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1.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5" r:id="rId3"/>
  </p:sldMasterIdLst>
  <p:notesMasterIdLst>
    <p:notesMasterId r:id="rId28"/>
  </p:notesMasterIdLst>
  <p:sldIdLst>
    <p:sldId id="256" r:id="rId4"/>
    <p:sldId id="257" r:id="rId5"/>
    <p:sldId id="259" r:id="rId6"/>
    <p:sldId id="262" r:id="rId7"/>
    <p:sldId id="263" r:id="rId8"/>
    <p:sldId id="267" r:id="rId9"/>
    <p:sldId id="268" r:id="rId10"/>
    <p:sldId id="258" r:id="rId11"/>
    <p:sldId id="271" r:id="rId12"/>
    <p:sldId id="264" r:id="rId13"/>
    <p:sldId id="269" r:id="rId14"/>
    <p:sldId id="272" r:id="rId15"/>
    <p:sldId id="273" r:id="rId16"/>
    <p:sldId id="274" r:id="rId17"/>
    <p:sldId id="260" r:id="rId18"/>
    <p:sldId id="265" r:id="rId19"/>
    <p:sldId id="275" r:id="rId20"/>
    <p:sldId id="276" r:id="rId21"/>
    <p:sldId id="277" r:id="rId22"/>
    <p:sldId id="261" r:id="rId23"/>
    <p:sldId id="278" r:id="rId24"/>
    <p:sldId id="266" r:id="rId25"/>
    <p:sldId id="280" r:id="rId26"/>
    <p:sldId id="28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4">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CB2F3"/>
    <a:srgbClr val="A7C7E2"/>
    <a:srgbClr val="5FAEEA"/>
    <a:srgbClr val="ECEEF0"/>
    <a:srgbClr val="B4D5F0"/>
    <a:srgbClr val="DCDCDC"/>
    <a:srgbClr val="F0F0F0"/>
    <a:srgbClr val="E6E6E6"/>
    <a:srgbClr val="C8C8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08" d="100"/>
          <a:sy n="108" d="100"/>
        </p:scale>
        <p:origin x="780" y="114"/>
      </p:cViewPr>
      <p:guideLst>
        <p:guide orient="horz" pos="2114"/>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5F4FDB-8411-45AF-93D3-B1CD3E1CDA7B}" type="datetimeFigureOut">
              <a:rPr lang="zh-CN" altLang="en-US" smtClean="0"/>
              <a:t>2023/1/2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E15A7A-3F9D-46D8-AC1E-BDC1D3648A41}" type="slidenum">
              <a:rPr lang="zh-CN" altLang="en-US" smtClean="0"/>
              <a:t>‹#›</a:t>
            </a:fld>
            <a:endParaRPr lang="zh-CN" altLang="en-US"/>
          </a:p>
        </p:txBody>
      </p:sp>
    </p:spTree>
    <p:extLst>
      <p:ext uri="{BB962C8B-B14F-4D97-AF65-F5344CB8AC3E}">
        <p14:creationId xmlns:p14="http://schemas.microsoft.com/office/powerpoint/2010/main" val="1441329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7E15A7A-3F9D-46D8-AC1E-BDC1D3648A41}" type="slidenum">
              <a:rPr lang="zh-CN" altLang="en-US" smtClean="0"/>
              <a:t>12</a:t>
            </a:fld>
            <a:endParaRPr lang="zh-CN" altLang="en-US"/>
          </a:p>
        </p:txBody>
      </p:sp>
    </p:spTree>
    <p:extLst>
      <p:ext uri="{BB962C8B-B14F-4D97-AF65-F5344CB8AC3E}">
        <p14:creationId xmlns:p14="http://schemas.microsoft.com/office/powerpoint/2010/main" val="396603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512499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slideMaster" Target="../slideMasters/slideMaster1.xml"/><Relationship Id="rId4" Type="http://schemas.openxmlformats.org/officeDocument/2006/relationships/tags" Target="../tags/tag4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hyperlink" Target="http://www.1ppt.com/hangye/" TargetMode="External"/><Relationship Id="rId5" Type="http://schemas.openxmlformats.org/officeDocument/2006/relationships/slideMaster" Target="../slideMasters/slideMaster1.xml"/><Relationship Id="rId4" Type="http://schemas.openxmlformats.org/officeDocument/2006/relationships/tags" Target="../tags/tag45.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slideMaster" Target="../slideMasters/slideMaster1.xml"/><Relationship Id="rId5" Type="http://schemas.openxmlformats.org/officeDocument/2006/relationships/tags" Target="../tags/tag50.xml"/><Relationship Id="rId4" Type="http://schemas.openxmlformats.org/officeDocument/2006/relationships/tags" Target="../tags/tag4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19.xml"/><Relationship Id="rId3" Type="http://schemas.openxmlformats.org/officeDocument/2006/relationships/tags" Target="../tags/tag14.xml"/><Relationship Id="rId7" Type="http://schemas.openxmlformats.org/officeDocument/2006/relationships/tags" Target="../tags/tag18.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slideMaster" Target="../slideMasters/slideMaster1.xml"/><Relationship Id="rId4" Type="http://schemas.openxmlformats.org/officeDocument/2006/relationships/tags" Target="../tags/tag23.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slideMaster" Target="../slideMasters/slideMaster1.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slideMaster" Target="../slideMasters/slideMaster1.xml"/><Relationship Id="rId5" Type="http://schemas.openxmlformats.org/officeDocument/2006/relationships/tags" Target="../tags/tag37.xml"/><Relationship Id="rId4" Type="http://schemas.openxmlformats.org/officeDocument/2006/relationships/tags" Target="../tags/tag3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2023/1/2</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2023/1/2</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2023/1/2</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8" name="TextBox 7"/>
          <p:cNvSpPr txBox="1"/>
          <p:nvPr userDrawn="1"/>
        </p:nvSpPr>
        <p:spPr>
          <a:xfrm>
            <a:off x="1559361" y="67395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6"/>
              </a:rPr>
              <a:t>行业</a:t>
            </a:r>
            <a:r>
              <a:rPr kumimoji="0" lang="en-US" altLang="zh-CN" sz="100" b="0" i="0" u="none" strike="noStrike" kern="0" cap="none" spc="0" normalizeH="0" baseline="0" noProof="0" dirty="0" smtClean="0">
                <a:ln>
                  <a:noFill/>
                </a:ln>
                <a:solidFill>
                  <a:prstClr val="black"/>
                </a:solidFill>
                <a:effectLst/>
                <a:uLnTx/>
                <a:uFillTx/>
                <a:hlinkClick r:id="rId6"/>
              </a:rPr>
              <a:t>PPT</a:t>
            </a:r>
            <a:r>
              <a:rPr kumimoji="0" lang="zh-CN" altLang="en-US" sz="100" b="0" i="0" u="none" strike="noStrike" kern="0" cap="none" spc="0" normalizeH="0" baseline="0" noProof="0" dirty="0" smtClean="0">
                <a:ln>
                  <a:noFill/>
                </a:ln>
                <a:solidFill>
                  <a:prstClr val="black"/>
                </a:solidFill>
                <a:effectLst/>
                <a:uLnTx/>
                <a:uFillTx/>
                <a:hlinkClick r:id="rId6"/>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32295432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2023/1/2</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2023/1/2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610789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2023/1/2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3298934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24253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5486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8448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34339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8461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userDrawn="1"/>
        </p:nvSpPr>
        <p:spPr>
          <a:xfrm>
            <a:off x="-11430" y="0"/>
            <a:ext cx="12203430" cy="6858000"/>
          </a:xfrm>
          <a:prstGeom prst="rect">
            <a:avLst/>
          </a:prstGeom>
          <a:gradFill>
            <a:gsLst>
              <a:gs pos="100000">
                <a:schemeClr val="accent1">
                  <a:lumMod val="5000"/>
                  <a:lumOff val="95000"/>
                </a:schemeClr>
              </a:gs>
              <a:gs pos="0">
                <a:srgbClr val="5CB2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t="16113" r="1821"/>
          <a:stretch>
            <a:fillRect/>
          </a:stretch>
        </p:blipFill>
        <p:spPr>
          <a:xfrm>
            <a:off x="0" y="0"/>
            <a:ext cx="12192000" cy="6858001"/>
          </a:xfrm>
          <a:prstGeom prst="rect">
            <a:avLst/>
          </a:prstGeom>
        </p:spPr>
      </p:pic>
      <p:pic>
        <p:nvPicPr>
          <p:cNvPr id="8" name="图片 7" descr="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6200000">
            <a:off x="2171065" y="-2685415"/>
            <a:ext cx="7849870" cy="12664440"/>
          </a:xfrm>
          <a:prstGeom prst="rect">
            <a:avLst/>
          </a:prstGeom>
          <a:effectLst>
            <a:outerShdw blurRad="50800" dist="38100" dir="2700000" algn="tl" rotWithShape="0">
              <a:prstClr val="black">
                <a:alpha val="40000"/>
              </a:prstClr>
            </a:outerShdw>
          </a:effectLst>
        </p:spPr>
      </p:pic>
      <p:pic>
        <p:nvPicPr>
          <p:cNvPr id="23" name="图片 22" descr="组 29"/>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flipH="1">
            <a:off x="5633720" y="2008505"/>
            <a:ext cx="6558280" cy="4809490"/>
          </a:xfrm>
          <a:prstGeom prst="rect">
            <a:avLst/>
          </a:prstGeom>
        </p:spPr>
      </p:pic>
      <p:grpSp>
        <p:nvGrpSpPr>
          <p:cNvPr id="18" name="组合 17"/>
          <p:cNvGrpSpPr/>
          <p:nvPr userDrawn="1"/>
        </p:nvGrpSpPr>
        <p:grpSpPr>
          <a:xfrm>
            <a:off x="0" y="5028565"/>
            <a:ext cx="12192000" cy="1937385"/>
            <a:chOff x="-324" y="9002"/>
            <a:chExt cx="21450" cy="2336"/>
          </a:xfrm>
        </p:grpSpPr>
        <p:pic>
          <p:nvPicPr>
            <p:cNvPr id="13" name="图片 12" descr="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24" y="9002"/>
              <a:ext cx="7200" cy="2336"/>
            </a:xfrm>
            <a:prstGeom prst="rect">
              <a:avLst/>
            </a:prstGeom>
          </p:spPr>
        </p:pic>
        <p:pic>
          <p:nvPicPr>
            <p:cNvPr id="14" name="图片 13" descr="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790" y="9002"/>
              <a:ext cx="7200" cy="2336"/>
            </a:xfrm>
            <a:prstGeom prst="rect">
              <a:avLst/>
            </a:prstGeom>
          </p:spPr>
        </p:pic>
        <p:pic>
          <p:nvPicPr>
            <p:cNvPr id="15" name="图片 14" descr="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3926" y="9002"/>
              <a:ext cx="7200" cy="2336"/>
            </a:xfrm>
            <a:prstGeom prst="rect">
              <a:avLst/>
            </a:prstGeom>
          </p:spPr>
        </p:pic>
      </p:grpSp>
      <p:pic>
        <p:nvPicPr>
          <p:cNvPr id="17" name="图片 16" descr="组 30"/>
          <p:cNvPicPr>
            <a:picLocks noChangeAspect="1"/>
          </p:cNvPicPr>
          <p:nvPr userDrawn="1"/>
        </p:nvPicPr>
        <p:blipFill>
          <a:blip r:embed="rId6" cstate="screen">
            <a:lum bright="-8000" contrast="-12000"/>
            <a:extLst>
              <a:ext uri="{28A0092B-C50C-407E-A947-70E740481C1C}">
                <a14:useLocalDpi xmlns:a14="http://schemas.microsoft.com/office/drawing/2010/main"/>
              </a:ext>
            </a:extLst>
          </a:blip>
          <a:stretch>
            <a:fillRect/>
          </a:stretch>
        </p:blipFill>
        <p:spPr>
          <a:xfrm>
            <a:off x="224790" y="358140"/>
            <a:ext cx="1091565" cy="804545"/>
          </a:xfrm>
          <a:prstGeom prst="rect">
            <a:avLst/>
          </a:prstGeom>
        </p:spPr>
      </p:pic>
      <p:pic>
        <p:nvPicPr>
          <p:cNvPr id="22" name="图片 21" descr="组 3"/>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325120" y="1551305"/>
            <a:ext cx="1824990" cy="4190365"/>
          </a:xfrm>
          <a:prstGeom prst="rect">
            <a:avLst/>
          </a:prstGeom>
        </p:spPr>
      </p:pic>
      <p:pic>
        <p:nvPicPr>
          <p:cNvPr id="24" name="图片 23" descr="组 5"/>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063990" y="2207260"/>
            <a:ext cx="3286760" cy="4758690"/>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09217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2529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78516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2961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7535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27437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7019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userDrawn="1"/>
        </p:nvSpPr>
        <p:spPr>
          <a:xfrm>
            <a:off x="0" y="-40005"/>
            <a:ext cx="12203430" cy="6858000"/>
          </a:xfrm>
          <a:prstGeom prst="rect">
            <a:avLst/>
          </a:prstGeom>
          <a:gradFill>
            <a:gsLst>
              <a:gs pos="100000">
                <a:schemeClr val="accent1">
                  <a:lumMod val="5000"/>
                  <a:lumOff val="95000"/>
                </a:schemeClr>
              </a:gs>
              <a:gs pos="0">
                <a:srgbClr val="5CB2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t="16113" r="1821"/>
          <a:stretch>
            <a:fillRect/>
          </a:stretch>
        </p:blipFill>
        <p:spPr>
          <a:xfrm>
            <a:off x="0" y="0"/>
            <a:ext cx="12192000" cy="6858001"/>
          </a:xfrm>
          <a:prstGeom prst="rect">
            <a:avLst/>
          </a:prstGeom>
        </p:spPr>
      </p:pic>
      <p:sp>
        <p:nvSpPr>
          <p:cNvPr id="9" name="圆角矩形 8"/>
          <p:cNvSpPr/>
          <p:nvPr userDrawn="1"/>
        </p:nvSpPr>
        <p:spPr>
          <a:xfrm>
            <a:off x="1516380" y="646113"/>
            <a:ext cx="9159240" cy="5565775"/>
          </a:xfrm>
          <a:prstGeom prst="roundRect">
            <a:avLst>
              <a:gd name="adj" fmla="val 50000"/>
            </a:avLst>
          </a:prstGeom>
          <a:solidFill>
            <a:schemeClr val="bg1"/>
          </a:solidFill>
          <a:ln>
            <a:solidFill>
              <a:srgbClr val="BEBEBE"/>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组 30"/>
          <p:cNvPicPr>
            <a:picLocks noChangeAspect="1"/>
          </p:cNvPicPr>
          <p:nvPr userDrawn="1"/>
        </p:nvPicPr>
        <p:blipFill>
          <a:blip r:embed="rId3" cstate="screen">
            <a:lum bright="-8000" contrast="-12000"/>
            <a:extLst>
              <a:ext uri="{28A0092B-C50C-407E-A947-70E740481C1C}">
                <a14:useLocalDpi xmlns:a14="http://schemas.microsoft.com/office/drawing/2010/main"/>
              </a:ext>
            </a:extLst>
          </a:blip>
          <a:stretch>
            <a:fillRect/>
          </a:stretch>
        </p:blipFill>
        <p:spPr>
          <a:xfrm>
            <a:off x="10634345" y="317500"/>
            <a:ext cx="1091565" cy="804545"/>
          </a:xfrm>
          <a:prstGeom prst="rect">
            <a:avLst/>
          </a:prstGeom>
        </p:spPr>
      </p:pic>
      <p:pic>
        <p:nvPicPr>
          <p:cNvPr id="16" name="图片 15" descr="组 28"/>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flipV="1">
            <a:off x="0" y="4178300"/>
            <a:ext cx="12204065" cy="2679700"/>
          </a:xfrm>
          <a:prstGeom prst="rect">
            <a:avLst/>
          </a:prstGeom>
        </p:spPr>
      </p:pic>
      <p:sp>
        <p:nvSpPr>
          <p:cNvPr id="25" name="圆角矩形 24"/>
          <p:cNvSpPr/>
          <p:nvPr userDrawn="1"/>
        </p:nvSpPr>
        <p:spPr>
          <a:xfrm>
            <a:off x="1842453" y="958850"/>
            <a:ext cx="8507095" cy="5402580"/>
          </a:xfrm>
          <a:prstGeom prst="roundRect">
            <a:avLst>
              <a:gd name="adj" fmla="val 50000"/>
            </a:avLst>
          </a:prstGeom>
          <a:solidFill>
            <a:schemeClr val="bg1"/>
          </a:solidFill>
          <a:ln w="190500">
            <a:solidFill>
              <a:srgbClr val="A7C7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26" name="圆角矩形 25"/>
          <p:cNvSpPr/>
          <p:nvPr userDrawn="1"/>
        </p:nvSpPr>
        <p:spPr>
          <a:xfrm>
            <a:off x="1842135" y="958850"/>
            <a:ext cx="8507730" cy="5402580"/>
          </a:xfrm>
          <a:prstGeom prst="roundRect">
            <a:avLst>
              <a:gd name="adj" fmla="val 50000"/>
            </a:avLst>
          </a:prstGeom>
          <a:noFill/>
          <a:ln w="12700">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pic>
        <p:nvPicPr>
          <p:cNvPr id="23" name="图片 22" descr="组 29"/>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flipH="1">
            <a:off x="4953000" y="1548765"/>
            <a:ext cx="7239000" cy="5309235"/>
          </a:xfrm>
          <a:prstGeom prst="rect">
            <a:avLst/>
          </a:prstGeom>
        </p:spPr>
      </p:pic>
      <p:pic>
        <p:nvPicPr>
          <p:cNvPr id="12" name="图片 11" descr="组 29"/>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flipH="1">
            <a:off x="0" y="1802130"/>
            <a:ext cx="6675120" cy="5001895"/>
          </a:xfrm>
          <a:prstGeom prst="rect">
            <a:avLst/>
          </a:prstGeom>
        </p:spPr>
      </p:pic>
      <p:pic>
        <p:nvPicPr>
          <p:cNvPr id="22" name="图片 21" descr="组 28"/>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flipH="1" flipV="1">
            <a:off x="0" y="4164330"/>
            <a:ext cx="12204065" cy="2679700"/>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userDrawn="1"/>
        </p:nvSpPr>
        <p:spPr>
          <a:xfrm>
            <a:off x="0" y="-26670"/>
            <a:ext cx="12203430" cy="6858000"/>
          </a:xfrm>
          <a:prstGeom prst="rect">
            <a:avLst/>
          </a:prstGeom>
          <a:gradFill>
            <a:gsLst>
              <a:gs pos="100000">
                <a:schemeClr val="accent1">
                  <a:lumMod val="5000"/>
                  <a:lumOff val="95000"/>
                </a:schemeClr>
              </a:gs>
              <a:gs pos="0">
                <a:srgbClr val="5CB2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t="16113" r="1821"/>
          <a:stretch>
            <a:fillRect/>
          </a:stretch>
        </p:blipFill>
        <p:spPr>
          <a:xfrm>
            <a:off x="11430" y="0"/>
            <a:ext cx="12192000" cy="6858001"/>
          </a:xfrm>
          <a:prstGeom prst="rect">
            <a:avLst/>
          </a:prstGeom>
        </p:spPr>
      </p:pic>
      <p:sp>
        <p:nvSpPr>
          <p:cNvPr id="12" name="圆角矩形 11"/>
          <p:cNvSpPr/>
          <p:nvPr userDrawn="1"/>
        </p:nvSpPr>
        <p:spPr>
          <a:xfrm>
            <a:off x="497205" y="537210"/>
            <a:ext cx="11225530" cy="5878195"/>
          </a:xfrm>
          <a:prstGeom prst="roundRect">
            <a:avLst>
              <a:gd name="adj" fmla="val 0"/>
            </a:avLst>
          </a:prstGeom>
          <a:solidFill>
            <a:schemeClr val="bg1"/>
          </a:solidFill>
          <a:ln w="22225">
            <a:solidFill>
              <a:srgbClr val="BEBEBE"/>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userDrawn="1"/>
        </p:nvSpPr>
        <p:spPr>
          <a:xfrm>
            <a:off x="862965" y="917258"/>
            <a:ext cx="10466070" cy="5361305"/>
          </a:xfrm>
          <a:prstGeom prst="roundRect">
            <a:avLst>
              <a:gd name="adj" fmla="val 0"/>
            </a:avLst>
          </a:prstGeom>
          <a:solidFill>
            <a:schemeClr val="bg1"/>
          </a:solidFill>
          <a:ln w="190500">
            <a:solidFill>
              <a:srgbClr val="A7C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userDrawn="1"/>
        </p:nvSpPr>
        <p:spPr>
          <a:xfrm>
            <a:off x="862965" y="918210"/>
            <a:ext cx="10466070" cy="5487670"/>
          </a:xfrm>
          <a:prstGeom prst="roundRect">
            <a:avLst>
              <a:gd name="adj" fmla="val 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28575" y="4593590"/>
            <a:ext cx="12192000" cy="2264410"/>
            <a:chOff x="-324" y="9002"/>
            <a:chExt cx="21450" cy="2336"/>
          </a:xfrm>
        </p:grpSpPr>
        <p:pic>
          <p:nvPicPr>
            <p:cNvPr id="13" name="图片 12" descr="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24" y="9002"/>
              <a:ext cx="7200" cy="2336"/>
            </a:xfrm>
            <a:prstGeom prst="rect">
              <a:avLst/>
            </a:prstGeom>
          </p:spPr>
        </p:pic>
        <p:pic>
          <p:nvPicPr>
            <p:cNvPr id="14" name="图片 13" descr="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790" y="9002"/>
              <a:ext cx="7200" cy="2336"/>
            </a:xfrm>
            <a:prstGeom prst="rect">
              <a:avLst/>
            </a:prstGeom>
          </p:spPr>
        </p:pic>
        <p:pic>
          <p:nvPicPr>
            <p:cNvPr id="15" name="图片 14" descr="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3926" y="9002"/>
              <a:ext cx="7200" cy="2336"/>
            </a:xfrm>
            <a:prstGeom prst="rect">
              <a:avLst/>
            </a:prstGeom>
          </p:spPr>
        </p:pic>
      </p:grpSp>
      <p:pic>
        <p:nvPicPr>
          <p:cNvPr id="18" name="图片 17" descr="组 30"/>
          <p:cNvPicPr>
            <a:picLocks noChangeAspect="1"/>
          </p:cNvPicPr>
          <p:nvPr userDrawn="1"/>
        </p:nvPicPr>
        <p:blipFill>
          <a:blip r:embed="rId4" cstate="screen">
            <a:lum bright="-8000" contrast="-12000"/>
            <a:extLst>
              <a:ext uri="{28A0092B-C50C-407E-A947-70E740481C1C}">
                <a14:useLocalDpi xmlns:a14="http://schemas.microsoft.com/office/drawing/2010/main"/>
              </a:ext>
            </a:extLst>
          </a:blip>
          <a:stretch>
            <a:fillRect/>
          </a:stretch>
        </p:blipFill>
        <p:spPr>
          <a:xfrm>
            <a:off x="10988675" y="6040120"/>
            <a:ext cx="901065" cy="664210"/>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2023/1/2</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2023/1/2</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2023/1/2</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2023/1/2</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2023/1/2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6"/>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7"/>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t>2023/1/2</a:t>
            </a:fld>
            <a:endParaRPr lang="zh-CN" altLang="en-US"/>
          </a:p>
        </p:txBody>
      </p:sp>
      <p:sp>
        <p:nvSpPr>
          <p:cNvPr id="5" name="页脚占位符 4"/>
          <p:cNvSpPr>
            <a:spLocks noGrp="1"/>
          </p:cNvSpPr>
          <p:nvPr>
            <p:ph type="ftr" sz="quarter" idx="3"/>
            <p:custDataLst>
              <p:tags r:id="rId18"/>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t>‹#›</a:t>
            </a:fld>
            <a:endParaRPr lang="zh-CN" altLang="en-US" dirty="0"/>
          </a:p>
        </p:txBody>
      </p:sp>
    </p:spTree>
    <p:custDataLst>
      <p:tags r:id="rId14"/>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59"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082006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813510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51.xml"/><Relationship Id="rId6" Type="http://schemas.openxmlformats.org/officeDocument/2006/relationships/image" Target="../media/image16.png"/><Relationship Id="rId11" Type="http://schemas.openxmlformats.org/officeDocument/2006/relationships/image" Target="../media/image20.png"/><Relationship Id="rId5" Type="http://schemas.openxmlformats.org/officeDocument/2006/relationships/image" Target="../media/image15.png"/><Relationship Id="rId10" Type="http://schemas.openxmlformats.org/officeDocument/2006/relationships/image" Target="../media/image19.png"/><Relationship Id="rId4" Type="http://schemas.openxmlformats.org/officeDocument/2006/relationships/image" Target="../media/image14.png"/><Relationship Id="rId9"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4.xml"/><Relationship Id="rId1" Type="http://schemas.openxmlformats.org/officeDocument/2006/relationships/tags" Target="../tags/tag60.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4.xml"/><Relationship Id="rId1" Type="http://schemas.openxmlformats.org/officeDocument/2006/relationships/tags" Target="../tags/tag6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62.xml"/><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slideLayout" Target="../slideLayouts/slideLayout4.xml"/><Relationship Id="rId1" Type="http://schemas.openxmlformats.org/officeDocument/2006/relationships/tags" Target="../tags/tag63.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4.xml"/><Relationship Id="rId1" Type="http://schemas.openxmlformats.org/officeDocument/2006/relationships/tags" Target="../tags/tag6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5.xml"/></Relationships>
</file>

<file path=ppt/slides/_rels/slide16.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image" Target="../media/image33.png"/><Relationship Id="rId4"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image" Target="../media/image33.png"/><Relationship Id="rId4"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5.xml"/><Relationship Id="rId1" Type="http://schemas.openxmlformats.org/officeDocument/2006/relationships/tags" Target="../tags/tag74.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76.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4.xml"/><Relationship Id="rId1" Type="http://schemas.openxmlformats.org/officeDocument/2006/relationships/tags" Target="../tags/tag77.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4.xml"/><Relationship Id="rId1" Type="http://schemas.openxmlformats.org/officeDocument/2006/relationships/tags" Target="../tags/tag78.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79.xml"/><Relationship Id="rId6" Type="http://schemas.openxmlformats.org/officeDocument/2006/relationships/image" Target="../media/image16.png"/><Relationship Id="rId11" Type="http://schemas.openxmlformats.org/officeDocument/2006/relationships/image" Target="../media/image20.png"/><Relationship Id="rId5" Type="http://schemas.openxmlformats.org/officeDocument/2006/relationships/image" Target="../media/image15.png"/><Relationship Id="rId10" Type="http://schemas.openxmlformats.org/officeDocument/2006/relationships/image" Target="../media/image19.png"/><Relationship Id="rId4" Type="http://schemas.openxmlformats.org/officeDocument/2006/relationships/image" Target="../media/image14.png"/><Relationship Id="rId9" Type="http://schemas.openxmlformats.org/officeDocument/2006/relationships/image" Target="../media/image18.png"/></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53.xml"/></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4.xml"/><Relationship Id="rId1" Type="http://schemas.openxmlformats.org/officeDocument/2006/relationships/tags" Target="../tags/tag54.xml"/></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4.xml"/><Relationship Id="rId1" Type="http://schemas.openxmlformats.org/officeDocument/2006/relationships/tags" Target="../tags/tag55.xml"/></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4.xml"/><Relationship Id="rId1" Type="http://schemas.openxmlformats.org/officeDocument/2006/relationships/tags" Target="../tags/tag56.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4.xml"/><Relationship Id="rId1" Type="http://schemas.openxmlformats.org/officeDocument/2006/relationships/tags" Target="../tags/tag5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58.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4.xml"/><Relationship Id="rId1" Type="http://schemas.openxmlformats.org/officeDocument/2006/relationships/tags" Target="../tags/tag59.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430" y="0"/>
            <a:ext cx="12203430" cy="6858000"/>
          </a:xfrm>
          <a:prstGeom prst="rect">
            <a:avLst/>
          </a:prstGeom>
          <a:gradFill>
            <a:gsLst>
              <a:gs pos="100000">
                <a:schemeClr val="accent1">
                  <a:lumMod val="5000"/>
                  <a:lumOff val="95000"/>
                </a:schemeClr>
              </a:gs>
              <a:gs pos="0">
                <a:srgbClr val="5CB2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descr="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526030" y="-2915285"/>
            <a:ext cx="7129145" cy="12202160"/>
          </a:xfrm>
          <a:prstGeom prst="rect">
            <a:avLst/>
          </a:prstGeom>
        </p:spPr>
      </p:pic>
      <p:pic>
        <p:nvPicPr>
          <p:cNvPr id="19" name="图片 18" descr="组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13580" y="1144270"/>
            <a:ext cx="4657090" cy="3310890"/>
          </a:xfrm>
          <a:prstGeom prst="rect">
            <a:avLst/>
          </a:prstGeom>
        </p:spPr>
      </p:pic>
      <p:pic>
        <p:nvPicPr>
          <p:cNvPr id="8" name="图片 7" descr="组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9080" y="0"/>
            <a:ext cx="1390015" cy="3190875"/>
          </a:xfrm>
          <a:prstGeom prst="rect">
            <a:avLst/>
          </a:prstGeom>
        </p:spPr>
      </p:pic>
      <p:pic>
        <p:nvPicPr>
          <p:cNvPr id="9" name="图片 8" descr="组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960" y="2348230"/>
            <a:ext cx="2643505" cy="4318635"/>
          </a:xfrm>
          <a:prstGeom prst="rect">
            <a:avLst/>
          </a:prstGeom>
        </p:spPr>
      </p:pic>
      <p:pic>
        <p:nvPicPr>
          <p:cNvPr id="21" name="图片 20" descr="左侧"/>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010650" y="929640"/>
            <a:ext cx="1122680" cy="3392170"/>
          </a:xfrm>
          <a:prstGeom prst="rect">
            <a:avLst/>
          </a:prstGeom>
        </p:spPr>
      </p:pic>
      <p:pic>
        <p:nvPicPr>
          <p:cNvPr id="23" name="图片 22" descr="组 29"/>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flipH="1">
            <a:off x="5633720" y="2021840"/>
            <a:ext cx="6558280" cy="4809490"/>
          </a:xfrm>
          <a:prstGeom prst="rect">
            <a:avLst/>
          </a:prstGeom>
        </p:spPr>
      </p:pic>
      <p:pic>
        <p:nvPicPr>
          <p:cNvPr id="20" name="图片 19" descr="组 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89233" y="4690745"/>
            <a:ext cx="3105785" cy="713105"/>
          </a:xfrm>
          <a:prstGeom prst="rect">
            <a:avLst/>
          </a:prstGeom>
          <a:solidFill>
            <a:schemeClr val="bg1"/>
          </a:solidFill>
        </p:spPr>
      </p:pic>
      <p:pic>
        <p:nvPicPr>
          <p:cNvPr id="7" name="图片 6" descr="组 5"/>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a:xfrm>
            <a:off x="582930" y="702945"/>
            <a:ext cx="3460750" cy="5259705"/>
          </a:xfrm>
          <a:prstGeom prst="rect">
            <a:avLst/>
          </a:prstGeom>
        </p:spPr>
      </p:pic>
      <p:pic>
        <p:nvPicPr>
          <p:cNvPr id="10" name="图片 9" descr="组 29"/>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a:xfrm flipH="1">
            <a:off x="0" y="2639060"/>
            <a:ext cx="5233035" cy="3921125"/>
          </a:xfrm>
          <a:prstGeom prst="rect">
            <a:avLst/>
          </a:prstGeom>
        </p:spPr>
      </p:pic>
      <p:grpSp>
        <p:nvGrpSpPr>
          <p:cNvPr id="18" name="组合 17"/>
          <p:cNvGrpSpPr/>
          <p:nvPr/>
        </p:nvGrpSpPr>
        <p:grpSpPr>
          <a:xfrm>
            <a:off x="0" y="4920615"/>
            <a:ext cx="12192000" cy="1937385"/>
            <a:chOff x="-324" y="9002"/>
            <a:chExt cx="21450" cy="2336"/>
          </a:xfrm>
        </p:grpSpPr>
        <p:pic>
          <p:nvPicPr>
            <p:cNvPr id="11" name="图片 10" descr="1"/>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324" y="9002"/>
              <a:ext cx="7200" cy="2336"/>
            </a:xfrm>
            <a:prstGeom prst="rect">
              <a:avLst/>
            </a:prstGeom>
          </p:spPr>
        </p:pic>
        <p:pic>
          <p:nvPicPr>
            <p:cNvPr id="12" name="图片 11" descr="1"/>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6790" y="9002"/>
              <a:ext cx="7200" cy="2336"/>
            </a:xfrm>
            <a:prstGeom prst="rect">
              <a:avLst/>
            </a:prstGeom>
          </p:spPr>
        </p:pic>
        <p:pic>
          <p:nvPicPr>
            <p:cNvPr id="13" name="图片 12" descr="1"/>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13926" y="9002"/>
              <a:ext cx="7200" cy="2336"/>
            </a:xfrm>
            <a:prstGeom prst="rect">
              <a:avLst/>
            </a:prstGeom>
          </p:spPr>
        </p:pic>
      </p:gr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143250" y="2459677"/>
            <a:ext cx="6096000" cy="2100062"/>
          </a:xfrm>
          <a:prstGeom prst="rect">
            <a:avLst/>
          </a:prstGeom>
          <a:noFill/>
        </p:spPr>
        <p:txBody>
          <a:bodyPr wrap="square">
            <a:spAutoFit/>
          </a:bodyPr>
          <a:lstStyle/>
          <a:p>
            <a:pPr indent="0" eaLnBrk="1" hangingPunct="1">
              <a:lnSpc>
                <a:spcPct val="230000"/>
              </a:lnSpc>
              <a:buFont typeface="Wingdings" panose="05000000000000000000" pitchFamily="2" charset="2"/>
              <a:buNone/>
            </a:pPr>
            <a:r>
              <a:rPr lang="zh-CN" altLang="en-US" sz="2000" dirty="0">
                <a:solidFill>
                  <a:srgbClr val="000000"/>
                </a:solidFill>
                <a:cs typeface="+mn-ea"/>
                <a:sym typeface="+mn-lt"/>
              </a:rPr>
              <a:t>沙眼是由沙眼衣原体侵入结膜和角膜引起的慢性传染性眼病，是致盲眼病之一。它会在眼皮里面上长出粗糙不平的颗粒，像沙粒一样，所以叫沙眼。</a:t>
            </a:r>
          </a:p>
        </p:txBody>
      </p:sp>
      <p:sp>
        <p:nvSpPr>
          <p:cNvPr id="2" name="圆角矩形 1"/>
          <p:cNvSpPr/>
          <p:nvPr/>
        </p:nvSpPr>
        <p:spPr>
          <a:xfrm>
            <a:off x="2374265" y="1863725"/>
            <a:ext cx="7442835" cy="3129915"/>
          </a:xfrm>
          <a:prstGeom prst="roundRect">
            <a:avLst/>
          </a:prstGeom>
          <a:noFill/>
          <a:ln>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Rectangle 2"/>
          <p:cNvSpPr txBox="1">
            <a:spLocks noChangeArrowheads="1"/>
          </p:cNvSpPr>
          <p:nvPr/>
        </p:nvSpPr>
        <p:spPr bwMode="auto">
          <a:xfrm>
            <a:off x="2878455" y="1473200"/>
            <a:ext cx="6360795" cy="742315"/>
          </a:xfrm>
          <a:prstGeom prst="flowChartPreparation">
            <a:avLst/>
          </a:prstGeom>
          <a:solidFill>
            <a:srgbClr val="5CB2F3"/>
          </a:solidFill>
          <a:ln>
            <a:noFill/>
          </a:ln>
        </p:spPr>
        <p:txBody>
          <a:bodyPr anchor="ctr"/>
          <a:lstStyle>
            <a:lvl1pPr defTabSz="685800">
              <a:lnSpc>
                <a:spcPct val="90000"/>
              </a:lnSpc>
              <a:spcBef>
                <a:spcPts val="750"/>
              </a:spcBef>
              <a:buFont typeface="Arial" panose="020B0604020202020204" pitchFamily="34" charset="0"/>
              <a:buChar char="•"/>
              <a:defRPr sz="2100">
                <a:solidFill>
                  <a:schemeClr val="tx1"/>
                </a:solidFill>
                <a:latin typeface="Calibri" panose="020F0502020204030204" charset="0"/>
              </a:defRPr>
            </a:lvl1pPr>
            <a:lvl2pPr marL="742950" indent="-285750" defTabSz="685800">
              <a:lnSpc>
                <a:spcPct val="90000"/>
              </a:lnSpc>
              <a:spcBef>
                <a:spcPts val="375"/>
              </a:spcBef>
              <a:buFont typeface="Arial" panose="020B0604020202020204" pitchFamily="34" charset="0"/>
              <a:buChar char="•"/>
              <a:defRPr>
                <a:solidFill>
                  <a:schemeClr val="tx1"/>
                </a:solidFill>
                <a:latin typeface="Calibri" panose="020F0502020204030204" charset="0"/>
              </a:defRPr>
            </a:lvl2pPr>
            <a:lvl3pPr marL="1143000" indent="-228600" defTabSz="685800">
              <a:lnSpc>
                <a:spcPct val="90000"/>
              </a:lnSpc>
              <a:spcBef>
                <a:spcPts val="375"/>
              </a:spcBef>
              <a:buFont typeface="Arial" panose="020B0604020202020204" pitchFamily="34" charset="0"/>
              <a:buChar char="•"/>
              <a:defRPr sz="1500">
                <a:solidFill>
                  <a:schemeClr val="tx1"/>
                </a:solidFill>
                <a:latin typeface="Calibri" panose="020F0502020204030204" charset="0"/>
              </a:defRPr>
            </a:lvl3pPr>
            <a:lvl4pPr marL="16002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charset="0"/>
              </a:defRPr>
            </a:lvl4pPr>
            <a:lvl5pPr marL="20574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charset="0"/>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defRPr>
            </a:lvl9pPr>
          </a:lstStyle>
          <a:p>
            <a:pPr algn="dist">
              <a:lnSpc>
                <a:spcPct val="100000"/>
              </a:lnSpc>
              <a:buNone/>
            </a:pPr>
            <a:r>
              <a:rPr lang="zh-CN" altLang="en-US" sz="3200" b="1" dirty="0">
                <a:solidFill>
                  <a:schemeClr val="bg1"/>
                </a:solidFill>
                <a:effectLst>
                  <a:outerShdw blurRad="38100" dist="38100" dir="2700000" algn="tl">
                    <a:srgbClr val="000000">
                      <a:alpha val="43137"/>
                    </a:srgbClr>
                  </a:outerShdw>
                </a:effectLst>
                <a:latin typeface="+mn-lt"/>
                <a:cs typeface="+mn-ea"/>
                <a:sym typeface="+mn-lt"/>
              </a:rPr>
              <a:t>什么是沙眼</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40825" y="3826510"/>
            <a:ext cx="1950720" cy="159004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3925" y="987425"/>
            <a:ext cx="1847850" cy="1369060"/>
          </a:xfrm>
          <a:prstGeom prst="rect">
            <a:avLst/>
          </a:prstGeom>
        </p:spPr>
      </p:pic>
      <p:sp>
        <p:nvSpPr>
          <p:cNvPr id="9" name="TextBox 8"/>
          <p:cNvSpPr txBox="1"/>
          <p:nvPr/>
        </p:nvSpPr>
        <p:spPr>
          <a:xfrm>
            <a:off x="203845" y="6574207"/>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行业</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a:t>
            </a:r>
            <a:r>
              <a:rPr kumimoji="0" lang="en-US" altLang="zh-CN" sz="100" b="0" i="0" u="none" strike="noStrike" kern="0" cap="none" spc="0" normalizeH="0" baseline="0" noProof="0" dirty="0" smtClean="0">
                <a:ln>
                  <a:noFill/>
                </a:ln>
                <a:solidFill>
                  <a:schemeClr val="bg1"/>
                </a:solidFill>
                <a:effectLst/>
                <a:uLnTx/>
                <a:uFillTx/>
              </a:rPr>
              <a:t>http://www.1ppt.com/hangye/</a:t>
            </a: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barn(inVertical)">
                                      <p:cBhvr>
                                        <p:cTn id="11" dur="500"/>
                                        <p:tgtEl>
                                          <p:spTgt spid="6">
                                            <p:txEl>
                                              <p:pRg st="0" end="0"/>
                                            </p:txEl>
                                          </p:spTgt>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372235" y="1965637"/>
            <a:ext cx="8388985" cy="2927350"/>
          </a:xfrm>
          <a:prstGeom prst="rect">
            <a:avLst/>
          </a:prstGeom>
          <a:noFill/>
          <a:ln w="19050">
            <a:solidFill>
              <a:srgbClr val="0094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8356" y="1239450"/>
            <a:ext cx="2919816" cy="4379724"/>
          </a:xfrm>
          <a:prstGeom prst="rect">
            <a:avLst/>
          </a:prstGeom>
        </p:spPr>
      </p:pic>
      <p:sp>
        <p:nvSpPr>
          <p:cNvPr id="3" name="文本框 2"/>
          <p:cNvSpPr txBox="1"/>
          <p:nvPr/>
        </p:nvSpPr>
        <p:spPr>
          <a:xfrm>
            <a:off x="1831975" y="2486660"/>
            <a:ext cx="5697220" cy="2183765"/>
          </a:xfrm>
          <a:prstGeom prst="rect">
            <a:avLst/>
          </a:prstGeom>
          <a:noFill/>
        </p:spPr>
        <p:txBody>
          <a:bodyPr wrap="square" rtlCol="0" anchor="t">
            <a:spAutoFit/>
          </a:bodyPr>
          <a:lstStyle/>
          <a:p>
            <a:pPr>
              <a:lnSpc>
                <a:spcPct val="170000"/>
              </a:lnSpc>
            </a:pPr>
            <a:r>
              <a:rPr lang="zh-CN" altLang="zh-CN" sz="2000" dirty="0">
                <a:solidFill>
                  <a:srgbClr val="000000"/>
                </a:solidFill>
                <a:cs typeface="+mn-ea"/>
                <a:sym typeface="+mn-lt"/>
              </a:rPr>
              <a:t>建国初期，沙眼是我国首位致盲性眼病，曾有“十人九沙”之说。随着我国医疗服务体系的不断完善，以及爱国卫生运动的全面开展，我国沙眼流行状况得到有效遏制。</a:t>
            </a:r>
          </a:p>
        </p:txBody>
      </p:sp>
      <p:sp>
        <p:nvSpPr>
          <p:cNvPr id="4" name="文本框 3"/>
          <p:cNvSpPr txBox="1"/>
          <p:nvPr/>
        </p:nvSpPr>
        <p:spPr>
          <a:xfrm>
            <a:off x="1831975" y="1692910"/>
            <a:ext cx="2943225" cy="521970"/>
          </a:xfrm>
          <a:prstGeom prst="rect">
            <a:avLst/>
          </a:prstGeom>
          <a:solidFill>
            <a:srgbClr val="0070C0"/>
          </a:solidFill>
        </p:spPr>
        <p:txBody>
          <a:bodyPr wrap="square" rtlCol="0" anchor="t">
            <a:spAutoFit/>
          </a:bodyPr>
          <a:lstStyle/>
          <a:p>
            <a:pPr algn="dist"/>
            <a:r>
              <a:rPr lang="zh-CN" altLang="en-US" sz="2800" b="1" dirty="0">
                <a:solidFill>
                  <a:schemeClr val="bg1"/>
                </a:solidFill>
                <a:cs typeface="+mn-ea"/>
                <a:sym typeface="+mn-lt"/>
              </a:rPr>
              <a:t>沙眼病的由来</a:t>
            </a: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3" grpId="0"/>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372235" y="1570355"/>
            <a:ext cx="9531350" cy="4145915"/>
          </a:xfrm>
          <a:prstGeom prst="rect">
            <a:avLst/>
          </a:prstGeom>
          <a:noFill/>
          <a:ln w="19050">
            <a:solidFill>
              <a:srgbClr val="0094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2235" y="1560195"/>
            <a:ext cx="2770505" cy="4156075"/>
          </a:xfrm>
          <a:prstGeom prst="rect">
            <a:avLst/>
          </a:prstGeom>
        </p:spPr>
      </p:pic>
      <p:sp>
        <p:nvSpPr>
          <p:cNvPr id="3" name="文本框 2"/>
          <p:cNvSpPr txBox="1"/>
          <p:nvPr/>
        </p:nvSpPr>
        <p:spPr>
          <a:xfrm>
            <a:off x="5057140" y="2119630"/>
            <a:ext cx="5370195" cy="3230245"/>
          </a:xfrm>
          <a:prstGeom prst="rect">
            <a:avLst/>
          </a:prstGeom>
          <a:noFill/>
        </p:spPr>
        <p:txBody>
          <a:bodyPr wrap="square" rtlCol="0" anchor="t">
            <a:spAutoFit/>
          </a:bodyPr>
          <a:lstStyle/>
          <a:p>
            <a:pPr>
              <a:lnSpc>
                <a:spcPct val="170000"/>
              </a:lnSpc>
            </a:pPr>
            <a:r>
              <a:rPr lang="zh-CN" altLang="zh-CN" sz="2000" dirty="0">
                <a:solidFill>
                  <a:srgbClr val="000000"/>
                </a:solidFill>
                <a:cs typeface="+mn-ea"/>
                <a:sym typeface="+mn-lt"/>
              </a:rPr>
              <a:t>最新的沙眼流行病学调查结果显示，截至2014年底，我国活动性沙眼、沙眼性倒睫患病百分比分别为0.196%、0.002%，远远低于世界卫生组织界定的沙眼流行区标准（5%，0.1%），证实我国已不再属于沙眼流行国家，已经实现了根治致盲性沙眼的目标。</a:t>
            </a:r>
          </a:p>
        </p:txBody>
      </p:sp>
      <p:sp>
        <p:nvSpPr>
          <p:cNvPr id="4" name="文本框 3"/>
          <p:cNvSpPr txBox="1"/>
          <p:nvPr/>
        </p:nvSpPr>
        <p:spPr>
          <a:xfrm>
            <a:off x="5057140" y="1296035"/>
            <a:ext cx="2943225" cy="521970"/>
          </a:xfrm>
          <a:prstGeom prst="rect">
            <a:avLst/>
          </a:prstGeom>
          <a:solidFill>
            <a:srgbClr val="0070C0"/>
          </a:solidFill>
        </p:spPr>
        <p:txBody>
          <a:bodyPr wrap="square" rtlCol="0" anchor="t">
            <a:spAutoFit/>
          </a:bodyPr>
          <a:lstStyle/>
          <a:p>
            <a:pPr algn="dist"/>
            <a:r>
              <a:rPr lang="zh-CN" altLang="en-US" sz="2800" b="1" dirty="0">
                <a:solidFill>
                  <a:schemeClr val="bg1"/>
                </a:solidFill>
                <a:cs typeface="+mn-ea"/>
                <a:sym typeface="+mn-lt"/>
              </a:rPr>
              <a:t>沙眼病的由来</a:t>
            </a: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3" grpId="0"/>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330325" y="2090420"/>
            <a:ext cx="9531350" cy="2676525"/>
          </a:xfrm>
          <a:prstGeom prst="rect">
            <a:avLst/>
          </a:prstGeom>
          <a:noFill/>
          <a:ln w="19050">
            <a:solidFill>
              <a:srgbClr val="0094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15630" y="2090420"/>
            <a:ext cx="1783715" cy="2676525"/>
          </a:xfrm>
          <a:prstGeom prst="rect">
            <a:avLst/>
          </a:prstGeom>
        </p:spPr>
      </p:pic>
      <p:sp>
        <p:nvSpPr>
          <p:cNvPr id="3" name="文本框 2"/>
          <p:cNvSpPr txBox="1"/>
          <p:nvPr/>
        </p:nvSpPr>
        <p:spPr>
          <a:xfrm>
            <a:off x="1844675" y="2598420"/>
            <a:ext cx="5832475" cy="1761508"/>
          </a:xfrm>
          <a:prstGeom prst="rect">
            <a:avLst/>
          </a:prstGeom>
          <a:noFill/>
        </p:spPr>
        <p:txBody>
          <a:bodyPr wrap="square" rtlCol="0" anchor="t">
            <a:spAutoFit/>
          </a:bodyPr>
          <a:lstStyle/>
          <a:p>
            <a:pPr>
              <a:lnSpc>
                <a:spcPct val="190000"/>
              </a:lnSpc>
            </a:pPr>
            <a:r>
              <a:rPr lang="zh-CN" altLang="zh-CN" sz="2000" dirty="0">
                <a:solidFill>
                  <a:srgbClr val="000000"/>
                </a:solidFill>
                <a:cs typeface="+mn-ea"/>
                <a:sym typeface="+mn-lt"/>
              </a:rPr>
              <a:t>根治致盲性沙眼并不意味着不再有沙眼病例的发生，仍需要继续普及沙眼防治知识，关注眼健康，防范沙眼流行的复燃。</a:t>
            </a:r>
          </a:p>
        </p:txBody>
      </p:sp>
      <p:sp>
        <p:nvSpPr>
          <p:cNvPr id="4" name="文本框 3"/>
          <p:cNvSpPr txBox="1"/>
          <p:nvPr/>
        </p:nvSpPr>
        <p:spPr>
          <a:xfrm>
            <a:off x="1844675" y="1720850"/>
            <a:ext cx="2943225" cy="521970"/>
          </a:xfrm>
          <a:prstGeom prst="rect">
            <a:avLst/>
          </a:prstGeom>
          <a:solidFill>
            <a:srgbClr val="0070C0"/>
          </a:solidFill>
        </p:spPr>
        <p:txBody>
          <a:bodyPr wrap="square" rtlCol="0" anchor="t">
            <a:spAutoFit/>
          </a:bodyPr>
          <a:lstStyle/>
          <a:p>
            <a:pPr algn="dist"/>
            <a:r>
              <a:rPr lang="zh-CN" altLang="en-US" sz="2800" b="1" dirty="0">
                <a:solidFill>
                  <a:schemeClr val="bg1"/>
                </a:solidFill>
                <a:cs typeface="+mn-ea"/>
                <a:sym typeface="+mn-lt"/>
              </a:rPr>
              <a:t>沙眼病的由来</a:t>
            </a: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3" grpId="0"/>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960880" y="2078281"/>
            <a:ext cx="6096000" cy="2673985"/>
          </a:xfrm>
          <a:prstGeom prst="rect">
            <a:avLst/>
          </a:prstGeom>
          <a:noFill/>
        </p:spPr>
        <p:txBody>
          <a:bodyPr wrap="square">
            <a:spAutoFit/>
          </a:bodyPr>
          <a:lstStyle/>
          <a:p>
            <a:pPr eaLnBrk="1" hangingPunct="1">
              <a:lnSpc>
                <a:spcPct val="210000"/>
              </a:lnSpc>
            </a:pPr>
            <a:r>
              <a:rPr lang="zh-CN" altLang="en-US" sz="2000" dirty="0">
                <a:solidFill>
                  <a:srgbClr val="000000"/>
                </a:solidFill>
                <a:cs typeface="+mn-ea"/>
                <a:sym typeface="+mn-lt"/>
              </a:rPr>
              <a:t>1.勤洗手，常剪指甲。</a:t>
            </a:r>
          </a:p>
          <a:p>
            <a:pPr eaLnBrk="1" hangingPunct="1">
              <a:lnSpc>
                <a:spcPct val="210000"/>
              </a:lnSpc>
            </a:pPr>
            <a:r>
              <a:rPr lang="zh-CN" altLang="en-US" sz="2000" dirty="0">
                <a:solidFill>
                  <a:srgbClr val="000000"/>
                </a:solidFill>
                <a:cs typeface="+mn-ea"/>
                <a:sym typeface="+mn-lt"/>
              </a:rPr>
              <a:t>2.不和别人共用毛巾、脸盆和洗脸水。</a:t>
            </a:r>
          </a:p>
          <a:p>
            <a:pPr eaLnBrk="1" hangingPunct="1">
              <a:lnSpc>
                <a:spcPct val="210000"/>
              </a:lnSpc>
            </a:pPr>
            <a:r>
              <a:rPr lang="zh-CN" altLang="en-US" sz="2000" dirty="0">
                <a:solidFill>
                  <a:srgbClr val="000000"/>
                </a:solidFill>
                <a:cs typeface="+mn-ea"/>
                <a:sym typeface="+mn-lt"/>
              </a:rPr>
              <a:t>3.不用脏手揉眼睛。</a:t>
            </a:r>
          </a:p>
          <a:p>
            <a:pPr eaLnBrk="1" hangingPunct="1">
              <a:lnSpc>
                <a:spcPct val="210000"/>
              </a:lnSpc>
            </a:pPr>
            <a:r>
              <a:rPr lang="zh-CN" altLang="en-US" sz="2000" dirty="0">
                <a:solidFill>
                  <a:srgbClr val="000000"/>
                </a:solidFill>
                <a:cs typeface="+mn-ea"/>
                <a:sym typeface="+mn-lt"/>
              </a:rPr>
              <a:t>4.眼病流行时，不要到游泳池去游泳，以免传染。</a:t>
            </a:r>
          </a:p>
        </p:txBody>
      </p:sp>
      <p:sp>
        <p:nvSpPr>
          <p:cNvPr id="2" name="矩形 1"/>
          <p:cNvSpPr/>
          <p:nvPr/>
        </p:nvSpPr>
        <p:spPr>
          <a:xfrm>
            <a:off x="1496695" y="1592580"/>
            <a:ext cx="9212580" cy="3435350"/>
          </a:xfrm>
          <a:prstGeom prst="rect">
            <a:avLst/>
          </a:prstGeom>
          <a:noFill/>
          <a:ln>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descr="组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0110" y="1271905"/>
            <a:ext cx="3234690" cy="4683760"/>
          </a:xfrm>
          <a:prstGeom prst="rect">
            <a:avLst/>
          </a:prstGeom>
        </p:spPr>
      </p:pic>
      <p:sp>
        <p:nvSpPr>
          <p:cNvPr id="4" name="文本框 3"/>
          <p:cNvSpPr txBox="1"/>
          <p:nvPr/>
        </p:nvSpPr>
        <p:spPr>
          <a:xfrm>
            <a:off x="1741170" y="1271905"/>
            <a:ext cx="3973830" cy="645160"/>
          </a:xfrm>
          <a:prstGeom prst="rect">
            <a:avLst/>
          </a:prstGeom>
          <a:solidFill>
            <a:schemeClr val="accent1"/>
          </a:solidFill>
        </p:spPr>
        <p:txBody>
          <a:bodyPr wrap="square" rtlCol="0" anchor="t">
            <a:spAutoFit/>
          </a:bodyPr>
          <a:lstStyle/>
          <a:p>
            <a:pPr algn="dist"/>
            <a:r>
              <a:rPr lang="zh-CN" altLang="en-US" sz="3600" b="1" dirty="0">
                <a:solidFill>
                  <a:schemeClr val="bg1"/>
                </a:solidFill>
                <a:cs typeface="+mn-ea"/>
                <a:sym typeface="+mn-lt"/>
              </a:rPr>
              <a:t>沙眼的预防</a:t>
            </a: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24" name="组合 1823"/>
          <p:cNvGrpSpPr/>
          <p:nvPr/>
        </p:nvGrpSpPr>
        <p:grpSpPr>
          <a:xfrm>
            <a:off x="5089917" y="1646554"/>
            <a:ext cx="2093397" cy="584775"/>
            <a:chOff x="5404635" y="1930399"/>
            <a:chExt cx="2093397" cy="584775"/>
          </a:xfrm>
        </p:grpSpPr>
        <p:sp>
          <p:nvSpPr>
            <p:cNvPr id="1819" name="矩形: 圆角 1818"/>
            <p:cNvSpPr/>
            <p:nvPr/>
          </p:nvSpPr>
          <p:spPr>
            <a:xfrm>
              <a:off x="5404636" y="1930399"/>
              <a:ext cx="2012164" cy="584775"/>
            </a:xfrm>
            <a:prstGeom prst="roundRect">
              <a:avLst>
                <a:gd name="adj" fmla="val 11703"/>
              </a:avLst>
            </a:prstGeom>
            <a:solidFill>
              <a:srgbClr val="5FA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20" name="文本框 1819"/>
            <p:cNvSpPr txBox="1"/>
            <p:nvPr/>
          </p:nvSpPr>
          <p:spPr>
            <a:xfrm>
              <a:off x="5404635" y="1991994"/>
              <a:ext cx="2093397" cy="460375"/>
            </a:xfrm>
            <a:prstGeom prst="rect">
              <a:avLst/>
            </a:prstGeom>
            <a:noFill/>
          </p:spPr>
          <p:txBody>
            <a:bodyPr wrap="square" rtlCol="0">
              <a:spAutoFit/>
            </a:bodyPr>
            <a:lstStyle/>
            <a:p>
              <a:pPr algn="ctr"/>
              <a:r>
                <a:rPr lang="en-US" altLang="zh-CN" sz="2400" b="1" dirty="0">
                  <a:solidFill>
                    <a:schemeClr val="bg1"/>
                  </a:solidFill>
                  <a:cs typeface="+mn-ea"/>
                  <a:sym typeface="+mn-lt"/>
                </a:rPr>
                <a:t>PART THREE</a:t>
              </a:r>
            </a:p>
          </p:txBody>
        </p:sp>
      </p:grpSp>
      <p:sp>
        <p:nvSpPr>
          <p:cNvPr id="1821" name="矩形 1820"/>
          <p:cNvSpPr/>
          <p:nvPr/>
        </p:nvSpPr>
        <p:spPr>
          <a:xfrm>
            <a:off x="3322638" y="3835400"/>
            <a:ext cx="5546725" cy="807593"/>
          </a:xfrm>
          <a:prstGeom prst="rect">
            <a:avLst/>
          </a:prstGeom>
        </p:spPr>
        <p:txBody>
          <a:bodyPr vert="horz" wrap="square">
            <a:spAutoFit/>
          </a:bodyPr>
          <a:lstStyle/>
          <a:p>
            <a:pPr algn="ctr">
              <a:lnSpc>
                <a:spcPct val="210000"/>
              </a:lnSpc>
              <a:defRPr/>
            </a:pPr>
            <a:r>
              <a:rPr lang="zh-CN" altLang="en-US" sz="1200">
                <a:solidFill>
                  <a:srgbClr val="5CB2F3"/>
                </a:solidFill>
                <a:cs typeface="+mn-ea"/>
                <a:sym typeface="+mn-lt"/>
              </a:rPr>
              <a:t>请在此处添加具体内容，文字尽量言简意赅，简单说明即可，不必过于繁琐。请在此处添加具体内容，文字尽量言简意赅。</a:t>
            </a:r>
          </a:p>
        </p:txBody>
      </p:sp>
      <p:sp>
        <p:nvSpPr>
          <p:cNvPr id="1823" name="文本框 1822"/>
          <p:cNvSpPr txBox="1"/>
          <p:nvPr/>
        </p:nvSpPr>
        <p:spPr>
          <a:xfrm>
            <a:off x="3690620" y="2519045"/>
            <a:ext cx="4810760" cy="1200329"/>
          </a:xfrm>
          <a:prstGeom prst="rect">
            <a:avLst/>
          </a:prstGeom>
          <a:noFill/>
        </p:spPr>
        <p:txBody>
          <a:bodyPr wrap="square" rtlCol="0">
            <a:spAutoFit/>
          </a:bodyPr>
          <a:lstStyle>
            <a:defPPr>
              <a:defRPr lang="zh-CN"/>
            </a:defPPr>
            <a:lvl1pPr algn="dist">
              <a:defRPr sz="7200" b="1">
                <a:solidFill>
                  <a:srgbClr val="5CB2F3"/>
                </a:solidFill>
                <a:cs typeface="+mn-ea"/>
              </a:defRPr>
            </a:lvl1pPr>
          </a:lstStyle>
          <a:p>
            <a:r>
              <a:rPr lang="zh-CN" altLang="en-US" dirty="0">
                <a:sym typeface="+mn-lt"/>
              </a:rPr>
              <a:t>走近近视</a:t>
            </a: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24"/>
                                        </p:tgtEl>
                                        <p:attrNameLst>
                                          <p:attrName>style.visibility</p:attrName>
                                        </p:attrNameLst>
                                      </p:cBhvr>
                                      <p:to>
                                        <p:strVal val="visible"/>
                                      </p:to>
                                    </p:set>
                                    <p:animEffect transition="in" filter="fade">
                                      <p:cBhvr>
                                        <p:cTn id="7" dur="1000"/>
                                        <p:tgtEl>
                                          <p:spTgt spid="1824"/>
                                        </p:tgtEl>
                                      </p:cBhvr>
                                    </p:animEffect>
                                    <p:anim calcmode="lin" valueType="num">
                                      <p:cBhvr>
                                        <p:cTn id="8" dur="1000" fill="hold"/>
                                        <p:tgtEl>
                                          <p:spTgt spid="1824"/>
                                        </p:tgtEl>
                                        <p:attrNameLst>
                                          <p:attrName>ppt_x</p:attrName>
                                        </p:attrNameLst>
                                      </p:cBhvr>
                                      <p:tavLst>
                                        <p:tav tm="0">
                                          <p:val>
                                            <p:strVal val="#ppt_x"/>
                                          </p:val>
                                        </p:tav>
                                        <p:tav tm="100000">
                                          <p:val>
                                            <p:strVal val="#ppt_x"/>
                                          </p:val>
                                        </p:tav>
                                      </p:tavLst>
                                    </p:anim>
                                    <p:anim calcmode="lin" valueType="num">
                                      <p:cBhvr>
                                        <p:cTn id="9" dur="1000" fill="hold"/>
                                        <p:tgtEl>
                                          <p:spTgt spid="18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823"/>
                                        </p:tgtEl>
                                        <p:attrNameLst>
                                          <p:attrName>style.visibility</p:attrName>
                                        </p:attrNameLst>
                                      </p:cBhvr>
                                      <p:to>
                                        <p:strVal val="visible"/>
                                      </p:to>
                                    </p:set>
                                    <p:animEffect transition="in" filter="wipe(left)">
                                      <p:cBhvr>
                                        <p:cTn id="13" dur="500"/>
                                        <p:tgtEl>
                                          <p:spTgt spid="182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821"/>
                                        </p:tgtEl>
                                        <p:attrNameLst>
                                          <p:attrName>style.visibility</p:attrName>
                                        </p:attrNameLst>
                                      </p:cBhvr>
                                      <p:to>
                                        <p:strVal val="visible"/>
                                      </p:to>
                                    </p:set>
                                    <p:animEffect transition="in" filter="wipe(left)">
                                      <p:cBhvr>
                                        <p:cTn id="17" dur="500"/>
                                        <p:tgtEl>
                                          <p:spTgt spid="1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1" grpId="0"/>
      <p:bldP spid="18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Text_1"/>
          <p:cNvSpPr txBox="1"/>
          <p:nvPr>
            <p:custDataLst>
              <p:tags r:id="rId2"/>
            </p:custDataLst>
          </p:nvPr>
        </p:nvSpPr>
        <p:spPr>
          <a:xfrm>
            <a:off x="1427480" y="1345565"/>
            <a:ext cx="3114675" cy="814705"/>
          </a:xfrm>
          <a:prstGeom prst="rect">
            <a:avLst/>
          </a:prstGeom>
          <a:solidFill>
            <a:srgbClr val="0070C0"/>
          </a:solidFill>
        </p:spPr>
        <p:txBody>
          <a:bodyPr wrap="square" lIns="91440" tIns="45720" rIns="91440" bIns="45720" rtlCol="0">
            <a:noAutofit/>
          </a:bodyPr>
          <a:lstStyle/>
          <a:p>
            <a:pPr indent="0" algn="dist">
              <a:lnSpc>
                <a:spcPct val="130000"/>
              </a:lnSpc>
              <a:buFont typeface="Wingdings" panose="05000000000000000000" pitchFamily="2" charset="2"/>
              <a:buNone/>
            </a:pPr>
            <a:r>
              <a:rPr lang="zh-CN" altLang="en-US" sz="3200" b="1" dirty="0">
                <a:solidFill>
                  <a:schemeClr val="bg1"/>
                </a:solidFill>
                <a:cs typeface="+mn-ea"/>
                <a:sym typeface="+mn-lt"/>
              </a:rPr>
              <a:t>什么是近视眼</a:t>
            </a:r>
          </a:p>
        </p:txBody>
      </p:sp>
      <p:sp>
        <p:nvSpPr>
          <p:cNvPr id="6" name="MH_Text_1"/>
          <p:cNvSpPr txBox="1"/>
          <p:nvPr>
            <p:custDataLst>
              <p:tags r:id="rId3"/>
            </p:custDataLst>
          </p:nvPr>
        </p:nvSpPr>
        <p:spPr>
          <a:xfrm>
            <a:off x="1427480" y="2369185"/>
            <a:ext cx="6463665" cy="1247775"/>
          </a:xfrm>
          <a:prstGeom prst="rect">
            <a:avLst/>
          </a:prstGeom>
          <a:noFill/>
        </p:spPr>
        <p:txBody>
          <a:bodyPr wrap="square" lIns="91440" tIns="45720" rIns="91440" bIns="45720" rtlCol="0">
            <a:noAutofit/>
          </a:bodyPr>
          <a:lstStyle/>
          <a:p>
            <a:pPr>
              <a:lnSpc>
                <a:spcPct val="210000"/>
              </a:lnSpc>
            </a:pPr>
            <a:r>
              <a:rPr lang="zh-CN" altLang="en-US" sz="2000" dirty="0">
                <a:solidFill>
                  <a:srgbClr val="000000"/>
                </a:solidFill>
                <a:cs typeface="+mn-ea"/>
                <a:sym typeface="+mn-lt"/>
              </a:rPr>
              <a:t>近视眼也称短视眼，因为这种眼只能看近不能看远。近视眼在休息时，从无限远处来的平行光，经过眼的屈光系折光之后聚焦于视网膜前，而不是在视网膜上形成清晰的物像，远视力明显降低，但近视力尚正常。</a:t>
            </a: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39633" y="1351921"/>
            <a:ext cx="2936707" cy="4154020"/>
          </a:xfrm>
          <a:prstGeom prst="rect">
            <a:avLst/>
          </a:prstGeom>
        </p:spPr>
      </p:pic>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239520" y="1799590"/>
            <a:ext cx="9598660" cy="3255010"/>
          </a:xfrm>
          <a:prstGeom prst="rect">
            <a:avLst/>
          </a:prstGeom>
          <a:noFill/>
          <a:ln>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MH_Text_1"/>
          <p:cNvSpPr txBox="1"/>
          <p:nvPr>
            <p:custDataLst>
              <p:tags r:id="rId2"/>
            </p:custDataLst>
          </p:nvPr>
        </p:nvSpPr>
        <p:spPr>
          <a:xfrm>
            <a:off x="4984115" y="1558290"/>
            <a:ext cx="503555" cy="3740785"/>
          </a:xfrm>
          <a:prstGeom prst="rect">
            <a:avLst/>
          </a:prstGeom>
          <a:solidFill>
            <a:srgbClr val="0070C0"/>
          </a:solidFill>
        </p:spPr>
        <p:txBody>
          <a:bodyPr wrap="square" lIns="91440" tIns="45720" rIns="91440" bIns="45720" rtlCol="0">
            <a:noAutofit/>
          </a:bodyPr>
          <a:lstStyle/>
          <a:p>
            <a:pPr indent="0" algn="dist">
              <a:lnSpc>
                <a:spcPct val="120000"/>
              </a:lnSpc>
              <a:buFont typeface="Wingdings" panose="05000000000000000000" pitchFamily="2" charset="2"/>
              <a:buNone/>
            </a:pPr>
            <a:r>
              <a:rPr lang="zh-CN" altLang="en-US" sz="3200" b="1" dirty="0">
                <a:solidFill>
                  <a:schemeClr val="bg1"/>
                </a:solidFill>
                <a:cs typeface="+mn-ea"/>
                <a:sym typeface="+mn-lt"/>
              </a:rPr>
              <a:t>什么是近视眼</a:t>
            </a:r>
          </a:p>
        </p:txBody>
      </p:sp>
      <p:sp>
        <p:nvSpPr>
          <p:cNvPr id="10" name="MH_Text_1"/>
          <p:cNvSpPr txBox="1"/>
          <p:nvPr>
            <p:custDataLst>
              <p:tags r:id="rId3"/>
            </p:custDataLst>
          </p:nvPr>
        </p:nvSpPr>
        <p:spPr>
          <a:xfrm>
            <a:off x="6131560" y="1799590"/>
            <a:ext cx="4352290" cy="1247775"/>
          </a:xfrm>
          <a:prstGeom prst="rect">
            <a:avLst/>
          </a:prstGeom>
          <a:noFill/>
        </p:spPr>
        <p:txBody>
          <a:bodyPr wrap="square" lIns="91440" tIns="45720" rIns="91440" bIns="45720" rtlCol="0">
            <a:noAutofit/>
          </a:bodyPr>
          <a:lstStyle/>
          <a:p>
            <a:pPr>
              <a:lnSpc>
                <a:spcPct val="200000"/>
              </a:lnSpc>
            </a:pPr>
            <a:r>
              <a:rPr lang="zh-CN" altLang="en-US" sz="2000" dirty="0">
                <a:solidFill>
                  <a:srgbClr val="000000"/>
                </a:solidFill>
                <a:cs typeface="+mn-ea"/>
                <a:sym typeface="+mn-lt"/>
              </a:rPr>
              <a:t>据了解，近视的原因主要有两个，一个是遗传，即父母高度近视的（600度以上），遗传风险高达50%以上；一个是环境，主要是过度用眼和不良的用眼习惯造成的。</a:t>
            </a:r>
          </a:p>
          <a:p>
            <a:pPr>
              <a:lnSpc>
                <a:spcPct val="200000"/>
              </a:lnSpc>
            </a:pPr>
            <a:endParaRPr lang="zh-CN" altLang="en-US" sz="2000" dirty="0">
              <a:solidFill>
                <a:srgbClr val="000000"/>
              </a:solidFill>
              <a:cs typeface="+mn-ea"/>
              <a:sym typeface="+mn-lt"/>
            </a:endParaRP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03553" y="1311916"/>
            <a:ext cx="2936707" cy="4154020"/>
          </a:xfrm>
          <a:prstGeom prst="rect">
            <a:avLst/>
          </a:prstGeom>
        </p:spPr>
      </p:pic>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41525" y="1843405"/>
            <a:ext cx="8531225" cy="3170555"/>
          </a:xfrm>
          <a:prstGeom prst="rect">
            <a:avLst/>
          </a:prstGeom>
          <a:noFill/>
          <a:ln w="19050">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5329555" y="2182495"/>
            <a:ext cx="4781550" cy="2353978"/>
          </a:xfrm>
          <a:prstGeom prst="rect">
            <a:avLst/>
          </a:prstGeom>
          <a:noFill/>
        </p:spPr>
        <p:txBody>
          <a:bodyPr wrap="square" rtlCol="0" anchor="t">
            <a:spAutoFit/>
          </a:bodyPr>
          <a:lstStyle/>
          <a:p>
            <a:pPr>
              <a:lnSpc>
                <a:spcPct val="260000"/>
              </a:lnSpc>
            </a:pPr>
            <a:r>
              <a:rPr lang="zh-CN" altLang="en-US" sz="2000" dirty="0">
                <a:solidFill>
                  <a:srgbClr val="000000"/>
                </a:solidFill>
                <a:cs typeface="+mn-ea"/>
                <a:sym typeface="+mn-lt"/>
              </a:rPr>
              <a:t>越是发达的城市近视率越高。因为发达城市接触的高科技产品，如电脑、电子游戏等产品更早、更多，所以导致近视率上升。</a:t>
            </a:r>
          </a:p>
        </p:txBody>
      </p:sp>
      <p:sp>
        <p:nvSpPr>
          <p:cNvPr id="9" name="MH_Text_1"/>
          <p:cNvSpPr txBox="1"/>
          <p:nvPr>
            <p:custDataLst>
              <p:tags r:id="rId2"/>
            </p:custDataLst>
          </p:nvPr>
        </p:nvSpPr>
        <p:spPr>
          <a:xfrm>
            <a:off x="1800225" y="1558925"/>
            <a:ext cx="503555" cy="3740785"/>
          </a:xfrm>
          <a:prstGeom prst="rect">
            <a:avLst/>
          </a:prstGeom>
          <a:solidFill>
            <a:srgbClr val="0070C0"/>
          </a:solidFill>
        </p:spPr>
        <p:txBody>
          <a:bodyPr wrap="square" lIns="91440" tIns="45720" rIns="91440" bIns="45720" rtlCol="0">
            <a:noAutofit/>
          </a:bodyPr>
          <a:lstStyle/>
          <a:p>
            <a:pPr indent="0" algn="dist">
              <a:lnSpc>
                <a:spcPct val="120000"/>
              </a:lnSpc>
              <a:buFont typeface="Wingdings" panose="05000000000000000000" pitchFamily="2" charset="2"/>
              <a:buNone/>
            </a:pPr>
            <a:r>
              <a:rPr lang="zh-CN" altLang="en-US" sz="3200" b="1" dirty="0">
                <a:solidFill>
                  <a:schemeClr val="bg1"/>
                </a:solidFill>
                <a:cs typeface="+mn-ea"/>
                <a:sym typeface="+mn-lt"/>
              </a:rPr>
              <a:t>什么是近视眼</a:t>
            </a: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09265" y="2026920"/>
            <a:ext cx="1982470" cy="2805430"/>
          </a:xfrm>
          <a:prstGeom prst="rect">
            <a:avLst/>
          </a:prstGeom>
        </p:spPr>
      </p:pic>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695440" y="1861820"/>
            <a:ext cx="4615815" cy="4615815"/>
          </a:xfrm>
          <a:prstGeom prst="rect">
            <a:avLst/>
          </a:prstGeom>
        </p:spPr>
      </p:pic>
      <p:grpSp>
        <p:nvGrpSpPr>
          <p:cNvPr id="9" name="组合 8"/>
          <p:cNvGrpSpPr/>
          <p:nvPr/>
        </p:nvGrpSpPr>
        <p:grpSpPr>
          <a:xfrm>
            <a:off x="1423035" y="1534868"/>
            <a:ext cx="6245860" cy="4346575"/>
            <a:chOff x="1005840" y="2004133"/>
            <a:chExt cx="6245860" cy="4346575"/>
          </a:xfrm>
        </p:grpSpPr>
        <p:sp>
          <p:nvSpPr>
            <p:cNvPr id="7" name="文本框 6"/>
            <p:cNvSpPr txBox="1"/>
            <p:nvPr/>
          </p:nvSpPr>
          <p:spPr>
            <a:xfrm>
              <a:off x="1005840" y="2750893"/>
              <a:ext cx="6245860" cy="3599815"/>
            </a:xfrm>
            <a:prstGeom prst="rect">
              <a:avLst/>
            </a:prstGeom>
            <a:noFill/>
          </p:spPr>
          <p:txBody>
            <a:bodyPr wrap="square">
              <a:spAutoFit/>
            </a:bodyPr>
            <a:lstStyle/>
            <a:p>
              <a:pPr eaLnBrk="1" hangingPunct="1">
                <a:lnSpc>
                  <a:spcPct val="190000"/>
                </a:lnSpc>
              </a:pPr>
              <a:r>
                <a:rPr lang="zh-CN" altLang="en-US" sz="2000" dirty="0">
                  <a:cs typeface="+mn-ea"/>
                  <a:sym typeface="+mn-lt"/>
                </a:rPr>
                <a:t>1.由于电脑，电视，游戏机，以及手机登视频设备</a:t>
              </a:r>
            </a:p>
            <a:p>
              <a:pPr eaLnBrk="1" hangingPunct="1">
                <a:lnSpc>
                  <a:spcPct val="190000"/>
                </a:lnSpc>
              </a:pPr>
              <a:r>
                <a:rPr lang="zh-CN" altLang="en-US" sz="2000" dirty="0">
                  <a:cs typeface="+mn-ea"/>
                  <a:sym typeface="+mn-lt"/>
                </a:rPr>
                <a:t>长期不规律使用和观看导致近视。</a:t>
              </a:r>
            </a:p>
            <a:p>
              <a:pPr eaLnBrk="1" hangingPunct="1">
                <a:lnSpc>
                  <a:spcPct val="190000"/>
                </a:lnSpc>
              </a:pPr>
              <a:r>
                <a:rPr lang="zh-CN" altLang="en-US" sz="2000" dirty="0">
                  <a:cs typeface="+mn-ea"/>
                  <a:sym typeface="+mn-lt"/>
                </a:rPr>
                <a:t>2.学习压力过大，营养不良，读书姿势不正确</a:t>
              </a:r>
            </a:p>
            <a:p>
              <a:pPr eaLnBrk="1" hangingPunct="1">
                <a:lnSpc>
                  <a:spcPct val="190000"/>
                </a:lnSpc>
              </a:pPr>
              <a:r>
                <a:rPr lang="zh-CN" altLang="en-US" sz="2000" dirty="0">
                  <a:cs typeface="+mn-ea"/>
                  <a:sym typeface="+mn-lt"/>
                </a:rPr>
                <a:t>导致的近视眼。</a:t>
              </a:r>
            </a:p>
            <a:p>
              <a:pPr eaLnBrk="1" hangingPunct="1">
                <a:lnSpc>
                  <a:spcPct val="190000"/>
                </a:lnSpc>
              </a:pPr>
              <a:r>
                <a:rPr lang="zh-CN" altLang="en-US" sz="2000" dirty="0">
                  <a:cs typeface="+mn-ea"/>
                  <a:sym typeface="+mn-lt"/>
                </a:rPr>
                <a:t>3.缺乏运动和正常休息</a:t>
              </a:r>
            </a:p>
            <a:p>
              <a:pPr eaLnBrk="1" hangingPunct="1">
                <a:lnSpc>
                  <a:spcPct val="190000"/>
                </a:lnSpc>
              </a:pPr>
              <a:r>
                <a:rPr lang="zh-CN" altLang="en-US" sz="2000" dirty="0">
                  <a:cs typeface="+mn-ea"/>
                  <a:sym typeface="+mn-lt"/>
                </a:rPr>
                <a:t>4.沉迷网络游戏</a:t>
              </a:r>
            </a:p>
          </p:txBody>
        </p:sp>
        <p:sp>
          <p:nvSpPr>
            <p:cNvPr id="8" name="MH_Text_1"/>
            <p:cNvSpPr txBox="1"/>
            <p:nvPr>
              <p:custDataLst>
                <p:tags r:id="rId2"/>
              </p:custDataLst>
            </p:nvPr>
          </p:nvSpPr>
          <p:spPr>
            <a:xfrm>
              <a:off x="1005840" y="2004133"/>
              <a:ext cx="4815840" cy="652145"/>
            </a:xfrm>
            <a:prstGeom prst="rect">
              <a:avLst/>
            </a:prstGeom>
            <a:solidFill>
              <a:srgbClr val="0070C0"/>
            </a:solidFill>
          </p:spPr>
          <p:txBody>
            <a:bodyPr wrap="square" lIns="91440" tIns="45720" rIns="91440" bIns="45720" rtlCol="0">
              <a:noAutofit/>
            </a:bodyPr>
            <a:lstStyle/>
            <a:p>
              <a:pPr indent="0" algn="ctr">
                <a:lnSpc>
                  <a:spcPct val="110000"/>
                </a:lnSpc>
                <a:buFont typeface="Wingdings" panose="05000000000000000000" pitchFamily="2" charset="2"/>
                <a:buNone/>
              </a:pPr>
              <a:r>
                <a:rPr lang="zh-CN" altLang="en-US" sz="3200" b="1" dirty="0">
                  <a:solidFill>
                    <a:schemeClr val="bg1"/>
                  </a:solidFill>
                  <a:cs typeface="+mn-ea"/>
                  <a:sym typeface="+mn-lt"/>
                </a:rPr>
                <a:t>现代生活中导致近视的原因</a:t>
              </a:r>
            </a:p>
          </p:txBody>
        </p:sp>
      </p:gr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3" name="文本框 912"/>
          <p:cNvSpPr txBox="1"/>
          <p:nvPr/>
        </p:nvSpPr>
        <p:spPr>
          <a:xfrm>
            <a:off x="7590154" y="1249680"/>
            <a:ext cx="1742531" cy="3631763"/>
          </a:xfrm>
          <a:prstGeom prst="rect">
            <a:avLst/>
          </a:prstGeom>
          <a:noFill/>
        </p:spPr>
        <p:txBody>
          <a:bodyPr wrap="square" rtlCol="0">
            <a:spAutoFit/>
          </a:bodyPr>
          <a:lstStyle/>
          <a:p>
            <a:r>
              <a:rPr lang="zh-CN" altLang="en-US" sz="11500" b="1" dirty="0">
                <a:solidFill>
                  <a:srgbClr val="5CB2F3"/>
                </a:solidFill>
                <a:effectLst>
                  <a:outerShdw blurRad="38100" dist="38100" dir="2700000" algn="tl">
                    <a:srgbClr val="000000">
                      <a:alpha val="43137"/>
                    </a:srgbClr>
                  </a:outerShdw>
                </a:effectLst>
                <a:cs typeface="+mn-ea"/>
                <a:sym typeface="+mn-lt"/>
              </a:rPr>
              <a:t>目  </a:t>
            </a:r>
          </a:p>
          <a:p>
            <a:r>
              <a:rPr lang="zh-CN" altLang="en-US" sz="11500" b="1" dirty="0">
                <a:solidFill>
                  <a:srgbClr val="5CB2F3"/>
                </a:solidFill>
                <a:effectLst>
                  <a:outerShdw blurRad="38100" dist="38100" dir="2700000" algn="tl">
                    <a:srgbClr val="000000">
                      <a:alpha val="43137"/>
                    </a:srgbClr>
                  </a:outerShdw>
                </a:effectLst>
                <a:cs typeface="+mn-ea"/>
                <a:sym typeface="+mn-lt"/>
              </a:rPr>
              <a:t>录</a:t>
            </a:r>
          </a:p>
        </p:txBody>
      </p:sp>
      <p:grpSp>
        <p:nvGrpSpPr>
          <p:cNvPr id="928" name="组合 927"/>
          <p:cNvGrpSpPr/>
          <p:nvPr/>
        </p:nvGrpSpPr>
        <p:grpSpPr>
          <a:xfrm>
            <a:off x="2701290" y="1274197"/>
            <a:ext cx="4118610" cy="830997"/>
            <a:chOff x="1435100" y="2750572"/>
            <a:chExt cx="4118610" cy="830997"/>
          </a:xfrm>
        </p:grpSpPr>
        <p:sp>
          <p:nvSpPr>
            <p:cNvPr id="914" name="文本框 913"/>
            <p:cNvSpPr txBox="1"/>
            <p:nvPr/>
          </p:nvSpPr>
          <p:spPr>
            <a:xfrm>
              <a:off x="2308860" y="2750572"/>
              <a:ext cx="3244850" cy="829945"/>
            </a:xfrm>
            <a:prstGeom prst="rect">
              <a:avLst/>
            </a:prstGeom>
            <a:noFill/>
          </p:spPr>
          <p:txBody>
            <a:bodyPr wrap="square" rtlCol="0">
              <a:spAutoFit/>
            </a:bodyPr>
            <a:lstStyle/>
            <a:p>
              <a:pPr algn="dist"/>
              <a:r>
                <a:rPr lang="zh-CN" altLang="en-US" sz="4800" b="1">
                  <a:solidFill>
                    <a:schemeClr val="tx1">
                      <a:lumMod val="75000"/>
                      <a:lumOff val="25000"/>
                    </a:schemeClr>
                  </a:solidFill>
                  <a:cs typeface="+mn-ea"/>
                  <a:sym typeface="+mn-lt"/>
                </a:rPr>
                <a:t>节日介绍</a:t>
              </a:r>
            </a:p>
          </p:txBody>
        </p:sp>
        <p:sp>
          <p:nvSpPr>
            <p:cNvPr id="918" name="矩形: 圆角 917"/>
            <p:cNvSpPr/>
            <p:nvPr/>
          </p:nvSpPr>
          <p:spPr>
            <a:xfrm>
              <a:off x="1435100" y="2882900"/>
              <a:ext cx="698669" cy="698669"/>
            </a:xfrm>
            <a:prstGeom prst="roundRect">
              <a:avLst/>
            </a:prstGeom>
            <a:solidFill>
              <a:srgbClr val="75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922" name="文本框 921"/>
            <p:cNvSpPr txBox="1"/>
            <p:nvPr/>
          </p:nvSpPr>
          <p:spPr>
            <a:xfrm>
              <a:off x="1435100" y="2868304"/>
              <a:ext cx="755335" cy="646331"/>
            </a:xfrm>
            <a:prstGeom prst="rect">
              <a:avLst/>
            </a:prstGeom>
            <a:noFill/>
          </p:spPr>
          <p:txBody>
            <a:bodyPr wrap="none" rtlCol="0">
              <a:spAutoFit/>
            </a:bodyPr>
            <a:lstStyle/>
            <a:p>
              <a:r>
                <a:rPr lang="en-US" altLang="zh-CN" sz="3600" b="1">
                  <a:solidFill>
                    <a:schemeClr val="bg1"/>
                  </a:solidFill>
                  <a:cs typeface="+mn-ea"/>
                  <a:sym typeface="+mn-lt"/>
                </a:rPr>
                <a:t>01</a:t>
              </a:r>
              <a:endParaRPr lang="zh-CN" altLang="en-US" sz="3600" b="1">
                <a:solidFill>
                  <a:schemeClr val="bg1"/>
                </a:solidFill>
                <a:cs typeface="+mn-ea"/>
                <a:sym typeface="+mn-lt"/>
              </a:endParaRPr>
            </a:p>
          </p:txBody>
        </p:sp>
      </p:grpSp>
      <p:grpSp>
        <p:nvGrpSpPr>
          <p:cNvPr id="929" name="组合 928"/>
          <p:cNvGrpSpPr/>
          <p:nvPr/>
        </p:nvGrpSpPr>
        <p:grpSpPr>
          <a:xfrm>
            <a:off x="2701293" y="2359412"/>
            <a:ext cx="4119245" cy="830997"/>
            <a:chOff x="5979163" y="2750572"/>
            <a:chExt cx="4119245" cy="830997"/>
          </a:xfrm>
        </p:grpSpPr>
        <p:sp>
          <p:nvSpPr>
            <p:cNvPr id="915" name="文本框 914"/>
            <p:cNvSpPr txBox="1"/>
            <p:nvPr/>
          </p:nvSpPr>
          <p:spPr>
            <a:xfrm>
              <a:off x="6855463" y="2750572"/>
              <a:ext cx="3242945" cy="829945"/>
            </a:xfrm>
            <a:prstGeom prst="rect">
              <a:avLst/>
            </a:prstGeom>
            <a:noFill/>
          </p:spPr>
          <p:txBody>
            <a:bodyPr wrap="square" rtlCol="0">
              <a:spAutoFit/>
            </a:bodyPr>
            <a:lstStyle/>
            <a:p>
              <a:pPr algn="dist"/>
              <a:r>
                <a:rPr lang="zh-CN" altLang="en-US" sz="4800" b="1">
                  <a:solidFill>
                    <a:schemeClr val="tx1">
                      <a:lumMod val="75000"/>
                      <a:lumOff val="25000"/>
                    </a:schemeClr>
                  </a:solidFill>
                  <a:cs typeface="+mn-ea"/>
                  <a:sym typeface="+mn-lt"/>
                </a:rPr>
                <a:t>了解沙眼</a:t>
              </a:r>
            </a:p>
          </p:txBody>
        </p:sp>
        <p:sp>
          <p:nvSpPr>
            <p:cNvPr id="919" name="矩形: 圆角 918"/>
            <p:cNvSpPr/>
            <p:nvPr/>
          </p:nvSpPr>
          <p:spPr>
            <a:xfrm>
              <a:off x="6007099" y="2882900"/>
              <a:ext cx="698669" cy="698669"/>
            </a:xfrm>
            <a:prstGeom prst="roundRect">
              <a:avLst/>
            </a:prstGeom>
            <a:solidFill>
              <a:srgbClr val="75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923" name="文本框 922"/>
            <p:cNvSpPr txBox="1"/>
            <p:nvPr/>
          </p:nvSpPr>
          <p:spPr>
            <a:xfrm>
              <a:off x="5979163" y="2868304"/>
              <a:ext cx="755335" cy="646331"/>
            </a:xfrm>
            <a:prstGeom prst="rect">
              <a:avLst/>
            </a:prstGeom>
            <a:noFill/>
          </p:spPr>
          <p:txBody>
            <a:bodyPr wrap="none" rtlCol="0">
              <a:spAutoFit/>
            </a:bodyPr>
            <a:lstStyle/>
            <a:p>
              <a:r>
                <a:rPr lang="en-US" altLang="zh-CN" sz="3600" b="1">
                  <a:solidFill>
                    <a:schemeClr val="bg1"/>
                  </a:solidFill>
                  <a:cs typeface="+mn-ea"/>
                  <a:sym typeface="+mn-lt"/>
                </a:rPr>
                <a:t>02</a:t>
              </a:r>
              <a:endParaRPr lang="zh-CN" altLang="en-US" sz="3600" b="1">
                <a:solidFill>
                  <a:schemeClr val="bg1"/>
                </a:solidFill>
                <a:cs typeface="+mn-ea"/>
                <a:sym typeface="+mn-lt"/>
              </a:endParaRPr>
            </a:p>
          </p:txBody>
        </p:sp>
      </p:grpSp>
      <p:grpSp>
        <p:nvGrpSpPr>
          <p:cNvPr id="930" name="组合 929"/>
          <p:cNvGrpSpPr/>
          <p:nvPr/>
        </p:nvGrpSpPr>
        <p:grpSpPr>
          <a:xfrm>
            <a:off x="2729230" y="3479552"/>
            <a:ext cx="4090670" cy="834767"/>
            <a:chOff x="1435100" y="4388872"/>
            <a:chExt cx="4090670" cy="834767"/>
          </a:xfrm>
        </p:grpSpPr>
        <p:sp>
          <p:nvSpPr>
            <p:cNvPr id="916" name="文本框 915"/>
            <p:cNvSpPr txBox="1"/>
            <p:nvPr/>
          </p:nvSpPr>
          <p:spPr>
            <a:xfrm>
              <a:off x="2308860" y="4388872"/>
              <a:ext cx="3216910" cy="829945"/>
            </a:xfrm>
            <a:prstGeom prst="rect">
              <a:avLst/>
            </a:prstGeom>
            <a:noFill/>
          </p:spPr>
          <p:txBody>
            <a:bodyPr wrap="square" rtlCol="0">
              <a:spAutoFit/>
            </a:bodyPr>
            <a:lstStyle/>
            <a:p>
              <a:pPr algn="dist"/>
              <a:r>
                <a:rPr lang="zh-CN" altLang="en-US" sz="4800" b="1">
                  <a:solidFill>
                    <a:schemeClr val="tx1">
                      <a:lumMod val="75000"/>
                      <a:lumOff val="25000"/>
                    </a:schemeClr>
                  </a:solidFill>
                  <a:cs typeface="+mn-ea"/>
                  <a:sym typeface="+mn-lt"/>
                </a:rPr>
                <a:t>走进近视</a:t>
              </a:r>
            </a:p>
          </p:txBody>
        </p:sp>
        <p:sp>
          <p:nvSpPr>
            <p:cNvPr id="920" name="矩形: 圆角 919"/>
            <p:cNvSpPr/>
            <p:nvPr/>
          </p:nvSpPr>
          <p:spPr>
            <a:xfrm>
              <a:off x="1435100" y="4524970"/>
              <a:ext cx="698669" cy="698669"/>
            </a:xfrm>
            <a:prstGeom prst="roundRect">
              <a:avLst/>
            </a:prstGeom>
            <a:solidFill>
              <a:srgbClr val="75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924" name="文本框 923"/>
            <p:cNvSpPr txBox="1"/>
            <p:nvPr/>
          </p:nvSpPr>
          <p:spPr>
            <a:xfrm>
              <a:off x="1435100" y="4523074"/>
              <a:ext cx="755335" cy="646331"/>
            </a:xfrm>
            <a:prstGeom prst="rect">
              <a:avLst/>
            </a:prstGeom>
            <a:noFill/>
          </p:spPr>
          <p:txBody>
            <a:bodyPr wrap="none" rtlCol="0">
              <a:spAutoFit/>
            </a:bodyPr>
            <a:lstStyle/>
            <a:p>
              <a:r>
                <a:rPr lang="en-US" altLang="zh-CN" sz="3600" b="1">
                  <a:solidFill>
                    <a:schemeClr val="bg1"/>
                  </a:solidFill>
                  <a:cs typeface="+mn-ea"/>
                  <a:sym typeface="+mn-lt"/>
                </a:rPr>
                <a:t>03</a:t>
              </a:r>
              <a:endParaRPr lang="zh-CN" altLang="en-US" sz="3600" b="1">
                <a:solidFill>
                  <a:schemeClr val="bg1"/>
                </a:solidFill>
                <a:cs typeface="+mn-ea"/>
                <a:sym typeface="+mn-lt"/>
              </a:endParaRPr>
            </a:p>
          </p:txBody>
        </p:sp>
      </p:grpSp>
      <p:grpSp>
        <p:nvGrpSpPr>
          <p:cNvPr id="931" name="组合 930"/>
          <p:cNvGrpSpPr/>
          <p:nvPr/>
        </p:nvGrpSpPr>
        <p:grpSpPr>
          <a:xfrm>
            <a:off x="2729233" y="4613662"/>
            <a:ext cx="4091940" cy="834767"/>
            <a:chOff x="5979163" y="4388872"/>
            <a:chExt cx="4091940" cy="834767"/>
          </a:xfrm>
        </p:grpSpPr>
        <p:sp>
          <p:nvSpPr>
            <p:cNvPr id="917" name="文本框 916"/>
            <p:cNvSpPr txBox="1"/>
            <p:nvPr/>
          </p:nvSpPr>
          <p:spPr>
            <a:xfrm>
              <a:off x="6855463" y="4388872"/>
              <a:ext cx="3215640" cy="829945"/>
            </a:xfrm>
            <a:prstGeom prst="rect">
              <a:avLst/>
            </a:prstGeom>
            <a:noFill/>
          </p:spPr>
          <p:txBody>
            <a:bodyPr wrap="square" rtlCol="0">
              <a:spAutoFit/>
            </a:bodyPr>
            <a:lstStyle/>
            <a:p>
              <a:pPr algn="dist"/>
              <a:r>
                <a:rPr lang="zh-CN" altLang="en-US" sz="4800" b="1">
                  <a:solidFill>
                    <a:schemeClr val="tx1">
                      <a:lumMod val="75000"/>
                      <a:lumOff val="25000"/>
                    </a:schemeClr>
                  </a:solidFill>
                  <a:cs typeface="+mn-ea"/>
                  <a:sym typeface="+mn-lt"/>
                </a:rPr>
                <a:t>关爱视力</a:t>
              </a:r>
            </a:p>
          </p:txBody>
        </p:sp>
        <p:sp>
          <p:nvSpPr>
            <p:cNvPr id="921" name="矩形: 圆角 920"/>
            <p:cNvSpPr/>
            <p:nvPr/>
          </p:nvSpPr>
          <p:spPr>
            <a:xfrm>
              <a:off x="6007099" y="4524970"/>
              <a:ext cx="698669" cy="698669"/>
            </a:xfrm>
            <a:prstGeom prst="roundRect">
              <a:avLst/>
            </a:prstGeom>
            <a:solidFill>
              <a:srgbClr val="75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925" name="文本框 924"/>
            <p:cNvSpPr txBox="1"/>
            <p:nvPr/>
          </p:nvSpPr>
          <p:spPr>
            <a:xfrm>
              <a:off x="5979163" y="4523074"/>
              <a:ext cx="755335" cy="646331"/>
            </a:xfrm>
            <a:prstGeom prst="rect">
              <a:avLst/>
            </a:prstGeom>
            <a:noFill/>
          </p:spPr>
          <p:txBody>
            <a:bodyPr wrap="none" rtlCol="0">
              <a:spAutoFit/>
            </a:bodyPr>
            <a:lstStyle/>
            <a:p>
              <a:r>
                <a:rPr lang="en-US" altLang="zh-CN" sz="3600" b="1">
                  <a:solidFill>
                    <a:schemeClr val="bg1"/>
                  </a:solidFill>
                  <a:cs typeface="+mn-ea"/>
                  <a:sym typeface="+mn-lt"/>
                </a:rPr>
                <a:t>04</a:t>
              </a:r>
              <a:endParaRPr lang="zh-CN" altLang="en-US" sz="3600" b="1">
                <a:solidFill>
                  <a:schemeClr val="bg1"/>
                </a:solidFill>
                <a:cs typeface="+mn-ea"/>
                <a:sym typeface="+mn-lt"/>
              </a:endParaRPr>
            </a:p>
          </p:txBody>
        </p:sp>
      </p:gr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13"/>
                                        </p:tgtEl>
                                        <p:attrNameLst>
                                          <p:attrName>style.visibility</p:attrName>
                                        </p:attrNameLst>
                                      </p:cBhvr>
                                      <p:to>
                                        <p:strVal val="visible"/>
                                      </p:to>
                                    </p:set>
                                    <p:animEffect transition="in" filter="wipe(left)">
                                      <p:cBhvr>
                                        <p:cTn id="7" dur="500"/>
                                        <p:tgtEl>
                                          <p:spTgt spid="9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28"/>
                                        </p:tgtEl>
                                        <p:attrNameLst>
                                          <p:attrName>style.visibility</p:attrName>
                                        </p:attrNameLst>
                                      </p:cBhvr>
                                      <p:to>
                                        <p:strVal val="visible"/>
                                      </p:to>
                                    </p:set>
                                    <p:animEffect transition="in" filter="wipe(left)">
                                      <p:cBhvr>
                                        <p:cTn id="11" dur="500"/>
                                        <p:tgtEl>
                                          <p:spTgt spid="92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29"/>
                                        </p:tgtEl>
                                        <p:attrNameLst>
                                          <p:attrName>style.visibility</p:attrName>
                                        </p:attrNameLst>
                                      </p:cBhvr>
                                      <p:to>
                                        <p:strVal val="visible"/>
                                      </p:to>
                                    </p:set>
                                    <p:animEffect transition="in" filter="wipe(left)">
                                      <p:cBhvr>
                                        <p:cTn id="15" dur="500"/>
                                        <p:tgtEl>
                                          <p:spTgt spid="92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30"/>
                                        </p:tgtEl>
                                        <p:attrNameLst>
                                          <p:attrName>style.visibility</p:attrName>
                                        </p:attrNameLst>
                                      </p:cBhvr>
                                      <p:to>
                                        <p:strVal val="visible"/>
                                      </p:to>
                                    </p:set>
                                    <p:animEffect transition="in" filter="wipe(left)">
                                      <p:cBhvr>
                                        <p:cTn id="19" dur="500"/>
                                        <p:tgtEl>
                                          <p:spTgt spid="93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31"/>
                                        </p:tgtEl>
                                        <p:attrNameLst>
                                          <p:attrName>style.visibility</p:attrName>
                                        </p:attrNameLst>
                                      </p:cBhvr>
                                      <p:to>
                                        <p:strVal val="visible"/>
                                      </p:to>
                                    </p:set>
                                    <p:animEffect transition="in" filter="wipe(left)">
                                      <p:cBhvr>
                                        <p:cTn id="23" dur="500"/>
                                        <p:tgtEl>
                                          <p:spTgt spid="9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24" name="组合 1823"/>
          <p:cNvGrpSpPr/>
          <p:nvPr/>
        </p:nvGrpSpPr>
        <p:grpSpPr>
          <a:xfrm>
            <a:off x="5089918" y="1646554"/>
            <a:ext cx="2012164" cy="584775"/>
            <a:chOff x="5404636" y="1930399"/>
            <a:chExt cx="2012164" cy="584775"/>
          </a:xfrm>
        </p:grpSpPr>
        <p:sp>
          <p:nvSpPr>
            <p:cNvPr id="1819" name="矩形: 圆角 1818"/>
            <p:cNvSpPr/>
            <p:nvPr/>
          </p:nvSpPr>
          <p:spPr>
            <a:xfrm>
              <a:off x="5404636" y="1930399"/>
              <a:ext cx="2012164" cy="584775"/>
            </a:xfrm>
            <a:prstGeom prst="roundRect">
              <a:avLst>
                <a:gd name="adj" fmla="val 11703"/>
              </a:avLst>
            </a:prstGeom>
            <a:solidFill>
              <a:srgbClr val="5FA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20" name="文本框 1819"/>
            <p:cNvSpPr txBox="1"/>
            <p:nvPr/>
          </p:nvSpPr>
          <p:spPr>
            <a:xfrm>
              <a:off x="5404636" y="1991994"/>
              <a:ext cx="2011680" cy="460375"/>
            </a:xfrm>
            <a:prstGeom prst="rect">
              <a:avLst/>
            </a:prstGeom>
            <a:noFill/>
          </p:spPr>
          <p:txBody>
            <a:bodyPr wrap="square" rtlCol="0">
              <a:spAutoFit/>
            </a:bodyPr>
            <a:lstStyle/>
            <a:p>
              <a:pPr algn="ctr"/>
              <a:r>
                <a:rPr lang="en-US" altLang="zh-CN" sz="2400" b="1">
                  <a:solidFill>
                    <a:schemeClr val="bg1"/>
                  </a:solidFill>
                  <a:cs typeface="+mn-ea"/>
                  <a:sym typeface="+mn-lt"/>
                </a:rPr>
                <a:t>PART FOUR</a:t>
              </a:r>
            </a:p>
          </p:txBody>
        </p:sp>
      </p:grpSp>
      <p:sp>
        <p:nvSpPr>
          <p:cNvPr id="1821" name="矩形 1820"/>
          <p:cNvSpPr/>
          <p:nvPr/>
        </p:nvSpPr>
        <p:spPr>
          <a:xfrm>
            <a:off x="3322638" y="3835400"/>
            <a:ext cx="5546725" cy="807593"/>
          </a:xfrm>
          <a:prstGeom prst="rect">
            <a:avLst/>
          </a:prstGeom>
        </p:spPr>
        <p:txBody>
          <a:bodyPr vert="horz" wrap="square">
            <a:spAutoFit/>
          </a:bodyPr>
          <a:lstStyle/>
          <a:p>
            <a:pPr algn="ctr">
              <a:lnSpc>
                <a:spcPct val="210000"/>
              </a:lnSpc>
              <a:defRPr/>
            </a:pPr>
            <a:r>
              <a:rPr lang="zh-CN" altLang="en-US" sz="1200">
                <a:solidFill>
                  <a:srgbClr val="5CB2F3"/>
                </a:solidFill>
                <a:cs typeface="+mn-ea"/>
                <a:sym typeface="+mn-lt"/>
              </a:rPr>
              <a:t>请在此处添加具体内容，文字尽量言简意赅，简单说明即可，不必过于繁琐。请在此处添加具体内容，文字尽量言简意赅。</a:t>
            </a:r>
          </a:p>
        </p:txBody>
      </p:sp>
      <p:sp>
        <p:nvSpPr>
          <p:cNvPr id="1823" name="文本框 1822"/>
          <p:cNvSpPr txBox="1"/>
          <p:nvPr/>
        </p:nvSpPr>
        <p:spPr>
          <a:xfrm>
            <a:off x="3690620" y="2519045"/>
            <a:ext cx="4810760" cy="1200329"/>
          </a:xfrm>
          <a:prstGeom prst="rect">
            <a:avLst/>
          </a:prstGeom>
          <a:noFill/>
        </p:spPr>
        <p:txBody>
          <a:bodyPr wrap="square" rtlCol="0">
            <a:spAutoFit/>
          </a:bodyPr>
          <a:lstStyle>
            <a:defPPr>
              <a:defRPr lang="zh-CN"/>
            </a:defPPr>
            <a:lvl1pPr algn="dist">
              <a:defRPr sz="7200" b="1">
                <a:solidFill>
                  <a:srgbClr val="5CB2F3"/>
                </a:solidFill>
                <a:cs typeface="+mn-ea"/>
              </a:defRPr>
            </a:lvl1pPr>
          </a:lstStyle>
          <a:p>
            <a:r>
              <a:rPr lang="zh-CN" altLang="en-US" dirty="0">
                <a:sym typeface="+mn-lt"/>
              </a:rPr>
              <a:t>关爱视力</a:t>
            </a: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24"/>
                                        </p:tgtEl>
                                        <p:attrNameLst>
                                          <p:attrName>style.visibility</p:attrName>
                                        </p:attrNameLst>
                                      </p:cBhvr>
                                      <p:to>
                                        <p:strVal val="visible"/>
                                      </p:to>
                                    </p:set>
                                    <p:animEffect transition="in" filter="fade">
                                      <p:cBhvr>
                                        <p:cTn id="7" dur="1000"/>
                                        <p:tgtEl>
                                          <p:spTgt spid="1824"/>
                                        </p:tgtEl>
                                      </p:cBhvr>
                                    </p:animEffect>
                                    <p:anim calcmode="lin" valueType="num">
                                      <p:cBhvr>
                                        <p:cTn id="8" dur="1000" fill="hold"/>
                                        <p:tgtEl>
                                          <p:spTgt spid="1824"/>
                                        </p:tgtEl>
                                        <p:attrNameLst>
                                          <p:attrName>ppt_x</p:attrName>
                                        </p:attrNameLst>
                                      </p:cBhvr>
                                      <p:tavLst>
                                        <p:tav tm="0">
                                          <p:val>
                                            <p:strVal val="#ppt_x"/>
                                          </p:val>
                                        </p:tav>
                                        <p:tav tm="100000">
                                          <p:val>
                                            <p:strVal val="#ppt_x"/>
                                          </p:val>
                                        </p:tav>
                                      </p:tavLst>
                                    </p:anim>
                                    <p:anim calcmode="lin" valueType="num">
                                      <p:cBhvr>
                                        <p:cTn id="9" dur="1000" fill="hold"/>
                                        <p:tgtEl>
                                          <p:spTgt spid="18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823"/>
                                        </p:tgtEl>
                                        <p:attrNameLst>
                                          <p:attrName>style.visibility</p:attrName>
                                        </p:attrNameLst>
                                      </p:cBhvr>
                                      <p:to>
                                        <p:strVal val="visible"/>
                                      </p:to>
                                    </p:set>
                                    <p:animEffect transition="in" filter="wipe(left)">
                                      <p:cBhvr>
                                        <p:cTn id="13" dur="500"/>
                                        <p:tgtEl>
                                          <p:spTgt spid="182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821"/>
                                        </p:tgtEl>
                                        <p:attrNameLst>
                                          <p:attrName>style.visibility</p:attrName>
                                        </p:attrNameLst>
                                      </p:cBhvr>
                                      <p:to>
                                        <p:strVal val="visible"/>
                                      </p:to>
                                    </p:set>
                                    <p:animEffect transition="in" filter="wipe(left)">
                                      <p:cBhvr>
                                        <p:cTn id="17" dur="500"/>
                                        <p:tgtEl>
                                          <p:spTgt spid="1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1" grpId="0"/>
      <p:bldP spid="18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7475" y="139065"/>
            <a:ext cx="11957050" cy="6579870"/>
          </a:xfrm>
          <a:prstGeom prst="rect">
            <a:avLst/>
          </a:prstGeom>
          <a:solidFill>
            <a:schemeClr val="bg1"/>
          </a:solidFill>
          <a:ln w="34925">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224155" y="469380"/>
            <a:ext cx="11826875" cy="5775960"/>
            <a:chOff x="1560706" y="2021721"/>
            <a:chExt cx="9630887" cy="5775960"/>
          </a:xfrm>
        </p:grpSpPr>
        <p:sp>
          <p:nvSpPr>
            <p:cNvPr id="7" name="文本框 6"/>
            <p:cNvSpPr txBox="1"/>
            <p:nvPr/>
          </p:nvSpPr>
          <p:spPr>
            <a:xfrm>
              <a:off x="1560706" y="2974221"/>
              <a:ext cx="9630887" cy="4823460"/>
            </a:xfrm>
            <a:prstGeom prst="rect">
              <a:avLst/>
            </a:prstGeom>
            <a:noFill/>
          </p:spPr>
          <p:txBody>
            <a:bodyPr wrap="square">
              <a:spAutoFit/>
            </a:bodyPr>
            <a:lstStyle/>
            <a:p>
              <a:pPr eaLnBrk="1" hangingPunct="1">
                <a:lnSpc>
                  <a:spcPct val="190000"/>
                </a:lnSpc>
              </a:pPr>
              <a:r>
                <a:rPr lang="zh-CN" altLang="en-US" dirty="0">
                  <a:solidFill>
                    <a:srgbClr val="000000"/>
                  </a:solidFill>
                  <a:cs typeface="+mn-ea"/>
                  <a:sym typeface="+mn-lt"/>
                </a:rPr>
                <a:t>1 经常做眼保健操，以及眼球操。</a:t>
              </a:r>
            </a:p>
            <a:p>
              <a:pPr eaLnBrk="1" hangingPunct="1">
                <a:lnSpc>
                  <a:spcPct val="190000"/>
                </a:lnSpc>
              </a:pPr>
              <a:r>
                <a:rPr lang="zh-CN" altLang="en-US" dirty="0">
                  <a:solidFill>
                    <a:srgbClr val="000000"/>
                  </a:solidFill>
                  <a:cs typeface="+mn-ea"/>
                  <a:sym typeface="+mn-lt"/>
                </a:rPr>
                <a:t>2 看电视的距离不小于3米，可根据电视屏幕大小调整距离，一般为屏幕斜对角线的3-5倍。看电视时要有环境灯光。</a:t>
              </a:r>
            </a:p>
            <a:p>
              <a:pPr eaLnBrk="1" hangingPunct="1">
                <a:lnSpc>
                  <a:spcPct val="190000"/>
                </a:lnSpc>
              </a:pPr>
              <a:r>
                <a:rPr lang="zh-CN" altLang="en-US" dirty="0">
                  <a:solidFill>
                    <a:srgbClr val="000000"/>
                  </a:solidFill>
                  <a:cs typeface="+mn-ea"/>
                  <a:sym typeface="+mn-lt"/>
                </a:rPr>
                <a:t>3 端正姿势，做到三个“一”</a:t>
              </a:r>
              <a:r>
                <a:rPr lang="en-US" altLang="zh-CN" dirty="0">
                  <a:solidFill>
                    <a:srgbClr val="000000"/>
                  </a:solidFill>
                  <a:cs typeface="+mn-ea"/>
                  <a:sym typeface="+mn-lt"/>
                </a:rPr>
                <a:t>:</a:t>
              </a:r>
              <a:r>
                <a:rPr lang="zh-CN" altLang="en-US" dirty="0">
                  <a:solidFill>
                    <a:srgbClr val="000000"/>
                  </a:solidFill>
                  <a:cs typeface="+mn-ea"/>
                  <a:sym typeface="+mn-lt"/>
                </a:rPr>
                <a:t>眼书距离一尺，胸与桌后缘一拳远，手距笔尖一寸。</a:t>
              </a:r>
            </a:p>
            <a:p>
              <a:pPr eaLnBrk="1" hangingPunct="1">
                <a:lnSpc>
                  <a:spcPct val="190000"/>
                </a:lnSpc>
              </a:pPr>
              <a:r>
                <a:rPr lang="zh-CN" altLang="en-US" dirty="0">
                  <a:solidFill>
                    <a:srgbClr val="000000"/>
                  </a:solidFill>
                  <a:cs typeface="+mn-ea"/>
                  <a:sym typeface="+mn-lt"/>
                </a:rPr>
                <a:t>4 不要在光线暗或直射阳光下看书、写字；不要边吃饭边看书；不要在走路、躺卧和晃动的车上看书。</a:t>
              </a:r>
              <a:endParaRPr lang="en-US" altLang="zh-CN" dirty="0">
                <a:solidFill>
                  <a:srgbClr val="000000"/>
                </a:solidFill>
                <a:cs typeface="+mn-ea"/>
                <a:sym typeface="+mn-lt"/>
              </a:endParaRPr>
            </a:p>
            <a:p>
              <a:pPr marL="0" indent="0">
                <a:lnSpc>
                  <a:spcPct val="190000"/>
                </a:lnSpc>
                <a:buNone/>
                <a:defRPr/>
              </a:pPr>
              <a:r>
                <a:rPr lang="zh-CN" altLang="en-US" dirty="0">
                  <a:solidFill>
                    <a:srgbClr val="000000"/>
                  </a:solidFill>
                  <a:cs typeface="+mn-ea"/>
                  <a:sym typeface="+mn-lt"/>
                </a:rPr>
                <a:t> 5 少玩游戏机，上网切忌痴迷.</a:t>
              </a:r>
            </a:p>
            <a:p>
              <a:pPr eaLnBrk="1" hangingPunct="1">
                <a:lnSpc>
                  <a:spcPct val="190000"/>
                </a:lnSpc>
                <a:defRPr/>
              </a:pPr>
              <a:r>
                <a:rPr lang="zh-CN" altLang="en-US" dirty="0">
                  <a:solidFill>
                    <a:srgbClr val="000000"/>
                  </a:solidFill>
                  <a:cs typeface="+mn-ea"/>
                  <a:sym typeface="+mn-lt"/>
                </a:rPr>
                <a:t>6 切勿长时间读书，0.5～1小时为宜，严防视觉过度疲劳</a:t>
              </a:r>
            </a:p>
            <a:p>
              <a:pPr eaLnBrk="1" hangingPunct="1">
                <a:lnSpc>
                  <a:spcPct val="190000"/>
                </a:lnSpc>
                <a:defRPr/>
              </a:pPr>
              <a:r>
                <a:rPr lang="zh-CN" altLang="en-US" dirty="0">
                  <a:solidFill>
                    <a:srgbClr val="000000"/>
                  </a:solidFill>
                  <a:cs typeface="+mn-ea"/>
                  <a:sym typeface="+mn-lt"/>
                </a:rPr>
                <a:t>7 坚持体育锻炼，多做户外活动</a:t>
              </a:r>
            </a:p>
            <a:p>
              <a:pPr eaLnBrk="1" hangingPunct="1">
                <a:lnSpc>
                  <a:spcPct val="190000"/>
                </a:lnSpc>
                <a:defRPr/>
              </a:pPr>
              <a:r>
                <a:rPr lang="zh-CN" altLang="en-US" dirty="0">
                  <a:solidFill>
                    <a:srgbClr val="000000"/>
                  </a:solidFill>
                  <a:cs typeface="+mn-ea"/>
                  <a:sym typeface="+mn-lt"/>
                </a:rPr>
                <a:t>8 每天睡眠时间国家规定小学生不少于10小时。</a:t>
              </a:r>
            </a:p>
            <a:p>
              <a:pPr eaLnBrk="1" hangingPunct="1">
                <a:lnSpc>
                  <a:spcPct val="190000"/>
                </a:lnSpc>
                <a:defRPr/>
              </a:pPr>
              <a:r>
                <a:rPr lang="zh-CN" altLang="en-US" dirty="0">
                  <a:solidFill>
                    <a:srgbClr val="000000"/>
                  </a:solidFill>
                  <a:cs typeface="+mn-ea"/>
                  <a:sym typeface="+mn-lt"/>
                </a:rPr>
                <a:t>9 保证充分和全面营养，纠正偏食，多吃水果和各种蔬菜</a:t>
              </a:r>
            </a:p>
          </p:txBody>
        </p:sp>
        <p:sp>
          <p:nvSpPr>
            <p:cNvPr id="8" name="文本框 7"/>
            <p:cNvSpPr txBox="1"/>
            <p:nvPr/>
          </p:nvSpPr>
          <p:spPr>
            <a:xfrm>
              <a:off x="1560706" y="2021721"/>
              <a:ext cx="2603571" cy="706219"/>
            </a:xfrm>
            <a:prstGeom prst="rect">
              <a:avLst/>
            </a:prstGeom>
            <a:noFill/>
          </p:spPr>
          <p:txBody>
            <a:bodyPr wrap="square">
              <a:spAutoFit/>
            </a:bodyPr>
            <a:lstStyle/>
            <a:p>
              <a:pPr marL="457200" indent="-457200" algn="dist">
                <a:lnSpc>
                  <a:spcPct val="140000"/>
                </a:lnSpc>
                <a:buFont typeface="Wingdings" panose="05000000000000000000" pitchFamily="2" charset="2"/>
                <a:buChar char="u"/>
              </a:pPr>
              <a:r>
                <a:rPr lang="zh-CN" altLang="en-US" sz="3200" b="1" dirty="0">
                  <a:solidFill>
                    <a:srgbClr val="0070C0"/>
                  </a:solidFill>
                  <a:cs typeface="+mn-ea"/>
                  <a:sym typeface="+mn-lt"/>
                </a:rPr>
                <a:t>护眼小常识</a:t>
              </a:r>
            </a:p>
          </p:txBody>
        </p:sp>
      </p:gr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27359" y="2625090"/>
            <a:ext cx="4439926" cy="4439926"/>
          </a:xfrm>
          <a:prstGeom prst="rect">
            <a:avLst/>
          </a:prstGeom>
        </p:spPr>
      </p:pic>
      <p:pic>
        <p:nvPicPr>
          <p:cNvPr id="4" name="图片 3" descr="组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71010" y="638810"/>
            <a:ext cx="1689735" cy="1244600"/>
          </a:xfrm>
          <a:prstGeom prst="rect">
            <a:avLst/>
          </a:prstGeom>
        </p:spPr>
      </p:pic>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7475" y="139065"/>
            <a:ext cx="11957050" cy="6579870"/>
          </a:xfrm>
          <a:prstGeom prst="rect">
            <a:avLst/>
          </a:prstGeom>
          <a:solidFill>
            <a:schemeClr val="bg1"/>
          </a:solidFill>
          <a:ln w="34925">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118110" y="2705735"/>
            <a:ext cx="11422380" cy="1986915"/>
          </a:xfrm>
          <a:prstGeom prst="rect">
            <a:avLst/>
          </a:prstGeom>
          <a:solidFill>
            <a:srgbClr val="5CB2F3"/>
          </a:solidFill>
          <a:ln>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descr="组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2770" y="5755640"/>
            <a:ext cx="1123315" cy="827405"/>
          </a:xfrm>
          <a:prstGeom prst="rect">
            <a:avLst/>
          </a:prstGeom>
        </p:spPr>
      </p:pic>
      <p:sp>
        <p:nvSpPr>
          <p:cNvPr id="7" name="Rectangle 30"/>
          <p:cNvSpPr>
            <a:spLocks noChangeArrowheads="1"/>
          </p:cNvSpPr>
          <p:nvPr/>
        </p:nvSpPr>
        <p:spPr bwMode="auto">
          <a:xfrm>
            <a:off x="762000" y="383540"/>
            <a:ext cx="9550400" cy="2283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054" tIns="51025" rIns="102054" bIns="51025">
            <a:spAutoFit/>
          </a:bodyPr>
          <a:lstStyle/>
          <a:p>
            <a:pPr>
              <a:lnSpc>
                <a:spcPts val="3365"/>
              </a:lnSpc>
              <a:buNone/>
            </a:pPr>
            <a:r>
              <a:rPr lang="zh-CN" altLang="en-US" dirty="0">
                <a:cs typeface="+mn-ea"/>
                <a:sym typeface="+mn-lt"/>
              </a:rPr>
              <a:t> 1、富含维生素A的食物：</a:t>
            </a:r>
          </a:p>
          <a:p>
            <a:pPr>
              <a:lnSpc>
                <a:spcPts val="3365"/>
              </a:lnSpc>
              <a:buNone/>
            </a:pPr>
            <a:r>
              <a:rPr lang="zh-CN" altLang="en-US" dirty="0">
                <a:cs typeface="+mn-ea"/>
                <a:sym typeface="+mn-lt"/>
              </a:rPr>
              <a:t>　  </a:t>
            </a:r>
            <a:r>
              <a:rPr lang="en-US" altLang="zh-CN" dirty="0">
                <a:cs typeface="+mn-ea"/>
                <a:sym typeface="+mn-lt"/>
              </a:rPr>
              <a:t> </a:t>
            </a:r>
            <a:r>
              <a:rPr lang="zh-CN" altLang="en-US" dirty="0">
                <a:cs typeface="+mn-ea"/>
                <a:sym typeface="+mn-lt"/>
              </a:rPr>
              <a:t>缺乏维生素A的时候，眼睛对黑暗环境的适应能力减退，严重的时候容易患夜盲症。维生素A还可以预防和治疗干眼病。所以每天应摄入足够的维生素A。维生素A的最好来源是各种动物的肝脏、鱼肝油、奶类和蛋类，植物性的食物中含有的胡萝卜素可以在体内转化为维生素A，比如胡萝卜、苋菜、菠菜、韭菜、青椒、红薯以及水果中的桔子、杏子、柿子等。</a:t>
            </a:r>
          </a:p>
        </p:txBody>
      </p:sp>
      <p:sp>
        <p:nvSpPr>
          <p:cNvPr id="8" name="文本框 7"/>
          <p:cNvSpPr txBox="1"/>
          <p:nvPr/>
        </p:nvSpPr>
        <p:spPr>
          <a:xfrm>
            <a:off x="762000" y="2750820"/>
            <a:ext cx="9550400" cy="1836400"/>
          </a:xfrm>
          <a:prstGeom prst="rect">
            <a:avLst/>
          </a:prstGeom>
          <a:noFill/>
        </p:spPr>
        <p:txBody>
          <a:bodyPr wrap="square">
            <a:spAutoFit/>
          </a:bodyPr>
          <a:lstStyle/>
          <a:p>
            <a:pPr>
              <a:lnSpc>
                <a:spcPts val="3365"/>
              </a:lnSpc>
              <a:buNone/>
            </a:pPr>
            <a:r>
              <a:rPr lang="zh-CN" altLang="en-US" dirty="0">
                <a:solidFill>
                  <a:schemeClr val="bg1"/>
                </a:solidFill>
                <a:cs typeface="+mn-ea"/>
                <a:sym typeface="+mn-lt"/>
              </a:rPr>
              <a:t> 2、富含维生素B族的食物：</a:t>
            </a:r>
          </a:p>
          <a:p>
            <a:pPr>
              <a:lnSpc>
                <a:spcPts val="3365"/>
              </a:lnSpc>
              <a:buNone/>
            </a:pPr>
            <a:r>
              <a:rPr lang="en-US" altLang="zh-CN" dirty="0">
                <a:solidFill>
                  <a:schemeClr val="bg1"/>
                </a:solidFill>
                <a:cs typeface="+mn-ea"/>
                <a:sym typeface="+mn-lt"/>
              </a:rPr>
              <a:t>       </a:t>
            </a:r>
            <a:r>
              <a:rPr lang="zh-CN" altLang="en-US" dirty="0">
                <a:solidFill>
                  <a:schemeClr val="bg1"/>
                </a:solidFill>
                <a:cs typeface="+mn-ea"/>
                <a:sym typeface="+mn-lt"/>
              </a:rPr>
              <a:t>眼睛的视网膜中储存有相当多量的游离维生素B2。维生素B族缺乏，会导致眼睛畏光、流泪、烧疼及发痒、视觉疲劳、眼帘痉挛。含维生素B族丰富的食物有全谷类、肝脏、酵母、酸酪、小麦胚芽、豆类、牛奶(维生素B2)、肉类(维生素B1， 烟碱酸)。</a:t>
            </a:r>
          </a:p>
        </p:txBody>
      </p:sp>
      <p:sp>
        <p:nvSpPr>
          <p:cNvPr id="15" name="iṩ1íḓe"/>
          <p:cNvSpPr txBox="1"/>
          <p:nvPr/>
        </p:nvSpPr>
        <p:spPr>
          <a:xfrm>
            <a:off x="762000" y="4652645"/>
            <a:ext cx="9550400" cy="1930400"/>
          </a:xfrm>
          <a:prstGeom prst="rect">
            <a:avLst/>
          </a:prstGeom>
          <a:noFill/>
          <a:ln>
            <a:noFill/>
          </a:ln>
        </p:spPr>
        <p:txBody>
          <a:bodyPr spcFirstLastPara="1"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indent="0">
              <a:lnSpc>
                <a:spcPct val="160000"/>
              </a:lnSpc>
              <a:buNone/>
            </a:pPr>
            <a:r>
              <a:rPr lang="zh-CN" altLang="en-US" dirty="0">
                <a:cs typeface="+mn-ea"/>
                <a:sym typeface="+mn-lt"/>
              </a:rPr>
              <a:t>3、富含维生素C的食物：</a:t>
            </a:r>
            <a:br>
              <a:rPr lang="zh-CN" altLang="en-US" dirty="0">
                <a:cs typeface="+mn-ea"/>
                <a:sym typeface="+mn-lt"/>
              </a:rPr>
            </a:br>
            <a:r>
              <a:rPr lang="zh-CN" altLang="en-US" dirty="0">
                <a:cs typeface="+mn-ea"/>
                <a:sym typeface="+mn-lt"/>
              </a:rPr>
              <a:t>　  维生素C是组成眼球晶状体的成分之一。如果缺乏维生素C容易患白内障。因此，宝贝应该在每天的饮食中注意摄取含维生素C丰富的食物，如新鲜蔬菜和水果，其中尤其以青椒、黄瓜、菜花、鲜枣、梨、桔子等含量最高。 </a:t>
            </a:r>
          </a:p>
        </p:txBody>
      </p:sp>
      <p:sp>
        <p:nvSpPr>
          <p:cNvPr id="3" name="文本框 2"/>
          <p:cNvSpPr txBox="1"/>
          <p:nvPr/>
        </p:nvSpPr>
        <p:spPr>
          <a:xfrm>
            <a:off x="10941685" y="1413510"/>
            <a:ext cx="704215" cy="4030980"/>
          </a:xfrm>
          <a:prstGeom prst="rect">
            <a:avLst/>
          </a:prstGeom>
          <a:solidFill>
            <a:srgbClr val="5CB2F3"/>
          </a:solidFill>
        </p:spPr>
        <p:txBody>
          <a:bodyPr wrap="square" rtlCol="0" anchor="t">
            <a:spAutoFit/>
          </a:bodyPr>
          <a:lstStyle/>
          <a:p>
            <a:pPr indent="0" algn="dist">
              <a:buFont typeface="Wingdings" panose="05000000000000000000" pitchFamily="2" charset="2"/>
              <a:buNone/>
            </a:pPr>
            <a:endParaRPr lang="zh-CN" altLang="en-US" sz="3200" b="1" dirty="0">
              <a:solidFill>
                <a:schemeClr val="bg1"/>
              </a:solidFill>
              <a:cs typeface="+mn-ea"/>
              <a:sym typeface="+mn-lt"/>
            </a:endParaRPr>
          </a:p>
          <a:p>
            <a:pPr indent="0" algn="dist">
              <a:buFont typeface="Wingdings" panose="05000000000000000000" pitchFamily="2" charset="2"/>
              <a:buNone/>
            </a:pPr>
            <a:r>
              <a:rPr lang="zh-CN" altLang="en-US" sz="3200" b="1" dirty="0">
                <a:solidFill>
                  <a:schemeClr val="bg1"/>
                </a:solidFill>
                <a:cs typeface="+mn-ea"/>
                <a:sym typeface="+mn-lt"/>
              </a:rPr>
              <a:t>护眼食品</a:t>
            </a:r>
            <a:r>
              <a:rPr lang="en-US" altLang="zh-CN" sz="3200" b="1" dirty="0">
                <a:solidFill>
                  <a:schemeClr val="bg1"/>
                </a:solidFill>
                <a:cs typeface="+mn-ea"/>
                <a:sym typeface="+mn-lt"/>
              </a:rPr>
              <a:t>ABC</a:t>
            </a:r>
          </a:p>
        </p:txBody>
      </p:sp>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10623492" y="533659"/>
            <a:ext cx="1341121" cy="1343739"/>
          </a:xfrm>
          <a:prstGeom prst="rect">
            <a:avLst/>
          </a:prstGeom>
        </p:spPr>
      </p:pic>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430" y="0"/>
            <a:ext cx="12203430" cy="6858000"/>
          </a:xfrm>
          <a:prstGeom prst="rect">
            <a:avLst/>
          </a:prstGeom>
          <a:gradFill>
            <a:gsLst>
              <a:gs pos="100000">
                <a:schemeClr val="accent1">
                  <a:lumMod val="5000"/>
                  <a:lumOff val="95000"/>
                </a:schemeClr>
              </a:gs>
              <a:gs pos="0">
                <a:srgbClr val="5CB2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descr="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526030" y="-2915285"/>
            <a:ext cx="7129145" cy="12202160"/>
          </a:xfrm>
          <a:prstGeom prst="rect">
            <a:avLst/>
          </a:prstGeom>
        </p:spPr>
      </p:pic>
      <p:pic>
        <p:nvPicPr>
          <p:cNvPr id="19" name="图片 18" descr="组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13580" y="1144270"/>
            <a:ext cx="4657090" cy="3310890"/>
          </a:xfrm>
          <a:prstGeom prst="rect">
            <a:avLst/>
          </a:prstGeom>
        </p:spPr>
      </p:pic>
      <p:pic>
        <p:nvPicPr>
          <p:cNvPr id="8" name="图片 7" descr="组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9080" y="0"/>
            <a:ext cx="1390015" cy="3190875"/>
          </a:xfrm>
          <a:prstGeom prst="rect">
            <a:avLst/>
          </a:prstGeom>
        </p:spPr>
      </p:pic>
      <p:pic>
        <p:nvPicPr>
          <p:cNvPr id="9" name="图片 8" descr="组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960" y="2348230"/>
            <a:ext cx="2643505" cy="4318635"/>
          </a:xfrm>
          <a:prstGeom prst="rect">
            <a:avLst/>
          </a:prstGeom>
        </p:spPr>
      </p:pic>
      <p:pic>
        <p:nvPicPr>
          <p:cNvPr id="21" name="图片 20" descr="左侧"/>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010650" y="929640"/>
            <a:ext cx="1122680" cy="3392170"/>
          </a:xfrm>
          <a:prstGeom prst="rect">
            <a:avLst/>
          </a:prstGeom>
        </p:spPr>
      </p:pic>
      <p:pic>
        <p:nvPicPr>
          <p:cNvPr id="23" name="图片 22" descr="组 29"/>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flipH="1">
            <a:off x="5633720" y="2021840"/>
            <a:ext cx="6558280" cy="4809490"/>
          </a:xfrm>
          <a:prstGeom prst="rect">
            <a:avLst/>
          </a:prstGeom>
        </p:spPr>
      </p:pic>
      <p:pic>
        <p:nvPicPr>
          <p:cNvPr id="20" name="图片 19" descr="组 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89233" y="4690745"/>
            <a:ext cx="3105785" cy="713105"/>
          </a:xfrm>
          <a:prstGeom prst="rect">
            <a:avLst/>
          </a:prstGeom>
          <a:solidFill>
            <a:schemeClr val="bg1"/>
          </a:solidFill>
        </p:spPr>
      </p:pic>
      <p:pic>
        <p:nvPicPr>
          <p:cNvPr id="7" name="图片 6" descr="组 5"/>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a:xfrm>
            <a:off x="582930" y="702945"/>
            <a:ext cx="3460750" cy="5259705"/>
          </a:xfrm>
          <a:prstGeom prst="rect">
            <a:avLst/>
          </a:prstGeom>
        </p:spPr>
      </p:pic>
      <p:pic>
        <p:nvPicPr>
          <p:cNvPr id="10" name="图片 9" descr="组 29"/>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a:xfrm flipH="1">
            <a:off x="0" y="2639060"/>
            <a:ext cx="5233035" cy="3921125"/>
          </a:xfrm>
          <a:prstGeom prst="rect">
            <a:avLst/>
          </a:prstGeom>
        </p:spPr>
      </p:pic>
      <p:grpSp>
        <p:nvGrpSpPr>
          <p:cNvPr id="18" name="组合 17"/>
          <p:cNvGrpSpPr/>
          <p:nvPr/>
        </p:nvGrpSpPr>
        <p:grpSpPr>
          <a:xfrm>
            <a:off x="0" y="4920615"/>
            <a:ext cx="12192000" cy="1937385"/>
            <a:chOff x="-324" y="9002"/>
            <a:chExt cx="21450" cy="2336"/>
          </a:xfrm>
        </p:grpSpPr>
        <p:pic>
          <p:nvPicPr>
            <p:cNvPr id="11" name="图片 10" descr="1"/>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324" y="9002"/>
              <a:ext cx="7200" cy="2336"/>
            </a:xfrm>
            <a:prstGeom prst="rect">
              <a:avLst/>
            </a:prstGeom>
          </p:spPr>
        </p:pic>
        <p:pic>
          <p:nvPicPr>
            <p:cNvPr id="12" name="图片 11" descr="1"/>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6790" y="9002"/>
              <a:ext cx="7200" cy="2336"/>
            </a:xfrm>
            <a:prstGeom prst="rect">
              <a:avLst/>
            </a:prstGeom>
          </p:spPr>
        </p:pic>
        <p:pic>
          <p:nvPicPr>
            <p:cNvPr id="13" name="图片 12" descr="1"/>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13926" y="9002"/>
              <a:ext cx="7200" cy="2336"/>
            </a:xfrm>
            <a:prstGeom prst="rect">
              <a:avLst/>
            </a:prstGeom>
          </p:spPr>
        </p:pic>
      </p:gr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091515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24" name="组合 1823"/>
          <p:cNvGrpSpPr/>
          <p:nvPr/>
        </p:nvGrpSpPr>
        <p:grpSpPr>
          <a:xfrm>
            <a:off x="5089918" y="1646554"/>
            <a:ext cx="2012164" cy="584775"/>
            <a:chOff x="5404636" y="1930399"/>
            <a:chExt cx="2012164" cy="584775"/>
          </a:xfrm>
        </p:grpSpPr>
        <p:sp>
          <p:nvSpPr>
            <p:cNvPr id="1819" name="矩形: 圆角 1818"/>
            <p:cNvSpPr/>
            <p:nvPr/>
          </p:nvSpPr>
          <p:spPr>
            <a:xfrm>
              <a:off x="5404636" y="1930399"/>
              <a:ext cx="2012164" cy="584775"/>
            </a:xfrm>
            <a:prstGeom prst="roundRect">
              <a:avLst>
                <a:gd name="adj" fmla="val 11703"/>
              </a:avLst>
            </a:prstGeom>
            <a:solidFill>
              <a:srgbClr val="5FA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20" name="文本框 1819"/>
            <p:cNvSpPr txBox="1"/>
            <p:nvPr/>
          </p:nvSpPr>
          <p:spPr>
            <a:xfrm>
              <a:off x="5404636" y="1991994"/>
              <a:ext cx="2011680" cy="460375"/>
            </a:xfrm>
            <a:prstGeom prst="rect">
              <a:avLst/>
            </a:prstGeom>
            <a:noFill/>
          </p:spPr>
          <p:txBody>
            <a:bodyPr wrap="square" rtlCol="0">
              <a:spAutoFit/>
            </a:bodyPr>
            <a:lstStyle/>
            <a:p>
              <a:pPr algn="ctr"/>
              <a:r>
                <a:rPr lang="en-US" altLang="zh-CN" sz="2400" b="1">
                  <a:solidFill>
                    <a:schemeClr val="bg1"/>
                  </a:solidFill>
                  <a:cs typeface="+mn-ea"/>
                  <a:sym typeface="+mn-lt"/>
                </a:rPr>
                <a:t>PART ONE</a:t>
              </a:r>
            </a:p>
          </p:txBody>
        </p:sp>
      </p:grpSp>
      <p:sp>
        <p:nvSpPr>
          <p:cNvPr id="1821" name="矩形 1820"/>
          <p:cNvSpPr/>
          <p:nvPr/>
        </p:nvSpPr>
        <p:spPr>
          <a:xfrm>
            <a:off x="3322638" y="3835400"/>
            <a:ext cx="5546725" cy="807593"/>
          </a:xfrm>
          <a:prstGeom prst="rect">
            <a:avLst/>
          </a:prstGeom>
        </p:spPr>
        <p:txBody>
          <a:bodyPr vert="horz" wrap="square">
            <a:spAutoFit/>
          </a:bodyPr>
          <a:lstStyle/>
          <a:p>
            <a:pPr algn="ctr">
              <a:lnSpc>
                <a:spcPct val="210000"/>
              </a:lnSpc>
              <a:defRPr/>
            </a:pPr>
            <a:r>
              <a:rPr lang="zh-CN" altLang="en-US" sz="1200">
                <a:solidFill>
                  <a:srgbClr val="5CB2F3"/>
                </a:solidFill>
                <a:cs typeface="+mn-ea"/>
                <a:sym typeface="+mn-lt"/>
              </a:rPr>
              <a:t>请在此处添加具体内容，文字尽量言简意赅，简单说明即可，不必过于繁琐。请在此处添加具体内容，文字尽量言简意赅。</a:t>
            </a:r>
          </a:p>
        </p:txBody>
      </p:sp>
      <p:sp>
        <p:nvSpPr>
          <p:cNvPr id="1823" name="文本框 1822"/>
          <p:cNvSpPr txBox="1"/>
          <p:nvPr/>
        </p:nvSpPr>
        <p:spPr>
          <a:xfrm>
            <a:off x="3690620" y="2519045"/>
            <a:ext cx="4810760" cy="1200329"/>
          </a:xfrm>
          <a:prstGeom prst="rect">
            <a:avLst/>
          </a:prstGeom>
          <a:noFill/>
        </p:spPr>
        <p:txBody>
          <a:bodyPr wrap="square" rtlCol="0">
            <a:spAutoFit/>
          </a:bodyPr>
          <a:lstStyle/>
          <a:p>
            <a:pPr algn="dist"/>
            <a:r>
              <a:rPr lang="zh-CN" altLang="en-US" sz="7200" b="1" dirty="0">
                <a:solidFill>
                  <a:srgbClr val="5CB2F3"/>
                </a:solidFill>
                <a:cs typeface="+mn-ea"/>
                <a:sym typeface="+mn-lt"/>
              </a:rPr>
              <a:t>节日介绍</a:t>
            </a:r>
          </a:p>
        </p:txBody>
      </p:sp>
      <p:sp>
        <p:nvSpPr>
          <p:cNvPr id="2" name="文本框 1"/>
          <p:cNvSpPr txBox="1"/>
          <p:nvPr/>
        </p:nvSpPr>
        <p:spPr>
          <a:xfrm>
            <a:off x="2929631" y="1855433"/>
            <a:ext cx="1669002" cy="246221"/>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24"/>
                                        </p:tgtEl>
                                        <p:attrNameLst>
                                          <p:attrName>style.visibility</p:attrName>
                                        </p:attrNameLst>
                                      </p:cBhvr>
                                      <p:to>
                                        <p:strVal val="visible"/>
                                      </p:to>
                                    </p:set>
                                    <p:animEffect transition="in" filter="fade">
                                      <p:cBhvr>
                                        <p:cTn id="7" dur="1000"/>
                                        <p:tgtEl>
                                          <p:spTgt spid="1824"/>
                                        </p:tgtEl>
                                      </p:cBhvr>
                                    </p:animEffect>
                                    <p:anim calcmode="lin" valueType="num">
                                      <p:cBhvr>
                                        <p:cTn id="8" dur="1000" fill="hold"/>
                                        <p:tgtEl>
                                          <p:spTgt spid="1824"/>
                                        </p:tgtEl>
                                        <p:attrNameLst>
                                          <p:attrName>ppt_x</p:attrName>
                                        </p:attrNameLst>
                                      </p:cBhvr>
                                      <p:tavLst>
                                        <p:tav tm="0">
                                          <p:val>
                                            <p:strVal val="#ppt_x"/>
                                          </p:val>
                                        </p:tav>
                                        <p:tav tm="100000">
                                          <p:val>
                                            <p:strVal val="#ppt_x"/>
                                          </p:val>
                                        </p:tav>
                                      </p:tavLst>
                                    </p:anim>
                                    <p:anim calcmode="lin" valueType="num">
                                      <p:cBhvr>
                                        <p:cTn id="9" dur="1000" fill="hold"/>
                                        <p:tgtEl>
                                          <p:spTgt spid="18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823"/>
                                        </p:tgtEl>
                                        <p:attrNameLst>
                                          <p:attrName>style.visibility</p:attrName>
                                        </p:attrNameLst>
                                      </p:cBhvr>
                                      <p:to>
                                        <p:strVal val="visible"/>
                                      </p:to>
                                    </p:set>
                                    <p:animEffect transition="in" filter="wipe(left)">
                                      <p:cBhvr>
                                        <p:cTn id="13" dur="500"/>
                                        <p:tgtEl>
                                          <p:spTgt spid="182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821"/>
                                        </p:tgtEl>
                                        <p:attrNameLst>
                                          <p:attrName>style.visibility</p:attrName>
                                        </p:attrNameLst>
                                      </p:cBhvr>
                                      <p:to>
                                        <p:strVal val="visible"/>
                                      </p:to>
                                    </p:set>
                                    <p:animEffect transition="in" filter="wipe(left)">
                                      <p:cBhvr>
                                        <p:cTn id="17" dur="500"/>
                                        <p:tgtEl>
                                          <p:spTgt spid="1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1" grpId="0"/>
      <p:bldP spid="18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374140" y="1361477"/>
            <a:ext cx="5799455" cy="4001770"/>
            <a:chOff x="883920" y="1365922"/>
            <a:chExt cx="5799455" cy="4001770"/>
          </a:xfrm>
        </p:grpSpPr>
        <p:sp>
          <p:nvSpPr>
            <p:cNvPr id="14" name="文本框 13"/>
            <p:cNvSpPr txBox="1"/>
            <p:nvPr/>
          </p:nvSpPr>
          <p:spPr>
            <a:xfrm>
              <a:off x="883920" y="2047912"/>
              <a:ext cx="5799455" cy="3319780"/>
            </a:xfrm>
            <a:prstGeom prst="rect">
              <a:avLst/>
            </a:prstGeom>
            <a:noFill/>
          </p:spPr>
          <p:txBody>
            <a:bodyPr wrap="square">
              <a:spAutoFit/>
            </a:bodyPr>
            <a:lstStyle/>
            <a:p>
              <a:pPr eaLnBrk="1" hangingPunct="1">
                <a:lnSpc>
                  <a:spcPct val="210000"/>
                </a:lnSpc>
              </a:pPr>
              <a:r>
                <a:rPr lang="zh-CN" altLang="zh-CN" sz="2000" dirty="0">
                  <a:cs typeface="+mn-ea"/>
                  <a:sym typeface="+mn-lt"/>
                </a:rPr>
                <a:t>1992</a:t>
              </a:r>
              <a:r>
                <a:rPr lang="zh-CN" altLang="en-US" sz="2000" dirty="0">
                  <a:cs typeface="+mn-ea"/>
                  <a:sym typeface="+mn-lt"/>
                </a:rPr>
                <a:t>年</a:t>
              </a:r>
              <a:r>
                <a:rPr lang="zh-CN" altLang="zh-CN" sz="2000" dirty="0">
                  <a:cs typeface="+mn-ea"/>
                  <a:sym typeface="+mn-lt"/>
                </a:rPr>
                <a:t>9</a:t>
              </a:r>
              <a:r>
                <a:rPr lang="zh-CN" altLang="en-US" sz="2000" dirty="0">
                  <a:cs typeface="+mn-ea"/>
                  <a:sym typeface="+mn-lt"/>
                </a:rPr>
                <a:t>月</a:t>
              </a:r>
              <a:r>
                <a:rPr lang="zh-CN" altLang="zh-CN" sz="2000" dirty="0">
                  <a:cs typeface="+mn-ea"/>
                  <a:sym typeface="+mn-lt"/>
                </a:rPr>
                <a:t>25</a:t>
              </a:r>
              <a:r>
                <a:rPr lang="zh-CN" altLang="en-US" sz="2000" dirty="0">
                  <a:cs typeface="+mn-ea"/>
                  <a:sym typeface="+mn-lt"/>
                </a:rPr>
                <a:t>日，天津医科大学眼科教授王延华与流行病学教授耿贯一首次向全国倡议，在国内设立爱眼日，并在天津召开了全国爱眼日第一次研讨会。这一倡议受到眼科学界和眼科专家们的响应，决定每年</a:t>
              </a:r>
              <a:r>
                <a:rPr lang="zh-CN" altLang="zh-CN" sz="2000" dirty="0">
                  <a:cs typeface="+mn-ea"/>
                  <a:sym typeface="+mn-lt"/>
                </a:rPr>
                <a:t>5</a:t>
              </a:r>
              <a:r>
                <a:rPr lang="zh-CN" altLang="en-US" sz="2000" dirty="0">
                  <a:cs typeface="+mn-ea"/>
                  <a:sym typeface="+mn-lt"/>
                </a:rPr>
                <a:t>月</a:t>
              </a:r>
              <a:r>
                <a:rPr lang="zh-CN" altLang="zh-CN" sz="2000" dirty="0">
                  <a:cs typeface="+mn-ea"/>
                  <a:sym typeface="+mn-lt"/>
                </a:rPr>
                <a:t>5</a:t>
              </a:r>
              <a:r>
                <a:rPr lang="zh-CN" altLang="en-US" sz="2000" dirty="0">
                  <a:cs typeface="+mn-ea"/>
                  <a:sym typeface="+mn-lt"/>
                </a:rPr>
                <a:t>日为“全国爱眼日”。</a:t>
              </a:r>
            </a:p>
          </p:txBody>
        </p:sp>
        <p:sp>
          <p:nvSpPr>
            <p:cNvPr id="19" name="文本框 18"/>
            <p:cNvSpPr txBox="1"/>
            <p:nvPr/>
          </p:nvSpPr>
          <p:spPr>
            <a:xfrm>
              <a:off x="967740" y="1365922"/>
              <a:ext cx="2844800" cy="633187"/>
            </a:xfrm>
            <a:prstGeom prst="rect">
              <a:avLst/>
            </a:prstGeom>
            <a:noFill/>
          </p:spPr>
          <p:txBody>
            <a:bodyPr wrap="square">
              <a:spAutoFit/>
            </a:bodyPr>
            <a:lstStyle/>
            <a:p>
              <a:pPr algn="l" eaLnBrk="1" hangingPunct="1">
                <a:lnSpc>
                  <a:spcPct val="120000"/>
                </a:lnSpc>
              </a:pPr>
              <a:r>
                <a:rPr lang="zh-CN" altLang="en-US" sz="3200" b="1" dirty="0">
                  <a:solidFill>
                    <a:srgbClr val="0070C0"/>
                  </a:solidFill>
                  <a:cs typeface="+mn-ea"/>
                  <a:sym typeface="+mn-lt"/>
                </a:rPr>
                <a:t>爱眼日的由来</a:t>
              </a:r>
            </a:p>
          </p:txBody>
        </p:sp>
      </p:gr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7173365" y="1774190"/>
            <a:ext cx="3929610" cy="3589159"/>
          </a:xfrm>
          <a:prstGeom prst="rect">
            <a:avLst/>
          </a:prstGeom>
        </p:spPr>
      </p:pic>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83765" y="1449070"/>
            <a:ext cx="8409305" cy="3959860"/>
          </a:xfrm>
          <a:prstGeom prst="rect">
            <a:avLst/>
          </a:prstGeom>
          <a:solidFill>
            <a:schemeClr val="bg1"/>
          </a:solidFill>
          <a:ln>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3101340" y="1690370"/>
            <a:ext cx="4307840" cy="3476625"/>
          </a:xfrm>
          <a:prstGeom prst="rect">
            <a:avLst/>
          </a:prstGeom>
          <a:noFill/>
        </p:spPr>
        <p:txBody>
          <a:bodyPr wrap="square" rtlCol="0" anchor="t">
            <a:spAutoFit/>
          </a:bodyPr>
          <a:lstStyle/>
          <a:p>
            <a:pPr eaLnBrk="1" hangingPunct="1">
              <a:lnSpc>
                <a:spcPct val="220000"/>
              </a:lnSpc>
            </a:pPr>
            <a:r>
              <a:rPr lang="zh-CN" altLang="zh-CN" sz="2000" dirty="0">
                <a:cs typeface="+mn-ea"/>
                <a:sym typeface="+mn-lt"/>
              </a:rPr>
              <a:t>1993</a:t>
            </a:r>
            <a:r>
              <a:rPr lang="zh-CN" altLang="en-US" sz="2000" dirty="0">
                <a:cs typeface="+mn-ea"/>
                <a:sym typeface="+mn-lt"/>
              </a:rPr>
              <a:t>年</a:t>
            </a:r>
            <a:r>
              <a:rPr lang="zh-CN" altLang="zh-CN" sz="2000" dirty="0">
                <a:cs typeface="+mn-ea"/>
                <a:sym typeface="+mn-lt"/>
              </a:rPr>
              <a:t>5</a:t>
            </a:r>
            <a:r>
              <a:rPr lang="zh-CN" altLang="en-US" sz="2000" dirty="0">
                <a:cs typeface="+mn-ea"/>
                <a:sym typeface="+mn-lt"/>
              </a:rPr>
              <a:t>月</a:t>
            </a:r>
            <a:r>
              <a:rPr lang="zh-CN" altLang="zh-CN" sz="2000" dirty="0">
                <a:cs typeface="+mn-ea"/>
                <a:sym typeface="+mn-lt"/>
              </a:rPr>
              <a:t>5</a:t>
            </a:r>
            <a:r>
              <a:rPr lang="zh-CN" altLang="en-US" sz="2000" dirty="0">
                <a:cs typeface="+mn-ea"/>
                <a:sym typeface="+mn-lt"/>
              </a:rPr>
              <a:t>日，天津首次举办爱眼日宣传活动。受此影响，从</a:t>
            </a:r>
            <a:r>
              <a:rPr lang="zh-CN" altLang="zh-CN" sz="2000" dirty="0">
                <a:cs typeface="+mn-ea"/>
                <a:sym typeface="+mn-lt"/>
              </a:rPr>
              <a:t>1994</a:t>
            </a:r>
            <a:r>
              <a:rPr lang="zh-CN" altLang="en-US" sz="2000" dirty="0">
                <a:cs typeface="+mn-ea"/>
                <a:sym typeface="+mn-lt"/>
              </a:rPr>
              <a:t>年开始，北京、上海、广州等国内大中城市相继在</a:t>
            </a:r>
            <a:r>
              <a:rPr lang="zh-CN" altLang="zh-CN" sz="2000" dirty="0">
                <a:cs typeface="+mn-ea"/>
                <a:sym typeface="+mn-lt"/>
              </a:rPr>
              <a:t>5</a:t>
            </a:r>
            <a:r>
              <a:rPr lang="zh-CN" altLang="en-US" sz="2000" dirty="0">
                <a:cs typeface="+mn-ea"/>
                <a:sym typeface="+mn-lt"/>
              </a:rPr>
              <a:t>月</a:t>
            </a:r>
            <a:r>
              <a:rPr lang="zh-CN" altLang="zh-CN" sz="2000" dirty="0">
                <a:cs typeface="+mn-ea"/>
                <a:sym typeface="+mn-lt"/>
              </a:rPr>
              <a:t>5</a:t>
            </a:r>
            <a:r>
              <a:rPr lang="zh-CN" altLang="en-US" sz="2000" dirty="0">
                <a:cs typeface="+mn-ea"/>
                <a:sym typeface="+mn-lt"/>
              </a:rPr>
              <a:t>日举办义诊咨询活动，同时宣传爱眼日的意义。</a:t>
            </a:r>
          </a:p>
        </p:txBody>
      </p:sp>
      <p:sp>
        <p:nvSpPr>
          <p:cNvPr id="19" name="文本框 18"/>
          <p:cNvSpPr txBox="1"/>
          <p:nvPr/>
        </p:nvSpPr>
        <p:spPr>
          <a:xfrm>
            <a:off x="1866900" y="1587500"/>
            <a:ext cx="668655" cy="3634740"/>
          </a:xfrm>
          <a:prstGeom prst="rect">
            <a:avLst/>
          </a:prstGeom>
          <a:solidFill>
            <a:schemeClr val="bg1"/>
          </a:solidFill>
          <a:ln>
            <a:solidFill>
              <a:srgbClr val="5CB2F3"/>
            </a:solidFill>
          </a:ln>
        </p:spPr>
        <p:txBody>
          <a:bodyPr wrap="square">
            <a:spAutoFit/>
          </a:bodyPr>
          <a:lstStyle/>
          <a:p>
            <a:pPr algn="l" eaLnBrk="1" hangingPunct="1">
              <a:lnSpc>
                <a:spcPct val="120000"/>
              </a:lnSpc>
            </a:pPr>
            <a:r>
              <a:rPr lang="zh-CN" altLang="en-US" sz="3200" b="1" dirty="0">
                <a:solidFill>
                  <a:srgbClr val="0070C0"/>
                </a:solidFill>
                <a:cs typeface="+mn-ea"/>
                <a:sym typeface="+mn-lt"/>
              </a:rPr>
              <a:t>爱眼日的由来</a:t>
            </a:r>
          </a:p>
        </p:txBody>
      </p:sp>
      <p:pic>
        <p:nvPicPr>
          <p:cNvPr id="6" name="图片 5"/>
          <p:cNvPicPr>
            <a:picLocks noChangeAspect="1"/>
          </p:cNvPicPr>
          <p:nvPr/>
        </p:nvPicPr>
        <p:blipFill>
          <a:blip r:embed="rId3" cstate="screen">
            <a:alphaModFix amt="20000"/>
            <a:extLst>
              <a:ext uri="{28A0092B-C50C-407E-A947-70E740481C1C}">
                <a14:useLocalDpi xmlns:a14="http://schemas.microsoft.com/office/drawing/2010/main"/>
              </a:ext>
            </a:extLst>
          </a:blip>
          <a:stretch>
            <a:fillRect/>
          </a:stretch>
        </p:blipFill>
        <p:spPr>
          <a:xfrm>
            <a:off x="7974965" y="1442085"/>
            <a:ext cx="2618105" cy="3926205"/>
          </a:xfrm>
          <a:prstGeom prst="rect">
            <a:avLst/>
          </a:prstGeom>
        </p:spPr>
      </p:pic>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47190" y="1762125"/>
            <a:ext cx="9190990" cy="3360420"/>
          </a:xfrm>
          <a:prstGeom prst="rect">
            <a:avLst/>
          </a:prstGeom>
          <a:solidFill>
            <a:schemeClr val="bg1"/>
          </a:solidFill>
          <a:ln>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5626100" y="1778635"/>
            <a:ext cx="4775835" cy="3038781"/>
          </a:xfrm>
          <a:prstGeom prst="rect">
            <a:avLst/>
          </a:prstGeom>
          <a:noFill/>
        </p:spPr>
        <p:txBody>
          <a:bodyPr wrap="square" rtlCol="0" anchor="t">
            <a:spAutoFit/>
          </a:bodyPr>
          <a:lstStyle/>
          <a:p>
            <a:pPr eaLnBrk="1" hangingPunct="1">
              <a:lnSpc>
                <a:spcPct val="250000"/>
              </a:lnSpc>
            </a:pPr>
            <a:r>
              <a:rPr lang="zh-CN" altLang="zh-CN" sz="2000" dirty="0">
                <a:cs typeface="+mn-ea"/>
                <a:sym typeface="+mn-lt"/>
              </a:rPr>
              <a:t>1996</a:t>
            </a:r>
            <a:r>
              <a:rPr lang="zh-CN" altLang="en-US" sz="2000" dirty="0">
                <a:cs typeface="+mn-ea"/>
                <a:sym typeface="+mn-lt"/>
              </a:rPr>
              <a:t>年，国家卫生部、国家教育部、团中央、中国残联等</a:t>
            </a:r>
            <a:r>
              <a:rPr lang="zh-CN" altLang="zh-CN" sz="2000" dirty="0">
                <a:cs typeface="+mn-ea"/>
                <a:sym typeface="+mn-lt"/>
              </a:rPr>
              <a:t>12</a:t>
            </a:r>
            <a:r>
              <a:rPr lang="zh-CN" altLang="en-US" sz="2000" dirty="0">
                <a:cs typeface="+mn-ea"/>
                <a:sym typeface="+mn-lt"/>
              </a:rPr>
              <a:t>个部委联合发出通知，将爱眼日活动列为国家节日之一，并重新确定每年</a:t>
            </a:r>
            <a:r>
              <a:rPr lang="zh-CN" altLang="zh-CN" sz="2000" dirty="0">
                <a:cs typeface="+mn-ea"/>
                <a:sym typeface="+mn-lt"/>
              </a:rPr>
              <a:t>6</a:t>
            </a:r>
            <a:r>
              <a:rPr lang="zh-CN" altLang="en-US" sz="2000" dirty="0">
                <a:cs typeface="+mn-ea"/>
                <a:sym typeface="+mn-lt"/>
              </a:rPr>
              <a:t>月</a:t>
            </a:r>
            <a:r>
              <a:rPr lang="zh-CN" altLang="zh-CN" sz="2000" dirty="0">
                <a:cs typeface="+mn-ea"/>
                <a:sym typeface="+mn-lt"/>
              </a:rPr>
              <a:t>6</a:t>
            </a:r>
            <a:r>
              <a:rPr lang="zh-CN" altLang="en-US" sz="2000" dirty="0">
                <a:cs typeface="+mn-ea"/>
                <a:sym typeface="+mn-lt"/>
              </a:rPr>
              <a:t>日为“全国爱眼日”。</a:t>
            </a:r>
          </a:p>
        </p:txBody>
      </p:sp>
      <p:pic>
        <p:nvPicPr>
          <p:cNvPr id="6" name="图片 5"/>
          <p:cNvPicPr>
            <a:picLocks noChangeAspect="1"/>
          </p:cNvPicPr>
          <p:nvPr/>
        </p:nvPicPr>
        <p:blipFill>
          <a:blip r:embed="rId3" cstate="screen">
            <a:alphaModFix amt="20000"/>
            <a:extLst>
              <a:ext uri="{28A0092B-C50C-407E-A947-70E740481C1C}">
                <a14:useLocalDpi xmlns:a14="http://schemas.microsoft.com/office/drawing/2010/main"/>
              </a:ext>
            </a:extLst>
          </a:blip>
          <a:stretch>
            <a:fillRect/>
          </a:stretch>
        </p:blipFill>
        <p:spPr>
          <a:xfrm>
            <a:off x="1647190" y="1778635"/>
            <a:ext cx="2200275" cy="3300730"/>
          </a:xfrm>
          <a:prstGeom prst="rect">
            <a:avLst/>
          </a:prstGeom>
        </p:spPr>
      </p:pic>
      <p:sp>
        <p:nvSpPr>
          <p:cNvPr id="19" name="文本框 18"/>
          <p:cNvSpPr txBox="1"/>
          <p:nvPr/>
        </p:nvSpPr>
        <p:spPr>
          <a:xfrm>
            <a:off x="4472940" y="1624965"/>
            <a:ext cx="668655" cy="3634740"/>
          </a:xfrm>
          <a:prstGeom prst="rect">
            <a:avLst/>
          </a:prstGeom>
          <a:solidFill>
            <a:schemeClr val="bg1"/>
          </a:solidFill>
          <a:ln>
            <a:solidFill>
              <a:srgbClr val="5CB2F3"/>
            </a:solidFill>
          </a:ln>
        </p:spPr>
        <p:txBody>
          <a:bodyPr wrap="square">
            <a:spAutoFit/>
          </a:bodyPr>
          <a:lstStyle/>
          <a:p>
            <a:pPr algn="l" eaLnBrk="1" hangingPunct="1">
              <a:lnSpc>
                <a:spcPct val="120000"/>
              </a:lnSpc>
            </a:pPr>
            <a:r>
              <a:rPr lang="zh-CN" altLang="en-US" sz="3200" b="1" dirty="0">
                <a:solidFill>
                  <a:srgbClr val="0070C0"/>
                </a:solidFill>
                <a:cs typeface="+mn-ea"/>
                <a:sym typeface="+mn-lt"/>
              </a:rPr>
              <a:t>爱眼日的由来</a:t>
            </a: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272405" y="2499995"/>
            <a:ext cx="5524500" cy="1913537"/>
          </a:xfrm>
          <a:prstGeom prst="rect">
            <a:avLst/>
          </a:prstGeom>
        </p:spPr>
        <p:txBody>
          <a:bodyPr wrap="square">
            <a:spAutoFit/>
          </a:bodyPr>
          <a:lstStyle/>
          <a:p>
            <a:pPr algn="ctr">
              <a:lnSpc>
                <a:spcPct val="200000"/>
              </a:lnSpc>
            </a:pPr>
            <a:r>
              <a:rPr lang="zh-CN" altLang="en-US" sz="3200" b="1" dirty="0">
                <a:solidFill>
                  <a:srgbClr val="000000"/>
                </a:solidFill>
                <a:cs typeface="+mn-ea"/>
                <a:sym typeface="+mn-lt"/>
              </a:rPr>
              <a:t>两颗黑葡萄，长在人脸上，</a:t>
            </a:r>
          </a:p>
          <a:p>
            <a:pPr algn="ctr">
              <a:lnSpc>
                <a:spcPct val="200000"/>
              </a:lnSpc>
            </a:pPr>
            <a:r>
              <a:rPr lang="zh-CN" altLang="en-US" sz="3200" b="1" dirty="0">
                <a:solidFill>
                  <a:srgbClr val="000000"/>
                </a:solidFill>
                <a:cs typeface="+mn-ea"/>
                <a:sym typeface="+mn-lt"/>
              </a:rPr>
              <a:t>白天开窗望，黑夜关紧窗。</a:t>
            </a:r>
          </a:p>
        </p:txBody>
      </p:sp>
      <p:sp>
        <p:nvSpPr>
          <p:cNvPr id="2" name="圆角矩形 1"/>
          <p:cNvSpPr/>
          <p:nvPr/>
        </p:nvSpPr>
        <p:spPr>
          <a:xfrm>
            <a:off x="5272405" y="2211705"/>
            <a:ext cx="5524500" cy="2653030"/>
          </a:xfrm>
          <a:prstGeom prst="roundRect">
            <a:avLst/>
          </a:prstGeom>
          <a:noFill/>
          <a:ln>
            <a:solidFill>
              <a:srgbClr val="5CB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5586730" y="1793240"/>
            <a:ext cx="2640965" cy="706755"/>
          </a:xfrm>
          <a:prstGeom prst="rect">
            <a:avLst/>
          </a:prstGeom>
          <a:solidFill>
            <a:schemeClr val="bg1"/>
          </a:solidFill>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571500" indent="-571500" eaLnBrk="0" hangingPunct="0">
              <a:spcBef>
                <a:spcPct val="20000"/>
              </a:spcBef>
              <a:buFont typeface="Wingdings" panose="05000000000000000000" pitchFamily="2" charset="2"/>
              <a:buChar char="Ø"/>
            </a:pPr>
            <a:r>
              <a:rPr kumimoji="1" lang="zh-CN" altLang="en-US" sz="4000" b="1" dirty="0">
                <a:solidFill>
                  <a:srgbClr val="0070C0"/>
                </a:solidFill>
                <a:cs typeface="+mn-ea"/>
                <a:sym typeface="+mn-lt"/>
              </a:rPr>
              <a:t>猜谜语</a:t>
            </a: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82065" y="1947545"/>
            <a:ext cx="3528060" cy="2613660"/>
          </a:xfrm>
          <a:prstGeom prst="rect">
            <a:avLst/>
          </a:prstGeom>
        </p:spPr>
      </p:pic>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24" name="组合 1823"/>
          <p:cNvGrpSpPr/>
          <p:nvPr/>
        </p:nvGrpSpPr>
        <p:grpSpPr>
          <a:xfrm>
            <a:off x="5089918" y="1646554"/>
            <a:ext cx="2012164" cy="584775"/>
            <a:chOff x="5404636" y="1930399"/>
            <a:chExt cx="2012164" cy="584775"/>
          </a:xfrm>
        </p:grpSpPr>
        <p:sp>
          <p:nvSpPr>
            <p:cNvPr id="1819" name="矩形: 圆角 1818"/>
            <p:cNvSpPr/>
            <p:nvPr/>
          </p:nvSpPr>
          <p:spPr>
            <a:xfrm>
              <a:off x="5404636" y="1930399"/>
              <a:ext cx="2012164" cy="584775"/>
            </a:xfrm>
            <a:prstGeom prst="roundRect">
              <a:avLst>
                <a:gd name="adj" fmla="val 11703"/>
              </a:avLst>
            </a:prstGeom>
            <a:solidFill>
              <a:srgbClr val="5FA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20" name="文本框 1819"/>
            <p:cNvSpPr txBox="1"/>
            <p:nvPr/>
          </p:nvSpPr>
          <p:spPr>
            <a:xfrm>
              <a:off x="5404636" y="1991994"/>
              <a:ext cx="2011680" cy="460375"/>
            </a:xfrm>
            <a:prstGeom prst="rect">
              <a:avLst/>
            </a:prstGeom>
            <a:noFill/>
          </p:spPr>
          <p:txBody>
            <a:bodyPr wrap="square" rtlCol="0">
              <a:spAutoFit/>
            </a:bodyPr>
            <a:lstStyle/>
            <a:p>
              <a:pPr algn="ctr"/>
              <a:r>
                <a:rPr lang="en-US" altLang="zh-CN" sz="2400" b="1">
                  <a:solidFill>
                    <a:schemeClr val="bg1"/>
                  </a:solidFill>
                  <a:cs typeface="+mn-ea"/>
                  <a:sym typeface="+mn-lt"/>
                </a:rPr>
                <a:t>PART TWO</a:t>
              </a:r>
            </a:p>
          </p:txBody>
        </p:sp>
      </p:grpSp>
      <p:sp>
        <p:nvSpPr>
          <p:cNvPr id="1821" name="矩形 1820"/>
          <p:cNvSpPr/>
          <p:nvPr/>
        </p:nvSpPr>
        <p:spPr>
          <a:xfrm>
            <a:off x="3322638" y="3835400"/>
            <a:ext cx="5546725" cy="807593"/>
          </a:xfrm>
          <a:prstGeom prst="rect">
            <a:avLst/>
          </a:prstGeom>
        </p:spPr>
        <p:txBody>
          <a:bodyPr vert="horz" wrap="square">
            <a:spAutoFit/>
          </a:bodyPr>
          <a:lstStyle/>
          <a:p>
            <a:pPr algn="ctr">
              <a:lnSpc>
                <a:spcPct val="210000"/>
              </a:lnSpc>
              <a:defRPr/>
            </a:pPr>
            <a:r>
              <a:rPr lang="zh-CN" altLang="en-US" sz="1200">
                <a:solidFill>
                  <a:srgbClr val="5CB2F3"/>
                </a:solidFill>
                <a:cs typeface="+mn-ea"/>
                <a:sym typeface="+mn-lt"/>
              </a:rPr>
              <a:t>请在此处添加具体内容，文字尽量言简意赅，简单说明即可，不必过于繁琐。请在此处添加具体内容，文字尽量言简意赅。</a:t>
            </a:r>
          </a:p>
        </p:txBody>
      </p:sp>
      <p:sp>
        <p:nvSpPr>
          <p:cNvPr id="1823" name="文本框 1822"/>
          <p:cNvSpPr txBox="1"/>
          <p:nvPr/>
        </p:nvSpPr>
        <p:spPr>
          <a:xfrm>
            <a:off x="3690620" y="2519045"/>
            <a:ext cx="4810760" cy="1200329"/>
          </a:xfrm>
          <a:prstGeom prst="rect">
            <a:avLst/>
          </a:prstGeom>
          <a:noFill/>
        </p:spPr>
        <p:txBody>
          <a:bodyPr wrap="square" rtlCol="0">
            <a:spAutoFit/>
          </a:bodyPr>
          <a:lstStyle>
            <a:defPPr>
              <a:defRPr lang="zh-CN"/>
            </a:defPPr>
            <a:lvl1pPr algn="dist">
              <a:defRPr sz="7200" b="1">
                <a:solidFill>
                  <a:srgbClr val="5CB2F3"/>
                </a:solidFill>
                <a:cs typeface="+mn-ea"/>
              </a:defRPr>
            </a:lvl1pPr>
          </a:lstStyle>
          <a:p>
            <a:r>
              <a:rPr lang="zh-CN" altLang="en-US" dirty="0">
                <a:sym typeface="+mn-lt"/>
              </a:rPr>
              <a:t>了解沙眼</a:t>
            </a:r>
          </a:p>
        </p:txBody>
      </p:sp>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24"/>
                                        </p:tgtEl>
                                        <p:attrNameLst>
                                          <p:attrName>style.visibility</p:attrName>
                                        </p:attrNameLst>
                                      </p:cBhvr>
                                      <p:to>
                                        <p:strVal val="visible"/>
                                      </p:to>
                                    </p:set>
                                    <p:animEffect transition="in" filter="fade">
                                      <p:cBhvr>
                                        <p:cTn id="7" dur="1000"/>
                                        <p:tgtEl>
                                          <p:spTgt spid="1824"/>
                                        </p:tgtEl>
                                      </p:cBhvr>
                                    </p:animEffect>
                                    <p:anim calcmode="lin" valueType="num">
                                      <p:cBhvr>
                                        <p:cTn id="8" dur="1000" fill="hold"/>
                                        <p:tgtEl>
                                          <p:spTgt spid="1824"/>
                                        </p:tgtEl>
                                        <p:attrNameLst>
                                          <p:attrName>ppt_x</p:attrName>
                                        </p:attrNameLst>
                                      </p:cBhvr>
                                      <p:tavLst>
                                        <p:tav tm="0">
                                          <p:val>
                                            <p:strVal val="#ppt_x"/>
                                          </p:val>
                                        </p:tav>
                                        <p:tav tm="100000">
                                          <p:val>
                                            <p:strVal val="#ppt_x"/>
                                          </p:val>
                                        </p:tav>
                                      </p:tavLst>
                                    </p:anim>
                                    <p:anim calcmode="lin" valueType="num">
                                      <p:cBhvr>
                                        <p:cTn id="9" dur="1000" fill="hold"/>
                                        <p:tgtEl>
                                          <p:spTgt spid="18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823"/>
                                        </p:tgtEl>
                                        <p:attrNameLst>
                                          <p:attrName>style.visibility</p:attrName>
                                        </p:attrNameLst>
                                      </p:cBhvr>
                                      <p:to>
                                        <p:strVal val="visible"/>
                                      </p:to>
                                    </p:set>
                                    <p:animEffect transition="in" filter="wipe(left)">
                                      <p:cBhvr>
                                        <p:cTn id="13" dur="500"/>
                                        <p:tgtEl>
                                          <p:spTgt spid="182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821"/>
                                        </p:tgtEl>
                                        <p:attrNameLst>
                                          <p:attrName>style.visibility</p:attrName>
                                        </p:attrNameLst>
                                      </p:cBhvr>
                                      <p:to>
                                        <p:strVal val="visible"/>
                                      </p:to>
                                    </p:set>
                                    <p:animEffect transition="in" filter="wipe(left)">
                                      <p:cBhvr>
                                        <p:cTn id="17" dur="500"/>
                                        <p:tgtEl>
                                          <p:spTgt spid="1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1" grpId="0"/>
      <p:bldP spid="18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5766435" y="1367790"/>
            <a:ext cx="5182235" cy="796290"/>
          </a:xfrm>
          <a:prstGeom prst="rect">
            <a:avLst/>
          </a:prstGeom>
          <a:solidFill>
            <a:srgbClr val="5CB2F3"/>
          </a:solidFill>
          <a:ln>
            <a:noFill/>
          </a:ln>
        </p:spPr>
        <p:txBody>
          <a:bodyPr anchor="ctr"/>
          <a:lstStyle>
            <a:lvl1pPr defTabSz="685800">
              <a:lnSpc>
                <a:spcPct val="90000"/>
              </a:lnSpc>
              <a:spcBef>
                <a:spcPts val="750"/>
              </a:spcBef>
              <a:buFont typeface="Arial" panose="020B0604020202020204" pitchFamily="34" charset="0"/>
              <a:buChar char="•"/>
              <a:defRPr sz="2100">
                <a:solidFill>
                  <a:schemeClr val="tx1"/>
                </a:solidFill>
                <a:latin typeface="Calibri" panose="020F0502020204030204" charset="0"/>
              </a:defRPr>
            </a:lvl1pPr>
            <a:lvl2pPr marL="742950" indent="-285750" defTabSz="685800">
              <a:lnSpc>
                <a:spcPct val="90000"/>
              </a:lnSpc>
              <a:spcBef>
                <a:spcPts val="375"/>
              </a:spcBef>
              <a:buFont typeface="Arial" panose="020B0604020202020204" pitchFamily="34" charset="0"/>
              <a:buChar char="•"/>
              <a:defRPr>
                <a:solidFill>
                  <a:schemeClr val="tx1"/>
                </a:solidFill>
                <a:latin typeface="Calibri" panose="020F0502020204030204" charset="0"/>
              </a:defRPr>
            </a:lvl2pPr>
            <a:lvl3pPr marL="1143000" indent="-228600" defTabSz="685800">
              <a:lnSpc>
                <a:spcPct val="90000"/>
              </a:lnSpc>
              <a:spcBef>
                <a:spcPts val="375"/>
              </a:spcBef>
              <a:buFont typeface="Arial" panose="020B0604020202020204" pitchFamily="34" charset="0"/>
              <a:buChar char="•"/>
              <a:defRPr sz="1500">
                <a:solidFill>
                  <a:schemeClr val="tx1"/>
                </a:solidFill>
                <a:latin typeface="Calibri" panose="020F0502020204030204" charset="0"/>
              </a:defRPr>
            </a:lvl3pPr>
            <a:lvl4pPr marL="16002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charset="0"/>
              </a:defRPr>
            </a:lvl4pPr>
            <a:lvl5pPr marL="20574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charset="0"/>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defRPr>
            </a:lvl9pPr>
          </a:lstStyle>
          <a:p>
            <a:pPr algn="dist">
              <a:lnSpc>
                <a:spcPct val="110000"/>
              </a:lnSpc>
              <a:buNone/>
            </a:pPr>
            <a:r>
              <a:rPr lang="en-US" altLang="zh-CN" sz="3200" b="1" dirty="0">
                <a:solidFill>
                  <a:schemeClr val="bg1"/>
                </a:solidFill>
                <a:effectLst>
                  <a:outerShdw blurRad="38100" dist="38100" dir="2700000" algn="tl">
                    <a:srgbClr val="000000">
                      <a:alpha val="43137"/>
                    </a:srgbClr>
                  </a:outerShdw>
                </a:effectLst>
                <a:latin typeface="+mn-lt"/>
                <a:cs typeface="+mn-ea"/>
                <a:sym typeface="+mn-lt"/>
              </a:rPr>
              <a:t>2015</a:t>
            </a:r>
            <a:r>
              <a:rPr lang="zh-CN" altLang="en-US" sz="3200" b="1" dirty="0">
                <a:solidFill>
                  <a:schemeClr val="bg1"/>
                </a:solidFill>
                <a:effectLst>
                  <a:outerShdw blurRad="38100" dist="38100" dir="2700000" algn="tl">
                    <a:srgbClr val="000000">
                      <a:alpha val="43137"/>
                    </a:srgbClr>
                  </a:outerShdw>
                </a:effectLst>
                <a:latin typeface="+mn-lt"/>
                <a:cs typeface="+mn-ea"/>
                <a:sym typeface="+mn-lt"/>
              </a:rPr>
              <a:t>年爱眼日主题</a:t>
            </a:r>
            <a:r>
              <a:rPr lang="en-US" altLang="zh-CN" sz="3200" b="1" dirty="0">
                <a:solidFill>
                  <a:schemeClr val="bg1"/>
                </a:solidFill>
                <a:effectLst>
                  <a:outerShdw blurRad="38100" dist="38100" dir="2700000" algn="tl">
                    <a:srgbClr val="000000">
                      <a:alpha val="43137"/>
                    </a:srgbClr>
                  </a:outerShdw>
                </a:effectLst>
                <a:latin typeface="+mn-lt"/>
                <a:cs typeface="+mn-ea"/>
                <a:sym typeface="+mn-lt"/>
              </a:rPr>
              <a:t>——</a:t>
            </a:r>
            <a:endParaRPr lang="zh-CN" altLang="en-US" sz="3200" b="1" dirty="0">
              <a:solidFill>
                <a:schemeClr val="bg1"/>
              </a:solidFill>
              <a:effectLst>
                <a:outerShdw blurRad="38100" dist="38100" dir="2700000" algn="tl">
                  <a:srgbClr val="000000">
                    <a:alpha val="43137"/>
                  </a:srgbClr>
                </a:outerShdw>
              </a:effectLst>
              <a:latin typeface="+mn-lt"/>
              <a:cs typeface="+mn-ea"/>
              <a:sym typeface="+mn-lt"/>
            </a:endParaRPr>
          </a:p>
        </p:txBody>
      </p:sp>
      <p:sp>
        <p:nvSpPr>
          <p:cNvPr id="7" name="文本框 6"/>
          <p:cNvSpPr txBox="1"/>
          <p:nvPr/>
        </p:nvSpPr>
        <p:spPr>
          <a:xfrm>
            <a:off x="5469255" y="2798445"/>
            <a:ext cx="4354195" cy="2045688"/>
          </a:xfrm>
          <a:prstGeom prst="rect">
            <a:avLst/>
          </a:prstGeom>
          <a:noFill/>
        </p:spPr>
        <p:txBody>
          <a:bodyPr wrap="square">
            <a:spAutoFit/>
          </a:bodyPr>
          <a:lstStyle/>
          <a:p>
            <a:pPr algn="l">
              <a:lnSpc>
                <a:spcPct val="170000"/>
              </a:lnSpc>
            </a:pPr>
            <a:r>
              <a:rPr lang="zh-CN" altLang="en-US" sz="4000" kern="10" dirty="0">
                <a:ln w="19050">
                  <a:noFill/>
                  <a:round/>
                </a:ln>
                <a:solidFill>
                  <a:srgbClr val="0070C0"/>
                </a:solidFill>
                <a:cs typeface="+mn-ea"/>
                <a:sym typeface="+mn-lt"/>
              </a:rPr>
              <a:t>“告别沙眼盲</a:t>
            </a:r>
          </a:p>
          <a:p>
            <a:pPr algn="l">
              <a:lnSpc>
                <a:spcPct val="170000"/>
              </a:lnSpc>
            </a:pPr>
            <a:r>
              <a:rPr lang="en-US" altLang="zh-CN" sz="4000" kern="10" dirty="0">
                <a:ln w="19050">
                  <a:noFill/>
                  <a:round/>
                </a:ln>
                <a:solidFill>
                  <a:srgbClr val="0070C0"/>
                </a:solidFill>
                <a:cs typeface="+mn-ea"/>
                <a:sym typeface="+mn-lt"/>
              </a:rPr>
              <a:t>   </a:t>
            </a:r>
            <a:r>
              <a:rPr lang="zh-CN" altLang="en-US" sz="4000" kern="10" dirty="0">
                <a:ln w="19050">
                  <a:noFill/>
                  <a:round/>
                </a:ln>
                <a:solidFill>
                  <a:srgbClr val="0070C0"/>
                </a:solidFill>
                <a:cs typeface="+mn-ea"/>
                <a:sym typeface="+mn-lt"/>
              </a:rPr>
              <a:t>关注眼健康”</a:t>
            </a: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176020" y="1367790"/>
            <a:ext cx="4293235" cy="4123055"/>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476105" y="4218940"/>
            <a:ext cx="1744345" cy="1421765"/>
          </a:xfrm>
          <a:prstGeom prst="rect">
            <a:avLst/>
          </a:prstGeom>
        </p:spPr>
      </p:pic>
    </p:spTree>
    <p:custDataLst>
      <p:tags r:id="rId1"/>
    </p:custData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7.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Text"/>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Text"/>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Text"/>
  <p:tag name="MH_ORDER" val="1"/>
</p:tagLst>
</file>

<file path=ppt/tags/tag71.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Text"/>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3.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Text"/>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5.xml><?xml version="1.0" encoding="utf-8"?>
<p:tagLst xmlns:a="http://schemas.openxmlformats.org/drawingml/2006/main" xmlns:r="http://schemas.openxmlformats.org/officeDocument/2006/relationships" xmlns:p="http://schemas.openxmlformats.org/presentationml/2006/main">
  <p:tag name="MH" val="20151107092138"/>
  <p:tag name="MH_LIBRARY" val="GRAPHIC"/>
  <p:tag name="MH_TYPE" val="Text"/>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第一PPT，www.1ppt.com">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ejg5vyho">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1184</Words>
  <Application>Microsoft Office PowerPoint</Application>
  <PresentationFormat>宽屏</PresentationFormat>
  <Paragraphs>90</Paragraphs>
  <Slides>24</Slides>
  <Notes>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24</vt:i4>
      </vt:variant>
    </vt:vector>
  </HeadingPairs>
  <TitlesOfParts>
    <vt:vector size="34" baseType="lpstr">
      <vt:lpstr>Meiryo</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158</cp:revision>
  <dcterms:created xsi:type="dcterms:W3CDTF">2019-06-19T02:08:00Z</dcterms:created>
  <dcterms:modified xsi:type="dcterms:W3CDTF">2023-01-02T03:15:07Z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E82D316DF5A54E31B54608A1C6EA7E54</vt:lpwstr>
  </property>
</Properties>
</file>