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56" r:id="rId4"/>
    <p:sldId id="257" r:id="rId5"/>
    <p:sldId id="258" r:id="rId6"/>
    <p:sldId id="259" r:id="rId7"/>
    <p:sldId id="260" r:id="rId8"/>
    <p:sldId id="261" r:id="rId9"/>
    <p:sldId id="262" r:id="rId10"/>
    <p:sldId id="263" r:id="rId11"/>
    <p:sldId id="265" r:id="rId12"/>
    <p:sldId id="264" r:id="rId13"/>
    <p:sldId id="266" r:id="rId14"/>
    <p:sldId id="267" r:id="rId15"/>
    <p:sldId id="268" r:id="rId16"/>
    <p:sldId id="269" r:id="rId17"/>
    <p:sldId id="271" r:id="rId18"/>
    <p:sldId id="270" r:id="rId19"/>
    <p:sldId id="272" r:id="rId20"/>
    <p:sldId id="273" r:id="rId21"/>
    <p:sldId id="275" r:id="rId22"/>
    <p:sldId id="276" r:id="rId23"/>
    <p:sldId id="274" r:id="rId24"/>
    <p:sldId id="277" r:id="rId25"/>
    <p:sldId id="278" r:id="rId26"/>
    <p:sldId id="279" r:id="rId27"/>
    <p:sldId id="280" r:id="rId28"/>
    <p:sldId id="28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D13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82" autoAdjust="0"/>
    <p:restoredTop sz="96314" autoAdjust="0"/>
  </p:normalViewPr>
  <p:slideViewPr>
    <p:cSldViewPr showGuides="1">
      <p:cViewPr varScale="1">
        <p:scale>
          <a:sx n="108" d="100"/>
          <a:sy n="108" d="100"/>
        </p:scale>
        <p:origin x="78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F4287A-1752-49E3-B66F-B1A334E08117}" type="datetimeFigureOut">
              <a:rPr lang="zh-CN" altLang="en-US" smtClean="0"/>
              <a:t>2023/1/31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C8E080-CD92-47DE-84A6-26B8DA520836}" type="slidenum">
              <a:rPr lang="zh-CN" altLang="en-US" smtClean="0"/>
              <a:t>‹#›</a:t>
            </a:fld>
            <a:endParaRPr lang="zh-CN" altLang="en-US"/>
          </a:p>
        </p:txBody>
      </p:sp>
    </p:spTree>
    <p:extLst>
      <p:ext uri="{BB962C8B-B14F-4D97-AF65-F5344CB8AC3E}">
        <p14:creationId xmlns:p14="http://schemas.microsoft.com/office/powerpoint/2010/main" val="328907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4C8E080-CD92-47DE-84A6-26B8DA520836}" type="slidenum">
              <a:rPr lang="zh-CN" altLang="en-US" smtClean="0"/>
              <a:t>12</a:t>
            </a:fld>
            <a:endParaRPr lang="zh-CN" altLang="en-US"/>
          </a:p>
        </p:txBody>
      </p:sp>
    </p:spTree>
    <p:extLst>
      <p:ext uri="{BB962C8B-B14F-4D97-AF65-F5344CB8AC3E}">
        <p14:creationId xmlns:p14="http://schemas.microsoft.com/office/powerpoint/2010/main" val="41488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57425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808F91-021A-4474-AE40-BC1A60F603D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8D8F5FC3-7AC6-48D6-82A7-D8104FD8FB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E2B51C6-2BC7-479A-8257-5E597FFF0746}"/>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5724186D-6D7E-430B-B793-7C772159047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8B6F062-C62B-414C-947C-7AA606BF360D}"/>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5920191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8B63838-5C4C-4D0E-B123-7D989F8BE95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63BB384-1594-4FDE-9478-96A9A94953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D7FF7DB-CD18-4521-83F0-93BA0AAEE6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D4052A7-BC30-4416-BE59-5D8462AE7B0A}"/>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6" name="页脚占位符 5">
            <a:extLst>
              <a:ext uri="{FF2B5EF4-FFF2-40B4-BE49-F238E27FC236}">
                <a16:creationId xmlns="" xmlns:a16="http://schemas.microsoft.com/office/drawing/2014/main" id="{C5B8F355-1282-4F68-AF7F-8067AFEC3A0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39B21A7-B27D-48C2-B549-E5C4CC3276B8}"/>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35453803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B3D910A-7A82-4595-B492-86DC53F520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0639A8D-F833-4BCD-B758-0D11B679850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1470E54-2134-4FB7-836D-3EBC33E65C96}"/>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33564C9B-B42C-4F09-ACB2-47206CC1E10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56A5EEE-5008-4F4B-B652-75E1E5C7E110}"/>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41940938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C17CF1AB-74C0-4EFE-8BDC-4C56D9F4206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38F6BAD1-4A55-4D2C-9D2D-4DD094EFF84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2AA2FA4-27CC-43F8-B921-3AD98F4D8CB1}"/>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AED27A9E-1F18-4C40-9405-418AC6670C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32B118B-C919-4147-999D-E68A5812CEFE}"/>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23588798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107462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37837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407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150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0890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069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5739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BA137C-9A9A-4778-B288-63248F492FD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A37D9B1-A4AE-4B44-9956-C3E23FC8C77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78C1948-B181-4FB9-8B9F-2532D0CC6E33}"/>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FEAFFA5E-75C3-4EEA-A5E1-0242FDD2B49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C8AFF08-E463-4C81-906F-CEE2D38814BB}"/>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2465143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170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3606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007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0763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62648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3860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288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258A11-B894-4ED7-8654-030FEC23235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25867F9D-B88A-4FFC-99CB-290642F030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0685EC9C-4CB6-4172-9FE2-70CAF58D436D}"/>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00DACC94-210E-4385-ACB1-931FECA679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F379CBE-E8AE-48A2-B3D6-758F8FF73966}"/>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19032080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38946D-7FA9-4F4D-BB81-597FBA4D8C6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E754172-867F-4878-B4B8-1BD02654561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F90C2D52-F45D-483E-A56D-76DF9329FB3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1EA3048B-426B-4DB7-8021-5DFA328EFA73}"/>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6" name="页脚占位符 5">
            <a:extLst>
              <a:ext uri="{FF2B5EF4-FFF2-40B4-BE49-F238E27FC236}">
                <a16:creationId xmlns="" xmlns:a16="http://schemas.microsoft.com/office/drawing/2014/main" id="{29C6221E-5CC9-4625-AE1C-0282A1D4C85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4DA1C10-58B2-4213-AF81-13CB6DA2BBAC}"/>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26805553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F9F845-82D7-48D0-92E1-9C8764703EC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A5F17FE-485C-4939-A939-A0A36BD002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E3B0BF2-CE12-4628-A026-F8F340AE006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E2245DB-8421-4799-B36E-E085BF5E23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26FC4F84-B73B-491E-B88C-CD475D5E9B6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F86997D-D1B8-41D1-A13D-2B3517CC018C}"/>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8" name="页脚占位符 7">
            <a:extLst>
              <a:ext uri="{FF2B5EF4-FFF2-40B4-BE49-F238E27FC236}">
                <a16:creationId xmlns="" xmlns:a16="http://schemas.microsoft.com/office/drawing/2014/main" id="{4DB62314-817A-4A6B-B454-029AF76D4F7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71C8C19-DAD8-4F3C-9585-EEF0338FB4CB}"/>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32467643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F9F845-82D7-48D0-92E1-9C8764703EC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A5F17FE-485C-4939-A939-A0A36BD002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E3B0BF2-CE12-4628-A026-F8F340AE006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E2245DB-8421-4799-B36E-E085BF5E23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26FC4F84-B73B-491E-B88C-CD475D5E9B6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F86997D-D1B8-41D1-A13D-2B3517CC018C}"/>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8" name="页脚占位符 7">
            <a:extLst>
              <a:ext uri="{FF2B5EF4-FFF2-40B4-BE49-F238E27FC236}">
                <a16:creationId xmlns="" xmlns:a16="http://schemas.microsoft.com/office/drawing/2014/main" id="{4DB62314-817A-4A6B-B454-029AF76D4F7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71C8C19-DAD8-4F3C-9585-EEF0338FB4CB}"/>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
        <p:nvSpPr>
          <p:cNvPr id="11" name="TextBox 10"/>
          <p:cNvSpPr txBox="1"/>
          <p:nvPr userDrawn="1"/>
        </p:nvSpPr>
        <p:spPr>
          <a:xfrm>
            <a:off x="1559496" y="6597352"/>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www.ypppt.com/xiazai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22886681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73DC52-C989-4770-8459-4E082DA8B3E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8F1EB10-48D7-46DB-85C6-8857C51C5A18}"/>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4" name="页脚占位符 3">
            <a:extLst>
              <a:ext uri="{FF2B5EF4-FFF2-40B4-BE49-F238E27FC236}">
                <a16:creationId xmlns="" xmlns:a16="http://schemas.microsoft.com/office/drawing/2014/main" id="{176CB5DF-9F3E-4817-9AC2-27C0B5A6E80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5B62F9E-0655-4269-9264-738D0996685F}"/>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1048928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6B2ECC8-DB66-408C-9DBF-5898DC3E62FB}"/>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3" name="页脚占位符 2">
            <a:extLst>
              <a:ext uri="{FF2B5EF4-FFF2-40B4-BE49-F238E27FC236}">
                <a16:creationId xmlns="" xmlns:a16="http://schemas.microsoft.com/office/drawing/2014/main" id="{B31E821C-A021-4F2C-96E5-1845DC71E81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D8571816-2A46-4398-B480-EE31809EC945}"/>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33406162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3E12AF-445D-45C2-8A65-83A8F5F43D1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E12054F-A576-421C-B6CE-878A7E186B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268148F2-732A-4357-8786-249BB7C472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E9F9465-9DCA-49B9-9781-BEF5899060F0}"/>
              </a:ext>
            </a:extLst>
          </p:cNvPr>
          <p:cNvSpPr>
            <a:spLocks noGrp="1"/>
          </p:cNvSpPr>
          <p:nvPr>
            <p:ph type="dt" sz="half" idx="10"/>
          </p:nvPr>
        </p:nvSpPr>
        <p:spPr/>
        <p:txBody>
          <a:bodyPr/>
          <a:lstStyle/>
          <a:p>
            <a:fld id="{D12D1B2F-052F-4C2B-A708-FC71CCC688E4}" type="datetimeFigureOut">
              <a:rPr lang="zh-CN" altLang="en-US" smtClean="0"/>
              <a:t>2023/1/31</a:t>
            </a:fld>
            <a:endParaRPr lang="zh-CN" altLang="en-US"/>
          </a:p>
        </p:txBody>
      </p:sp>
      <p:sp>
        <p:nvSpPr>
          <p:cNvPr id="6" name="页脚占位符 5">
            <a:extLst>
              <a:ext uri="{FF2B5EF4-FFF2-40B4-BE49-F238E27FC236}">
                <a16:creationId xmlns="" xmlns:a16="http://schemas.microsoft.com/office/drawing/2014/main" id="{0CFB38F8-E10C-4254-A4BD-9C90EE238B7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8AC184F-D69C-4761-83A7-4DBC13204DFD}"/>
              </a:ext>
            </a:extLst>
          </p:cNvPr>
          <p:cNvSpPr>
            <a:spLocks noGrp="1"/>
          </p:cNvSpPr>
          <p:nvPr>
            <p:ph type="sldNum" sz="quarter" idx="12"/>
          </p:nvPr>
        </p:nvSpPr>
        <p:spPr/>
        <p:txBody>
          <a:body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1782386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 uri="{96DAC541-7B7A-43D3-8B79-37D633B846F1}">
                <asvg:svgBlip xmlns="" xmlns:asvg="http://schemas.microsoft.com/office/drawing/2016/SVG/main" r:embed="rId15"/>
              </a:ext>
            </a:extLst>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EFC59D9B-B818-4A3A-B9EF-A40741AE29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DEB3BEA-A6C1-4E86-AD0E-989EDDE723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8B70025-1CCF-48A6-92C2-EB409F2363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D1B2F-052F-4C2B-A708-FC71CCC688E4}" type="datetimeFigureOut">
              <a:rPr lang="zh-CN" altLang="en-US" smtClean="0"/>
              <a:t>2023/1/31</a:t>
            </a:fld>
            <a:endParaRPr lang="zh-CN" altLang="en-US"/>
          </a:p>
        </p:txBody>
      </p:sp>
      <p:sp>
        <p:nvSpPr>
          <p:cNvPr id="5" name="页脚占位符 4">
            <a:extLst>
              <a:ext uri="{FF2B5EF4-FFF2-40B4-BE49-F238E27FC236}">
                <a16:creationId xmlns="" xmlns:a16="http://schemas.microsoft.com/office/drawing/2014/main" id="{4FFB4673-4D9B-469B-9575-9027F16FC6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56764EE-8E30-4611-A3BF-35D7844556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9D1B4-1F49-47ED-899F-92AB89B0A706}" type="slidenum">
              <a:rPr lang="zh-CN" altLang="en-US" smtClean="0"/>
              <a:t>‹#›</a:t>
            </a:fld>
            <a:endParaRPr lang="zh-CN" altLang="en-US"/>
          </a:p>
        </p:txBody>
      </p:sp>
    </p:spTree>
    <p:extLst>
      <p:ext uri="{BB962C8B-B14F-4D97-AF65-F5344CB8AC3E}">
        <p14:creationId xmlns:p14="http://schemas.microsoft.com/office/powerpoint/2010/main" val="962526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0858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70718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0.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1.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1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4.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ags" Target="../tags/tag15.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7.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19.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tags" Target="../tags/tag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tags" Target="../tags/tag20.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21.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2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23.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24.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tags" Target="../tags/tag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slideLayout" Target="../slideLayouts/slideLayout8.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8.xml"/><Relationship Id="rId1" Type="http://schemas.openxmlformats.org/officeDocument/2006/relationships/tags" Target="../tags/tag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ags" Target="../tags/tag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tags" Target="../tags/tag9.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5140D73-A00E-4BBF-956C-B991D4262EA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591" y="0"/>
            <a:ext cx="12213181" cy="6883112"/>
          </a:xfrm>
          <a:prstGeom prst="rect">
            <a:avLst/>
          </a:prstGeom>
        </p:spPr>
      </p:pic>
      <p:sp>
        <p:nvSpPr>
          <p:cNvPr id="10" name="文本框 9">
            <a:extLst>
              <a:ext uri="{FF2B5EF4-FFF2-40B4-BE49-F238E27FC236}">
                <a16:creationId xmlns="" xmlns:a16="http://schemas.microsoft.com/office/drawing/2014/main" id="{49056FC6-F26B-4B08-9C2F-66CF759E9774}"/>
              </a:ext>
            </a:extLst>
          </p:cNvPr>
          <p:cNvSpPr txBox="1"/>
          <p:nvPr/>
        </p:nvSpPr>
        <p:spPr>
          <a:xfrm>
            <a:off x="307326" y="1878918"/>
            <a:ext cx="7020780" cy="1446550"/>
          </a:xfrm>
          <a:prstGeom prst="rect">
            <a:avLst/>
          </a:prstGeom>
          <a:noFill/>
        </p:spPr>
        <p:txBody>
          <a:bodyPr wrap="square" rtlCol="0">
            <a:spAutoFit/>
          </a:bodyPr>
          <a:lstStyle/>
          <a:p>
            <a:pPr algn="dist"/>
            <a:r>
              <a:rPr lang="zh-CN" altLang="en-US" sz="8800" b="1" dirty="0">
                <a:solidFill>
                  <a:schemeClr val="bg1"/>
                </a:solidFill>
                <a:effectLst>
                  <a:outerShdw blurRad="38100" dist="38100" dir="2700000" algn="tl">
                    <a:srgbClr val="000000">
                      <a:alpha val="43137"/>
                    </a:srgbClr>
                  </a:outerShdw>
                </a:effectLst>
                <a:cs typeface="+mn-ea"/>
                <a:sym typeface="+mn-lt"/>
              </a:rPr>
              <a:t>世界艾滋病日</a:t>
            </a:r>
          </a:p>
        </p:txBody>
      </p:sp>
      <p:sp>
        <p:nvSpPr>
          <p:cNvPr id="11" name="文本框 10">
            <a:extLst>
              <a:ext uri="{FF2B5EF4-FFF2-40B4-BE49-F238E27FC236}">
                <a16:creationId xmlns="" xmlns:a16="http://schemas.microsoft.com/office/drawing/2014/main" id="{319B5BCF-23DB-492A-9859-45B01173D93C}"/>
              </a:ext>
            </a:extLst>
          </p:cNvPr>
          <p:cNvSpPr txBox="1"/>
          <p:nvPr/>
        </p:nvSpPr>
        <p:spPr>
          <a:xfrm>
            <a:off x="451342" y="3491795"/>
            <a:ext cx="6552728" cy="923330"/>
          </a:xfrm>
          <a:prstGeom prst="rect">
            <a:avLst/>
          </a:prstGeom>
          <a:noFill/>
        </p:spPr>
        <p:txBody>
          <a:bodyPr wrap="square" rtlCol="0">
            <a:spAutoFit/>
          </a:bodyPr>
          <a:lstStyle/>
          <a:p>
            <a:pPr>
              <a:lnSpc>
                <a:spcPct val="150000"/>
              </a:lnSpc>
            </a:pPr>
            <a:r>
              <a:rPr lang="en-US" altLang="zh-CN" sz="12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1200" spc="400" dirty="0">
              <a:solidFill>
                <a:schemeClr val="bg1"/>
              </a:solidFill>
              <a:effectLst>
                <a:outerShdw blurRad="38100" dist="38100" dir="2700000" algn="tl">
                  <a:srgbClr val="000000">
                    <a:alpha val="43137"/>
                  </a:srgbClr>
                </a:outerShdw>
              </a:effectLst>
              <a:cs typeface="+mn-ea"/>
              <a:sym typeface="+mn-lt"/>
            </a:endParaRPr>
          </a:p>
        </p:txBody>
      </p:sp>
      <p:grpSp>
        <p:nvGrpSpPr>
          <p:cNvPr id="2" name="组合 1">
            <a:extLst>
              <a:ext uri="{FF2B5EF4-FFF2-40B4-BE49-F238E27FC236}">
                <a16:creationId xmlns="" xmlns:a16="http://schemas.microsoft.com/office/drawing/2014/main" id="{4D96D315-7C68-407F-83B5-D3FA6C0C6123}"/>
              </a:ext>
            </a:extLst>
          </p:cNvPr>
          <p:cNvGrpSpPr/>
          <p:nvPr/>
        </p:nvGrpSpPr>
        <p:grpSpPr>
          <a:xfrm>
            <a:off x="359663" y="325819"/>
            <a:ext cx="11208945" cy="654909"/>
            <a:chOff x="359663" y="325819"/>
            <a:chExt cx="11208945" cy="654909"/>
          </a:xfrm>
        </p:grpSpPr>
        <p:pic>
          <p:nvPicPr>
            <p:cNvPr id="7" name="图片 6">
              <a:extLst>
                <a:ext uri="{FF2B5EF4-FFF2-40B4-BE49-F238E27FC236}">
                  <a16:creationId xmlns="" xmlns:a16="http://schemas.microsoft.com/office/drawing/2014/main" id="{9386FDF1-9C86-4B9A-9193-93B4177352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325819"/>
              <a:ext cx="1559873" cy="654909"/>
            </a:xfrm>
            <a:prstGeom prst="rect">
              <a:avLst/>
            </a:prstGeom>
            <a:effectLst>
              <a:outerShdw blurRad="63500" sx="102000" sy="102000" algn="ctr" rotWithShape="0">
                <a:prstClr val="black">
                  <a:alpha val="40000"/>
                </a:prstClr>
              </a:outerShdw>
            </a:effectLst>
          </p:spPr>
        </p:pic>
        <p:sp>
          <p:nvSpPr>
            <p:cNvPr id="12" name="文本框 11">
              <a:extLst>
                <a:ext uri="{FF2B5EF4-FFF2-40B4-BE49-F238E27FC236}">
                  <a16:creationId xmlns="" xmlns:a16="http://schemas.microsoft.com/office/drawing/2014/main" id="{BF5C838F-4064-47BC-AF24-CF20FC742D7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sp>
        <p:nvSpPr>
          <p:cNvPr id="13" name="文本框 12">
            <a:extLst>
              <a:ext uri="{FF2B5EF4-FFF2-40B4-BE49-F238E27FC236}">
                <a16:creationId xmlns="" xmlns:a16="http://schemas.microsoft.com/office/drawing/2014/main" id="{F7A76522-4B8D-429D-BC18-941C3AD125E0}"/>
              </a:ext>
            </a:extLst>
          </p:cNvPr>
          <p:cNvSpPr txBox="1"/>
          <p:nvPr/>
        </p:nvSpPr>
        <p:spPr>
          <a:xfrm>
            <a:off x="479375" y="4788624"/>
            <a:ext cx="2088233" cy="369332"/>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cs typeface="+mn-ea"/>
                <a:sym typeface="+mn-lt"/>
              </a:rPr>
              <a:t>主讲人</a:t>
            </a:r>
            <a:r>
              <a:rPr lang="zh-CN" altLang="en-US" dirty="0" smtClean="0">
                <a:solidFill>
                  <a:schemeClr val="bg1"/>
                </a:solidFill>
                <a:effectLst>
                  <a:outerShdw blurRad="38100" dist="38100" dir="2700000" algn="tl">
                    <a:srgbClr val="000000">
                      <a:alpha val="43137"/>
                    </a:srgbClr>
                  </a:outerShdw>
                </a:effectLst>
                <a:cs typeface="+mn-ea"/>
                <a:sym typeface="+mn-lt"/>
              </a:rPr>
              <a:t>：优品</a:t>
            </a:r>
            <a:r>
              <a:rPr lang="en-US" altLang="zh-CN" dirty="0" smtClean="0">
                <a:solidFill>
                  <a:schemeClr val="bg1"/>
                </a:solidFill>
                <a:effectLst>
                  <a:outerShdw blurRad="38100" dist="38100" dir="2700000" algn="tl">
                    <a:srgbClr val="000000">
                      <a:alpha val="43137"/>
                    </a:srgbClr>
                  </a:outerShdw>
                </a:effectLst>
                <a:cs typeface="+mn-ea"/>
                <a:sym typeface="+mn-lt"/>
              </a:rPr>
              <a:t>PPT</a:t>
            </a:r>
            <a:endParaRPr lang="zh-CN" altLang="en-US" dirty="0">
              <a:solidFill>
                <a:schemeClr val="bg1"/>
              </a:solidFill>
              <a:effectLst>
                <a:outerShdw blurRad="38100" dist="38100" dir="2700000" algn="tl">
                  <a:srgbClr val="000000">
                    <a:alpha val="43137"/>
                  </a:srgbClr>
                </a:outerShdw>
              </a:effectLst>
              <a:cs typeface="+mn-ea"/>
              <a:sym typeface="+mn-lt"/>
            </a:endParaRPr>
          </a:p>
        </p:txBody>
      </p:sp>
      <p:sp>
        <p:nvSpPr>
          <p:cNvPr id="14" name="文本框 13">
            <a:extLst>
              <a:ext uri="{FF2B5EF4-FFF2-40B4-BE49-F238E27FC236}">
                <a16:creationId xmlns="" xmlns:a16="http://schemas.microsoft.com/office/drawing/2014/main" id="{C8746FA9-70C9-485F-BC08-3267CEFB5628}"/>
              </a:ext>
            </a:extLst>
          </p:cNvPr>
          <p:cNvSpPr txBox="1"/>
          <p:nvPr/>
        </p:nvSpPr>
        <p:spPr>
          <a:xfrm>
            <a:off x="2711624" y="4788624"/>
            <a:ext cx="2088232" cy="369332"/>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cs typeface="+mn-ea"/>
                <a:sym typeface="+mn-lt"/>
              </a:rPr>
              <a:t>时间</a:t>
            </a:r>
            <a:r>
              <a:rPr lang="zh-CN" altLang="en-US" dirty="0" smtClean="0">
                <a:solidFill>
                  <a:schemeClr val="bg1"/>
                </a:solidFill>
                <a:effectLst>
                  <a:outerShdw blurRad="38100" dist="38100" dir="2700000" algn="tl">
                    <a:srgbClr val="000000">
                      <a:alpha val="43137"/>
                    </a:srgbClr>
                  </a:outerShdw>
                </a:effectLst>
                <a:cs typeface="+mn-ea"/>
                <a:sym typeface="+mn-lt"/>
              </a:rPr>
              <a:t>：</a:t>
            </a:r>
            <a:r>
              <a:rPr lang="en-US" altLang="zh-CN" dirty="0" smtClean="0">
                <a:solidFill>
                  <a:schemeClr val="bg1"/>
                </a:solidFill>
                <a:effectLst>
                  <a:outerShdw blurRad="38100" dist="38100" dir="2700000" algn="tl">
                    <a:srgbClr val="000000">
                      <a:alpha val="43137"/>
                    </a:srgbClr>
                  </a:outerShdw>
                </a:effectLst>
                <a:cs typeface="+mn-ea"/>
                <a:sym typeface="+mn-lt"/>
              </a:rPr>
              <a:t>20XX</a:t>
            </a:r>
            <a:r>
              <a:rPr lang="zh-CN" altLang="en-US" dirty="0">
                <a:solidFill>
                  <a:schemeClr val="bg1"/>
                </a:solidFill>
                <a:effectLst>
                  <a:outerShdw blurRad="38100" dist="38100" dir="2700000" algn="tl">
                    <a:srgbClr val="000000">
                      <a:alpha val="43137"/>
                    </a:srgbClr>
                  </a:outerShdw>
                </a:effectLst>
                <a:cs typeface="+mn-ea"/>
                <a:sym typeface="+mn-lt"/>
              </a:rPr>
              <a:t>年</a:t>
            </a:r>
            <a:r>
              <a:rPr lang="en-US" altLang="zh-CN" dirty="0">
                <a:solidFill>
                  <a:schemeClr val="bg1"/>
                </a:solidFill>
                <a:effectLst>
                  <a:outerShdw blurRad="38100" dist="38100" dir="2700000" algn="tl">
                    <a:srgbClr val="000000">
                      <a:alpha val="43137"/>
                    </a:srgbClr>
                  </a:outerShdw>
                </a:effectLst>
                <a:cs typeface="+mn-ea"/>
                <a:sym typeface="+mn-lt"/>
              </a:rPr>
              <a:t>X</a:t>
            </a:r>
            <a:r>
              <a:rPr lang="zh-CN" altLang="en-US" dirty="0">
                <a:solidFill>
                  <a:schemeClr val="bg1"/>
                </a:solidFill>
                <a:effectLst>
                  <a:outerShdw blurRad="38100" dist="38100" dir="2700000" algn="tl">
                    <a:srgbClr val="000000">
                      <a:alpha val="43137"/>
                    </a:srgbClr>
                  </a:outerShdw>
                </a:effectLst>
                <a:cs typeface="+mn-ea"/>
                <a:sym typeface="+mn-lt"/>
              </a:rPr>
              <a:t>月</a:t>
            </a:r>
          </a:p>
        </p:txBody>
      </p:sp>
      <p:grpSp>
        <p:nvGrpSpPr>
          <p:cNvPr id="17" name="组合 16">
            <a:extLst>
              <a:ext uri="{FF2B5EF4-FFF2-40B4-BE49-F238E27FC236}">
                <a16:creationId xmlns="" xmlns:a16="http://schemas.microsoft.com/office/drawing/2014/main" id="{96A993FE-67EC-4204-BE6D-EF15441F4370}"/>
              </a:ext>
            </a:extLst>
          </p:cNvPr>
          <p:cNvGrpSpPr/>
          <p:nvPr/>
        </p:nvGrpSpPr>
        <p:grpSpPr>
          <a:xfrm>
            <a:off x="9768408" y="4725144"/>
            <a:ext cx="2232248" cy="738664"/>
            <a:chOff x="10425562" y="4472076"/>
            <a:chExt cx="1728192" cy="738664"/>
          </a:xfrm>
        </p:grpSpPr>
        <p:sp>
          <p:nvSpPr>
            <p:cNvPr id="15" name="文本框 14">
              <a:extLst>
                <a:ext uri="{FF2B5EF4-FFF2-40B4-BE49-F238E27FC236}">
                  <a16:creationId xmlns="" xmlns:a16="http://schemas.microsoft.com/office/drawing/2014/main" id="{B8F9F5F1-5B48-47A8-875A-07B7BDD0A328}"/>
                </a:ext>
              </a:extLst>
            </p:cNvPr>
            <p:cNvSpPr txBox="1"/>
            <p:nvPr/>
          </p:nvSpPr>
          <p:spPr>
            <a:xfrm>
              <a:off x="10425562" y="4472076"/>
              <a:ext cx="1584176" cy="400110"/>
            </a:xfrm>
            <a:prstGeom prst="rect">
              <a:avLst/>
            </a:prstGeom>
            <a:noFill/>
          </p:spPr>
          <p:txBody>
            <a:bodyPr wrap="square" rtlCol="0">
              <a:spAutoFit/>
            </a:bodyPr>
            <a:lstStyle/>
            <a:p>
              <a:pPr algn="ctr"/>
              <a:r>
                <a:rPr lang="en-US" altLang="zh-CN" sz="2000" dirty="0" smtClean="0">
                  <a:solidFill>
                    <a:schemeClr val="bg1"/>
                  </a:solidFill>
                  <a:effectLst>
                    <a:outerShdw blurRad="38100" dist="38100" dir="2700000" algn="tl">
                      <a:srgbClr val="000000">
                        <a:alpha val="43137"/>
                      </a:srgbClr>
                    </a:outerShdw>
                  </a:effectLst>
                  <a:cs typeface="+mn-ea"/>
                  <a:sym typeface="+mn-lt"/>
                </a:rPr>
                <a:t>20XX</a:t>
              </a:r>
              <a:r>
                <a:rPr lang="zh-CN" altLang="en-US" sz="2000" dirty="0" smtClean="0">
                  <a:solidFill>
                    <a:schemeClr val="bg1"/>
                  </a:solidFill>
                  <a:effectLst>
                    <a:outerShdw blurRad="38100" dist="38100" dir="2700000" algn="tl">
                      <a:srgbClr val="000000">
                        <a:alpha val="43137"/>
                      </a:srgbClr>
                    </a:outerShdw>
                  </a:effectLst>
                  <a:cs typeface="+mn-ea"/>
                  <a:sym typeface="+mn-lt"/>
                </a:rPr>
                <a:t>年</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16" name="文本框 15">
              <a:extLst>
                <a:ext uri="{FF2B5EF4-FFF2-40B4-BE49-F238E27FC236}">
                  <a16:creationId xmlns="" xmlns:a16="http://schemas.microsoft.com/office/drawing/2014/main" id="{E7F072E8-3E51-4F1F-BA74-A771354AA168}"/>
                </a:ext>
              </a:extLst>
            </p:cNvPr>
            <p:cNvSpPr txBox="1"/>
            <p:nvPr/>
          </p:nvSpPr>
          <p:spPr>
            <a:xfrm>
              <a:off x="10425562" y="4872186"/>
              <a:ext cx="1728192" cy="338554"/>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a:t>
              </a:r>
              <a:r>
                <a:rPr lang="zh-CN" altLang="en-US" sz="1600" dirty="0" smtClean="0">
                  <a:solidFill>
                    <a:schemeClr val="bg1"/>
                  </a:solidFill>
                  <a:effectLst>
                    <a:outerShdw blurRad="38100" dist="38100" dir="2700000" algn="tl">
                      <a:srgbClr val="000000">
                        <a:alpha val="43137"/>
                      </a:srgbClr>
                    </a:outerShdw>
                  </a:effectLst>
                  <a:cs typeface="+mn-ea"/>
                  <a:sym typeface="+mn-lt"/>
                </a:rPr>
                <a:t>第</a:t>
              </a:r>
              <a:r>
                <a:rPr lang="en-US" altLang="zh-CN" sz="1600" dirty="0">
                  <a:solidFill>
                    <a:schemeClr val="bg1"/>
                  </a:solidFill>
                  <a:effectLst>
                    <a:outerShdw blurRad="38100" dist="38100" dir="2700000" algn="tl">
                      <a:srgbClr val="000000">
                        <a:alpha val="43137"/>
                      </a:srgbClr>
                    </a:outerShdw>
                  </a:effectLst>
                  <a:cs typeface="+mn-ea"/>
                  <a:sym typeface="+mn-lt"/>
                </a:rPr>
                <a:t>X</a:t>
              </a:r>
              <a:r>
                <a:rPr lang="en-US" altLang="zh-CN" sz="1600" dirty="0" smtClean="0">
                  <a:solidFill>
                    <a:schemeClr val="bg1"/>
                  </a:solidFill>
                  <a:effectLst>
                    <a:outerShdw blurRad="38100" dist="38100" dir="2700000" algn="tl">
                      <a:srgbClr val="000000">
                        <a:alpha val="43137"/>
                      </a:srgbClr>
                    </a:outerShdw>
                  </a:effectLst>
                  <a:cs typeface="+mn-ea"/>
                  <a:sym typeface="+mn-lt"/>
                </a:rPr>
                <a:t>X</a:t>
              </a:r>
              <a:r>
                <a:rPr lang="zh-CN" altLang="en-US" sz="1600" dirty="0" smtClean="0">
                  <a:solidFill>
                    <a:schemeClr val="bg1"/>
                  </a:solidFill>
                  <a:effectLst>
                    <a:outerShdw blurRad="38100" dist="38100" dir="2700000" algn="tl">
                      <a:srgbClr val="000000">
                        <a:alpha val="43137"/>
                      </a:srgbClr>
                    </a:outerShdw>
                  </a:effectLst>
                  <a:cs typeface="+mn-ea"/>
                  <a:sym typeface="+mn-lt"/>
                </a:rPr>
                <a:t>个</a:t>
              </a:r>
              <a:r>
                <a:rPr lang="zh-CN" altLang="en-US" sz="1600" dirty="0">
                  <a:solidFill>
                    <a:schemeClr val="bg1"/>
                  </a:solidFill>
                  <a:effectLst>
                    <a:outerShdw blurRad="38100" dist="38100" dir="2700000" algn="tl">
                      <a:srgbClr val="000000">
                        <a:alpha val="43137"/>
                      </a:srgbClr>
                    </a:outerShdw>
                  </a:effectLst>
                  <a:cs typeface="+mn-ea"/>
                  <a:sym typeface="+mn-lt"/>
                </a:rPr>
                <a:t>艾滋病日</a:t>
              </a:r>
            </a:p>
          </p:txBody>
        </p:sp>
      </p:grpSp>
    </p:spTree>
    <p:custDataLst>
      <p:tags r:id="rId1"/>
    </p:custDataLst>
    <p:extLst>
      <p:ext uri="{BB962C8B-B14F-4D97-AF65-F5344CB8AC3E}">
        <p14:creationId xmlns:p14="http://schemas.microsoft.com/office/powerpoint/2010/main" val="3240447900"/>
      </p:ext>
    </p:extLst>
  </p:cSld>
  <p:clrMapOvr>
    <a:masterClrMapping/>
  </p:clrMapOvr>
  <mc:AlternateContent xmlns:mc="http://schemas.openxmlformats.org/markup-compatibility/2006" xmlns:p14="http://schemas.microsoft.com/office/powerpoint/2010/main">
    <mc:Choice Requires="p14">
      <p:transition spd="slow" p14:dur="1500" advTm="1921">
        <p:random/>
      </p:transition>
    </mc:Choice>
    <mc:Fallback xmlns="">
      <p:transition spd="slow" advTm="192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Lst>
  </p:timing>
  <p:extLst mod="1">
    <p:ext uri="{E180D4A7-C9FB-4DFB-919C-405C955672EB}">
      <p14:showEvtLst xmlns:p14="http://schemas.microsoft.com/office/powerpoint/2010/main">
        <p14:playEvt time="68"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临床表现及应对策略</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5C3CD507-B1D3-4F37-8280-BECCCC9072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31704" y="1189914"/>
            <a:ext cx="5310341" cy="5310341"/>
          </a:xfrm>
          <a:prstGeom prst="rect">
            <a:avLst/>
          </a:prstGeom>
        </p:spPr>
      </p:pic>
      <p:grpSp>
        <p:nvGrpSpPr>
          <p:cNvPr id="11" name="组合 10">
            <a:extLst>
              <a:ext uri="{FF2B5EF4-FFF2-40B4-BE49-F238E27FC236}">
                <a16:creationId xmlns="" xmlns:a16="http://schemas.microsoft.com/office/drawing/2014/main" id="{590BFFBC-479A-4B0D-A0C3-0E8069933B60}"/>
              </a:ext>
            </a:extLst>
          </p:cNvPr>
          <p:cNvGrpSpPr/>
          <p:nvPr/>
        </p:nvGrpSpPr>
        <p:grpSpPr>
          <a:xfrm>
            <a:off x="977681" y="1687078"/>
            <a:ext cx="2747805" cy="1612576"/>
            <a:chOff x="839416" y="1763704"/>
            <a:chExt cx="2747805" cy="1612576"/>
          </a:xfrm>
        </p:grpSpPr>
        <p:sp>
          <p:nvSpPr>
            <p:cNvPr id="12" name="文本框 11">
              <a:extLst>
                <a:ext uri="{FF2B5EF4-FFF2-40B4-BE49-F238E27FC236}">
                  <a16:creationId xmlns="" xmlns:a16="http://schemas.microsoft.com/office/drawing/2014/main" id="{99EF0E1A-069E-4C3A-A247-F91724FED019}"/>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临床表现</a:t>
              </a:r>
            </a:p>
          </p:txBody>
        </p:sp>
        <p:sp>
          <p:nvSpPr>
            <p:cNvPr id="13" name="文本框 12">
              <a:extLst>
                <a:ext uri="{FF2B5EF4-FFF2-40B4-BE49-F238E27FC236}">
                  <a16:creationId xmlns="" xmlns:a16="http://schemas.microsoft.com/office/drawing/2014/main" id="{DF8A0C87-C281-407C-89F6-AA95670FA4BF}"/>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发病以青壮年较多，发病年龄</a:t>
              </a:r>
              <a:r>
                <a:rPr lang="en-US" altLang="zh-CN" sz="1400" b="0" i="0" spc="200" dirty="0">
                  <a:solidFill>
                    <a:srgbClr val="333333"/>
                  </a:solidFill>
                  <a:effectLst/>
                  <a:cs typeface="+mn-ea"/>
                  <a:sym typeface="+mn-lt"/>
                </a:rPr>
                <a:t>80%</a:t>
              </a:r>
              <a:r>
                <a:rPr lang="zh-CN" altLang="en-US" sz="1400" b="0" i="0" spc="200" dirty="0">
                  <a:solidFill>
                    <a:srgbClr val="333333"/>
                  </a:solidFill>
                  <a:effectLst/>
                  <a:cs typeface="+mn-ea"/>
                  <a:sym typeface="+mn-lt"/>
                </a:rPr>
                <a:t>在</a:t>
              </a:r>
              <a:r>
                <a:rPr lang="en-US" altLang="zh-CN" sz="1400" b="0" i="0" spc="200" dirty="0">
                  <a:solidFill>
                    <a:srgbClr val="333333"/>
                  </a:solidFill>
                  <a:effectLst/>
                  <a:cs typeface="+mn-ea"/>
                  <a:sym typeface="+mn-lt"/>
                </a:rPr>
                <a:t>18</a:t>
              </a:r>
              <a:r>
                <a:rPr lang="zh-CN" altLang="en-US" sz="1400" b="0" i="0" spc="200" dirty="0">
                  <a:solidFill>
                    <a:srgbClr val="333333"/>
                  </a:solidFill>
                  <a:effectLst/>
                  <a:cs typeface="+mn-ea"/>
                  <a:sym typeface="+mn-lt"/>
                </a:rPr>
                <a:t>～</a:t>
              </a:r>
              <a:r>
                <a:rPr lang="en-US" altLang="zh-CN" sz="1400" b="0" i="0" spc="200" dirty="0">
                  <a:solidFill>
                    <a:srgbClr val="333333"/>
                  </a:solidFill>
                  <a:effectLst/>
                  <a:cs typeface="+mn-ea"/>
                  <a:sym typeface="+mn-lt"/>
                </a:rPr>
                <a:t>45</a:t>
              </a:r>
              <a:r>
                <a:rPr lang="zh-CN" altLang="en-US" sz="1400" b="0" i="0" spc="200" dirty="0">
                  <a:solidFill>
                    <a:srgbClr val="333333"/>
                  </a:solidFill>
                  <a:effectLst/>
                  <a:cs typeface="+mn-ea"/>
                  <a:sym typeface="+mn-lt"/>
                </a:rPr>
                <a:t>岁，即性生活较活跃的年龄段。</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7C9C27DA-12DA-4747-9B93-8BD1A63271CE}"/>
              </a:ext>
            </a:extLst>
          </p:cNvPr>
          <p:cNvGrpSpPr/>
          <p:nvPr/>
        </p:nvGrpSpPr>
        <p:grpSpPr>
          <a:xfrm>
            <a:off x="1487487" y="4231717"/>
            <a:ext cx="2747805" cy="1612576"/>
            <a:chOff x="839416" y="1763704"/>
            <a:chExt cx="2747805" cy="1612576"/>
          </a:xfrm>
        </p:grpSpPr>
        <p:sp>
          <p:nvSpPr>
            <p:cNvPr id="15" name="文本框 14">
              <a:extLst>
                <a:ext uri="{FF2B5EF4-FFF2-40B4-BE49-F238E27FC236}">
                  <a16:creationId xmlns="" xmlns:a16="http://schemas.microsoft.com/office/drawing/2014/main" id="{F119F5B0-91BB-4B50-B92C-441D97D1BC49}"/>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临床表现</a:t>
              </a:r>
            </a:p>
          </p:txBody>
        </p:sp>
        <p:sp>
          <p:nvSpPr>
            <p:cNvPr id="16" name="文本框 15">
              <a:extLst>
                <a:ext uri="{FF2B5EF4-FFF2-40B4-BE49-F238E27FC236}">
                  <a16:creationId xmlns="" xmlns:a16="http://schemas.microsoft.com/office/drawing/2014/main" id="{F3AE00AC-5DB1-45DC-975C-02F46EA82CEE}"/>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感染后，最开始的数年至</a:t>
              </a:r>
              <a:r>
                <a:rPr lang="en-US" altLang="zh-CN" sz="1400" b="0" i="0" spc="200" dirty="0">
                  <a:solidFill>
                    <a:srgbClr val="333333"/>
                  </a:solidFill>
                  <a:effectLst/>
                  <a:cs typeface="+mn-ea"/>
                  <a:sym typeface="+mn-lt"/>
                </a:rPr>
                <a:t>10</a:t>
              </a:r>
              <a:r>
                <a:rPr lang="zh-CN" altLang="en-US" sz="1400" b="0" i="0" spc="200" dirty="0">
                  <a:solidFill>
                    <a:srgbClr val="333333"/>
                  </a:solidFill>
                  <a:effectLst/>
                  <a:cs typeface="+mn-ea"/>
                  <a:sym typeface="+mn-lt"/>
                </a:rPr>
                <a:t>余年可无任何临床表现。一旦发展为艾滋病。</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B8F421F3-AF58-449A-A893-D12B4B15CEC5}"/>
              </a:ext>
            </a:extLst>
          </p:cNvPr>
          <p:cNvGrpSpPr/>
          <p:nvPr/>
        </p:nvGrpSpPr>
        <p:grpSpPr>
          <a:xfrm>
            <a:off x="8472262" y="1677655"/>
            <a:ext cx="2747805" cy="1612576"/>
            <a:chOff x="839416" y="1763704"/>
            <a:chExt cx="2747805" cy="1612576"/>
          </a:xfrm>
        </p:grpSpPr>
        <p:sp>
          <p:nvSpPr>
            <p:cNvPr id="18" name="文本框 17">
              <a:extLst>
                <a:ext uri="{FF2B5EF4-FFF2-40B4-BE49-F238E27FC236}">
                  <a16:creationId xmlns="" xmlns:a16="http://schemas.microsoft.com/office/drawing/2014/main" id="{8337CB56-473C-4643-B74E-2FF71F683FFF}"/>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临床表现</a:t>
              </a:r>
            </a:p>
          </p:txBody>
        </p:sp>
        <p:sp>
          <p:nvSpPr>
            <p:cNvPr id="19" name="文本框 18">
              <a:extLst>
                <a:ext uri="{FF2B5EF4-FFF2-40B4-BE49-F238E27FC236}">
                  <a16:creationId xmlns="" xmlns:a16="http://schemas.microsoft.com/office/drawing/2014/main" id="{C60A151D-FDF5-4653-8FA1-6CB5BC957C13}"/>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在感染艾滋病后往往患有一些罕见的疾病如肺孢子虫肺炎。</a:t>
              </a:r>
              <a:endParaRPr lang="en-US" altLang="zh-CN" sz="1400" b="0" i="0" spc="200" dirty="0">
                <a:solidFill>
                  <a:srgbClr val="333333"/>
                </a:solidFill>
                <a:effectLst/>
                <a:cs typeface="+mn-ea"/>
                <a:sym typeface="+mn-lt"/>
              </a:endParaRPr>
            </a:p>
          </p:txBody>
        </p:sp>
      </p:grpSp>
      <p:grpSp>
        <p:nvGrpSpPr>
          <p:cNvPr id="21" name="组合 20">
            <a:extLst>
              <a:ext uri="{FF2B5EF4-FFF2-40B4-BE49-F238E27FC236}">
                <a16:creationId xmlns="" xmlns:a16="http://schemas.microsoft.com/office/drawing/2014/main" id="{3404F823-4A28-4E15-9252-E27B1A681EC5}"/>
              </a:ext>
            </a:extLst>
          </p:cNvPr>
          <p:cNvGrpSpPr/>
          <p:nvPr/>
        </p:nvGrpSpPr>
        <p:grpSpPr>
          <a:xfrm>
            <a:off x="8472263" y="4231717"/>
            <a:ext cx="2747805" cy="1935742"/>
            <a:chOff x="839416" y="1763704"/>
            <a:chExt cx="2747805" cy="1935742"/>
          </a:xfrm>
        </p:grpSpPr>
        <p:sp>
          <p:nvSpPr>
            <p:cNvPr id="22" name="文本框 21">
              <a:extLst>
                <a:ext uri="{FF2B5EF4-FFF2-40B4-BE49-F238E27FC236}">
                  <a16:creationId xmlns="" xmlns:a16="http://schemas.microsoft.com/office/drawing/2014/main" id="{35E5D3CB-6E78-4CA4-BEF8-756B27C08FD0}"/>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临床表现</a:t>
              </a:r>
            </a:p>
          </p:txBody>
        </p:sp>
        <p:sp>
          <p:nvSpPr>
            <p:cNvPr id="23" name="文本框 22">
              <a:extLst>
                <a:ext uri="{FF2B5EF4-FFF2-40B4-BE49-F238E27FC236}">
                  <a16:creationId xmlns="" xmlns:a16="http://schemas.microsoft.com/office/drawing/2014/main" id="{AC817D3E-55BF-4B83-BD46-C039283D3F9F}"/>
                </a:ext>
              </a:extLst>
            </p:cNvPr>
            <p:cNvSpPr txBox="1"/>
            <p:nvPr/>
          </p:nvSpPr>
          <p:spPr>
            <a:xfrm>
              <a:off x="839416" y="2314451"/>
              <a:ext cx="2747805" cy="1384995"/>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病人就会出现各种临床表现。一般初期的症状如同普通感冒、流感样，可有全身疲劳无力。</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2523442860"/>
      </p:ext>
    </p:extLst>
  </p:cSld>
  <p:clrMapOvr>
    <a:masterClrMapping/>
  </p:clrMapOvr>
  <mc:AlternateContent xmlns:mc="http://schemas.openxmlformats.org/markup-compatibility/2006" xmlns:p14="http://schemas.microsoft.com/office/powerpoint/2010/main">
    <mc:Choice Requires="p14">
      <p:transition spd="slow" p14:dur="1500" advTm="1876">
        <p:random/>
      </p:transition>
    </mc:Choice>
    <mc:Fallback xmlns="">
      <p:transition spd="slow" advTm="1876">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临床表现及应对策略</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9787759E-8147-4320-9323-3090C48332E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67408" y="2204864"/>
            <a:ext cx="10081120" cy="5472609"/>
          </a:xfrm>
          <a:prstGeom prst="rect">
            <a:avLst/>
          </a:prstGeom>
        </p:spPr>
      </p:pic>
      <p:grpSp>
        <p:nvGrpSpPr>
          <p:cNvPr id="11" name="组合 10">
            <a:extLst>
              <a:ext uri="{FF2B5EF4-FFF2-40B4-BE49-F238E27FC236}">
                <a16:creationId xmlns="" xmlns:a16="http://schemas.microsoft.com/office/drawing/2014/main" id="{6535A754-3BAB-419A-AD49-D997823504EF}"/>
              </a:ext>
            </a:extLst>
          </p:cNvPr>
          <p:cNvGrpSpPr/>
          <p:nvPr/>
        </p:nvGrpSpPr>
        <p:grpSpPr>
          <a:xfrm>
            <a:off x="4439816" y="1582600"/>
            <a:ext cx="6768753" cy="1612576"/>
            <a:chOff x="839416" y="1763704"/>
            <a:chExt cx="6768753" cy="1612576"/>
          </a:xfrm>
        </p:grpSpPr>
        <p:sp>
          <p:nvSpPr>
            <p:cNvPr id="12" name="文本框 11">
              <a:extLst>
                <a:ext uri="{FF2B5EF4-FFF2-40B4-BE49-F238E27FC236}">
                  <a16:creationId xmlns="" xmlns:a16="http://schemas.microsoft.com/office/drawing/2014/main" id="{DC749595-1F53-40E8-A4D3-8100CC4EB95D}"/>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临床表现</a:t>
              </a:r>
            </a:p>
          </p:txBody>
        </p:sp>
        <p:sp>
          <p:nvSpPr>
            <p:cNvPr id="13" name="文本框 12">
              <a:extLst>
                <a:ext uri="{FF2B5EF4-FFF2-40B4-BE49-F238E27FC236}">
                  <a16:creationId xmlns="" xmlns:a16="http://schemas.microsoft.com/office/drawing/2014/main" id="{17BCA7DC-589B-4AB4-89A8-CBCDE2A078AA}"/>
                </a:ext>
              </a:extLst>
            </p:cNvPr>
            <p:cNvSpPr txBox="1"/>
            <p:nvPr/>
          </p:nvSpPr>
          <p:spPr>
            <a:xfrm>
              <a:off x="839417" y="2314451"/>
              <a:ext cx="6768752" cy="1061829"/>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出现原因不明的持续性发热，可长达</a:t>
              </a:r>
              <a:r>
                <a:rPr lang="en-US" altLang="zh-CN" sz="1400" b="0" i="0" spc="200" dirty="0">
                  <a:solidFill>
                    <a:srgbClr val="333333"/>
                  </a:solidFill>
                  <a:effectLst/>
                  <a:cs typeface="+mn-ea"/>
                  <a:sym typeface="+mn-lt"/>
                </a:rPr>
                <a:t>3</a:t>
              </a:r>
              <a:r>
                <a:rPr lang="zh-CN" altLang="en-US" sz="1400" b="0" i="0" spc="200" dirty="0">
                  <a:solidFill>
                    <a:srgbClr val="333333"/>
                  </a:solidFill>
                  <a:effectLst/>
                  <a:cs typeface="+mn-ea"/>
                  <a:sym typeface="+mn-lt"/>
                </a:rPr>
                <a:t>～</a:t>
              </a:r>
              <a:r>
                <a:rPr lang="en-US" altLang="zh-CN" sz="1400" b="0" i="0" spc="200" dirty="0">
                  <a:solidFill>
                    <a:srgbClr val="333333"/>
                  </a:solidFill>
                  <a:effectLst/>
                  <a:cs typeface="+mn-ea"/>
                  <a:sym typeface="+mn-lt"/>
                </a:rPr>
                <a:t>4</a:t>
              </a:r>
              <a:r>
                <a:rPr lang="zh-CN" altLang="en-US" sz="1400" b="0" i="0" spc="200" dirty="0">
                  <a:solidFill>
                    <a:srgbClr val="333333"/>
                  </a:solidFill>
                  <a:effectLst/>
                  <a:cs typeface="+mn-ea"/>
                  <a:sym typeface="+mn-lt"/>
                </a:rPr>
                <a:t>个月；还可出现咳嗽、气促、呼吸困难、持续性腹泻、便血、肝脾肿大、并发恶性肿瘤等。临床症状复杂多变，但每个患者并非上述所有症状全都出现。</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3153409282"/>
      </p:ext>
    </p:extLst>
  </p:cSld>
  <p:clrMapOvr>
    <a:masterClrMapping/>
  </p:clrMapOvr>
  <mc:AlternateContent xmlns:mc="http://schemas.openxmlformats.org/markup-compatibility/2006" xmlns:p14="http://schemas.microsoft.com/office/powerpoint/2010/main">
    <mc:Choice Requires="p14">
      <p:transition spd="slow" p14:dur="1500" advTm="853">
        <p:random/>
      </p:transition>
    </mc:Choice>
    <mc:Fallback xmlns="">
      <p:transition spd="slow" advTm="85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临床表现及应对策略</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grpSp>
        <p:nvGrpSpPr>
          <p:cNvPr id="12" name="组合 11">
            <a:extLst>
              <a:ext uri="{FF2B5EF4-FFF2-40B4-BE49-F238E27FC236}">
                <a16:creationId xmlns="" xmlns:a16="http://schemas.microsoft.com/office/drawing/2014/main" id="{3777D898-3B80-4F98-9C31-F6E749B352E8}"/>
              </a:ext>
            </a:extLst>
          </p:cNvPr>
          <p:cNvGrpSpPr/>
          <p:nvPr/>
        </p:nvGrpSpPr>
        <p:grpSpPr>
          <a:xfrm>
            <a:off x="413657" y="4247955"/>
            <a:ext cx="11364686" cy="5021942"/>
            <a:chOff x="413657" y="4247955"/>
            <a:chExt cx="11364686" cy="5021942"/>
          </a:xfrm>
        </p:grpSpPr>
        <p:sp>
          <p:nvSpPr>
            <p:cNvPr id="13" name="椭圆 12">
              <a:extLst>
                <a:ext uri="{FF2B5EF4-FFF2-40B4-BE49-F238E27FC236}">
                  <a16:creationId xmlns="" xmlns:a16="http://schemas.microsoft.com/office/drawing/2014/main" id="{DF91F884-0798-4281-AA64-BB9A5D881644}"/>
                </a:ext>
              </a:extLst>
            </p:cNvPr>
            <p:cNvSpPr/>
            <p:nvPr/>
          </p:nvSpPr>
          <p:spPr>
            <a:xfrm>
              <a:off x="413657" y="4247955"/>
              <a:ext cx="11364686" cy="5021942"/>
            </a:xfrm>
            <a:prstGeom prst="ellipse">
              <a:avLst/>
            </a:prstGeom>
            <a:gradFill>
              <a:gsLst>
                <a:gs pos="0">
                  <a:schemeClr val="accent1">
                    <a:lumMod val="5000"/>
                    <a:lumOff val="95000"/>
                    <a:alpha val="0"/>
                  </a:schemeClr>
                </a:gs>
                <a:gs pos="46000">
                  <a:srgbClr val="FD131E">
                    <a:alpha val="0"/>
                  </a:srgbClr>
                </a:gs>
                <a:gs pos="77000">
                  <a:srgbClr val="FD131E">
                    <a:alpha val="44000"/>
                  </a:srgbClr>
                </a:gs>
                <a:gs pos="100000">
                  <a:srgbClr val="FD131E">
                    <a:alpha val="75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a:extLst>
                <a:ext uri="{FF2B5EF4-FFF2-40B4-BE49-F238E27FC236}">
                  <a16:creationId xmlns="" xmlns:a16="http://schemas.microsoft.com/office/drawing/2014/main" id="{36AEFD05-4802-4CC3-B601-89D94E026324}"/>
                </a:ext>
              </a:extLst>
            </p:cNvPr>
            <p:cNvGrpSpPr/>
            <p:nvPr/>
          </p:nvGrpSpPr>
          <p:grpSpPr>
            <a:xfrm>
              <a:off x="3022169" y="4594972"/>
              <a:ext cx="6147661" cy="1099229"/>
              <a:chOff x="-1037991" y="3171330"/>
              <a:chExt cx="6147661" cy="1099229"/>
            </a:xfrm>
          </p:grpSpPr>
          <p:sp>
            <p:nvSpPr>
              <p:cNvPr id="15" name="文本框 14">
                <a:extLst>
                  <a:ext uri="{FF2B5EF4-FFF2-40B4-BE49-F238E27FC236}">
                    <a16:creationId xmlns="" xmlns:a16="http://schemas.microsoft.com/office/drawing/2014/main" id="{63829B72-E3E4-4A6D-8961-897FCDF46CBD}"/>
                  </a:ext>
                </a:extLst>
              </p:cNvPr>
              <p:cNvSpPr txBox="1"/>
              <p:nvPr/>
            </p:nvSpPr>
            <p:spPr>
              <a:xfrm>
                <a:off x="989035" y="3171330"/>
                <a:ext cx="2093608" cy="523220"/>
              </a:xfrm>
              <a:prstGeom prst="rect">
                <a:avLst/>
              </a:prstGeom>
              <a:noFill/>
            </p:spPr>
            <p:txBody>
              <a:bodyPr wrap="square" rtlCol="0">
                <a:spAutoFit/>
              </a:bodyPr>
              <a:lstStyle/>
              <a:p>
                <a:pPr algn="ctr"/>
                <a:r>
                  <a:rPr lang="zh-CN" altLang="en-US" sz="2800" dirty="0">
                    <a:solidFill>
                      <a:schemeClr val="bg1"/>
                    </a:solidFill>
                    <a:effectLst>
                      <a:outerShdw blurRad="38100" dist="38100" dir="2700000" algn="tl">
                        <a:srgbClr val="000000">
                          <a:alpha val="43137"/>
                        </a:srgbClr>
                      </a:outerShdw>
                    </a:effectLst>
                    <a:cs typeface="+mn-ea"/>
                    <a:sym typeface="+mn-lt"/>
                  </a:rPr>
                  <a:t>临床表现</a:t>
                </a:r>
              </a:p>
            </p:txBody>
          </p:sp>
          <p:sp>
            <p:nvSpPr>
              <p:cNvPr id="16" name="文本框 15">
                <a:extLst>
                  <a:ext uri="{FF2B5EF4-FFF2-40B4-BE49-F238E27FC236}">
                    <a16:creationId xmlns="" xmlns:a16="http://schemas.microsoft.com/office/drawing/2014/main" id="{6A5C4ACE-8152-4F40-9E5F-58CE34D9A6ED}"/>
                  </a:ext>
                </a:extLst>
              </p:cNvPr>
              <p:cNvSpPr txBox="1"/>
              <p:nvPr/>
            </p:nvSpPr>
            <p:spPr>
              <a:xfrm>
                <a:off x="-1037991" y="3839672"/>
                <a:ext cx="6147661" cy="430887"/>
              </a:xfrm>
              <a:prstGeom prst="rect">
                <a:avLst/>
              </a:prstGeom>
              <a:solidFill>
                <a:schemeClr val="bg1"/>
              </a:solidFill>
            </p:spPr>
            <p:txBody>
              <a:bodyPr wrap="square" rtlCol="0">
                <a:spAutoFit/>
              </a:bodyPr>
              <a:lstStyle/>
              <a:p>
                <a:pPr algn="ctr"/>
                <a:r>
                  <a:rPr lang="en-US" altLang="zh-CN" sz="1100" spc="200" dirty="0">
                    <a:cs typeface="+mn-ea"/>
                    <a:sym typeface="+mn-lt"/>
                  </a:rPr>
                  <a:t>JOIN HANDS TO FIGHT AIDS AND </a:t>
                </a:r>
              </a:p>
              <a:p>
                <a:pPr algn="ctr"/>
                <a:r>
                  <a:rPr lang="en-US" altLang="zh-CN" sz="1100" spc="200" dirty="0">
                    <a:cs typeface="+mn-ea"/>
                    <a:sym typeface="+mn-lt"/>
                  </a:rPr>
                  <a:t>SHARE HEALTH </a:t>
                </a:r>
                <a:endParaRPr lang="zh-CN" altLang="en-US" sz="1100" dirty="0">
                  <a:cs typeface="+mn-ea"/>
                  <a:sym typeface="+mn-lt"/>
                </a:endParaRPr>
              </a:p>
            </p:txBody>
          </p:sp>
        </p:grpSp>
      </p:grpSp>
      <p:grpSp>
        <p:nvGrpSpPr>
          <p:cNvPr id="17" name="组合 16">
            <a:extLst>
              <a:ext uri="{FF2B5EF4-FFF2-40B4-BE49-F238E27FC236}">
                <a16:creationId xmlns="" xmlns:a16="http://schemas.microsoft.com/office/drawing/2014/main" id="{A16E0202-ED68-4FFA-BB6F-554C3C2CC80E}"/>
              </a:ext>
            </a:extLst>
          </p:cNvPr>
          <p:cNvGrpSpPr/>
          <p:nvPr/>
        </p:nvGrpSpPr>
        <p:grpSpPr>
          <a:xfrm>
            <a:off x="4065671" y="3387622"/>
            <a:ext cx="114300" cy="1015359"/>
            <a:chOff x="4065671" y="3140884"/>
            <a:chExt cx="114300" cy="1015359"/>
          </a:xfrm>
          <a:solidFill>
            <a:srgbClr val="FD131E"/>
          </a:solidFill>
        </p:grpSpPr>
        <p:cxnSp>
          <p:nvCxnSpPr>
            <p:cNvPr id="18" name="直接连接符 17">
              <a:extLst>
                <a:ext uri="{FF2B5EF4-FFF2-40B4-BE49-F238E27FC236}">
                  <a16:creationId xmlns="" xmlns:a16="http://schemas.microsoft.com/office/drawing/2014/main" id="{D258832C-A1DD-4E6C-B1E5-565B2125113B}"/>
                </a:ext>
              </a:extLst>
            </p:cNvPr>
            <p:cNvCxnSpPr>
              <a:cxnSpLocks/>
            </p:cNvCxnSpPr>
            <p:nvPr/>
          </p:nvCxnSpPr>
          <p:spPr>
            <a:xfrm flipV="1">
              <a:off x="4122821" y="3231148"/>
              <a:ext cx="0" cy="925095"/>
            </a:xfrm>
            <a:prstGeom prst="line">
              <a:avLst/>
            </a:prstGeom>
            <a:grpFill/>
            <a:ln w="15875">
              <a:solidFill>
                <a:srgbClr val="FD131E"/>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 xmlns:a16="http://schemas.microsoft.com/office/drawing/2014/main" id="{9080321C-8973-4E67-A0B4-E019DDD19B91}"/>
                </a:ext>
              </a:extLst>
            </p:cNvPr>
            <p:cNvSpPr/>
            <p:nvPr/>
          </p:nvSpPr>
          <p:spPr>
            <a:xfrm>
              <a:off x="4065671" y="3140884"/>
              <a:ext cx="114300" cy="114300"/>
            </a:xfrm>
            <a:prstGeom prst="ellipse">
              <a:avLst/>
            </a:prstGeom>
            <a:grpFill/>
            <a:ln>
              <a:solidFill>
                <a:srgbClr val="FD1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C401C503-1C09-4D40-8986-3FAB37690037}"/>
              </a:ext>
            </a:extLst>
          </p:cNvPr>
          <p:cNvGrpSpPr/>
          <p:nvPr/>
        </p:nvGrpSpPr>
        <p:grpSpPr>
          <a:xfrm>
            <a:off x="1557849" y="3907870"/>
            <a:ext cx="114300" cy="1297406"/>
            <a:chOff x="1557849" y="3661132"/>
            <a:chExt cx="114300" cy="1297406"/>
          </a:xfrm>
          <a:solidFill>
            <a:srgbClr val="FD131E"/>
          </a:solidFill>
        </p:grpSpPr>
        <p:cxnSp>
          <p:nvCxnSpPr>
            <p:cNvPr id="21" name="直接连接符 20">
              <a:extLst>
                <a:ext uri="{FF2B5EF4-FFF2-40B4-BE49-F238E27FC236}">
                  <a16:creationId xmlns="" xmlns:a16="http://schemas.microsoft.com/office/drawing/2014/main" id="{7C5A23E2-8F61-4433-A654-843F2EAE356A}"/>
                </a:ext>
              </a:extLst>
            </p:cNvPr>
            <p:cNvCxnSpPr>
              <a:cxnSpLocks/>
            </p:cNvCxnSpPr>
            <p:nvPr/>
          </p:nvCxnSpPr>
          <p:spPr>
            <a:xfrm flipV="1">
              <a:off x="1615000" y="3744684"/>
              <a:ext cx="0" cy="1213854"/>
            </a:xfrm>
            <a:prstGeom prst="line">
              <a:avLst/>
            </a:prstGeom>
            <a:grpFill/>
            <a:ln w="15875">
              <a:solidFill>
                <a:srgbClr val="FD131E"/>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1661A0E5-4795-4CB5-BEC6-49CE646EFE6B}"/>
                </a:ext>
              </a:extLst>
            </p:cNvPr>
            <p:cNvSpPr/>
            <p:nvPr/>
          </p:nvSpPr>
          <p:spPr>
            <a:xfrm>
              <a:off x="1557849" y="3661132"/>
              <a:ext cx="114300" cy="114300"/>
            </a:xfrm>
            <a:prstGeom prst="ellipse">
              <a:avLst/>
            </a:prstGeom>
            <a:grpFill/>
            <a:ln>
              <a:solidFill>
                <a:srgbClr val="FD1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4277E5B0-8032-44A5-A0EF-EEBE025FD614}"/>
              </a:ext>
            </a:extLst>
          </p:cNvPr>
          <p:cNvGrpSpPr/>
          <p:nvPr/>
        </p:nvGrpSpPr>
        <p:grpSpPr>
          <a:xfrm>
            <a:off x="10519851" y="3907870"/>
            <a:ext cx="114300" cy="1297406"/>
            <a:chOff x="10519851" y="3661132"/>
            <a:chExt cx="114300" cy="1297406"/>
          </a:xfrm>
          <a:solidFill>
            <a:srgbClr val="FD131E"/>
          </a:solidFill>
        </p:grpSpPr>
        <p:cxnSp>
          <p:nvCxnSpPr>
            <p:cNvPr id="24" name="直接连接符 23">
              <a:extLst>
                <a:ext uri="{FF2B5EF4-FFF2-40B4-BE49-F238E27FC236}">
                  <a16:creationId xmlns="" xmlns:a16="http://schemas.microsoft.com/office/drawing/2014/main" id="{0B00FE18-C940-4AF4-B5C1-5CCA2B5C535B}"/>
                </a:ext>
              </a:extLst>
            </p:cNvPr>
            <p:cNvCxnSpPr>
              <a:cxnSpLocks/>
            </p:cNvCxnSpPr>
            <p:nvPr/>
          </p:nvCxnSpPr>
          <p:spPr>
            <a:xfrm flipV="1">
              <a:off x="10577000" y="3744684"/>
              <a:ext cx="0" cy="1213854"/>
            </a:xfrm>
            <a:prstGeom prst="line">
              <a:avLst/>
            </a:prstGeom>
            <a:grpFill/>
            <a:ln w="15875">
              <a:solidFill>
                <a:srgbClr val="FD131E"/>
              </a:solidFill>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 xmlns:a16="http://schemas.microsoft.com/office/drawing/2014/main" id="{F0BB1917-4B06-41FA-9C05-894E86003967}"/>
                </a:ext>
              </a:extLst>
            </p:cNvPr>
            <p:cNvSpPr/>
            <p:nvPr/>
          </p:nvSpPr>
          <p:spPr>
            <a:xfrm>
              <a:off x="10519851" y="3661132"/>
              <a:ext cx="114300" cy="114300"/>
            </a:xfrm>
            <a:prstGeom prst="ellipse">
              <a:avLst/>
            </a:prstGeom>
            <a:grpFill/>
            <a:ln>
              <a:solidFill>
                <a:srgbClr val="FD1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F5098E26-9B3E-4060-A811-B165DE8695B2}"/>
              </a:ext>
            </a:extLst>
          </p:cNvPr>
          <p:cNvGrpSpPr/>
          <p:nvPr/>
        </p:nvGrpSpPr>
        <p:grpSpPr>
          <a:xfrm>
            <a:off x="8012031" y="3391154"/>
            <a:ext cx="114300" cy="1011827"/>
            <a:chOff x="8012031" y="3144416"/>
            <a:chExt cx="114300" cy="1011827"/>
          </a:xfrm>
          <a:solidFill>
            <a:srgbClr val="FD131E"/>
          </a:solidFill>
        </p:grpSpPr>
        <p:cxnSp>
          <p:nvCxnSpPr>
            <p:cNvPr id="27" name="直接连接符 26">
              <a:extLst>
                <a:ext uri="{FF2B5EF4-FFF2-40B4-BE49-F238E27FC236}">
                  <a16:creationId xmlns="" xmlns:a16="http://schemas.microsoft.com/office/drawing/2014/main" id="{69AF6842-126B-492B-AB4E-4B471A99DE3D}"/>
                </a:ext>
              </a:extLst>
            </p:cNvPr>
            <p:cNvCxnSpPr>
              <a:cxnSpLocks/>
            </p:cNvCxnSpPr>
            <p:nvPr/>
          </p:nvCxnSpPr>
          <p:spPr>
            <a:xfrm flipV="1">
              <a:off x="8069179" y="3231148"/>
              <a:ext cx="0" cy="925095"/>
            </a:xfrm>
            <a:prstGeom prst="line">
              <a:avLst/>
            </a:prstGeom>
            <a:grpFill/>
            <a:ln w="15875">
              <a:solidFill>
                <a:srgbClr val="FD131E"/>
              </a:solidFill>
            </a:ln>
          </p:spPr>
          <p:style>
            <a:lnRef idx="1">
              <a:schemeClr val="accent1"/>
            </a:lnRef>
            <a:fillRef idx="0">
              <a:schemeClr val="accent1"/>
            </a:fillRef>
            <a:effectRef idx="0">
              <a:schemeClr val="accent1"/>
            </a:effectRef>
            <a:fontRef idx="minor">
              <a:schemeClr val="tx1"/>
            </a:fontRef>
          </p:style>
        </p:cxnSp>
        <p:sp>
          <p:nvSpPr>
            <p:cNvPr id="28" name="椭圆 27">
              <a:extLst>
                <a:ext uri="{FF2B5EF4-FFF2-40B4-BE49-F238E27FC236}">
                  <a16:creationId xmlns="" xmlns:a16="http://schemas.microsoft.com/office/drawing/2014/main" id="{32A13E26-ADBC-4B5A-A1DA-F9578CD928BB}"/>
                </a:ext>
              </a:extLst>
            </p:cNvPr>
            <p:cNvSpPr/>
            <p:nvPr/>
          </p:nvSpPr>
          <p:spPr>
            <a:xfrm>
              <a:off x="8012031" y="3144416"/>
              <a:ext cx="114300" cy="114300"/>
            </a:xfrm>
            <a:prstGeom prst="ellipse">
              <a:avLst/>
            </a:prstGeom>
            <a:grpFill/>
            <a:ln>
              <a:solidFill>
                <a:srgbClr val="FD13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D8310AF8-D1D3-4E84-928C-144E8B4366FD}"/>
              </a:ext>
            </a:extLst>
          </p:cNvPr>
          <p:cNvGrpSpPr/>
          <p:nvPr/>
        </p:nvGrpSpPr>
        <p:grpSpPr>
          <a:xfrm>
            <a:off x="431390" y="2567742"/>
            <a:ext cx="2518104" cy="1107996"/>
            <a:chOff x="969116" y="4647942"/>
            <a:chExt cx="2518104" cy="1107996"/>
          </a:xfrm>
        </p:grpSpPr>
        <p:sp>
          <p:nvSpPr>
            <p:cNvPr id="30" name="文本框 29">
              <a:extLst>
                <a:ext uri="{FF2B5EF4-FFF2-40B4-BE49-F238E27FC236}">
                  <a16:creationId xmlns="" xmlns:a16="http://schemas.microsoft.com/office/drawing/2014/main" id="{B1DC0DA3-3AB0-4828-8B58-40B2A7E582BE}"/>
                </a:ext>
              </a:extLst>
            </p:cNvPr>
            <p:cNvSpPr txBox="1"/>
            <p:nvPr/>
          </p:nvSpPr>
          <p:spPr>
            <a:xfrm>
              <a:off x="1379684" y="4647942"/>
              <a:ext cx="1696968" cy="461665"/>
            </a:xfrm>
            <a:prstGeom prst="rect">
              <a:avLst/>
            </a:prstGeom>
            <a:noFill/>
          </p:spPr>
          <p:txBody>
            <a:bodyPr wrap="square" rtlCol="0">
              <a:spAutoFit/>
            </a:bodyPr>
            <a:lstStyle/>
            <a:p>
              <a:pPr algn="ctr"/>
              <a:r>
                <a:rPr lang="zh-CN" altLang="en-US" sz="2400" dirty="0">
                  <a:cs typeface="+mn-ea"/>
                  <a:sym typeface="+mn-lt"/>
                </a:rPr>
                <a:t>一般症状</a:t>
              </a:r>
            </a:p>
          </p:txBody>
        </p:sp>
        <p:sp>
          <p:nvSpPr>
            <p:cNvPr id="31" name="文本框 30">
              <a:extLst>
                <a:ext uri="{FF2B5EF4-FFF2-40B4-BE49-F238E27FC236}">
                  <a16:creationId xmlns="" xmlns:a16="http://schemas.microsoft.com/office/drawing/2014/main" id="{AC8ED9AE-5BB0-4BDE-A508-C97E871F25CF}"/>
                </a:ext>
              </a:extLst>
            </p:cNvPr>
            <p:cNvSpPr txBox="1"/>
            <p:nvPr/>
          </p:nvSpPr>
          <p:spPr>
            <a:xfrm>
              <a:off x="969116" y="5109607"/>
              <a:ext cx="2518104" cy="646331"/>
            </a:xfrm>
            <a:prstGeom prst="rect">
              <a:avLst/>
            </a:prstGeom>
            <a:noFill/>
          </p:spPr>
          <p:txBody>
            <a:bodyPr wrap="square" rtlCol="0">
              <a:spAutoFit/>
            </a:bodyPr>
            <a:lstStyle/>
            <a:p>
              <a:pPr algn="ctr"/>
              <a:r>
                <a:rPr lang="zh-CN" altLang="en-US" sz="1200" spc="400" dirty="0">
                  <a:cs typeface="+mn-ea"/>
                  <a:sym typeface="+mn-lt"/>
                </a:rPr>
                <a:t>持续发烧、虚弱、盗汗，持续广泛性全身淋巴结肿大。</a:t>
              </a:r>
            </a:p>
          </p:txBody>
        </p:sp>
      </p:grpSp>
      <p:grpSp>
        <p:nvGrpSpPr>
          <p:cNvPr id="32" name="组合 31">
            <a:extLst>
              <a:ext uri="{FF2B5EF4-FFF2-40B4-BE49-F238E27FC236}">
                <a16:creationId xmlns="" xmlns:a16="http://schemas.microsoft.com/office/drawing/2014/main" id="{CB2229F9-D3EF-4A2E-832D-4C36F09200B4}"/>
              </a:ext>
            </a:extLst>
          </p:cNvPr>
          <p:cNvGrpSpPr/>
          <p:nvPr/>
        </p:nvGrpSpPr>
        <p:grpSpPr>
          <a:xfrm>
            <a:off x="2863769" y="2013744"/>
            <a:ext cx="2518104" cy="1107996"/>
            <a:chOff x="969116" y="4647942"/>
            <a:chExt cx="2518104" cy="1107996"/>
          </a:xfrm>
        </p:grpSpPr>
        <p:sp>
          <p:nvSpPr>
            <p:cNvPr id="33" name="文本框 32">
              <a:extLst>
                <a:ext uri="{FF2B5EF4-FFF2-40B4-BE49-F238E27FC236}">
                  <a16:creationId xmlns="" xmlns:a16="http://schemas.microsoft.com/office/drawing/2014/main" id="{17DD4A7B-F711-45D7-A43B-3C9B248109B7}"/>
                </a:ext>
              </a:extLst>
            </p:cNvPr>
            <p:cNvSpPr txBox="1"/>
            <p:nvPr/>
          </p:nvSpPr>
          <p:spPr>
            <a:xfrm>
              <a:off x="1379684" y="4647942"/>
              <a:ext cx="1696968" cy="461665"/>
            </a:xfrm>
            <a:prstGeom prst="rect">
              <a:avLst/>
            </a:prstGeom>
            <a:noFill/>
          </p:spPr>
          <p:txBody>
            <a:bodyPr wrap="square" rtlCol="0">
              <a:spAutoFit/>
            </a:bodyPr>
            <a:lstStyle/>
            <a:p>
              <a:pPr algn="ctr"/>
              <a:r>
                <a:rPr lang="zh-CN" altLang="en-US" sz="2400" dirty="0">
                  <a:cs typeface="+mn-ea"/>
                  <a:sym typeface="+mn-lt"/>
                </a:rPr>
                <a:t>一般症状</a:t>
              </a:r>
            </a:p>
          </p:txBody>
        </p:sp>
        <p:sp>
          <p:nvSpPr>
            <p:cNvPr id="34" name="文本框 33">
              <a:extLst>
                <a:ext uri="{FF2B5EF4-FFF2-40B4-BE49-F238E27FC236}">
                  <a16:creationId xmlns="" xmlns:a16="http://schemas.microsoft.com/office/drawing/2014/main" id="{528277E5-FC84-4266-AEAB-B075AA265BE6}"/>
                </a:ext>
              </a:extLst>
            </p:cNvPr>
            <p:cNvSpPr txBox="1"/>
            <p:nvPr/>
          </p:nvSpPr>
          <p:spPr>
            <a:xfrm>
              <a:off x="969116" y="5109607"/>
              <a:ext cx="2518104" cy="646331"/>
            </a:xfrm>
            <a:prstGeom prst="rect">
              <a:avLst/>
            </a:prstGeom>
            <a:noFill/>
          </p:spPr>
          <p:txBody>
            <a:bodyPr wrap="square" rtlCol="0">
              <a:spAutoFit/>
            </a:bodyPr>
            <a:lstStyle/>
            <a:p>
              <a:pPr algn="ctr"/>
              <a:r>
                <a:rPr lang="zh-CN" altLang="en-US" sz="1200" spc="400" dirty="0">
                  <a:cs typeface="+mn-ea"/>
                  <a:sym typeface="+mn-lt"/>
                </a:rPr>
                <a:t>特别是颈部、腋窝和腹股沟淋巴结肿大更明显。淋巴结直径在</a:t>
              </a:r>
              <a:r>
                <a:rPr lang="en-US" altLang="zh-CN" sz="1200" spc="400" dirty="0">
                  <a:cs typeface="+mn-ea"/>
                  <a:sym typeface="+mn-lt"/>
                </a:rPr>
                <a:t>1</a:t>
              </a:r>
              <a:r>
                <a:rPr lang="zh-CN" altLang="en-US" sz="1200" spc="400" dirty="0">
                  <a:cs typeface="+mn-ea"/>
                  <a:sym typeface="+mn-lt"/>
                </a:rPr>
                <a:t>厘米以上。</a:t>
              </a:r>
            </a:p>
          </p:txBody>
        </p:sp>
      </p:grpSp>
      <p:grpSp>
        <p:nvGrpSpPr>
          <p:cNvPr id="35" name="组合 34">
            <a:extLst>
              <a:ext uri="{FF2B5EF4-FFF2-40B4-BE49-F238E27FC236}">
                <a16:creationId xmlns="" xmlns:a16="http://schemas.microsoft.com/office/drawing/2014/main" id="{DF883091-AB05-460E-829D-1D8BA6DFCEA7}"/>
              </a:ext>
            </a:extLst>
          </p:cNvPr>
          <p:cNvGrpSpPr/>
          <p:nvPr/>
        </p:nvGrpSpPr>
        <p:grpSpPr>
          <a:xfrm>
            <a:off x="6810127" y="1970378"/>
            <a:ext cx="2518104" cy="966696"/>
            <a:chOff x="969116" y="4604576"/>
            <a:chExt cx="2518104" cy="966696"/>
          </a:xfrm>
        </p:grpSpPr>
        <p:sp>
          <p:nvSpPr>
            <p:cNvPr id="36" name="文本框 35">
              <a:extLst>
                <a:ext uri="{FF2B5EF4-FFF2-40B4-BE49-F238E27FC236}">
                  <a16:creationId xmlns="" xmlns:a16="http://schemas.microsoft.com/office/drawing/2014/main" id="{54D8C5BC-4158-4E4E-8C76-F4E6E04B8E9F}"/>
                </a:ext>
              </a:extLst>
            </p:cNvPr>
            <p:cNvSpPr txBox="1"/>
            <p:nvPr/>
          </p:nvSpPr>
          <p:spPr>
            <a:xfrm>
              <a:off x="1301792" y="4604576"/>
              <a:ext cx="1827633" cy="461665"/>
            </a:xfrm>
            <a:prstGeom prst="rect">
              <a:avLst/>
            </a:prstGeom>
            <a:noFill/>
          </p:spPr>
          <p:txBody>
            <a:bodyPr wrap="square" rtlCol="0">
              <a:spAutoFit/>
            </a:bodyPr>
            <a:lstStyle/>
            <a:p>
              <a:pPr algn="ctr"/>
              <a:r>
                <a:rPr lang="zh-CN" altLang="en-US" sz="2400" dirty="0">
                  <a:cs typeface="+mn-ea"/>
                  <a:sym typeface="+mn-lt"/>
                </a:rPr>
                <a:t>呼吸道症状</a:t>
              </a:r>
            </a:p>
          </p:txBody>
        </p:sp>
        <p:sp>
          <p:nvSpPr>
            <p:cNvPr id="37" name="文本框 36">
              <a:extLst>
                <a:ext uri="{FF2B5EF4-FFF2-40B4-BE49-F238E27FC236}">
                  <a16:creationId xmlns="" xmlns:a16="http://schemas.microsoft.com/office/drawing/2014/main" id="{2EC84E30-E9DB-4694-B827-C4C19BC9CDAB}"/>
                </a:ext>
              </a:extLst>
            </p:cNvPr>
            <p:cNvSpPr txBox="1"/>
            <p:nvPr/>
          </p:nvSpPr>
          <p:spPr>
            <a:xfrm>
              <a:off x="969116" y="5109607"/>
              <a:ext cx="2518104" cy="461665"/>
            </a:xfrm>
            <a:prstGeom prst="rect">
              <a:avLst/>
            </a:prstGeom>
            <a:noFill/>
          </p:spPr>
          <p:txBody>
            <a:bodyPr wrap="square" rtlCol="0">
              <a:spAutoFit/>
            </a:bodyPr>
            <a:lstStyle/>
            <a:p>
              <a:pPr algn="ctr"/>
              <a:r>
                <a:rPr lang="zh-CN" altLang="en-US" sz="1200" spc="400" dirty="0">
                  <a:cs typeface="+mn-ea"/>
                  <a:sym typeface="+mn-lt"/>
                </a:rPr>
                <a:t>长期咳嗽、胸痛、呼吸困难、严重时痰中带血。</a:t>
              </a:r>
            </a:p>
          </p:txBody>
        </p:sp>
      </p:grpSp>
      <p:grpSp>
        <p:nvGrpSpPr>
          <p:cNvPr id="38" name="组合 37">
            <a:extLst>
              <a:ext uri="{FF2B5EF4-FFF2-40B4-BE49-F238E27FC236}">
                <a16:creationId xmlns="" xmlns:a16="http://schemas.microsoft.com/office/drawing/2014/main" id="{E92F0019-30D6-41DF-8499-D2F6BB617AAB}"/>
              </a:ext>
            </a:extLst>
          </p:cNvPr>
          <p:cNvGrpSpPr/>
          <p:nvPr/>
        </p:nvGrpSpPr>
        <p:grpSpPr>
          <a:xfrm>
            <a:off x="9242506" y="2566442"/>
            <a:ext cx="2518104" cy="1109296"/>
            <a:chOff x="969116" y="4646642"/>
            <a:chExt cx="2518104" cy="1109296"/>
          </a:xfrm>
        </p:grpSpPr>
        <p:sp>
          <p:nvSpPr>
            <p:cNvPr id="39" name="文本框 38">
              <a:extLst>
                <a:ext uri="{FF2B5EF4-FFF2-40B4-BE49-F238E27FC236}">
                  <a16:creationId xmlns="" xmlns:a16="http://schemas.microsoft.com/office/drawing/2014/main" id="{16F083AB-4F29-414D-8C99-B95E785CAF3C}"/>
                </a:ext>
              </a:extLst>
            </p:cNvPr>
            <p:cNvSpPr txBox="1"/>
            <p:nvPr/>
          </p:nvSpPr>
          <p:spPr>
            <a:xfrm>
              <a:off x="1349267" y="4646642"/>
              <a:ext cx="1843526" cy="461665"/>
            </a:xfrm>
            <a:prstGeom prst="rect">
              <a:avLst/>
            </a:prstGeom>
            <a:noFill/>
          </p:spPr>
          <p:txBody>
            <a:bodyPr wrap="square" rtlCol="0">
              <a:spAutoFit/>
            </a:bodyPr>
            <a:lstStyle/>
            <a:p>
              <a:pPr algn="ctr"/>
              <a:r>
                <a:rPr lang="zh-CN" altLang="en-US" sz="2400" dirty="0">
                  <a:cs typeface="+mn-ea"/>
                  <a:sym typeface="+mn-lt"/>
                </a:rPr>
                <a:t>消化道症状</a:t>
              </a:r>
            </a:p>
          </p:txBody>
        </p:sp>
        <p:sp>
          <p:nvSpPr>
            <p:cNvPr id="40" name="文本框 39">
              <a:extLst>
                <a:ext uri="{FF2B5EF4-FFF2-40B4-BE49-F238E27FC236}">
                  <a16:creationId xmlns="" xmlns:a16="http://schemas.microsoft.com/office/drawing/2014/main" id="{67D03C35-968C-4267-A477-871133C42D15}"/>
                </a:ext>
              </a:extLst>
            </p:cNvPr>
            <p:cNvSpPr txBox="1"/>
            <p:nvPr/>
          </p:nvSpPr>
          <p:spPr>
            <a:xfrm>
              <a:off x="969116" y="5109607"/>
              <a:ext cx="2518104" cy="646331"/>
            </a:xfrm>
            <a:prstGeom prst="rect">
              <a:avLst/>
            </a:prstGeom>
            <a:noFill/>
          </p:spPr>
          <p:txBody>
            <a:bodyPr wrap="square" rtlCol="0">
              <a:spAutoFit/>
            </a:bodyPr>
            <a:lstStyle/>
            <a:p>
              <a:pPr algn="ctr"/>
              <a:r>
                <a:rPr lang="zh-CN" altLang="en-US" sz="1200" spc="400" dirty="0">
                  <a:cs typeface="+mn-ea"/>
                  <a:sym typeface="+mn-lt"/>
                </a:rPr>
                <a:t>食欲下降、厌食、恶心、呕吐、腹泻、严重时可便血。</a:t>
              </a:r>
            </a:p>
          </p:txBody>
        </p:sp>
      </p:grpSp>
    </p:spTree>
    <p:custDataLst>
      <p:tags r:id="rId1"/>
    </p:custDataLst>
    <p:extLst>
      <p:ext uri="{BB962C8B-B14F-4D97-AF65-F5344CB8AC3E}">
        <p14:creationId xmlns:p14="http://schemas.microsoft.com/office/powerpoint/2010/main" val="1697769171"/>
      </p:ext>
    </p:extLst>
  </p:cSld>
  <p:clrMapOvr>
    <a:masterClrMapping/>
  </p:clrMapOvr>
  <mc:AlternateContent xmlns:mc="http://schemas.openxmlformats.org/markup-compatibility/2006" xmlns:p14="http://schemas.microsoft.com/office/powerpoint/2010/main">
    <mc:Choice Requires="p14">
      <p:transition spd="slow" p14:dur="1500" advTm="1293">
        <p:random/>
      </p:transition>
    </mc:Choice>
    <mc:Fallback xmlns="">
      <p:transition spd="slow" advTm="129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outVertic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randombar(horizontal)">
                                      <p:cBhvr>
                                        <p:cTn id="41" dur="500"/>
                                        <p:tgtEl>
                                          <p:spTgt spid="29"/>
                                        </p:tgtEl>
                                      </p:cBhvr>
                                    </p:animEffect>
                                  </p:childTnLst>
                                </p:cTn>
                              </p:par>
                              <p:par>
                                <p:cTn id="42" presetID="14" presetClass="entr" presetSubtype="1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randombar(horizontal)">
                                      <p:cBhvr>
                                        <p:cTn id="44" dur="500"/>
                                        <p:tgtEl>
                                          <p:spTgt spid="32"/>
                                        </p:tgtEl>
                                      </p:cBhvr>
                                    </p:animEffect>
                                  </p:childTnLst>
                                </p:cTn>
                              </p:par>
                              <p:par>
                                <p:cTn id="45" presetID="14" presetClass="entr" presetSubtype="1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randombar(horizontal)">
                                      <p:cBhvr>
                                        <p:cTn id="47" dur="500"/>
                                        <p:tgtEl>
                                          <p:spTgt spid="35"/>
                                        </p:tgtEl>
                                      </p:cBhvr>
                                    </p:animEffect>
                                  </p:childTnLst>
                                </p:cTn>
                              </p:par>
                              <p:par>
                                <p:cTn id="48" presetID="14" presetClass="entr" presetSubtype="10" fill="hold"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randombar(horizontal)">
                                      <p:cBhvr>
                                        <p:cTn id="5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临床表现及应对策略</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cxnSp>
        <p:nvCxnSpPr>
          <p:cNvPr id="11" name="直接连接符 10">
            <a:extLst>
              <a:ext uri="{FF2B5EF4-FFF2-40B4-BE49-F238E27FC236}">
                <a16:creationId xmlns="" xmlns:a16="http://schemas.microsoft.com/office/drawing/2014/main" id="{ABEF6C7B-6FA2-4FB3-B444-8D1C8BD11DD9}"/>
              </a:ext>
            </a:extLst>
          </p:cNvPr>
          <p:cNvCxnSpPr/>
          <p:nvPr/>
        </p:nvCxnSpPr>
        <p:spPr>
          <a:xfrm>
            <a:off x="0" y="3077029"/>
            <a:ext cx="1219200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a:extLst>
              <a:ext uri="{FF2B5EF4-FFF2-40B4-BE49-F238E27FC236}">
                <a16:creationId xmlns="" xmlns:a16="http://schemas.microsoft.com/office/drawing/2014/main" id="{57A4990D-1E05-4DE5-AED1-107C723CC63E}"/>
              </a:ext>
            </a:extLst>
          </p:cNvPr>
          <p:cNvGrpSpPr/>
          <p:nvPr/>
        </p:nvGrpSpPr>
        <p:grpSpPr>
          <a:xfrm>
            <a:off x="1468638" y="2273014"/>
            <a:ext cx="1612329" cy="1635188"/>
            <a:chOff x="1468638" y="2330037"/>
            <a:chExt cx="1612329" cy="1635188"/>
          </a:xfrm>
        </p:grpSpPr>
        <p:sp>
          <p:nvSpPr>
            <p:cNvPr id="13" name="弧形 12">
              <a:extLst>
                <a:ext uri="{FF2B5EF4-FFF2-40B4-BE49-F238E27FC236}">
                  <a16:creationId xmlns="" xmlns:a16="http://schemas.microsoft.com/office/drawing/2014/main" id="{41EAA00C-7F22-4C21-ADE8-5B920BCD7E20}"/>
                </a:ext>
              </a:extLst>
            </p:cNvPr>
            <p:cNvSpPr/>
            <p:nvPr/>
          </p:nvSpPr>
          <p:spPr>
            <a:xfrm>
              <a:off x="1468638" y="2330037"/>
              <a:ext cx="1612329" cy="1612329"/>
            </a:xfrm>
            <a:prstGeom prst="arc">
              <a:avLst>
                <a:gd name="adj1" fmla="val 2399681"/>
                <a:gd name="adj2" fmla="val 845939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grpSp>
          <p:nvGrpSpPr>
            <p:cNvPr id="14" name="组合 13">
              <a:extLst>
                <a:ext uri="{FF2B5EF4-FFF2-40B4-BE49-F238E27FC236}">
                  <a16:creationId xmlns="" xmlns:a16="http://schemas.microsoft.com/office/drawing/2014/main" id="{49BD9AC5-5C22-485F-B44C-76680077B884}"/>
                </a:ext>
              </a:extLst>
            </p:cNvPr>
            <p:cNvGrpSpPr/>
            <p:nvPr/>
          </p:nvGrpSpPr>
          <p:grpSpPr>
            <a:xfrm>
              <a:off x="1620911" y="3619469"/>
              <a:ext cx="1298256" cy="345756"/>
              <a:chOff x="1620911" y="3619469"/>
              <a:chExt cx="1298256" cy="345756"/>
            </a:xfrm>
          </p:grpSpPr>
          <p:sp>
            <p:nvSpPr>
              <p:cNvPr id="15" name="椭圆 14">
                <a:extLst>
                  <a:ext uri="{FF2B5EF4-FFF2-40B4-BE49-F238E27FC236}">
                    <a16:creationId xmlns="" xmlns:a16="http://schemas.microsoft.com/office/drawing/2014/main" id="{8660109B-5843-4454-A5FA-688910E45088}"/>
                  </a:ext>
                </a:extLst>
              </p:cNvPr>
              <p:cNvSpPr/>
              <p:nvPr/>
            </p:nvSpPr>
            <p:spPr>
              <a:xfrm>
                <a:off x="2251942" y="3919506"/>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B6AEC6BA-F546-4F39-9258-816370A072B1}"/>
                  </a:ext>
                </a:extLst>
              </p:cNvPr>
              <p:cNvSpPr/>
              <p:nvPr/>
            </p:nvSpPr>
            <p:spPr>
              <a:xfrm>
                <a:off x="1620911"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ABA8273E-00B1-4988-AEA5-1A47F3923D6A}"/>
                  </a:ext>
                </a:extLst>
              </p:cNvPr>
              <p:cNvSpPr/>
              <p:nvPr/>
            </p:nvSpPr>
            <p:spPr>
              <a:xfrm>
                <a:off x="2873448"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8" name="组合 17">
            <a:extLst>
              <a:ext uri="{FF2B5EF4-FFF2-40B4-BE49-F238E27FC236}">
                <a16:creationId xmlns="" xmlns:a16="http://schemas.microsoft.com/office/drawing/2014/main" id="{88E8E109-4BDB-4751-9B58-F70963BD91C1}"/>
              </a:ext>
            </a:extLst>
          </p:cNvPr>
          <p:cNvGrpSpPr/>
          <p:nvPr/>
        </p:nvGrpSpPr>
        <p:grpSpPr>
          <a:xfrm>
            <a:off x="4016102" y="2273014"/>
            <a:ext cx="1612329" cy="1635188"/>
            <a:chOff x="1468638" y="2330037"/>
            <a:chExt cx="1612329" cy="1635188"/>
          </a:xfrm>
        </p:grpSpPr>
        <p:sp>
          <p:nvSpPr>
            <p:cNvPr id="19" name="弧形 18">
              <a:extLst>
                <a:ext uri="{FF2B5EF4-FFF2-40B4-BE49-F238E27FC236}">
                  <a16:creationId xmlns="" xmlns:a16="http://schemas.microsoft.com/office/drawing/2014/main" id="{B1765DAB-42A8-4800-80A0-C0DE0DD0271E}"/>
                </a:ext>
              </a:extLst>
            </p:cNvPr>
            <p:cNvSpPr/>
            <p:nvPr/>
          </p:nvSpPr>
          <p:spPr>
            <a:xfrm>
              <a:off x="1468638" y="2330037"/>
              <a:ext cx="1612329" cy="1612329"/>
            </a:xfrm>
            <a:prstGeom prst="arc">
              <a:avLst>
                <a:gd name="adj1" fmla="val 2399681"/>
                <a:gd name="adj2" fmla="val 845939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20" name="组合 19">
              <a:extLst>
                <a:ext uri="{FF2B5EF4-FFF2-40B4-BE49-F238E27FC236}">
                  <a16:creationId xmlns="" xmlns:a16="http://schemas.microsoft.com/office/drawing/2014/main" id="{A4A9E6FB-4255-4813-962F-67BE1E5AF7D9}"/>
                </a:ext>
              </a:extLst>
            </p:cNvPr>
            <p:cNvGrpSpPr/>
            <p:nvPr/>
          </p:nvGrpSpPr>
          <p:grpSpPr>
            <a:xfrm>
              <a:off x="1620911" y="3619469"/>
              <a:ext cx="1298256" cy="345756"/>
              <a:chOff x="1620911" y="3619469"/>
              <a:chExt cx="1298256" cy="345756"/>
            </a:xfrm>
          </p:grpSpPr>
          <p:sp>
            <p:nvSpPr>
              <p:cNvPr id="21" name="椭圆 20">
                <a:extLst>
                  <a:ext uri="{FF2B5EF4-FFF2-40B4-BE49-F238E27FC236}">
                    <a16:creationId xmlns="" xmlns:a16="http://schemas.microsoft.com/office/drawing/2014/main" id="{CEE6E37C-73EB-44C7-9E10-C13B5827C7C6}"/>
                  </a:ext>
                </a:extLst>
              </p:cNvPr>
              <p:cNvSpPr/>
              <p:nvPr/>
            </p:nvSpPr>
            <p:spPr>
              <a:xfrm>
                <a:off x="2251942" y="3919506"/>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a16="http://schemas.microsoft.com/office/drawing/2014/main" id="{267BF255-9450-4080-9490-E1A8D0C0EB0C}"/>
                  </a:ext>
                </a:extLst>
              </p:cNvPr>
              <p:cNvSpPr/>
              <p:nvPr/>
            </p:nvSpPr>
            <p:spPr>
              <a:xfrm>
                <a:off x="1620911"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AAF5511D-4B91-4D6E-AD46-1F9E7835A9C1}"/>
                  </a:ext>
                </a:extLst>
              </p:cNvPr>
              <p:cNvSpPr/>
              <p:nvPr/>
            </p:nvSpPr>
            <p:spPr>
              <a:xfrm>
                <a:off x="2873448"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4" name="组合 23">
            <a:extLst>
              <a:ext uri="{FF2B5EF4-FFF2-40B4-BE49-F238E27FC236}">
                <a16:creationId xmlns="" xmlns:a16="http://schemas.microsoft.com/office/drawing/2014/main" id="{F2C36D1E-B7FA-41BB-B469-387B3DA7E1CA}"/>
              </a:ext>
            </a:extLst>
          </p:cNvPr>
          <p:cNvGrpSpPr/>
          <p:nvPr/>
        </p:nvGrpSpPr>
        <p:grpSpPr>
          <a:xfrm>
            <a:off x="6563566" y="2273014"/>
            <a:ext cx="1612329" cy="1635188"/>
            <a:chOff x="1468638" y="2330037"/>
            <a:chExt cx="1612329" cy="1635188"/>
          </a:xfrm>
        </p:grpSpPr>
        <p:sp>
          <p:nvSpPr>
            <p:cNvPr id="25" name="弧形 24">
              <a:extLst>
                <a:ext uri="{FF2B5EF4-FFF2-40B4-BE49-F238E27FC236}">
                  <a16:creationId xmlns="" xmlns:a16="http://schemas.microsoft.com/office/drawing/2014/main" id="{ECD58EC8-260C-4745-95C2-1438411EEC9E}"/>
                </a:ext>
              </a:extLst>
            </p:cNvPr>
            <p:cNvSpPr/>
            <p:nvPr/>
          </p:nvSpPr>
          <p:spPr>
            <a:xfrm>
              <a:off x="1468638" y="2330037"/>
              <a:ext cx="1612329" cy="1612329"/>
            </a:xfrm>
            <a:prstGeom prst="arc">
              <a:avLst>
                <a:gd name="adj1" fmla="val 2399681"/>
                <a:gd name="adj2" fmla="val 845939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26" name="组合 25">
              <a:extLst>
                <a:ext uri="{FF2B5EF4-FFF2-40B4-BE49-F238E27FC236}">
                  <a16:creationId xmlns="" xmlns:a16="http://schemas.microsoft.com/office/drawing/2014/main" id="{5EEF6117-EC9D-40C3-A0F8-BB95DC3CA160}"/>
                </a:ext>
              </a:extLst>
            </p:cNvPr>
            <p:cNvGrpSpPr/>
            <p:nvPr/>
          </p:nvGrpSpPr>
          <p:grpSpPr>
            <a:xfrm>
              <a:off x="1620911" y="3619469"/>
              <a:ext cx="1298256" cy="345756"/>
              <a:chOff x="1620911" y="3619469"/>
              <a:chExt cx="1298256" cy="345756"/>
            </a:xfrm>
          </p:grpSpPr>
          <p:sp>
            <p:nvSpPr>
              <p:cNvPr id="27" name="椭圆 26">
                <a:extLst>
                  <a:ext uri="{FF2B5EF4-FFF2-40B4-BE49-F238E27FC236}">
                    <a16:creationId xmlns="" xmlns:a16="http://schemas.microsoft.com/office/drawing/2014/main" id="{45841E89-8CB2-4028-B79D-B36D0834081E}"/>
                  </a:ext>
                </a:extLst>
              </p:cNvPr>
              <p:cNvSpPr/>
              <p:nvPr/>
            </p:nvSpPr>
            <p:spPr>
              <a:xfrm>
                <a:off x="2251942" y="3919506"/>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 xmlns:a16="http://schemas.microsoft.com/office/drawing/2014/main" id="{D4497B61-4C55-4447-AC77-C94D16115177}"/>
                  </a:ext>
                </a:extLst>
              </p:cNvPr>
              <p:cNvSpPr/>
              <p:nvPr/>
            </p:nvSpPr>
            <p:spPr>
              <a:xfrm>
                <a:off x="1620911"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21AB8323-0C64-46BA-87A8-20DB5C12F56F}"/>
                  </a:ext>
                </a:extLst>
              </p:cNvPr>
              <p:cNvSpPr/>
              <p:nvPr/>
            </p:nvSpPr>
            <p:spPr>
              <a:xfrm>
                <a:off x="2873448" y="3619469"/>
                <a:ext cx="45719" cy="45719"/>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0" name="组合 29">
            <a:extLst>
              <a:ext uri="{FF2B5EF4-FFF2-40B4-BE49-F238E27FC236}">
                <a16:creationId xmlns="" xmlns:a16="http://schemas.microsoft.com/office/drawing/2014/main" id="{1C456BF0-CECC-4D47-BEDE-642F0BC31CF6}"/>
              </a:ext>
            </a:extLst>
          </p:cNvPr>
          <p:cNvGrpSpPr/>
          <p:nvPr/>
        </p:nvGrpSpPr>
        <p:grpSpPr>
          <a:xfrm>
            <a:off x="9111031" y="2273014"/>
            <a:ext cx="1612329" cy="1635188"/>
            <a:chOff x="1468638" y="2330037"/>
            <a:chExt cx="1612329" cy="1635188"/>
          </a:xfrm>
        </p:grpSpPr>
        <p:sp>
          <p:nvSpPr>
            <p:cNvPr id="31" name="弧形 30">
              <a:extLst>
                <a:ext uri="{FF2B5EF4-FFF2-40B4-BE49-F238E27FC236}">
                  <a16:creationId xmlns="" xmlns:a16="http://schemas.microsoft.com/office/drawing/2014/main" id="{F4FF9C8C-A978-4472-A4E8-9761F6CA357D}"/>
                </a:ext>
              </a:extLst>
            </p:cNvPr>
            <p:cNvSpPr/>
            <p:nvPr/>
          </p:nvSpPr>
          <p:spPr>
            <a:xfrm>
              <a:off x="1468638" y="2330037"/>
              <a:ext cx="1612329" cy="1612329"/>
            </a:xfrm>
            <a:prstGeom prst="arc">
              <a:avLst>
                <a:gd name="adj1" fmla="val 2399681"/>
                <a:gd name="adj2" fmla="val 8459390"/>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32" name="组合 31">
              <a:extLst>
                <a:ext uri="{FF2B5EF4-FFF2-40B4-BE49-F238E27FC236}">
                  <a16:creationId xmlns="" xmlns:a16="http://schemas.microsoft.com/office/drawing/2014/main" id="{6E31B9C1-0F54-4430-84D2-60A28F02191B}"/>
                </a:ext>
              </a:extLst>
            </p:cNvPr>
            <p:cNvGrpSpPr/>
            <p:nvPr/>
          </p:nvGrpSpPr>
          <p:grpSpPr>
            <a:xfrm>
              <a:off x="1620911" y="3619469"/>
              <a:ext cx="1298256" cy="345756"/>
              <a:chOff x="1620911" y="3619469"/>
              <a:chExt cx="1298256" cy="345756"/>
            </a:xfrm>
          </p:grpSpPr>
          <p:sp>
            <p:nvSpPr>
              <p:cNvPr id="33" name="椭圆 32">
                <a:extLst>
                  <a:ext uri="{FF2B5EF4-FFF2-40B4-BE49-F238E27FC236}">
                    <a16:creationId xmlns="" xmlns:a16="http://schemas.microsoft.com/office/drawing/2014/main" id="{3846EF8D-3D83-45C1-B4DA-39BCF02F3A91}"/>
                  </a:ext>
                </a:extLst>
              </p:cNvPr>
              <p:cNvSpPr/>
              <p:nvPr/>
            </p:nvSpPr>
            <p:spPr>
              <a:xfrm>
                <a:off x="2251942" y="3919506"/>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 xmlns:a16="http://schemas.microsoft.com/office/drawing/2014/main" id="{6D612603-6FF2-4DF1-8B06-E7ED6AC45574}"/>
                  </a:ext>
                </a:extLst>
              </p:cNvPr>
              <p:cNvSpPr/>
              <p:nvPr/>
            </p:nvSpPr>
            <p:spPr>
              <a:xfrm>
                <a:off x="1620911"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 xmlns:a16="http://schemas.microsoft.com/office/drawing/2014/main" id="{7696F190-CE33-4271-A112-27385FB731F0}"/>
                  </a:ext>
                </a:extLst>
              </p:cNvPr>
              <p:cNvSpPr/>
              <p:nvPr/>
            </p:nvSpPr>
            <p:spPr>
              <a:xfrm>
                <a:off x="2873448" y="3619469"/>
                <a:ext cx="45719" cy="45719"/>
              </a:xfrm>
              <a:prstGeom prst="ellipse">
                <a:avLst/>
              </a:prstGeom>
              <a:solidFill>
                <a:srgbClr val="A7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6" name="组合 35">
            <a:extLst>
              <a:ext uri="{FF2B5EF4-FFF2-40B4-BE49-F238E27FC236}">
                <a16:creationId xmlns="" xmlns:a16="http://schemas.microsoft.com/office/drawing/2014/main" id="{AB0BFBCD-65DB-40A8-B361-BF36D0C67200}"/>
              </a:ext>
            </a:extLst>
          </p:cNvPr>
          <p:cNvGrpSpPr/>
          <p:nvPr/>
        </p:nvGrpSpPr>
        <p:grpSpPr>
          <a:xfrm>
            <a:off x="1468639" y="2284443"/>
            <a:ext cx="1612330" cy="1612330"/>
            <a:chOff x="1468639" y="2284443"/>
            <a:chExt cx="1612330" cy="1612330"/>
          </a:xfrm>
        </p:grpSpPr>
        <p:sp>
          <p:nvSpPr>
            <p:cNvPr id="37" name="椭圆 36">
              <a:extLst>
                <a:ext uri="{FF2B5EF4-FFF2-40B4-BE49-F238E27FC236}">
                  <a16:creationId xmlns="" xmlns:a16="http://schemas.microsoft.com/office/drawing/2014/main" id="{EE9A6530-71B1-4A32-9A6E-B4E2FDB41374}"/>
                </a:ext>
              </a:extLst>
            </p:cNvPr>
            <p:cNvSpPr/>
            <p:nvPr/>
          </p:nvSpPr>
          <p:spPr>
            <a:xfrm>
              <a:off x="1468639" y="2284443"/>
              <a:ext cx="1612330" cy="16123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椭圆 37">
              <a:extLst>
                <a:ext uri="{FF2B5EF4-FFF2-40B4-BE49-F238E27FC236}">
                  <a16:creationId xmlns="" xmlns:a16="http://schemas.microsoft.com/office/drawing/2014/main" id="{BE7C8942-9F90-46B9-B77D-A4C0FDEE1D85}"/>
                </a:ext>
              </a:extLst>
            </p:cNvPr>
            <p:cNvSpPr/>
            <p:nvPr/>
          </p:nvSpPr>
          <p:spPr>
            <a:xfrm>
              <a:off x="1571185" y="2369083"/>
              <a:ext cx="1407236" cy="1407236"/>
            </a:xfrm>
            <a:prstGeom prst="ellips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6="http://schemas.microsoft.com/office/drawing/2014/main" id="{8E47D523-6F62-4EF6-A326-45A117B89151}"/>
                </a:ext>
              </a:extLst>
            </p:cNvPr>
            <p:cNvSpPr txBox="1"/>
            <p:nvPr/>
          </p:nvSpPr>
          <p:spPr>
            <a:xfrm>
              <a:off x="1645549" y="2774085"/>
              <a:ext cx="1179977" cy="584775"/>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cs typeface="+mn-ea"/>
                  <a:sym typeface="+mn-lt"/>
                </a:rPr>
                <a:t>01</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0" name="组合 39">
            <a:extLst>
              <a:ext uri="{FF2B5EF4-FFF2-40B4-BE49-F238E27FC236}">
                <a16:creationId xmlns="" xmlns:a16="http://schemas.microsoft.com/office/drawing/2014/main" id="{729F3BEA-2138-490E-86FB-6353656DF373}"/>
              </a:ext>
            </a:extLst>
          </p:cNvPr>
          <p:cNvGrpSpPr/>
          <p:nvPr/>
        </p:nvGrpSpPr>
        <p:grpSpPr>
          <a:xfrm>
            <a:off x="4016103" y="2284442"/>
            <a:ext cx="1612330" cy="1623760"/>
            <a:chOff x="4016103" y="2284443"/>
            <a:chExt cx="1612330" cy="1612331"/>
          </a:xfrm>
        </p:grpSpPr>
        <p:sp>
          <p:nvSpPr>
            <p:cNvPr id="41" name="椭圆 40">
              <a:extLst>
                <a:ext uri="{FF2B5EF4-FFF2-40B4-BE49-F238E27FC236}">
                  <a16:creationId xmlns="" xmlns:a16="http://schemas.microsoft.com/office/drawing/2014/main" id="{20328202-3DBF-466C-B339-17D3D965B941}"/>
                </a:ext>
              </a:extLst>
            </p:cNvPr>
            <p:cNvSpPr/>
            <p:nvPr/>
          </p:nvSpPr>
          <p:spPr>
            <a:xfrm>
              <a:off x="4016103" y="2284443"/>
              <a:ext cx="1612330" cy="16123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a:extLst>
                <a:ext uri="{FF2B5EF4-FFF2-40B4-BE49-F238E27FC236}">
                  <a16:creationId xmlns="" xmlns:a16="http://schemas.microsoft.com/office/drawing/2014/main" id="{8A0795F7-96CB-4805-93A8-B1D56F783865}"/>
                </a:ext>
              </a:extLst>
            </p:cNvPr>
            <p:cNvSpPr/>
            <p:nvPr/>
          </p:nvSpPr>
          <p:spPr>
            <a:xfrm>
              <a:off x="4118650" y="2369084"/>
              <a:ext cx="1407236" cy="1407236"/>
            </a:xfrm>
            <a:prstGeom prst="ellipse">
              <a:avLst/>
            </a:prstGeom>
            <a:solidFill>
              <a:srgbClr val="FD131E">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a:extLst>
                <a:ext uri="{FF2B5EF4-FFF2-40B4-BE49-F238E27FC236}">
                  <a16:creationId xmlns="" xmlns:a16="http://schemas.microsoft.com/office/drawing/2014/main" id="{358EFD52-780C-407B-89A0-3C8F065785D5}"/>
                </a:ext>
              </a:extLst>
            </p:cNvPr>
            <p:cNvSpPr txBox="1"/>
            <p:nvPr/>
          </p:nvSpPr>
          <p:spPr>
            <a:xfrm>
              <a:off x="4218916" y="2774085"/>
              <a:ext cx="1179977" cy="584775"/>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cs typeface="+mn-ea"/>
                  <a:sym typeface="+mn-lt"/>
                </a:rPr>
                <a:t>02</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4" name="组合 43">
            <a:extLst>
              <a:ext uri="{FF2B5EF4-FFF2-40B4-BE49-F238E27FC236}">
                <a16:creationId xmlns="" xmlns:a16="http://schemas.microsoft.com/office/drawing/2014/main" id="{13F31EA6-D6D9-43DD-99A3-4CF4D8A63839}"/>
              </a:ext>
            </a:extLst>
          </p:cNvPr>
          <p:cNvGrpSpPr/>
          <p:nvPr/>
        </p:nvGrpSpPr>
        <p:grpSpPr>
          <a:xfrm>
            <a:off x="6563567" y="2284443"/>
            <a:ext cx="1612330" cy="1612330"/>
            <a:chOff x="6563567" y="2284443"/>
            <a:chExt cx="1612330" cy="1612330"/>
          </a:xfrm>
        </p:grpSpPr>
        <p:sp>
          <p:nvSpPr>
            <p:cNvPr id="45" name="椭圆 44">
              <a:extLst>
                <a:ext uri="{FF2B5EF4-FFF2-40B4-BE49-F238E27FC236}">
                  <a16:creationId xmlns="" xmlns:a16="http://schemas.microsoft.com/office/drawing/2014/main" id="{6C5EFF9A-0106-4CE4-A7F7-F0813A9A9B22}"/>
                </a:ext>
              </a:extLst>
            </p:cNvPr>
            <p:cNvSpPr/>
            <p:nvPr/>
          </p:nvSpPr>
          <p:spPr>
            <a:xfrm>
              <a:off x="6563567" y="2284443"/>
              <a:ext cx="1612330" cy="16123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椭圆 45">
              <a:extLst>
                <a:ext uri="{FF2B5EF4-FFF2-40B4-BE49-F238E27FC236}">
                  <a16:creationId xmlns="" xmlns:a16="http://schemas.microsoft.com/office/drawing/2014/main" id="{288C1048-60CC-4658-B0D5-DB7A47A8371E}"/>
                </a:ext>
              </a:extLst>
            </p:cNvPr>
            <p:cNvSpPr/>
            <p:nvPr/>
          </p:nvSpPr>
          <p:spPr>
            <a:xfrm>
              <a:off x="6666114" y="2369084"/>
              <a:ext cx="1407236" cy="1407236"/>
            </a:xfrm>
            <a:prstGeom prst="ellips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文本框 46">
              <a:extLst>
                <a:ext uri="{FF2B5EF4-FFF2-40B4-BE49-F238E27FC236}">
                  <a16:creationId xmlns="" xmlns:a16="http://schemas.microsoft.com/office/drawing/2014/main" id="{B74ADE1D-3950-4A12-805A-DF51FAF557EE}"/>
                </a:ext>
              </a:extLst>
            </p:cNvPr>
            <p:cNvSpPr txBox="1"/>
            <p:nvPr/>
          </p:nvSpPr>
          <p:spPr>
            <a:xfrm>
              <a:off x="6770952" y="2774085"/>
              <a:ext cx="1179977" cy="584775"/>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cs typeface="+mn-ea"/>
                  <a:sym typeface="+mn-lt"/>
                </a:rPr>
                <a:t>03</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8" name="组合 47">
            <a:extLst>
              <a:ext uri="{FF2B5EF4-FFF2-40B4-BE49-F238E27FC236}">
                <a16:creationId xmlns="" xmlns:a16="http://schemas.microsoft.com/office/drawing/2014/main" id="{B5E0505C-CACE-4FBE-B425-F495D21877A8}"/>
              </a:ext>
            </a:extLst>
          </p:cNvPr>
          <p:cNvGrpSpPr/>
          <p:nvPr/>
        </p:nvGrpSpPr>
        <p:grpSpPr>
          <a:xfrm>
            <a:off x="9111032" y="2284443"/>
            <a:ext cx="1612330" cy="1612330"/>
            <a:chOff x="9111032" y="2284443"/>
            <a:chExt cx="1612330" cy="1612330"/>
          </a:xfrm>
        </p:grpSpPr>
        <p:sp>
          <p:nvSpPr>
            <p:cNvPr id="49" name="椭圆 48">
              <a:extLst>
                <a:ext uri="{FF2B5EF4-FFF2-40B4-BE49-F238E27FC236}">
                  <a16:creationId xmlns="" xmlns:a16="http://schemas.microsoft.com/office/drawing/2014/main" id="{8D9191BE-F46A-4246-85FF-01C73E578B65}"/>
                </a:ext>
              </a:extLst>
            </p:cNvPr>
            <p:cNvSpPr/>
            <p:nvPr/>
          </p:nvSpPr>
          <p:spPr>
            <a:xfrm>
              <a:off x="9111032" y="2284443"/>
              <a:ext cx="1612330" cy="16123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椭圆 49">
              <a:extLst>
                <a:ext uri="{FF2B5EF4-FFF2-40B4-BE49-F238E27FC236}">
                  <a16:creationId xmlns="" xmlns:a16="http://schemas.microsoft.com/office/drawing/2014/main" id="{D8DE2FC0-4D88-4639-800C-400A6C87EBBF}"/>
                </a:ext>
              </a:extLst>
            </p:cNvPr>
            <p:cNvSpPr/>
            <p:nvPr/>
          </p:nvSpPr>
          <p:spPr>
            <a:xfrm>
              <a:off x="9213578" y="2369084"/>
              <a:ext cx="1407236" cy="1407236"/>
            </a:xfrm>
            <a:prstGeom prst="ellipse">
              <a:avLst/>
            </a:prstGeom>
            <a:solidFill>
              <a:srgbClr val="FD131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文本框 50">
              <a:extLst>
                <a:ext uri="{FF2B5EF4-FFF2-40B4-BE49-F238E27FC236}">
                  <a16:creationId xmlns="" xmlns:a16="http://schemas.microsoft.com/office/drawing/2014/main" id="{3FB6A031-27AD-436C-8144-F0C898DED171}"/>
                </a:ext>
              </a:extLst>
            </p:cNvPr>
            <p:cNvSpPr txBox="1"/>
            <p:nvPr/>
          </p:nvSpPr>
          <p:spPr>
            <a:xfrm>
              <a:off x="9335864" y="2774085"/>
              <a:ext cx="1179977" cy="584775"/>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cs typeface="+mn-ea"/>
                  <a:sym typeface="+mn-lt"/>
                </a:rPr>
                <a:t>04</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52" name="组合 51">
            <a:extLst>
              <a:ext uri="{FF2B5EF4-FFF2-40B4-BE49-F238E27FC236}">
                <a16:creationId xmlns="" xmlns:a16="http://schemas.microsoft.com/office/drawing/2014/main" id="{A672E3E0-9C5E-4759-8BAD-6D0416BA961B}"/>
              </a:ext>
            </a:extLst>
          </p:cNvPr>
          <p:cNvGrpSpPr/>
          <p:nvPr/>
        </p:nvGrpSpPr>
        <p:grpSpPr>
          <a:xfrm>
            <a:off x="1049792" y="4199717"/>
            <a:ext cx="2371489" cy="1323439"/>
            <a:chOff x="1284233" y="4377092"/>
            <a:chExt cx="2371489" cy="1323439"/>
          </a:xfrm>
        </p:grpSpPr>
        <p:sp>
          <p:nvSpPr>
            <p:cNvPr id="53" name="文本框 52">
              <a:extLst>
                <a:ext uri="{FF2B5EF4-FFF2-40B4-BE49-F238E27FC236}">
                  <a16:creationId xmlns="" xmlns:a16="http://schemas.microsoft.com/office/drawing/2014/main" id="{3AD004AD-2310-425B-A930-15F70236F0C9}"/>
                </a:ext>
              </a:extLst>
            </p:cNvPr>
            <p:cNvSpPr txBox="1"/>
            <p:nvPr/>
          </p:nvSpPr>
          <p:spPr>
            <a:xfrm>
              <a:off x="1710207" y="4377092"/>
              <a:ext cx="151954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应对策略</a:t>
              </a:r>
            </a:p>
          </p:txBody>
        </p:sp>
        <p:sp>
          <p:nvSpPr>
            <p:cNvPr id="54" name="文本框 53">
              <a:extLst>
                <a:ext uri="{FF2B5EF4-FFF2-40B4-BE49-F238E27FC236}">
                  <a16:creationId xmlns="" xmlns:a16="http://schemas.microsoft.com/office/drawing/2014/main" id="{1C797EB8-FD53-44D1-BA89-1DBB6573947E}"/>
                </a:ext>
              </a:extLst>
            </p:cNvPr>
            <p:cNvSpPr txBox="1"/>
            <p:nvPr/>
          </p:nvSpPr>
          <p:spPr>
            <a:xfrm>
              <a:off x="1284233" y="4838757"/>
              <a:ext cx="2371489" cy="861774"/>
            </a:xfrm>
            <a:prstGeom prst="rect">
              <a:avLst/>
            </a:prstGeom>
            <a:noFill/>
          </p:spPr>
          <p:txBody>
            <a:bodyPr wrap="square" rtlCol="0">
              <a:spAutoFit/>
            </a:bodyPr>
            <a:lstStyle/>
            <a:p>
              <a:pPr algn="ctr">
                <a:lnSpc>
                  <a:spcPts val="2000"/>
                </a:lnSpc>
              </a:pPr>
              <a:r>
                <a:rPr lang="zh-CN" altLang="en-US" sz="1400" spc="300" dirty="0">
                  <a:cs typeface="+mn-ea"/>
                  <a:sym typeface="+mn-lt"/>
                </a:rPr>
                <a:t>目前在全世界范围内仍缺乏根治</a:t>
              </a:r>
              <a:r>
                <a:rPr lang="en-US" altLang="zh-CN" sz="1400" spc="300" dirty="0">
                  <a:cs typeface="+mn-ea"/>
                  <a:sym typeface="+mn-lt"/>
                </a:rPr>
                <a:t>HIV</a:t>
              </a:r>
              <a:r>
                <a:rPr lang="zh-CN" altLang="en-US" sz="1400" spc="300" dirty="0">
                  <a:cs typeface="+mn-ea"/>
                  <a:sym typeface="+mn-lt"/>
                </a:rPr>
                <a:t>感染的有效药物。</a:t>
              </a:r>
            </a:p>
          </p:txBody>
        </p:sp>
      </p:grpSp>
      <p:grpSp>
        <p:nvGrpSpPr>
          <p:cNvPr id="55" name="组合 54">
            <a:extLst>
              <a:ext uri="{FF2B5EF4-FFF2-40B4-BE49-F238E27FC236}">
                <a16:creationId xmlns="" xmlns:a16="http://schemas.microsoft.com/office/drawing/2014/main" id="{4D7D77FD-FCDE-4821-8935-DDBED4647197}"/>
              </a:ext>
            </a:extLst>
          </p:cNvPr>
          <p:cNvGrpSpPr/>
          <p:nvPr/>
        </p:nvGrpSpPr>
        <p:grpSpPr>
          <a:xfrm>
            <a:off x="3617964" y="4199717"/>
            <a:ext cx="2371489" cy="1323439"/>
            <a:chOff x="1284233" y="4377092"/>
            <a:chExt cx="2371489" cy="1323439"/>
          </a:xfrm>
        </p:grpSpPr>
        <p:sp>
          <p:nvSpPr>
            <p:cNvPr id="56" name="文本框 55">
              <a:extLst>
                <a:ext uri="{FF2B5EF4-FFF2-40B4-BE49-F238E27FC236}">
                  <a16:creationId xmlns="" xmlns:a16="http://schemas.microsoft.com/office/drawing/2014/main" id="{493570A2-78D9-4E8E-AC5D-4510D16057BF}"/>
                </a:ext>
              </a:extLst>
            </p:cNvPr>
            <p:cNvSpPr txBox="1"/>
            <p:nvPr/>
          </p:nvSpPr>
          <p:spPr>
            <a:xfrm>
              <a:off x="1710207" y="4377092"/>
              <a:ext cx="151954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应对策略</a:t>
              </a:r>
            </a:p>
          </p:txBody>
        </p:sp>
        <p:sp>
          <p:nvSpPr>
            <p:cNvPr id="57" name="文本框 56">
              <a:extLst>
                <a:ext uri="{FF2B5EF4-FFF2-40B4-BE49-F238E27FC236}">
                  <a16:creationId xmlns="" xmlns:a16="http://schemas.microsoft.com/office/drawing/2014/main" id="{7193F588-A135-4DCC-97D0-DAFF44911047}"/>
                </a:ext>
              </a:extLst>
            </p:cNvPr>
            <p:cNvSpPr txBox="1"/>
            <p:nvPr/>
          </p:nvSpPr>
          <p:spPr>
            <a:xfrm>
              <a:off x="1284233" y="4838757"/>
              <a:ext cx="2371489" cy="861774"/>
            </a:xfrm>
            <a:prstGeom prst="rect">
              <a:avLst/>
            </a:prstGeom>
            <a:noFill/>
          </p:spPr>
          <p:txBody>
            <a:bodyPr wrap="square" rtlCol="0">
              <a:spAutoFit/>
            </a:bodyPr>
            <a:lstStyle/>
            <a:p>
              <a:pPr algn="ctr">
                <a:lnSpc>
                  <a:spcPts val="2000"/>
                </a:lnSpc>
              </a:pPr>
              <a:r>
                <a:rPr lang="zh-CN" altLang="en-US" sz="1400" spc="300" dirty="0">
                  <a:cs typeface="+mn-ea"/>
                  <a:sym typeface="+mn-lt"/>
                </a:rPr>
                <a:t>现阶段的治疗目标是：最大限度和持久的降低病毒载量</a:t>
              </a:r>
            </a:p>
          </p:txBody>
        </p:sp>
      </p:grpSp>
      <p:grpSp>
        <p:nvGrpSpPr>
          <p:cNvPr id="58" name="组合 57">
            <a:extLst>
              <a:ext uri="{FF2B5EF4-FFF2-40B4-BE49-F238E27FC236}">
                <a16:creationId xmlns="" xmlns:a16="http://schemas.microsoft.com/office/drawing/2014/main" id="{5F735F91-D9F8-4A4A-A2AD-4644ADCE24AC}"/>
              </a:ext>
            </a:extLst>
          </p:cNvPr>
          <p:cNvGrpSpPr/>
          <p:nvPr/>
        </p:nvGrpSpPr>
        <p:grpSpPr>
          <a:xfrm>
            <a:off x="6186136" y="4199717"/>
            <a:ext cx="2371489" cy="1323439"/>
            <a:chOff x="1284233" y="4377092"/>
            <a:chExt cx="2371489" cy="1323439"/>
          </a:xfrm>
        </p:grpSpPr>
        <p:sp>
          <p:nvSpPr>
            <p:cNvPr id="59" name="文本框 58">
              <a:extLst>
                <a:ext uri="{FF2B5EF4-FFF2-40B4-BE49-F238E27FC236}">
                  <a16:creationId xmlns="" xmlns:a16="http://schemas.microsoft.com/office/drawing/2014/main" id="{89F9DC63-7666-4F8B-A8A1-14417E279A7C}"/>
                </a:ext>
              </a:extLst>
            </p:cNvPr>
            <p:cNvSpPr txBox="1"/>
            <p:nvPr/>
          </p:nvSpPr>
          <p:spPr>
            <a:xfrm>
              <a:off x="1710207" y="4377092"/>
              <a:ext cx="151954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应对策略</a:t>
              </a:r>
            </a:p>
          </p:txBody>
        </p:sp>
        <p:sp>
          <p:nvSpPr>
            <p:cNvPr id="60" name="文本框 59">
              <a:extLst>
                <a:ext uri="{FF2B5EF4-FFF2-40B4-BE49-F238E27FC236}">
                  <a16:creationId xmlns="" xmlns:a16="http://schemas.microsoft.com/office/drawing/2014/main" id="{8BD04502-D5C4-4DE7-87FC-9586FEDF18CA}"/>
                </a:ext>
              </a:extLst>
            </p:cNvPr>
            <p:cNvSpPr txBox="1"/>
            <p:nvPr/>
          </p:nvSpPr>
          <p:spPr>
            <a:xfrm>
              <a:off x="1284233" y="4838757"/>
              <a:ext cx="2371489" cy="861774"/>
            </a:xfrm>
            <a:prstGeom prst="rect">
              <a:avLst/>
            </a:prstGeom>
            <a:noFill/>
          </p:spPr>
          <p:txBody>
            <a:bodyPr wrap="square" rtlCol="0">
              <a:spAutoFit/>
            </a:bodyPr>
            <a:lstStyle/>
            <a:p>
              <a:pPr algn="ctr">
                <a:lnSpc>
                  <a:spcPts val="2000"/>
                </a:lnSpc>
              </a:pPr>
              <a:r>
                <a:rPr lang="zh-CN" altLang="en-US" sz="1400" spc="300" dirty="0">
                  <a:cs typeface="+mn-ea"/>
                  <a:sym typeface="+mn-lt"/>
                </a:rPr>
                <a:t>获得免疫功能重建和维持免疫功能；提高生活质量</a:t>
              </a:r>
            </a:p>
          </p:txBody>
        </p:sp>
      </p:grpSp>
      <p:grpSp>
        <p:nvGrpSpPr>
          <p:cNvPr id="61" name="组合 60">
            <a:extLst>
              <a:ext uri="{FF2B5EF4-FFF2-40B4-BE49-F238E27FC236}">
                <a16:creationId xmlns="" xmlns:a16="http://schemas.microsoft.com/office/drawing/2014/main" id="{DBED05E0-6BAF-4BBA-845E-2A977DB54AA9}"/>
              </a:ext>
            </a:extLst>
          </p:cNvPr>
          <p:cNvGrpSpPr/>
          <p:nvPr/>
        </p:nvGrpSpPr>
        <p:grpSpPr>
          <a:xfrm>
            <a:off x="8754309" y="4199717"/>
            <a:ext cx="2371489" cy="1323439"/>
            <a:chOff x="1284233" y="4377092"/>
            <a:chExt cx="2371489" cy="1323439"/>
          </a:xfrm>
        </p:grpSpPr>
        <p:sp>
          <p:nvSpPr>
            <p:cNvPr id="62" name="文本框 61">
              <a:extLst>
                <a:ext uri="{FF2B5EF4-FFF2-40B4-BE49-F238E27FC236}">
                  <a16:creationId xmlns="" xmlns:a16="http://schemas.microsoft.com/office/drawing/2014/main" id="{94754BB2-48A3-4DC0-8479-7EA5997CB83C}"/>
                </a:ext>
              </a:extLst>
            </p:cNvPr>
            <p:cNvSpPr txBox="1"/>
            <p:nvPr/>
          </p:nvSpPr>
          <p:spPr>
            <a:xfrm>
              <a:off x="1710207" y="4377092"/>
              <a:ext cx="151954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应对策略</a:t>
              </a:r>
            </a:p>
          </p:txBody>
        </p:sp>
        <p:sp>
          <p:nvSpPr>
            <p:cNvPr id="63" name="文本框 62">
              <a:extLst>
                <a:ext uri="{FF2B5EF4-FFF2-40B4-BE49-F238E27FC236}">
                  <a16:creationId xmlns="" xmlns:a16="http://schemas.microsoft.com/office/drawing/2014/main" id="{FFB02BE5-9FBE-4E64-96FA-38E91EFCFC66}"/>
                </a:ext>
              </a:extLst>
            </p:cNvPr>
            <p:cNvSpPr txBox="1"/>
            <p:nvPr/>
          </p:nvSpPr>
          <p:spPr>
            <a:xfrm>
              <a:off x="1284233" y="4838757"/>
              <a:ext cx="2371489" cy="861774"/>
            </a:xfrm>
            <a:prstGeom prst="rect">
              <a:avLst/>
            </a:prstGeom>
            <a:noFill/>
          </p:spPr>
          <p:txBody>
            <a:bodyPr wrap="square" rtlCol="0">
              <a:spAutoFit/>
            </a:bodyPr>
            <a:lstStyle/>
            <a:p>
              <a:pPr algn="ctr">
                <a:lnSpc>
                  <a:spcPts val="2000"/>
                </a:lnSpc>
              </a:pPr>
              <a:r>
                <a:rPr lang="zh-CN" altLang="en-US" sz="1400" spc="300" dirty="0">
                  <a:cs typeface="+mn-ea"/>
                  <a:sym typeface="+mn-lt"/>
                </a:rPr>
                <a:t>降低</a:t>
              </a:r>
              <a:r>
                <a:rPr lang="en-US" altLang="zh-CN" sz="1400" spc="300" dirty="0">
                  <a:cs typeface="+mn-ea"/>
                  <a:sym typeface="+mn-lt"/>
                </a:rPr>
                <a:t>HIV</a:t>
              </a:r>
              <a:r>
                <a:rPr lang="zh-CN" altLang="en-US" sz="1400" spc="300" dirty="0">
                  <a:cs typeface="+mn-ea"/>
                  <a:sym typeface="+mn-lt"/>
                </a:rPr>
                <a:t>相关的发病率和死亡率。本病的治疗强调综合治疗</a:t>
              </a:r>
            </a:p>
          </p:txBody>
        </p:sp>
      </p:grpSp>
    </p:spTree>
    <p:custDataLst>
      <p:tags r:id="rId1"/>
    </p:custDataLst>
    <p:extLst>
      <p:ext uri="{BB962C8B-B14F-4D97-AF65-F5344CB8AC3E}">
        <p14:creationId xmlns:p14="http://schemas.microsoft.com/office/powerpoint/2010/main" val="338191577"/>
      </p:ext>
    </p:extLst>
  </p:cSld>
  <p:clrMapOvr>
    <a:masterClrMapping/>
  </p:clrMapOvr>
  <mc:AlternateContent xmlns:mc="http://schemas.openxmlformats.org/markup-compatibility/2006" xmlns:p14="http://schemas.microsoft.com/office/powerpoint/2010/main">
    <mc:Choice Requires="p14">
      <p:transition spd="slow" p14:dur="1500" advTm="1494">
        <p:random/>
      </p:transition>
    </mc:Choice>
    <mc:Fallback xmlns="">
      <p:transition spd="slow" advTm="1494">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nodeType="click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500" fill="hold"/>
                                        <p:tgtEl>
                                          <p:spTgt spid="48"/>
                                        </p:tgtEl>
                                        <p:attrNameLst>
                                          <p:attrName>ppt_x</p:attrName>
                                        </p:attrNameLst>
                                      </p:cBhvr>
                                      <p:tavLst>
                                        <p:tav tm="0">
                                          <p:val>
                                            <p:strVal val="#ppt_x"/>
                                          </p:val>
                                        </p:tav>
                                        <p:tav tm="100000">
                                          <p:val>
                                            <p:strVal val="#ppt_x"/>
                                          </p:val>
                                        </p:tav>
                                      </p:tavLst>
                                    </p:anim>
                                    <p:anim calcmode="lin" valueType="num">
                                      <p:cBhvr additive="base">
                                        <p:cTn id="54" dur="500" fill="hold"/>
                                        <p:tgtEl>
                                          <p:spTgt spid="48"/>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1000"/>
                                        <p:tgtEl>
                                          <p:spTgt spid="58"/>
                                        </p:tgtEl>
                                      </p:cBhvr>
                                    </p:animEffect>
                                    <p:anim calcmode="lin" valueType="num">
                                      <p:cBhvr>
                                        <p:cTn id="65" dur="1000" fill="hold"/>
                                        <p:tgtEl>
                                          <p:spTgt spid="58"/>
                                        </p:tgtEl>
                                        <p:attrNameLst>
                                          <p:attrName>ppt_x</p:attrName>
                                        </p:attrNameLst>
                                      </p:cBhvr>
                                      <p:tavLst>
                                        <p:tav tm="0">
                                          <p:val>
                                            <p:strVal val="#ppt_x"/>
                                          </p:val>
                                        </p:tav>
                                        <p:tav tm="100000">
                                          <p:val>
                                            <p:strVal val="#ppt_x"/>
                                          </p:val>
                                        </p:tav>
                                      </p:tavLst>
                                    </p:anim>
                                    <p:anim calcmode="lin" valueType="num">
                                      <p:cBhvr>
                                        <p:cTn id="66" dur="1000" fill="hold"/>
                                        <p:tgtEl>
                                          <p:spTgt spid="5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animEffect transition="in" filter="fade">
                                      <p:cBhvr>
                                        <p:cTn id="69" dur="1000"/>
                                        <p:tgtEl>
                                          <p:spTgt spid="55"/>
                                        </p:tgtEl>
                                      </p:cBhvr>
                                    </p:animEffect>
                                    <p:anim calcmode="lin" valueType="num">
                                      <p:cBhvr>
                                        <p:cTn id="70" dur="1000" fill="hold"/>
                                        <p:tgtEl>
                                          <p:spTgt spid="55"/>
                                        </p:tgtEl>
                                        <p:attrNameLst>
                                          <p:attrName>ppt_x</p:attrName>
                                        </p:attrNameLst>
                                      </p:cBhvr>
                                      <p:tavLst>
                                        <p:tav tm="0">
                                          <p:val>
                                            <p:strVal val="#ppt_x"/>
                                          </p:val>
                                        </p:tav>
                                        <p:tav tm="100000">
                                          <p:val>
                                            <p:strVal val="#ppt_x"/>
                                          </p:val>
                                        </p:tav>
                                      </p:tavLst>
                                    </p:anim>
                                    <p:anim calcmode="lin" valueType="num">
                                      <p:cBhvr>
                                        <p:cTn id="71" dur="1000" fill="hold"/>
                                        <p:tgtEl>
                                          <p:spTgt spid="55"/>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fade">
                                      <p:cBhvr>
                                        <p:cTn id="74" dur="1000"/>
                                        <p:tgtEl>
                                          <p:spTgt spid="61"/>
                                        </p:tgtEl>
                                      </p:cBhvr>
                                    </p:animEffect>
                                    <p:anim calcmode="lin" valueType="num">
                                      <p:cBhvr>
                                        <p:cTn id="75" dur="1000" fill="hold"/>
                                        <p:tgtEl>
                                          <p:spTgt spid="61"/>
                                        </p:tgtEl>
                                        <p:attrNameLst>
                                          <p:attrName>ppt_x</p:attrName>
                                        </p:attrNameLst>
                                      </p:cBhvr>
                                      <p:tavLst>
                                        <p:tav tm="0">
                                          <p:val>
                                            <p:strVal val="#ppt_x"/>
                                          </p:val>
                                        </p:tav>
                                        <p:tav tm="100000">
                                          <p:val>
                                            <p:strVal val="#ppt_x"/>
                                          </p:val>
                                        </p:tav>
                                      </p:tavLst>
                                    </p:anim>
                                    <p:anim calcmode="lin" valueType="num">
                                      <p:cBhvr>
                                        <p:cTn id="7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临床表现及应对策略</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5" name="图片 4">
            <a:extLst>
              <a:ext uri="{FF2B5EF4-FFF2-40B4-BE49-F238E27FC236}">
                <a16:creationId xmlns="" xmlns:a16="http://schemas.microsoft.com/office/drawing/2014/main" id="{135EF19F-39D7-44B5-8DAC-10F040E5D6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40016" y="1013825"/>
            <a:ext cx="5633864" cy="5633864"/>
          </a:xfrm>
          <a:prstGeom prst="rect">
            <a:avLst/>
          </a:prstGeom>
          <a:effectLst>
            <a:outerShdw blurRad="228600" algn="ctr" rotWithShape="0">
              <a:prstClr val="black">
                <a:alpha val="40000"/>
              </a:prstClr>
            </a:outerShdw>
          </a:effectLst>
        </p:spPr>
      </p:pic>
      <p:grpSp>
        <p:nvGrpSpPr>
          <p:cNvPr id="11" name="组合 10">
            <a:extLst>
              <a:ext uri="{FF2B5EF4-FFF2-40B4-BE49-F238E27FC236}">
                <a16:creationId xmlns="" xmlns:a16="http://schemas.microsoft.com/office/drawing/2014/main" id="{3E8905FA-A67D-4884-9C6A-EFD1097CD3B4}"/>
              </a:ext>
            </a:extLst>
          </p:cNvPr>
          <p:cNvGrpSpPr/>
          <p:nvPr/>
        </p:nvGrpSpPr>
        <p:grpSpPr>
          <a:xfrm>
            <a:off x="876915" y="1625543"/>
            <a:ext cx="4931053" cy="1251323"/>
            <a:chOff x="839416" y="1763704"/>
            <a:chExt cx="4931053" cy="1251323"/>
          </a:xfrm>
        </p:grpSpPr>
        <p:sp>
          <p:nvSpPr>
            <p:cNvPr id="12" name="文本框 11">
              <a:extLst>
                <a:ext uri="{FF2B5EF4-FFF2-40B4-BE49-F238E27FC236}">
                  <a16:creationId xmlns="" xmlns:a16="http://schemas.microsoft.com/office/drawing/2014/main" id="{72A52846-49E4-418B-A1CD-7B7D4BAE0AAF}"/>
                </a:ext>
              </a:extLst>
            </p:cNvPr>
            <p:cNvSpPr txBox="1"/>
            <p:nvPr/>
          </p:nvSpPr>
          <p:spPr>
            <a:xfrm>
              <a:off x="839416" y="1763704"/>
              <a:ext cx="1728192" cy="461665"/>
            </a:xfrm>
            <a:prstGeom prst="rect">
              <a:avLst/>
            </a:prstGeom>
            <a:noFill/>
          </p:spPr>
          <p:txBody>
            <a:bodyPr wrap="square" rtlCol="0">
              <a:spAutoFit/>
            </a:bodyPr>
            <a:lstStyle/>
            <a:p>
              <a:r>
                <a:rPr lang="zh-CN" altLang="en-US" sz="2400" dirty="0">
                  <a:solidFill>
                    <a:schemeClr val="tx1">
                      <a:lumMod val="85000"/>
                      <a:lumOff val="15000"/>
                    </a:schemeClr>
                  </a:solidFill>
                  <a:cs typeface="+mn-ea"/>
                  <a:sym typeface="+mn-lt"/>
                </a:rPr>
                <a:t>应对策略</a:t>
              </a:r>
            </a:p>
          </p:txBody>
        </p:sp>
        <p:sp>
          <p:nvSpPr>
            <p:cNvPr id="13" name="文本框 12">
              <a:extLst>
                <a:ext uri="{FF2B5EF4-FFF2-40B4-BE49-F238E27FC236}">
                  <a16:creationId xmlns="" xmlns:a16="http://schemas.microsoft.com/office/drawing/2014/main" id="{70749525-2219-4BDF-84A9-AD2D40F20086}"/>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一般治疗、抗病毒治疗、恢复或改善免疫功能的治疗及机会性感染和恶性肿瘤的治疗。</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2E1A70A0-BDDD-4DC9-A0C0-91327E4969B4}"/>
              </a:ext>
            </a:extLst>
          </p:cNvPr>
          <p:cNvGrpSpPr/>
          <p:nvPr/>
        </p:nvGrpSpPr>
        <p:grpSpPr>
          <a:xfrm>
            <a:off x="876915" y="3038166"/>
            <a:ext cx="4931053" cy="1612576"/>
            <a:chOff x="839416" y="1763704"/>
            <a:chExt cx="4931053" cy="1612576"/>
          </a:xfrm>
        </p:grpSpPr>
        <p:sp>
          <p:nvSpPr>
            <p:cNvPr id="15" name="文本框 14">
              <a:extLst>
                <a:ext uri="{FF2B5EF4-FFF2-40B4-BE49-F238E27FC236}">
                  <a16:creationId xmlns="" xmlns:a16="http://schemas.microsoft.com/office/drawing/2014/main" id="{58A5A387-4DF3-4DF6-874F-D17C7BC2C990}"/>
                </a:ext>
              </a:extLst>
            </p:cNvPr>
            <p:cNvSpPr txBox="1"/>
            <p:nvPr/>
          </p:nvSpPr>
          <p:spPr>
            <a:xfrm>
              <a:off x="839416" y="1763704"/>
              <a:ext cx="1728192" cy="461665"/>
            </a:xfrm>
            <a:prstGeom prst="rect">
              <a:avLst/>
            </a:prstGeom>
            <a:noFill/>
          </p:spPr>
          <p:txBody>
            <a:bodyPr wrap="square" rtlCol="0">
              <a:spAutoFit/>
            </a:bodyPr>
            <a:lstStyle/>
            <a:p>
              <a:r>
                <a:rPr lang="zh-CN" altLang="en-US" sz="2400" dirty="0">
                  <a:solidFill>
                    <a:schemeClr val="tx1">
                      <a:lumMod val="85000"/>
                      <a:lumOff val="15000"/>
                    </a:schemeClr>
                  </a:solidFill>
                  <a:cs typeface="+mn-ea"/>
                  <a:sym typeface="+mn-lt"/>
                </a:rPr>
                <a:t>应对策略</a:t>
              </a:r>
            </a:p>
          </p:txBody>
        </p:sp>
        <p:sp>
          <p:nvSpPr>
            <p:cNvPr id="16" name="文本框 15">
              <a:extLst>
                <a:ext uri="{FF2B5EF4-FFF2-40B4-BE49-F238E27FC236}">
                  <a16:creationId xmlns="" xmlns:a16="http://schemas.microsoft.com/office/drawing/2014/main" id="{1859B8A0-246E-40C7-A2A7-3C537F976699}"/>
                </a:ext>
              </a:extLst>
            </p:cNvPr>
            <p:cNvSpPr txBox="1"/>
            <p:nvPr/>
          </p:nvSpPr>
          <p:spPr>
            <a:xfrm>
              <a:off x="839416" y="2314451"/>
              <a:ext cx="4931053" cy="1061829"/>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对</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感染者或获得性免疫缺陷综合征患者均无须隔离治疗。对无症状</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感染者，仍可保持正常的工作和生活。</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756BE351-E508-44BA-89C7-67BFC01882A2}"/>
              </a:ext>
            </a:extLst>
          </p:cNvPr>
          <p:cNvGrpSpPr/>
          <p:nvPr/>
        </p:nvGrpSpPr>
        <p:grpSpPr>
          <a:xfrm>
            <a:off x="876915" y="4773955"/>
            <a:ext cx="4931053" cy="1251323"/>
            <a:chOff x="839416" y="1763704"/>
            <a:chExt cx="4931053" cy="1251323"/>
          </a:xfrm>
        </p:grpSpPr>
        <p:sp>
          <p:nvSpPr>
            <p:cNvPr id="18" name="文本框 17">
              <a:extLst>
                <a:ext uri="{FF2B5EF4-FFF2-40B4-BE49-F238E27FC236}">
                  <a16:creationId xmlns="" xmlns:a16="http://schemas.microsoft.com/office/drawing/2014/main" id="{15145B5E-C7EF-4E0B-9E84-02B14DC7F264}"/>
                </a:ext>
              </a:extLst>
            </p:cNvPr>
            <p:cNvSpPr txBox="1"/>
            <p:nvPr/>
          </p:nvSpPr>
          <p:spPr>
            <a:xfrm>
              <a:off x="839416" y="1763704"/>
              <a:ext cx="1728192" cy="461665"/>
            </a:xfrm>
            <a:prstGeom prst="rect">
              <a:avLst/>
            </a:prstGeom>
            <a:noFill/>
          </p:spPr>
          <p:txBody>
            <a:bodyPr wrap="square" rtlCol="0">
              <a:spAutoFit/>
            </a:bodyPr>
            <a:lstStyle/>
            <a:p>
              <a:r>
                <a:rPr lang="zh-CN" altLang="en-US" sz="2400" dirty="0">
                  <a:solidFill>
                    <a:schemeClr val="tx1">
                      <a:lumMod val="85000"/>
                      <a:lumOff val="15000"/>
                    </a:schemeClr>
                  </a:solidFill>
                  <a:cs typeface="+mn-ea"/>
                  <a:sym typeface="+mn-lt"/>
                </a:rPr>
                <a:t>应对策略</a:t>
              </a:r>
            </a:p>
          </p:txBody>
        </p:sp>
        <p:sp>
          <p:nvSpPr>
            <p:cNvPr id="19" name="文本框 18">
              <a:extLst>
                <a:ext uri="{FF2B5EF4-FFF2-40B4-BE49-F238E27FC236}">
                  <a16:creationId xmlns="" xmlns:a16="http://schemas.microsoft.com/office/drawing/2014/main" id="{71C543F5-75CC-42BC-8B9A-3F69AC2B5FD5}"/>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应根据具体病情进行抗病毒治疗，并密切监测病情的变化。</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3670626385"/>
      </p:ext>
    </p:extLst>
  </p:cSld>
  <p:clrMapOvr>
    <a:masterClrMapping/>
  </p:clrMapOvr>
  <mc:AlternateContent xmlns:mc="http://schemas.openxmlformats.org/markup-compatibility/2006" xmlns:p14="http://schemas.microsoft.com/office/powerpoint/2010/main">
    <mc:Choice Requires="p14">
      <p:transition spd="slow" p14:dur="1500" advTm="1068">
        <p:random/>
      </p:transition>
    </mc:Choice>
    <mc:Fallback xmlns="">
      <p:transition spd="slow" advTm="106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03D3D1C-3883-46E6-A27E-694C259D3D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13181" cy="6883112"/>
          </a:xfrm>
          <a:prstGeom prst="rect">
            <a:avLst/>
          </a:prstGeom>
        </p:spPr>
      </p:pic>
      <p:grpSp>
        <p:nvGrpSpPr>
          <p:cNvPr id="4" name="组合 3">
            <a:extLst>
              <a:ext uri="{FF2B5EF4-FFF2-40B4-BE49-F238E27FC236}">
                <a16:creationId xmlns="" xmlns:a16="http://schemas.microsoft.com/office/drawing/2014/main" id="{AEED2401-C7EE-4723-8760-B94314CE18A0}"/>
              </a:ext>
            </a:extLst>
          </p:cNvPr>
          <p:cNvGrpSpPr/>
          <p:nvPr/>
        </p:nvGrpSpPr>
        <p:grpSpPr>
          <a:xfrm>
            <a:off x="359663" y="278887"/>
            <a:ext cx="11208945" cy="715374"/>
            <a:chOff x="359663" y="278887"/>
            <a:chExt cx="11208945" cy="715374"/>
          </a:xfrm>
        </p:grpSpPr>
        <p:pic>
          <p:nvPicPr>
            <p:cNvPr id="5" name="图片 4">
              <a:extLst>
                <a:ext uri="{FF2B5EF4-FFF2-40B4-BE49-F238E27FC236}">
                  <a16:creationId xmlns="" xmlns:a16="http://schemas.microsoft.com/office/drawing/2014/main" id="{781C9A7B-6DD1-478C-BDC0-8422BB6BE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278887"/>
              <a:ext cx="1703889" cy="715374"/>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 xmlns:a16="http://schemas.microsoft.com/office/drawing/2014/main" id="{A98A09C2-2324-4E32-A66E-AF77010455C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6">
            <a:extLst>
              <a:ext uri="{FF2B5EF4-FFF2-40B4-BE49-F238E27FC236}">
                <a16:creationId xmlns="" xmlns:a16="http://schemas.microsoft.com/office/drawing/2014/main" id="{F9DC4A30-90FA-4F1C-9E76-CB4F4CD5B467}"/>
              </a:ext>
            </a:extLst>
          </p:cNvPr>
          <p:cNvGrpSpPr/>
          <p:nvPr/>
        </p:nvGrpSpPr>
        <p:grpSpPr>
          <a:xfrm>
            <a:off x="10272464" y="4725144"/>
            <a:ext cx="1728192" cy="984885"/>
            <a:chOff x="10425562" y="4472076"/>
            <a:chExt cx="1728192" cy="984885"/>
          </a:xfrm>
        </p:grpSpPr>
        <p:sp>
          <p:nvSpPr>
            <p:cNvPr id="8" name="文本框 7">
              <a:extLst>
                <a:ext uri="{FF2B5EF4-FFF2-40B4-BE49-F238E27FC236}">
                  <a16:creationId xmlns="" xmlns:a16="http://schemas.microsoft.com/office/drawing/2014/main" id="{8B64F1BE-D233-41FC-996B-C0D41506868B}"/>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a:solidFill>
                    <a:schemeClr val="bg1"/>
                  </a:solidFill>
                  <a:effectLst>
                    <a:outerShdw blurRad="38100" dist="38100" dir="2700000" algn="tl">
                      <a:srgbClr val="000000">
                        <a:alpha val="43137"/>
                      </a:srgbClr>
                    </a:outerShdw>
                  </a:effectLst>
                  <a:cs typeface="+mn-ea"/>
                  <a:sym typeface="+mn-lt"/>
                </a:rPr>
                <a:t>2021</a:t>
              </a:r>
              <a:r>
                <a:rPr lang="zh-CN" altLang="en-US" sz="2000" dirty="0">
                  <a:solidFill>
                    <a:schemeClr val="bg1"/>
                  </a:solidFill>
                  <a:effectLst>
                    <a:outerShdw blurRad="38100" dist="38100" dir="2700000" algn="tl">
                      <a:srgbClr val="000000">
                        <a:alpha val="43137"/>
                      </a:srgbClr>
                    </a:outerShdw>
                  </a:effectLst>
                  <a:cs typeface="+mn-ea"/>
                  <a:sym typeface="+mn-lt"/>
                </a:rPr>
                <a:t>年</a:t>
              </a:r>
            </a:p>
          </p:txBody>
        </p:sp>
        <p:sp>
          <p:nvSpPr>
            <p:cNvPr id="9" name="文本框 8">
              <a:extLst>
                <a:ext uri="{FF2B5EF4-FFF2-40B4-BE49-F238E27FC236}">
                  <a16:creationId xmlns="" xmlns:a16="http://schemas.microsoft.com/office/drawing/2014/main" id="{1347A716-4010-413A-B4D9-CADCAE6E8B28}"/>
                </a:ext>
              </a:extLst>
            </p:cNvPr>
            <p:cNvSpPr txBox="1"/>
            <p:nvPr/>
          </p:nvSpPr>
          <p:spPr>
            <a:xfrm>
              <a:off x="10425562" y="4872186"/>
              <a:ext cx="1728192" cy="584775"/>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世界第</a:t>
              </a:r>
              <a:r>
                <a:rPr lang="en-US" altLang="zh-CN" sz="1600" dirty="0">
                  <a:solidFill>
                    <a:schemeClr val="bg1"/>
                  </a:solidFill>
                  <a:effectLst>
                    <a:outerShdw blurRad="38100" dist="38100" dir="2700000" algn="tl">
                      <a:srgbClr val="000000">
                        <a:alpha val="43137"/>
                      </a:srgbClr>
                    </a:outerShdw>
                  </a:effectLst>
                  <a:cs typeface="+mn-ea"/>
                  <a:sym typeface="+mn-lt"/>
                </a:rPr>
                <a:t>24</a:t>
              </a:r>
              <a:r>
                <a:rPr lang="zh-CN" altLang="en-US" sz="1600" dirty="0">
                  <a:solidFill>
                    <a:schemeClr val="bg1"/>
                  </a:solidFill>
                  <a:effectLst>
                    <a:outerShdw blurRad="38100" dist="38100" dir="2700000" algn="tl">
                      <a:srgbClr val="000000">
                        <a:alpha val="43137"/>
                      </a:srgbClr>
                    </a:outerShdw>
                  </a:effectLst>
                  <a:cs typeface="+mn-ea"/>
                  <a:sym typeface="+mn-lt"/>
                </a:rPr>
                <a:t>个艾滋病日</a:t>
              </a:r>
            </a:p>
          </p:txBody>
        </p:sp>
      </p:grpSp>
      <p:grpSp>
        <p:nvGrpSpPr>
          <p:cNvPr id="13" name="组合 12">
            <a:extLst>
              <a:ext uri="{FF2B5EF4-FFF2-40B4-BE49-F238E27FC236}">
                <a16:creationId xmlns="" xmlns:a16="http://schemas.microsoft.com/office/drawing/2014/main" id="{E6AC9FCB-BBB4-4304-94B0-2F221F7E0BAF}"/>
              </a:ext>
            </a:extLst>
          </p:cNvPr>
          <p:cNvGrpSpPr/>
          <p:nvPr/>
        </p:nvGrpSpPr>
        <p:grpSpPr>
          <a:xfrm>
            <a:off x="551384" y="2147620"/>
            <a:ext cx="6984776" cy="2562760"/>
            <a:chOff x="551384" y="1916832"/>
            <a:chExt cx="6984776" cy="2562760"/>
          </a:xfrm>
        </p:grpSpPr>
        <p:sp>
          <p:nvSpPr>
            <p:cNvPr id="10" name="文本框 9">
              <a:extLst>
                <a:ext uri="{FF2B5EF4-FFF2-40B4-BE49-F238E27FC236}">
                  <a16:creationId xmlns="" xmlns:a16="http://schemas.microsoft.com/office/drawing/2014/main" id="{5C418258-3EAD-4BD4-9B41-AF5134DE8176}"/>
                </a:ext>
              </a:extLst>
            </p:cNvPr>
            <p:cNvSpPr txBox="1"/>
            <p:nvPr/>
          </p:nvSpPr>
          <p:spPr>
            <a:xfrm>
              <a:off x="551384" y="1916832"/>
              <a:ext cx="4464496" cy="1200329"/>
            </a:xfrm>
            <a:prstGeom prst="rect">
              <a:avLst/>
            </a:prstGeom>
            <a:noFill/>
          </p:spPr>
          <p:txBody>
            <a:bodyPr wrap="square" rtlCol="0">
              <a:spAutoFit/>
            </a:bodyPr>
            <a:lstStyle/>
            <a:p>
              <a:pPr algn="dist"/>
              <a:r>
                <a:rPr lang="en-US" altLang="zh-CN" sz="7200" dirty="0">
                  <a:solidFill>
                    <a:schemeClr val="bg1"/>
                  </a:solidFill>
                  <a:effectLst>
                    <a:outerShdw blurRad="38100" dist="38100" dir="2700000" algn="tl">
                      <a:srgbClr val="000000">
                        <a:alpha val="43137"/>
                      </a:srgbClr>
                    </a:outerShdw>
                  </a:effectLst>
                  <a:cs typeface="+mn-ea"/>
                  <a:sym typeface="+mn-lt"/>
                </a:rPr>
                <a:t>PART 03</a:t>
              </a:r>
              <a:endParaRPr lang="zh-CN" altLang="en-US" sz="7200" dirty="0">
                <a:solidFill>
                  <a:schemeClr val="bg1"/>
                </a:solidFill>
                <a:effectLst>
                  <a:outerShdw blurRad="38100" dist="38100" dir="2700000" algn="tl">
                    <a:srgbClr val="000000">
                      <a:alpha val="43137"/>
                    </a:srgbClr>
                  </a:outerShdw>
                </a:effectLst>
                <a:cs typeface="+mn-ea"/>
                <a:sym typeface="+mn-lt"/>
              </a:endParaRPr>
            </a:p>
          </p:txBody>
        </p:sp>
        <p:sp>
          <p:nvSpPr>
            <p:cNvPr id="11" name="文本框 10">
              <a:extLst>
                <a:ext uri="{FF2B5EF4-FFF2-40B4-BE49-F238E27FC236}">
                  <a16:creationId xmlns="" xmlns:a16="http://schemas.microsoft.com/office/drawing/2014/main" id="{4B6195CA-B9F6-423B-91A8-903F66E19853}"/>
                </a:ext>
              </a:extLst>
            </p:cNvPr>
            <p:cNvSpPr txBox="1"/>
            <p:nvPr/>
          </p:nvSpPr>
          <p:spPr>
            <a:xfrm>
              <a:off x="551384" y="3244378"/>
              <a:ext cx="6480720" cy="830997"/>
            </a:xfrm>
            <a:prstGeom prst="rect">
              <a:avLst/>
            </a:prstGeom>
            <a:noFill/>
          </p:spPr>
          <p:txBody>
            <a:bodyPr wrap="square" rtlCol="0">
              <a:spAutoFit/>
            </a:bodyPr>
            <a:lstStyle/>
            <a:p>
              <a:pPr algn="dist"/>
              <a:r>
                <a:rPr lang="zh-CN" altLang="en-US" sz="4800" dirty="0">
                  <a:solidFill>
                    <a:schemeClr val="bg1"/>
                  </a:solidFill>
                  <a:effectLst>
                    <a:outerShdw blurRad="38100" dist="38100" dir="2700000" algn="tl">
                      <a:srgbClr val="000000">
                        <a:alpha val="43137"/>
                      </a:srgbClr>
                    </a:outerShdw>
                  </a:effectLst>
                  <a:cs typeface="+mn-ea"/>
                  <a:sym typeface="+mn-lt"/>
                </a:rPr>
                <a:t>艾滋病检查及诊断</a:t>
              </a:r>
            </a:p>
          </p:txBody>
        </p:sp>
        <p:sp>
          <p:nvSpPr>
            <p:cNvPr id="12" name="文本框 11">
              <a:extLst>
                <a:ext uri="{FF2B5EF4-FFF2-40B4-BE49-F238E27FC236}">
                  <a16:creationId xmlns="" xmlns:a16="http://schemas.microsoft.com/office/drawing/2014/main" id="{06663C1B-28A7-453F-A8FA-EDB3202C9D80}"/>
                </a:ext>
              </a:extLst>
            </p:cNvPr>
            <p:cNvSpPr txBox="1"/>
            <p:nvPr/>
          </p:nvSpPr>
          <p:spPr>
            <a:xfrm>
              <a:off x="551384" y="4202593"/>
              <a:ext cx="6984776" cy="276999"/>
            </a:xfrm>
            <a:prstGeom prst="rect">
              <a:avLst/>
            </a:prstGeom>
            <a:noFill/>
          </p:spPr>
          <p:txBody>
            <a:bodyPr wrap="square" rtlCol="0">
              <a:spAutoFit/>
            </a:bodyPr>
            <a:lstStyle/>
            <a:p>
              <a:pPr algn="dist"/>
              <a:r>
                <a:rPr lang="en-US" altLang="zh-CN" sz="12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1200" dirty="0">
                <a:solidFill>
                  <a:schemeClr val="bg1"/>
                </a:solidFill>
                <a:effectLst>
                  <a:outerShdw blurRad="38100" dist="38100" dir="2700000" algn="tl">
                    <a:srgbClr val="000000">
                      <a:alpha val="43137"/>
                    </a:srgbClr>
                  </a:outerShdw>
                </a:effectLst>
                <a:cs typeface="+mn-ea"/>
                <a:sym typeface="+mn-lt"/>
              </a:endParaRPr>
            </a:p>
          </p:txBody>
        </p:sp>
      </p:grpSp>
      <p:sp>
        <p:nvSpPr>
          <p:cNvPr id="17" name="文本框 16">
            <a:extLst>
              <a:ext uri="{FF2B5EF4-FFF2-40B4-BE49-F238E27FC236}">
                <a16:creationId xmlns="" xmlns:a16="http://schemas.microsoft.com/office/drawing/2014/main" id="{434E74C0-67A4-4FF7-9327-B0365E68E0E0}"/>
              </a:ext>
            </a:extLst>
          </p:cNvPr>
          <p:cNvSpPr txBox="1"/>
          <p:nvPr/>
        </p:nvSpPr>
        <p:spPr>
          <a:xfrm>
            <a:off x="551384" y="6093296"/>
            <a:ext cx="6552728" cy="490712"/>
          </a:xfrm>
          <a:prstGeom prst="rect">
            <a:avLst/>
          </a:prstGeom>
          <a:noFill/>
        </p:spPr>
        <p:txBody>
          <a:bodyPr wrap="square" rtlCol="0">
            <a:spAutoFit/>
          </a:bodyPr>
          <a:lstStyle/>
          <a:p>
            <a:pPr>
              <a:lnSpc>
                <a:spcPct val="200000"/>
              </a:lnSpc>
            </a:pPr>
            <a:r>
              <a:rPr lang="en-US" altLang="zh-CN" sz="7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700" spc="400" dirty="0">
              <a:solidFill>
                <a:schemeClr val="bg1"/>
              </a:solidFill>
              <a:effectLst>
                <a:outerShdw blurRad="38100" dist="38100" dir="2700000" algn="tl">
                  <a:srgbClr val="000000">
                    <a:alpha val="43137"/>
                  </a:srgbClr>
                </a:outerShdw>
              </a:effectLst>
              <a:cs typeface="+mn-ea"/>
              <a:sym typeface="+mn-lt"/>
            </a:endParaRPr>
          </a:p>
        </p:txBody>
      </p:sp>
    </p:spTree>
    <p:custDataLst>
      <p:tags r:id="rId1"/>
    </p:custDataLst>
    <p:extLst>
      <p:ext uri="{BB962C8B-B14F-4D97-AF65-F5344CB8AC3E}">
        <p14:creationId xmlns:p14="http://schemas.microsoft.com/office/powerpoint/2010/main" val="1903344247"/>
      </p:ext>
    </p:extLst>
  </p:cSld>
  <p:clrMapOvr>
    <a:masterClrMapping/>
  </p:clrMapOvr>
  <mc:AlternateContent xmlns:mc="http://schemas.openxmlformats.org/markup-compatibility/2006" xmlns:p14="http://schemas.microsoft.com/office/powerpoint/2010/main">
    <mc:Choice Requires="p14">
      <p:transition spd="slow" p14:dur="1500" advTm="1112">
        <p:random/>
      </p:transition>
    </mc:Choice>
    <mc:Fallback xmlns="">
      <p:transition spd="slow" advTm="111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艾滋病检查及诊断</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sp>
        <p:nvSpPr>
          <p:cNvPr id="11" name="Rounded Rectangle 123">
            <a:extLst>
              <a:ext uri="{FF2B5EF4-FFF2-40B4-BE49-F238E27FC236}">
                <a16:creationId xmlns="" xmlns:a16="http://schemas.microsoft.com/office/drawing/2014/main" id="{61ACA20B-41B3-47EE-904C-FE88E080728D}"/>
              </a:ext>
            </a:extLst>
          </p:cNvPr>
          <p:cNvSpPr/>
          <p:nvPr/>
        </p:nvSpPr>
        <p:spPr>
          <a:xfrm rot="5400000">
            <a:off x="2982659" y="3504213"/>
            <a:ext cx="1591917" cy="51141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2" name="Rounded Rectangle 124">
            <a:extLst>
              <a:ext uri="{FF2B5EF4-FFF2-40B4-BE49-F238E27FC236}">
                <a16:creationId xmlns="" xmlns:a16="http://schemas.microsoft.com/office/drawing/2014/main" id="{764E2178-153A-473C-BB82-D6AA24474409}"/>
              </a:ext>
            </a:extLst>
          </p:cNvPr>
          <p:cNvSpPr/>
          <p:nvPr/>
        </p:nvSpPr>
        <p:spPr>
          <a:xfrm rot="5400000">
            <a:off x="3474099" y="3504215"/>
            <a:ext cx="2403964" cy="511411"/>
          </a:xfrm>
          <a:prstGeom prst="roundRect">
            <a:avLst>
              <a:gd name="adj" fmla="val 50000"/>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3" name="Rounded Rectangle 125">
            <a:extLst>
              <a:ext uri="{FF2B5EF4-FFF2-40B4-BE49-F238E27FC236}">
                <a16:creationId xmlns="" xmlns:a16="http://schemas.microsoft.com/office/drawing/2014/main" id="{B41A89D1-48BD-4C00-9A5B-78C4638D0BEF}"/>
              </a:ext>
            </a:extLst>
          </p:cNvPr>
          <p:cNvSpPr/>
          <p:nvPr/>
        </p:nvSpPr>
        <p:spPr>
          <a:xfrm rot="5400000">
            <a:off x="4583907" y="3504215"/>
            <a:ext cx="1997941" cy="511411"/>
          </a:xfrm>
          <a:prstGeom prst="roundRect">
            <a:avLst>
              <a:gd name="adj" fmla="val 50000"/>
            </a:avLst>
          </a:prstGeom>
          <a:gradFill>
            <a:gsLst>
              <a:gs pos="0">
                <a:srgbClr val="FD131E">
                  <a:alpha val="0"/>
                </a:srgbClr>
              </a:gs>
              <a:gs pos="100000">
                <a:srgbClr val="FD131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4" name="Rounded Rectangle 126">
            <a:extLst>
              <a:ext uri="{FF2B5EF4-FFF2-40B4-BE49-F238E27FC236}">
                <a16:creationId xmlns="" xmlns:a16="http://schemas.microsoft.com/office/drawing/2014/main" id="{3CF2D5D1-23DC-4EAC-865D-A6335695D4C9}"/>
              </a:ext>
            </a:extLst>
          </p:cNvPr>
          <p:cNvSpPr/>
          <p:nvPr/>
        </p:nvSpPr>
        <p:spPr>
          <a:xfrm rot="5400000">
            <a:off x="5070452" y="3504216"/>
            <a:ext cx="2812204" cy="511411"/>
          </a:xfrm>
          <a:prstGeom prst="roundRect">
            <a:avLst>
              <a:gd name="adj" fmla="val 50000"/>
            </a:avLst>
          </a:prstGeom>
          <a:gradFill>
            <a:gsLst>
              <a:gs pos="0">
                <a:srgbClr val="FD131E">
                  <a:alpha val="0"/>
                </a:srgbClr>
              </a:gs>
              <a:gs pos="100000">
                <a:srgbClr val="FD131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5" name="Rounded Rectangle 127">
            <a:extLst>
              <a:ext uri="{FF2B5EF4-FFF2-40B4-BE49-F238E27FC236}">
                <a16:creationId xmlns="" xmlns:a16="http://schemas.microsoft.com/office/drawing/2014/main" id="{9B864F44-0688-40E0-A220-FB09B6866151}"/>
              </a:ext>
            </a:extLst>
          </p:cNvPr>
          <p:cNvSpPr/>
          <p:nvPr/>
        </p:nvSpPr>
        <p:spPr>
          <a:xfrm rot="5400000">
            <a:off x="6185710" y="3503581"/>
            <a:ext cx="2403966" cy="511411"/>
          </a:xfrm>
          <a:prstGeom prst="roundRect">
            <a:avLst>
              <a:gd name="adj" fmla="val 50000"/>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6" name="Rounded Rectangle 128">
            <a:extLst>
              <a:ext uri="{FF2B5EF4-FFF2-40B4-BE49-F238E27FC236}">
                <a16:creationId xmlns="" xmlns:a16="http://schemas.microsoft.com/office/drawing/2014/main" id="{CF873A6C-0925-469F-8F4A-B06E26377FA4}"/>
              </a:ext>
            </a:extLst>
          </p:cNvPr>
          <p:cNvSpPr/>
          <p:nvPr/>
        </p:nvSpPr>
        <p:spPr>
          <a:xfrm rot="5400000">
            <a:off x="7622542" y="3504215"/>
            <a:ext cx="1319020" cy="51141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17" name="Arc 134">
            <a:extLst>
              <a:ext uri="{FF2B5EF4-FFF2-40B4-BE49-F238E27FC236}">
                <a16:creationId xmlns="" xmlns:a16="http://schemas.microsoft.com/office/drawing/2014/main" id="{25CA31FF-D178-4BAC-80C0-734AEF877944}"/>
              </a:ext>
            </a:extLst>
          </p:cNvPr>
          <p:cNvSpPr/>
          <p:nvPr/>
        </p:nvSpPr>
        <p:spPr>
          <a:xfrm rot="14978043" flipH="1">
            <a:off x="6597132" y="4039682"/>
            <a:ext cx="1545026" cy="1545026"/>
          </a:xfrm>
          <a:prstGeom prst="arc">
            <a:avLst>
              <a:gd name="adj1" fmla="val 17014246"/>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18" name="Arc 135">
            <a:extLst>
              <a:ext uri="{FF2B5EF4-FFF2-40B4-BE49-F238E27FC236}">
                <a16:creationId xmlns="" xmlns:a16="http://schemas.microsoft.com/office/drawing/2014/main" id="{5B70C51D-6370-4537-9614-D40753F5F1F7}"/>
              </a:ext>
            </a:extLst>
          </p:cNvPr>
          <p:cNvSpPr/>
          <p:nvPr/>
        </p:nvSpPr>
        <p:spPr>
          <a:xfrm rot="6621957" flipH="1" flipV="1">
            <a:off x="7254355" y="1992212"/>
            <a:ext cx="1545026" cy="1545026"/>
          </a:xfrm>
          <a:prstGeom prst="arc">
            <a:avLst>
              <a:gd name="adj1" fmla="val 17014246"/>
              <a:gd name="adj2" fmla="val 19242592"/>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19" name="Arc 140">
            <a:extLst>
              <a:ext uri="{FF2B5EF4-FFF2-40B4-BE49-F238E27FC236}">
                <a16:creationId xmlns="" xmlns:a16="http://schemas.microsoft.com/office/drawing/2014/main" id="{C31F731C-4702-40FB-87D3-E375F663E68D}"/>
              </a:ext>
            </a:extLst>
          </p:cNvPr>
          <p:cNvSpPr/>
          <p:nvPr/>
        </p:nvSpPr>
        <p:spPr>
          <a:xfrm rot="6621957">
            <a:off x="3803595" y="3770509"/>
            <a:ext cx="1766444" cy="1766444"/>
          </a:xfrm>
          <a:prstGeom prst="arc">
            <a:avLst>
              <a:gd name="adj1" fmla="val 16087243"/>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20" name="Arc 141">
            <a:extLst>
              <a:ext uri="{FF2B5EF4-FFF2-40B4-BE49-F238E27FC236}">
                <a16:creationId xmlns="" xmlns:a16="http://schemas.microsoft.com/office/drawing/2014/main" id="{9DF3CD0D-C1E3-4BAE-BDF8-BE1B696EA0F1}"/>
              </a:ext>
            </a:extLst>
          </p:cNvPr>
          <p:cNvSpPr/>
          <p:nvPr/>
        </p:nvSpPr>
        <p:spPr>
          <a:xfrm rot="14978043" flipV="1">
            <a:off x="3191821" y="1992212"/>
            <a:ext cx="1545026" cy="1545026"/>
          </a:xfrm>
          <a:prstGeom prst="arc">
            <a:avLst>
              <a:gd name="adj1" fmla="val 17014246"/>
              <a:gd name="adj2" fmla="val 19242592"/>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grpSp>
        <p:nvGrpSpPr>
          <p:cNvPr id="21" name="组合 20">
            <a:extLst>
              <a:ext uri="{FF2B5EF4-FFF2-40B4-BE49-F238E27FC236}">
                <a16:creationId xmlns="" xmlns:a16="http://schemas.microsoft.com/office/drawing/2014/main" id="{5E7814E1-2EA2-485B-801B-F68B35EEA862}"/>
              </a:ext>
            </a:extLst>
          </p:cNvPr>
          <p:cNvGrpSpPr/>
          <p:nvPr/>
        </p:nvGrpSpPr>
        <p:grpSpPr>
          <a:xfrm>
            <a:off x="623392" y="1922921"/>
            <a:ext cx="2624891" cy="1350059"/>
            <a:chOff x="764066" y="3154354"/>
            <a:chExt cx="2624891" cy="1350059"/>
          </a:xfrm>
        </p:grpSpPr>
        <p:sp>
          <p:nvSpPr>
            <p:cNvPr id="22" name="文本框 21">
              <a:extLst>
                <a:ext uri="{FF2B5EF4-FFF2-40B4-BE49-F238E27FC236}">
                  <a16:creationId xmlns="" xmlns:a16="http://schemas.microsoft.com/office/drawing/2014/main" id="{9A62B4D6-097D-4F7D-B3E7-2674E3D20089}"/>
                </a:ext>
              </a:extLst>
            </p:cNvPr>
            <p:cNvSpPr txBox="1"/>
            <p:nvPr/>
          </p:nvSpPr>
          <p:spPr>
            <a:xfrm>
              <a:off x="1250877" y="3154354"/>
              <a:ext cx="1562100" cy="461665"/>
            </a:xfrm>
            <a:prstGeom prst="rect">
              <a:avLst/>
            </a:prstGeom>
            <a:noFill/>
          </p:spPr>
          <p:txBody>
            <a:bodyPr wrap="square" rtlCol="0">
              <a:spAutoFit/>
            </a:bodyPr>
            <a:lstStyle/>
            <a:p>
              <a:pPr algn="ctr"/>
              <a:r>
                <a:rPr lang="zh-CN" altLang="en-US" sz="2400" dirty="0">
                  <a:solidFill>
                    <a:schemeClr val="tx1">
                      <a:lumMod val="75000"/>
                      <a:lumOff val="25000"/>
                    </a:schemeClr>
                  </a:solidFill>
                  <a:cs typeface="+mn-ea"/>
                  <a:sym typeface="+mn-lt"/>
                </a:rPr>
                <a:t>疾病检查</a:t>
              </a:r>
            </a:p>
          </p:txBody>
        </p:sp>
        <p:sp>
          <p:nvSpPr>
            <p:cNvPr id="23" name="文本框 22">
              <a:extLst>
                <a:ext uri="{FF2B5EF4-FFF2-40B4-BE49-F238E27FC236}">
                  <a16:creationId xmlns="" xmlns:a16="http://schemas.microsoft.com/office/drawing/2014/main" id="{69D983A5-8C50-47DC-A161-97089C411847}"/>
                </a:ext>
              </a:extLst>
            </p:cNvPr>
            <p:cNvSpPr txBox="1"/>
            <p:nvPr/>
          </p:nvSpPr>
          <p:spPr>
            <a:xfrm>
              <a:off x="764066" y="3642639"/>
              <a:ext cx="2624891" cy="861774"/>
            </a:xfrm>
            <a:prstGeom prst="rect">
              <a:avLst/>
            </a:prstGeom>
            <a:noFill/>
          </p:spPr>
          <p:txBody>
            <a:bodyPr wrap="square" rtlCol="0">
              <a:spAutoFit/>
            </a:bodyPr>
            <a:lstStyle/>
            <a:p>
              <a:pPr algn="ctr">
                <a:lnSpc>
                  <a:spcPts val="2000"/>
                </a:lnSpc>
              </a:pPr>
              <a:r>
                <a:rPr lang="zh-CN" altLang="en-US" sz="1400" spc="300" dirty="0">
                  <a:solidFill>
                    <a:schemeClr val="tx1">
                      <a:lumMod val="75000"/>
                      <a:lumOff val="25000"/>
                    </a:schemeClr>
                  </a:solidFill>
                  <a:cs typeface="+mn-ea"/>
                  <a:sym typeface="+mn-lt"/>
                </a:rPr>
                <a:t>主要是中度以上细胞免疫缺陷包括：</a:t>
              </a:r>
              <a:r>
                <a:rPr lang="en-US" altLang="zh-CN" sz="1400" spc="300" dirty="0">
                  <a:solidFill>
                    <a:schemeClr val="tx1">
                      <a:lumMod val="75000"/>
                      <a:lumOff val="25000"/>
                    </a:schemeClr>
                  </a:solidFill>
                  <a:cs typeface="+mn-ea"/>
                  <a:sym typeface="+mn-lt"/>
                </a:rPr>
                <a:t>CD4+T</a:t>
              </a:r>
              <a:r>
                <a:rPr lang="zh-CN" altLang="en-US" sz="1400" spc="300" dirty="0">
                  <a:solidFill>
                    <a:schemeClr val="tx1">
                      <a:lumMod val="75000"/>
                      <a:lumOff val="25000"/>
                    </a:schemeClr>
                  </a:solidFill>
                  <a:cs typeface="+mn-ea"/>
                  <a:sym typeface="+mn-lt"/>
                </a:rPr>
                <a:t>淋巴细胞耗竭</a:t>
              </a:r>
            </a:p>
          </p:txBody>
        </p:sp>
      </p:grpSp>
      <p:grpSp>
        <p:nvGrpSpPr>
          <p:cNvPr id="24" name="组合 23">
            <a:extLst>
              <a:ext uri="{FF2B5EF4-FFF2-40B4-BE49-F238E27FC236}">
                <a16:creationId xmlns="" xmlns:a16="http://schemas.microsoft.com/office/drawing/2014/main" id="{22E23A63-9E6F-419A-8869-DA2902053664}"/>
              </a:ext>
            </a:extLst>
          </p:cNvPr>
          <p:cNvGrpSpPr/>
          <p:nvPr/>
        </p:nvGrpSpPr>
        <p:grpSpPr>
          <a:xfrm>
            <a:off x="623392" y="4300101"/>
            <a:ext cx="2624891" cy="1323440"/>
            <a:chOff x="764066" y="3180973"/>
            <a:chExt cx="2624891" cy="1323440"/>
          </a:xfrm>
        </p:grpSpPr>
        <p:sp>
          <p:nvSpPr>
            <p:cNvPr id="25" name="文本框 24">
              <a:extLst>
                <a:ext uri="{FF2B5EF4-FFF2-40B4-BE49-F238E27FC236}">
                  <a16:creationId xmlns="" xmlns:a16="http://schemas.microsoft.com/office/drawing/2014/main" id="{8B1FC81E-98FA-463C-BCBD-A55B1B86F70D}"/>
                </a:ext>
              </a:extLst>
            </p:cNvPr>
            <p:cNvSpPr txBox="1"/>
            <p:nvPr/>
          </p:nvSpPr>
          <p:spPr>
            <a:xfrm>
              <a:off x="1287959" y="3180973"/>
              <a:ext cx="1525018" cy="461665"/>
            </a:xfrm>
            <a:prstGeom prst="rect">
              <a:avLst/>
            </a:prstGeom>
            <a:noFill/>
          </p:spPr>
          <p:txBody>
            <a:bodyPr wrap="square" rtlCol="0">
              <a:spAutoFit/>
            </a:bodyPr>
            <a:lstStyle/>
            <a:p>
              <a:pPr algn="ctr"/>
              <a:r>
                <a:rPr lang="zh-CN" altLang="en-US" sz="2400" dirty="0">
                  <a:solidFill>
                    <a:schemeClr val="tx1">
                      <a:lumMod val="75000"/>
                      <a:lumOff val="25000"/>
                    </a:schemeClr>
                  </a:solidFill>
                  <a:cs typeface="+mn-ea"/>
                  <a:sym typeface="+mn-lt"/>
                </a:rPr>
                <a:t>疾病检查</a:t>
              </a:r>
            </a:p>
          </p:txBody>
        </p:sp>
        <p:sp>
          <p:nvSpPr>
            <p:cNvPr id="26" name="文本框 25">
              <a:extLst>
                <a:ext uri="{FF2B5EF4-FFF2-40B4-BE49-F238E27FC236}">
                  <a16:creationId xmlns="" xmlns:a16="http://schemas.microsoft.com/office/drawing/2014/main" id="{AE7E137E-FC2B-4754-8510-443A74D002D1}"/>
                </a:ext>
              </a:extLst>
            </p:cNvPr>
            <p:cNvSpPr txBox="1"/>
            <p:nvPr/>
          </p:nvSpPr>
          <p:spPr>
            <a:xfrm>
              <a:off x="764066" y="3642639"/>
              <a:ext cx="2624891" cy="861774"/>
            </a:xfrm>
            <a:prstGeom prst="rect">
              <a:avLst/>
            </a:prstGeom>
            <a:noFill/>
          </p:spPr>
          <p:txBody>
            <a:bodyPr wrap="square" rtlCol="0">
              <a:spAutoFit/>
            </a:bodyPr>
            <a:lstStyle/>
            <a:p>
              <a:pPr algn="ctr">
                <a:lnSpc>
                  <a:spcPts val="2000"/>
                </a:lnSpc>
              </a:pPr>
              <a:r>
                <a:rPr lang="zh-CN" altLang="en-US" sz="1400" spc="300" dirty="0">
                  <a:solidFill>
                    <a:schemeClr val="tx1">
                      <a:lumMod val="75000"/>
                      <a:lumOff val="25000"/>
                    </a:schemeClr>
                  </a:solidFill>
                  <a:cs typeface="+mn-ea"/>
                  <a:sym typeface="+mn-lt"/>
                </a:rPr>
                <a:t>迟发型变态反应皮试阴性，有丝分裂原刺激反应低下。</a:t>
              </a:r>
              <a:r>
                <a:rPr lang="en-US" altLang="zh-CN" sz="1400" spc="300" dirty="0">
                  <a:solidFill>
                    <a:schemeClr val="tx1">
                      <a:lumMod val="75000"/>
                      <a:lumOff val="25000"/>
                    </a:schemeClr>
                  </a:solidFill>
                  <a:cs typeface="+mn-ea"/>
                  <a:sym typeface="+mn-lt"/>
                </a:rPr>
                <a:t>NK</a:t>
              </a:r>
              <a:r>
                <a:rPr lang="zh-CN" altLang="en-US" sz="1400" spc="300" dirty="0">
                  <a:solidFill>
                    <a:schemeClr val="tx1">
                      <a:lumMod val="75000"/>
                      <a:lumOff val="25000"/>
                    </a:schemeClr>
                  </a:solidFill>
                  <a:cs typeface="+mn-ea"/>
                  <a:sym typeface="+mn-lt"/>
                </a:rPr>
                <a:t>细胞活性下降。</a:t>
              </a:r>
            </a:p>
          </p:txBody>
        </p:sp>
      </p:grpSp>
      <p:grpSp>
        <p:nvGrpSpPr>
          <p:cNvPr id="27" name="组合 26">
            <a:extLst>
              <a:ext uri="{FF2B5EF4-FFF2-40B4-BE49-F238E27FC236}">
                <a16:creationId xmlns="" xmlns:a16="http://schemas.microsoft.com/office/drawing/2014/main" id="{C256821B-C70D-4796-B3C8-DC9DAD664AA8}"/>
              </a:ext>
            </a:extLst>
          </p:cNvPr>
          <p:cNvGrpSpPr/>
          <p:nvPr/>
        </p:nvGrpSpPr>
        <p:grpSpPr>
          <a:xfrm>
            <a:off x="8832304" y="1922921"/>
            <a:ext cx="2624891" cy="1323439"/>
            <a:chOff x="764066" y="3180974"/>
            <a:chExt cx="2624891" cy="1323439"/>
          </a:xfrm>
        </p:grpSpPr>
        <p:sp>
          <p:nvSpPr>
            <p:cNvPr id="28" name="文本框 27">
              <a:extLst>
                <a:ext uri="{FF2B5EF4-FFF2-40B4-BE49-F238E27FC236}">
                  <a16:creationId xmlns="" xmlns:a16="http://schemas.microsoft.com/office/drawing/2014/main" id="{4A3FA090-7115-44C9-B256-EF55FDC3F66C}"/>
                </a:ext>
              </a:extLst>
            </p:cNvPr>
            <p:cNvSpPr txBox="1"/>
            <p:nvPr/>
          </p:nvSpPr>
          <p:spPr>
            <a:xfrm>
              <a:off x="1285740" y="3180974"/>
              <a:ext cx="1581542" cy="461665"/>
            </a:xfrm>
            <a:prstGeom prst="rect">
              <a:avLst/>
            </a:prstGeom>
            <a:noFill/>
          </p:spPr>
          <p:txBody>
            <a:bodyPr wrap="square" rtlCol="0">
              <a:spAutoFit/>
            </a:bodyPr>
            <a:lstStyle/>
            <a:p>
              <a:pPr algn="ctr"/>
              <a:r>
                <a:rPr lang="zh-CN" altLang="en-US" sz="2400" dirty="0">
                  <a:solidFill>
                    <a:schemeClr val="tx1">
                      <a:lumMod val="75000"/>
                      <a:lumOff val="25000"/>
                    </a:schemeClr>
                  </a:solidFill>
                  <a:cs typeface="+mn-ea"/>
                  <a:sym typeface="+mn-lt"/>
                </a:rPr>
                <a:t>疾病检查</a:t>
              </a:r>
            </a:p>
          </p:txBody>
        </p:sp>
        <p:sp>
          <p:nvSpPr>
            <p:cNvPr id="29" name="文本框 28">
              <a:extLst>
                <a:ext uri="{FF2B5EF4-FFF2-40B4-BE49-F238E27FC236}">
                  <a16:creationId xmlns="" xmlns:a16="http://schemas.microsoft.com/office/drawing/2014/main" id="{37CCFB52-30A2-4B61-ADD4-240C3AF60DF1}"/>
                </a:ext>
              </a:extLst>
            </p:cNvPr>
            <p:cNvSpPr txBox="1"/>
            <p:nvPr/>
          </p:nvSpPr>
          <p:spPr>
            <a:xfrm>
              <a:off x="764066" y="3642639"/>
              <a:ext cx="2624891" cy="861774"/>
            </a:xfrm>
            <a:prstGeom prst="rect">
              <a:avLst/>
            </a:prstGeom>
            <a:noFill/>
          </p:spPr>
          <p:txBody>
            <a:bodyPr wrap="square" rtlCol="0">
              <a:spAutoFit/>
            </a:bodyPr>
            <a:lstStyle/>
            <a:p>
              <a:pPr algn="ctr">
                <a:lnSpc>
                  <a:spcPts val="2000"/>
                </a:lnSpc>
              </a:pPr>
              <a:r>
                <a:rPr lang="zh-CN" altLang="en-US" sz="1400" spc="300" dirty="0">
                  <a:solidFill>
                    <a:schemeClr val="tx1">
                      <a:lumMod val="75000"/>
                      <a:lumOff val="25000"/>
                    </a:schemeClr>
                  </a:solidFill>
                  <a:cs typeface="+mn-ea"/>
                  <a:sym typeface="+mn-lt"/>
                </a:rPr>
                <a:t>外周血淋巴细胞显著减少，</a:t>
              </a:r>
              <a:r>
                <a:rPr lang="en-US" altLang="zh-CN" sz="1400" spc="300" dirty="0">
                  <a:solidFill>
                    <a:schemeClr val="tx1">
                      <a:lumMod val="75000"/>
                      <a:lumOff val="25000"/>
                    </a:schemeClr>
                  </a:solidFill>
                  <a:cs typeface="+mn-ea"/>
                  <a:sym typeface="+mn-lt"/>
                </a:rPr>
                <a:t>CD4&lt;200/</a:t>
              </a:r>
              <a:r>
                <a:rPr lang="en-US" altLang="zh-CN" sz="1400" spc="300" dirty="0" err="1">
                  <a:solidFill>
                    <a:schemeClr val="tx1">
                      <a:lumMod val="75000"/>
                      <a:lumOff val="25000"/>
                    </a:schemeClr>
                  </a:solidFill>
                  <a:cs typeface="+mn-ea"/>
                  <a:sym typeface="+mn-lt"/>
                </a:rPr>
                <a:t>μl</a:t>
              </a:r>
              <a:r>
                <a:rPr lang="zh-CN" altLang="en-US" sz="1400" spc="300" dirty="0">
                  <a:solidFill>
                    <a:schemeClr val="tx1">
                      <a:lumMod val="75000"/>
                      <a:lumOff val="25000"/>
                    </a:schemeClr>
                  </a:solidFill>
                  <a:cs typeface="+mn-ea"/>
                  <a:sym typeface="+mn-lt"/>
                </a:rPr>
                <a:t>，</a:t>
              </a:r>
              <a:r>
                <a:rPr lang="en-US" altLang="zh-CN" sz="1400" spc="300" dirty="0">
                  <a:solidFill>
                    <a:schemeClr val="tx1">
                      <a:lumMod val="75000"/>
                      <a:lumOff val="25000"/>
                    </a:schemeClr>
                  </a:solidFill>
                  <a:cs typeface="+mn-ea"/>
                  <a:sym typeface="+mn-lt"/>
                </a:rPr>
                <a:t>CD4/CD8&lt;1.0</a:t>
              </a:r>
              <a:endParaRPr lang="zh-CN" altLang="en-US" sz="1400" spc="300" dirty="0">
                <a:solidFill>
                  <a:schemeClr val="tx1">
                    <a:lumMod val="75000"/>
                    <a:lumOff val="25000"/>
                  </a:schemeClr>
                </a:solidFill>
                <a:cs typeface="+mn-ea"/>
                <a:sym typeface="+mn-lt"/>
              </a:endParaRPr>
            </a:p>
          </p:txBody>
        </p:sp>
      </p:grpSp>
      <p:grpSp>
        <p:nvGrpSpPr>
          <p:cNvPr id="30" name="组合 29">
            <a:extLst>
              <a:ext uri="{FF2B5EF4-FFF2-40B4-BE49-F238E27FC236}">
                <a16:creationId xmlns="" xmlns:a16="http://schemas.microsoft.com/office/drawing/2014/main" id="{9A92E216-1981-445C-9564-E1D3D6FA0A5F}"/>
              </a:ext>
            </a:extLst>
          </p:cNvPr>
          <p:cNvGrpSpPr/>
          <p:nvPr/>
        </p:nvGrpSpPr>
        <p:grpSpPr>
          <a:xfrm>
            <a:off x="8832304" y="4300101"/>
            <a:ext cx="2624891" cy="1323439"/>
            <a:chOff x="764066" y="3180974"/>
            <a:chExt cx="2624891" cy="1323439"/>
          </a:xfrm>
        </p:grpSpPr>
        <p:sp>
          <p:nvSpPr>
            <p:cNvPr id="31" name="文本框 30">
              <a:extLst>
                <a:ext uri="{FF2B5EF4-FFF2-40B4-BE49-F238E27FC236}">
                  <a16:creationId xmlns="" xmlns:a16="http://schemas.microsoft.com/office/drawing/2014/main" id="{93D8D234-EFB1-470D-81F3-ACC5AF128738}"/>
                </a:ext>
              </a:extLst>
            </p:cNvPr>
            <p:cNvSpPr txBox="1"/>
            <p:nvPr/>
          </p:nvSpPr>
          <p:spPr>
            <a:xfrm>
              <a:off x="1334332" y="3180974"/>
              <a:ext cx="1563001" cy="461665"/>
            </a:xfrm>
            <a:prstGeom prst="rect">
              <a:avLst/>
            </a:prstGeom>
            <a:noFill/>
          </p:spPr>
          <p:txBody>
            <a:bodyPr wrap="square" rtlCol="0">
              <a:spAutoFit/>
            </a:bodyPr>
            <a:lstStyle/>
            <a:p>
              <a:pPr algn="ctr"/>
              <a:r>
                <a:rPr lang="zh-CN" altLang="en-US" sz="2400" dirty="0">
                  <a:solidFill>
                    <a:schemeClr val="tx1">
                      <a:lumMod val="75000"/>
                      <a:lumOff val="25000"/>
                    </a:schemeClr>
                  </a:solidFill>
                  <a:cs typeface="+mn-ea"/>
                  <a:sym typeface="+mn-lt"/>
                </a:rPr>
                <a:t>疾病检查</a:t>
              </a:r>
            </a:p>
          </p:txBody>
        </p:sp>
        <p:sp>
          <p:nvSpPr>
            <p:cNvPr id="32" name="文本框 31">
              <a:extLst>
                <a:ext uri="{FF2B5EF4-FFF2-40B4-BE49-F238E27FC236}">
                  <a16:creationId xmlns="" xmlns:a16="http://schemas.microsoft.com/office/drawing/2014/main" id="{F9CB7944-6D70-4D9B-A647-306D651BCDA3}"/>
                </a:ext>
              </a:extLst>
            </p:cNvPr>
            <p:cNvSpPr txBox="1"/>
            <p:nvPr/>
          </p:nvSpPr>
          <p:spPr>
            <a:xfrm>
              <a:off x="764066" y="3642639"/>
              <a:ext cx="2624891" cy="861774"/>
            </a:xfrm>
            <a:prstGeom prst="rect">
              <a:avLst/>
            </a:prstGeom>
            <a:noFill/>
          </p:spPr>
          <p:txBody>
            <a:bodyPr wrap="square" rtlCol="0">
              <a:spAutoFit/>
            </a:bodyPr>
            <a:lstStyle/>
            <a:p>
              <a:pPr algn="ctr">
                <a:lnSpc>
                  <a:spcPts val="2000"/>
                </a:lnSpc>
              </a:pPr>
              <a:r>
                <a:rPr lang="zh-CN" altLang="en-US" sz="1400" spc="300" dirty="0">
                  <a:solidFill>
                    <a:schemeClr val="tx1">
                      <a:lumMod val="75000"/>
                      <a:lumOff val="25000"/>
                    </a:schemeClr>
                  </a:solidFill>
                  <a:cs typeface="+mn-ea"/>
                  <a:sym typeface="+mn-lt"/>
                </a:rPr>
                <a:t>用</a:t>
              </a:r>
              <a:r>
                <a:rPr lang="en-US" altLang="zh-CN" sz="1400" spc="300" dirty="0">
                  <a:solidFill>
                    <a:schemeClr val="tx1">
                      <a:lumMod val="75000"/>
                      <a:lumOff val="25000"/>
                    </a:schemeClr>
                  </a:solidFill>
                  <a:cs typeface="+mn-ea"/>
                  <a:sym typeface="+mn-lt"/>
                </a:rPr>
                <a:t>PCR</a:t>
              </a:r>
              <a:r>
                <a:rPr lang="zh-CN" altLang="en-US" sz="1400" spc="300" dirty="0">
                  <a:solidFill>
                    <a:schemeClr val="tx1">
                      <a:lumMod val="75000"/>
                      <a:lumOff val="25000"/>
                    </a:schemeClr>
                  </a:solidFill>
                  <a:cs typeface="+mn-ea"/>
                  <a:sym typeface="+mn-lt"/>
                </a:rPr>
                <a:t>方法检测相关病原体，恶性肿瘤的组织病理学检查。</a:t>
              </a:r>
            </a:p>
          </p:txBody>
        </p:sp>
      </p:grpSp>
    </p:spTree>
    <p:custDataLst>
      <p:tags r:id="rId1"/>
    </p:custDataLst>
    <p:extLst>
      <p:ext uri="{BB962C8B-B14F-4D97-AF65-F5344CB8AC3E}">
        <p14:creationId xmlns:p14="http://schemas.microsoft.com/office/powerpoint/2010/main" val="3034274473"/>
      </p:ext>
    </p:extLst>
  </p:cSld>
  <p:clrMapOvr>
    <a:masterClrMapping/>
  </p:clrMapOvr>
  <mc:AlternateContent xmlns:mc="http://schemas.openxmlformats.org/markup-compatibility/2006" xmlns:p14="http://schemas.microsoft.com/office/powerpoint/2010/main">
    <mc:Choice Requires="p14">
      <p:transition spd="slow" p14:dur="1500" advTm="1151">
        <p:random/>
      </p:transition>
    </mc:Choice>
    <mc:Fallback xmlns="">
      <p:transition spd="slow" advTm="115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1000"/>
                                        <p:tgtEl>
                                          <p:spTgt spid="27"/>
                                        </p:tgtEl>
                                      </p:cBhvr>
                                    </p:animEffect>
                                    <p:anim calcmode="lin" valueType="num">
                                      <p:cBhvr>
                                        <p:cTn id="55" dur="1000" fill="hold"/>
                                        <p:tgtEl>
                                          <p:spTgt spid="27"/>
                                        </p:tgtEl>
                                        <p:attrNameLst>
                                          <p:attrName>ppt_x</p:attrName>
                                        </p:attrNameLst>
                                      </p:cBhvr>
                                      <p:tavLst>
                                        <p:tav tm="0">
                                          <p:val>
                                            <p:strVal val="#ppt_x"/>
                                          </p:val>
                                        </p:tav>
                                        <p:tav tm="100000">
                                          <p:val>
                                            <p:strVal val="#ppt_x"/>
                                          </p:val>
                                        </p:tav>
                                      </p:tavLst>
                                    </p:anim>
                                    <p:anim calcmode="lin" valueType="num">
                                      <p:cBhvr>
                                        <p:cTn id="56" dur="1000" fill="hold"/>
                                        <p:tgtEl>
                                          <p:spTgt spid="27"/>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anim calcmode="lin" valueType="num">
                                      <p:cBhvr>
                                        <p:cTn id="60" dur="1000" fill="hold"/>
                                        <p:tgtEl>
                                          <p:spTgt spid="21"/>
                                        </p:tgtEl>
                                        <p:attrNameLst>
                                          <p:attrName>ppt_x</p:attrName>
                                        </p:attrNameLst>
                                      </p:cBhvr>
                                      <p:tavLst>
                                        <p:tav tm="0">
                                          <p:val>
                                            <p:strVal val="#ppt_x"/>
                                          </p:val>
                                        </p:tav>
                                        <p:tav tm="100000">
                                          <p:val>
                                            <p:strVal val="#ppt_x"/>
                                          </p:val>
                                        </p:tav>
                                      </p:tavLst>
                                    </p:anim>
                                    <p:anim calcmode="lin" valueType="num">
                                      <p:cBhvr>
                                        <p:cTn id="6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1000"/>
                                        <p:tgtEl>
                                          <p:spTgt spid="30"/>
                                        </p:tgtEl>
                                      </p:cBhvr>
                                    </p:animEffect>
                                    <p:anim calcmode="lin" valueType="num">
                                      <p:cBhvr>
                                        <p:cTn id="72" dur="1000" fill="hold"/>
                                        <p:tgtEl>
                                          <p:spTgt spid="30"/>
                                        </p:tgtEl>
                                        <p:attrNameLst>
                                          <p:attrName>ppt_x</p:attrName>
                                        </p:attrNameLst>
                                      </p:cBhvr>
                                      <p:tavLst>
                                        <p:tav tm="0">
                                          <p:val>
                                            <p:strVal val="#ppt_x"/>
                                          </p:val>
                                        </p:tav>
                                        <p:tav tm="100000">
                                          <p:val>
                                            <p:strVal val="#ppt_x"/>
                                          </p:val>
                                        </p:tav>
                                      </p:tavLst>
                                    </p:anim>
                                    <p:anim calcmode="lin" valueType="num">
                                      <p:cBhvr>
                                        <p:cTn id="7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艾滋病检查及诊断</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sp>
        <p:nvSpPr>
          <p:cNvPr id="4" name="矩形 3">
            <a:extLst>
              <a:ext uri="{FF2B5EF4-FFF2-40B4-BE49-F238E27FC236}">
                <a16:creationId xmlns="" xmlns:a16="http://schemas.microsoft.com/office/drawing/2014/main" id="{A9A36BCD-3A5C-456F-B38E-6E2D47DF1538}"/>
              </a:ext>
            </a:extLst>
          </p:cNvPr>
          <p:cNvSpPr/>
          <p:nvPr/>
        </p:nvSpPr>
        <p:spPr>
          <a:xfrm>
            <a:off x="191344" y="3429000"/>
            <a:ext cx="11665296" cy="2664296"/>
          </a:xfrm>
          <a:prstGeom prst="rect">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6="http://schemas.microsoft.com/office/drawing/2014/main" id="{7EEB377E-3907-4323-9078-21CC22CDF14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51677" y="1734231"/>
            <a:ext cx="7923643" cy="4359066"/>
          </a:xfrm>
          <a:prstGeom prst="rect">
            <a:avLst/>
          </a:prstGeom>
        </p:spPr>
      </p:pic>
      <p:grpSp>
        <p:nvGrpSpPr>
          <p:cNvPr id="12" name="组合 11">
            <a:extLst>
              <a:ext uri="{FF2B5EF4-FFF2-40B4-BE49-F238E27FC236}">
                <a16:creationId xmlns="" xmlns:a16="http://schemas.microsoft.com/office/drawing/2014/main" id="{7A7B7E4E-97F8-4631-8208-D9710E557F6F}"/>
              </a:ext>
            </a:extLst>
          </p:cNvPr>
          <p:cNvGrpSpPr/>
          <p:nvPr/>
        </p:nvGrpSpPr>
        <p:grpSpPr>
          <a:xfrm>
            <a:off x="876915" y="1718670"/>
            <a:ext cx="4931053" cy="1251323"/>
            <a:chOff x="839416" y="1763704"/>
            <a:chExt cx="4931053" cy="1251323"/>
          </a:xfrm>
        </p:grpSpPr>
        <p:sp>
          <p:nvSpPr>
            <p:cNvPr id="13" name="文本框 12">
              <a:extLst>
                <a:ext uri="{FF2B5EF4-FFF2-40B4-BE49-F238E27FC236}">
                  <a16:creationId xmlns="" xmlns:a16="http://schemas.microsoft.com/office/drawing/2014/main" id="{724C8E4E-B07B-4D17-A65E-E8CDCF2151FE}"/>
                </a:ext>
              </a:extLst>
            </p:cNvPr>
            <p:cNvSpPr txBox="1"/>
            <p:nvPr/>
          </p:nvSpPr>
          <p:spPr>
            <a:xfrm>
              <a:off x="839416" y="1763704"/>
              <a:ext cx="1728192" cy="461665"/>
            </a:xfrm>
            <a:prstGeom prst="rect">
              <a:avLst/>
            </a:prstGeom>
            <a:noFill/>
          </p:spPr>
          <p:txBody>
            <a:bodyPr wrap="square" rtlCol="0">
              <a:spAutoFit/>
            </a:bodyPr>
            <a:lstStyle/>
            <a:p>
              <a:r>
                <a:rPr lang="zh-CN" altLang="en-US" sz="2400" dirty="0">
                  <a:solidFill>
                    <a:schemeClr val="tx1">
                      <a:lumMod val="85000"/>
                      <a:lumOff val="15000"/>
                    </a:schemeClr>
                  </a:solidFill>
                  <a:cs typeface="+mn-ea"/>
                  <a:sym typeface="+mn-lt"/>
                </a:rPr>
                <a:t>疾病检查</a:t>
              </a:r>
            </a:p>
          </p:txBody>
        </p:sp>
        <p:sp>
          <p:nvSpPr>
            <p:cNvPr id="14" name="文本框 13">
              <a:extLst>
                <a:ext uri="{FF2B5EF4-FFF2-40B4-BE49-F238E27FC236}">
                  <a16:creationId xmlns="" xmlns:a16="http://schemas.microsoft.com/office/drawing/2014/main" id="{44335F17-AA4E-4706-911C-B84AD8D0AF50}"/>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采用酶联免疫吸附法、明胶颗粒凝集试验、免疫荧光检测法、免疫印迹检测法、放射免疫沉淀法等。</a:t>
              </a:r>
              <a:endParaRPr lang="en-US" altLang="zh-CN" sz="1400" b="0" i="0" spc="200" dirty="0">
                <a:solidFill>
                  <a:srgbClr val="333333"/>
                </a:solidFill>
                <a:effectLst/>
                <a:cs typeface="+mn-ea"/>
                <a:sym typeface="+mn-lt"/>
              </a:endParaRPr>
            </a:p>
          </p:txBody>
        </p:sp>
      </p:grpSp>
      <p:grpSp>
        <p:nvGrpSpPr>
          <p:cNvPr id="15" name="组合 14">
            <a:extLst>
              <a:ext uri="{FF2B5EF4-FFF2-40B4-BE49-F238E27FC236}">
                <a16:creationId xmlns="" xmlns:a16="http://schemas.microsoft.com/office/drawing/2014/main" id="{103DD715-36AC-478A-A070-0D08CA7A52F8}"/>
              </a:ext>
            </a:extLst>
          </p:cNvPr>
          <p:cNvGrpSpPr/>
          <p:nvPr/>
        </p:nvGrpSpPr>
        <p:grpSpPr>
          <a:xfrm>
            <a:off x="876915" y="3966525"/>
            <a:ext cx="4931053" cy="1612576"/>
            <a:chOff x="839416" y="1763704"/>
            <a:chExt cx="4931053" cy="1612576"/>
          </a:xfrm>
        </p:grpSpPr>
        <p:sp>
          <p:nvSpPr>
            <p:cNvPr id="16" name="文本框 15">
              <a:extLst>
                <a:ext uri="{FF2B5EF4-FFF2-40B4-BE49-F238E27FC236}">
                  <a16:creationId xmlns="" xmlns:a16="http://schemas.microsoft.com/office/drawing/2014/main" id="{08CDBF23-A73E-43CF-A71D-14F12F0A62F3}"/>
                </a:ext>
              </a:extLst>
            </p:cNvPr>
            <p:cNvSpPr txBox="1"/>
            <p:nvPr/>
          </p:nvSpPr>
          <p:spPr>
            <a:xfrm>
              <a:off x="839416" y="1763704"/>
              <a:ext cx="1728192" cy="461665"/>
            </a:xfrm>
            <a:prstGeom prst="rect">
              <a:avLst/>
            </a:prstGeom>
            <a:noFill/>
          </p:spPr>
          <p:txBody>
            <a:bodyPr wrap="square" rtlCol="0">
              <a:spAutoFit/>
            </a:bodyPr>
            <a:lstStyle/>
            <a:p>
              <a:r>
                <a:rPr lang="zh-CN" altLang="en-US" sz="2400" dirty="0">
                  <a:solidFill>
                    <a:schemeClr val="bg1"/>
                  </a:solidFill>
                  <a:effectLst>
                    <a:outerShdw blurRad="38100" dist="38100" dir="2700000" algn="tl">
                      <a:srgbClr val="000000">
                        <a:alpha val="43137"/>
                      </a:srgbClr>
                    </a:outerShdw>
                  </a:effectLst>
                  <a:cs typeface="+mn-ea"/>
                  <a:sym typeface="+mn-lt"/>
                </a:rPr>
                <a:t>疾病检查</a:t>
              </a:r>
            </a:p>
          </p:txBody>
        </p:sp>
        <p:sp>
          <p:nvSpPr>
            <p:cNvPr id="17" name="文本框 16">
              <a:extLst>
                <a:ext uri="{FF2B5EF4-FFF2-40B4-BE49-F238E27FC236}">
                  <a16:creationId xmlns="" xmlns:a16="http://schemas.microsoft.com/office/drawing/2014/main" id="{616944EC-3EBA-4146-AEE4-17E3E2C4E86F}"/>
                </a:ext>
              </a:extLst>
            </p:cNvPr>
            <p:cNvSpPr txBox="1"/>
            <p:nvPr/>
          </p:nvSpPr>
          <p:spPr>
            <a:xfrm>
              <a:off x="839416" y="2314451"/>
              <a:ext cx="4931053" cy="1061829"/>
            </a:xfrm>
            <a:prstGeom prst="rect">
              <a:avLst/>
            </a:prstGeom>
            <a:noFill/>
          </p:spPr>
          <p:txBody>
            <a:bodyPr wrap="square" rtlCol="0">
              <a:spAutoFit/>
            </a:bodyPr>
            <a:lstStyle/>
            <a:p>
              <a:pPr>
                <a:lnSpc>
                  <a:spcPct val="150000"/>
                </a:lnSpc>
              </a:pPr>
              <a:r>
                <a:rPr lang="zh-CN" altLang="en-US" sz="1400" b="0" i="0" spc="200" dirty="0">
                  <a:solidFill>
                    <a:schemeClr val="bg1"/>
                  </a:solidFill>
                  <a:effectLst>
                    <a:outerShdw blurRad="38100" dist="38100" dir="2700000" algn="tl">
                      <a:srgbClr val="000000">
                        <a:alpha val="43137"/>
                      </a:srgbClr>
                    </a:outerShdw>
                  </a:effectLst>
                  <a:cs typeface="+mn-ea"/>
                  <a:sym typeface="+mn-lt"/>
                </a:rPr>
                <a:t>其中前三项常用于筛选试验，后二者用于确证试验。诊断标准：病人近期内有流行病学史和临床表现，结合实验室</a:t>
              </a:r>
              <a:r>
                <a:rPr lang="en-US" altLang="zh-CN" sz="1400" b="0" i="0" spc="200" dirty="0">
                  <a:solidFill>
                    <a:schemeClr val="bg1"/>
                  </a:solidFill>
                  <a:effectLst>
                    <a:outerShdw blurRad="38100" dist="38100" dir="2700000" algn="tl">
                      <a:srgbClr val="000000">
                        <a:alpha val="43137"/>
                      </a:srgbClr>
                    </a:outerShdw>
                  </a:effectLst>
                  <a:cs typeface="+mn-ea"/>
                  <a:sym typeface="+mn-lt"/>
                </a:rPr>
                <a:t>HIV</a:t>
              </a:r>
              <a:r>
                <a:rPr lang="zh-CN" altLang="en-US" sz="1400" b="0" i="0" spc="200" dirty="0">
                  <a:solidFill>
                    <a:schemeClr val="bg1"/>
                  </a:solidFill>
                  <a:effectLst>
                    <a:outerShdw blurRad="38100" dist="38100" dir="2700000" algn="tl">
                      <a:srgbClr val="000000">
                        <a:alpha val="43137"/>
                      </a:srgbClr>
                    </a:outerShdw>
                  </a:effectLst>
                  <a:cs typeface="+mn-ea"/>
                  <a:sym typeface="+mn-lt"/>
                </a:rPr>
                <a:t>抗体由阴性转为阳性即可诊断</a:t>
              </a:r>
              <a:endParaRPr lang="en-US" altLang="zh-CN" sz="1400" b="0" i="0" spc="200" dirty="0">
                <a:solidFill>
                  <a:schemeClr val="bg1"/>
                </a:solidFill>
                <a:effectLst>
                  <a:outerShdw blurRad="38100" dist="38100" dir="2700000" algn="tl">
                    <a:srgbClr val="000000">
                      <a:alpha val="43137"/>
                    </a:srgbClr>
                  </a:outerShdw>
                </a:effectLst>
                <a:cs typeface="+mn-ea"/>
                <a:sym typeface="+mn-lt"/>
              </a:endParaRPr>
            </a:p>
          </p:txBody>
        </p:sp>
      </p:grpSp>
    </p:spTree>
    <p:custDataLst>
      <p:tags r:id="rId1"/>
    </p:custDataLst>
    <p:extLst>
      <p:ext uri="{BB962C8B-B14F-4D97-AF65-F5344CB8AC3E}">
        <p14:creationId xmlns:p14="http://schemas.microsoft.com/office/powerpoint/2010/main" val="3204437707"/>
      </p:ext>
    </p:extLst>
  </p:cSld>
  <p:clrMapOvr>
    <a:masterClrMapping/>
  </p:clrMapOvr>
  <mc:AlternateContent xmlns:mc="http://schemas.openxmlformats.org/markup-compatibility/2006" xmlns:p14="http://schemas.microsoft.com/office/powerpoint/2010/main">
    <mc:Choice Requires="p14">
      <p:transition spd="slow" p14:dur="1500" advTm="1122">
        <p:random/>
      </p:transition>
    </mc:Choice>
    <mc:Fallback xmlns="">
      <p:transition spd="slow" advTm="112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艾滋病检查及诊断</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grpSp>
        <p:nvGrpSpPr>
          <p:cNvPr id="11" name="组合 10">
            <a:extLst>
              <a:ext uri="{FF2B5EF4-FFF2-40B4-BE49-F238E27FC236}">
                <a16:creationId xmlns="" xmlns:a16="http://schemas.microsoft.com/office/drawing/2014/main" id="{692CB3A5-F11E-42C3-9DC0-BDE005665439}"/>
              </a:ext>
            </a:extLst>
          </p:cNvPr>
          <p:cNvGrpSpPr/>
          <p:nvPr/>
        </p:nvGrpSpPr>
        <p:grpSpPr>
          <a:xfrm>
            <a:off x="4395413" y="1556792"/>
            <a:ext cx="3025871" cy="4480456"/>
            <a:chOff x="4395413" y="1373396"/>
            <a:chExt cx="3025871" cy="4480456"/>
          </a:xfrm>
        </p:grpSpPr>
        <p:sp>
          <p:nvSpPr>
            <p:cNvPr id="12" name="Freeform 7">
              <a:extLst>
                <a:ext uri="{FF2B5EF4-FFF2-40B4-BE49-F238E27FC236}">
                  <a16:creationId xmlns="" xmlns:a16="http://schemas.microsoft.com/office/drawing/2014/main" id="{D95FBD41-43C5-4179-8500-771F4AEA522E}"/>
                </a:ext>
              </a:extLst>
            </p:cNvPr>
            <p:cNvSpPr/>
            <p:nvPr/>
          </p:nvSpPr>
          <p:spPr bwMode="auto">
            <a:xfrm>
              <a:off x="5541260" y="1373396"/>
              <a:ext cx="1170173" cy="4480456"/>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rgbClr val="FD131E"/>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3" name="Oval 12">
              <a:extLst>
                <a:ext uri="{FF2B5EF4-FFF2-40B4-BE49-F238E27FC236}">
                  <a16:creationId xmlns="" xmlns:a16="http://schemas.microsoft.com/office/drawing/2014/main" id="{99F3A8E8-0AAF-478C-8B10-15B8E31E83B0}"/>
                </a:ext>
              </a:extLst>
            </p:cNvPr>
            <p:cNvSpPr>
              <a:spLocks noChangeArrowheads="1"/>
            </p:cNvSpPr>
            <p:nvPr/>
          </p:nvSpPr>
          <p:spPr bwMode="auto">
            <a:xfrm>
              <a:off x="5860840" y="1772272"/>
              <a:ext cx="163888" cy="164526"/>
            </a:xfrm>
            <a:prstGeom prst="ellips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4" name="Oval 13">
              <a:extLst>
                <a:ext uri="{FF2B5EF4-FFF2-40B4-BE49-F238E27FC236}">
                  <a16:creationId xmlns="" xmlns:a16="http://schemas.microsoft.com/office/drawing/2014/main" id="{292B6CD0-3EE2-4D23-B73A-2EA92AF0C6BD}"/>
                </a:ext>
              </a:extLst>
            </p:cNvPr>
            <p:cNvSpPr>
              <a:spLocks noChangeArrowheads="1"/>
            </p:cNvSpPr>
            <p:nvPr/>
          </p:nvSpPr>
          <p:spPr bwMode="auto">
            <a:xfrm>
              <a:off x="6237678" y="2993464"/>
              <a:ext cx="164526" cy="163888"/>
            </a:xfrm>
            <a:prstGeom prst="ellipse">
              <a:avLst/>
            </a:prstGeom>
            <a:solidFill>
              <a:srgbClr val="FD131E"/>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5" name="Oval 14">
              <a:extLst>
                <a:ext uri="{FF2B5EF4-FFF2-40B4-BE49-F238E27FC236}">
                  <a16:creationId xmlns="" xmlns:a16="http://schemas.microsoft.com/office/drawing/2014/main" id="{E2C838D6-CFC3-4047-A197-6CE998067039}"/>
                </a:ext>
              </a:extLst>
            </p:cNvPr>
            <p:cNvSpPr>
              <a:spLocks noChangeArrowheads="1"/>
            </p:cNvSpPr>
            <p:nvPr/>
          </p:nvSpPr>
          <p:spPr bwMode="auto">
            <a:xfrm>
              <a:off x="5861437" y="3916208"/>
              <a:ext cx="163888" cy="163888"/>
            </a:xfrm>
            <a:prstGeom prst="ellips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cs typeface="+mn-ea"/>
                <a:sym typeface="+mn-lt"/>
              </a:endParaRPr>
            </a:p>
          </p:txBody>
        </p:sp>
        <p:sp>
          <p:nvSpPr>
            <p:cNvPr id="16" name="Oval 15">
              <a:extLst>
                <a:ext uri="{FF2B5EF4-FFF2-40B4-BE49-F238E27FC236}">
                  <a16:creationId xmlns="" xmlns:a16="http://schemas.microsoft.com/office/drawing/2014/main" id="{F9FE7B3C-6AC4-4219-A08C-DA142B23B886}"/>
                </a:ext>
              </a:extLst>
            </p:cNvPr>
            <p:cNvSpPr>
              <a:spLocks noChangeArrowheads="1"/>
            </p:cNvSpPr>
            <p:nvPr/>
          </p:nvSpPr>
          <p:spPr bwMode="auto">
            <a:xfrm>
              <a:off x="6182877" y="5206906"/>
              <a:ext cx="164526" cy="163888"/>
            </a:xfrm>
            <a:prstGeom prst="ellipse">
              <a:avLst/>
            </a:prstGeom>
            <a:solidFill>
              <a:srgbClr val="FD131E"/>
            </a:solidFill>
            <a:ln w="12700"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7" name="Line 16">
              <a:extLst>
                <a:ext uri="{FF2B5EF4-FFF2-40B4-BE49-F238E27FC236}">
                  <a16:creationId xmlns="" xmlns:a16="http://schemas.microsoft.com/office/drawing/2014/main" id="{A53D500B-5D92-49FA-A51D-D8A493811C6D}"/>
                </a:ext>
              </a:extLst>
            </p:cNvPr>
            <p:cNvSpPr>
              <a:spLocks noChangeShapeType="1"/>
            </p:cNvSpPr>
            <p:nvPr/>
          </p:nvSpPr>
          <p:spPr bwMode="auto">
            <a:xfrm flipH="1">
              <a:off x="4832235" y="1855173"/>
              <a:ext cx="1028605" cy="0"/>
            </a:xfrm>
            <a:prstGeom prst="line">
              <a:avLst/>
            </a:prstGeom>
            <a:noFill/>
            <a:ln w="12700" cap="flat">
              <a:solidFill>
                <a:srgbClr val="FD131E"/>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8" name="Line 17">
              <a:extLst>
                <a:ext uri="{FF2B5EF4-FFF2-40B4-BE49-F238E27FC236}">
                  <a16:creationId xmlns="" xmlns:a16="http://schemas.microsoft.com/office/drawing/2014/main" id="{380206EB-2F3D-4C44-92FC-FE241A0BB4CA}"/>
                </a:ext>
              </a:extLst>
            </p:cNvPr>
            <p:cNvSpPr>
              <a:spLocks noChangeShapeType="1"/>
            </p:cNvSpPr>
            <p:nvPr/>
          </p:nvSpPr>
          <p:spPr bwMode="auto">
            <a:xfrm flipH="1">
              <a:off x="6392679" y="3075086"/>
              <a:ext cx="1028605" cy="0"/>
            </a:xfrm>
            <a:prstGeom prst="line">
              <a:avLst/>
            </a:prstGeom>
            <a:noFill/>
            <a:ln w="12700" cap="flat">
              <a:solidFill>
                <a:srgbClr val="FD131E"/>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9" name="Line 18">
              <a:extLst>
                <a:ext uri="{FF2B5EF4-FFF2-40B4-BE49-F238E27FC236}">
                  <a16:creationId xmlns="" xmlns:a16="http://schemas.microsoft.com/office/drawing/2014/main" id="{1AB5BDFB-3B19-4B9D-A833-3D6AF70BBC70}"/>
                </a:ext>
              </a:extLst>
            </p:cNvPr>
            <p:cNvSpPr>
              <a:spLocks noChangeShapeType="1"/>
            </p:cNvSpPr>
            <p:nvPr/>
          </p:nvSpPr>
          <p:spPr bwMode="auto">
            <a:xfrm flipH="1">
              <a:off x="4395413" y="3998471"/>
              <a:ext cx="1457775" cy="0"/>
            </a:xfrm>
            <a:prstGeom prst="line">
              <a:avLst/>
            </a:prstGeom>
            <a:noFill/>
            <a:ln w="12700" cap="flat">
              <a:solidFill>
                <a:srgbClr val="FD131E"/>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0" name="Line 19">
              <a:extLst>
                <a:ext uri="{FF2B5EF4-FFF2-40B4-BE49-F238E27FC236}">
                  <a16:creationId xmlns="" xmlns:a16="http://schemas.microsoft.com/office/drawing/2014/main" id="{39FBA5D4-2C46-4623-B98A-5FCBB5AC86A7}"/>
                </a:ext>
              </a:extLst>
            </p:cNvPr>
            <p:cNvSpPr>
              <a:spLocks noChangeShapeType="1"/>
            </p:cNvSpPr>
            <p:nvPr/>
          </p:nvSpPr>
          <p:spPr bwMode="auto">
            <a:xfrm flipH="1">
              <a:off x="6345490" y="5289807"/>
              <a:ext cx="1027329" cy="0"/>
            </a:xfrm>
            <a:prstGeom prst="line">
              <a:avLst/>
            </a:prstGeom>
            <a:noFill/>
            <a:ln w="12700" cap="flat">
              <a:solidFill>
                <a:srgbClr val="FD131E"/>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1" name="椭圆 20">
              <a:extLst>
                <a:ext uri="{FF2B5EF4-FFF2-40B4-BE49-F238E27FC236}">
                  <a16:creationId xmlns="" xmlns:a16="http://schemas.microsoft.com/office/drawing/2014/main" id="{EE84D3BE-72F1-4AD1-B11C-5AC7BC72BBD3}"/>
                </a:ext>
              </a:extLst>
            </p:cNvPr>
            <p:cNvSpPr/>
            <p:nvPr/>
          </p:nvSpPr>
          <p:spPr>
            <a:xfrm>
              <a:off x="6104839" y="1475688"/>
              <a:ext cx="1186434" cy="1186862"/>
            </a:xfrm>
            <a:prstGeom prst="ellipse">
              <a:avLst/>
            </a:prstGeom>
            <a:solidFill>
              <a:srgbClr val="FD131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疾病</a:t>
              </a:r>
              <a:endParaRPr kumimoji="0" lang="en-US" altLang="zh-CN" sz="1600" b="0" i="0" u="none" strike="noStrike" kern="1200" cap="none" spc="0" normalizeH="0" baseline="0" noProof="0" dirty="0">
                <a:ln>
                  <a:noFill/>
                </a:ln>
                <a:solidFill>
                  <a:schemeClr val="bg1"/>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诊断</a:t>
              </a:r>
            </a:p>
          </p:txBody>
        </p:sp>
        <p:sp>
          <p:nvSpPr>
            <p:cNvPr id="22" name="椭圆 21">
              <a:extLst>
                <a:ext uri="{FF2B5EF4-FFF2-40B4-BE49-F238E27FC236}">
                  <a16:creationId xmlns="" xmlns:a16="http://schemas.microsoft.com/office/drawing/2014/main" id="{DA76EE67-FF91-4A07-AF04-ABE24F2127BD}"/>
                </a:ext>
              </a:extLst>
            </p:cNvPr>
            <p:cNvSpPr/>
            <p:nvPr/>
          </p:nvSpPr>
          <p:spPr>
            <a:xfrm>
              <a:off x="4927489" y="2468901"/>
              <a:ext cx="1186434" cy="1186862"/>
            </a:xfrm>
            <a:prstGeom prst="ellipse">
              <a:avLst/>
            </a:prstGeom>
            <a:solidFill>
              <a:srgbClr val="FD131E"/>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疾病</a:t>
              </a:r>
              <a:endParaRPr kumimoji="0" lang="en-US" altLang="zh-CN" sz="1600" b="0" i="0" u="none" strike="noStrike" kern="1200" cap="none" spc="0" normalizeH="0" baseline="0" noProof="0" dirty="0">
                <a:ln>
                  <a:noFill/>
                </a:ln>
                <a:solidFill>
                  <a:schemeClr val="bg1"/>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诊断</a:t>
              </a:r>
            </a:p>
          </p:txBody>
        </p:sp>
        <p:sp>
          <p:nvSpPr>
            <p:cNvPr id="23" name="椭圆 22">
              <a:extLst>
                <a:ext uri="{FF2B5EF4-FFF2-40B4-BE49-F238E27FC236}">
                  <a16:creationId xmlns="" xmlns:a16="http://schemas.microsoft.com/office/drawing/2014/main" id="{D0B55E86-E9C1-42DA-8B3F-5AE159FA1F4A}"/>
                </a:ext>
              </a:extLst>
            </p:cNvPr>
            <p:cNvSpPr/>
            <p:nvPr/>
          </p:nvSpPr>
          <p:spPr>
            <a:xfrm>
              <a:off x="6104121" y="3404721"/>
              <a:ext cx="1186434" cy="1186862"/>
            </a:xfrm>
            <a:prstGeom prst="ellipse">
              <a:avLst/>
            </a:prstGeom>
            <a:solidFill>
              <a:srgbClr val="FD131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疾病</a:t>
              </a:r>
              <a:endParaRPr kumimoji="0" lang="en-US" altLang="zh-CN" sz="1600" b="0" i="0" u="none" strike="noStrike" kern="1200" cap="none" spc="0" normalizeH="0" baseline="0" noProof="0" dirty="0">
                <a:ln>
                  <a:noFill/>
                </a:ln>
                <a:solidFill>
                  <a:schemeClr val="bg1"/>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诊断</a:t>
              </a:r>
            </a:p>
          </p:txBody>
        </p:sp>
        <p:sp>
          <p:nvSpPr>
            <p:cNvPr id="24" name="椭圆 23">
              <a:extLst>
                <a:ext uri="{FF2B5EF4-FFF2-40B4-BE49-F238E27FC236}">
                  <a16:creationId xmlns="" xmlns:a16="http://schemas.microsoft.com/office/drawing/2014/main" id="{4C4C5CE1-9811-459F-A44C-FE03749AC8F7}"/>
                </a:ext>
              </a:extLst>
            </p:cNvPr>
            <p:cNvSpPr/>
            <p:nvPr/>
          </p:nvSpPr>
          <p:spPr>
            <a:xfrm>
              <a:off x="4925300" y="4422803"/>
              <a:ext cx="1186434" cy="1186862"/>
            </a:xfrm>
            <a:prstGeom prst="ellipse">
              <a:avLst/>
            </a:prstGeom>
            <a:solidFill>
              <a:srgbClr val="FD131E"/>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疾病</a:t>
              </a:r>
              <a:endParaRPr kumimoji="0" lang="en-US" altLang="zh-CN" sz="1600" b="0" i="0" u="none" strike="noStrike" kern="1200" cap="none" spc="0" normalizeH="0" baseline="0" noProof="0" dirty="0">
                <a:ln>
                  <a:noFill/>
                </a:ln>
                <a:solidFill>
                  <a:schemeClr val="bg1"/>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bg1"/>
                  </a:solidFill>
                  <a:effectLst/>
                  <a:uLnTx/>
                  <a:uFillTx/>
                  <a:cs typeface="+mn-ea"/>
                  <a:sym typeface="+mn-lt"/>
                </a:rPr>
                <a:t>诊断</a:t>
              </a:r>
            </a:p>
          </p:txBody>
        </p:sp>
      </p:grpSp>
      <p:sp>
        <p:nvSpPr>
          <p:cNvPr id="33" name="文本框 32">
            <a:extLst>
              <a:ext uri="{FF2B5EF4-FFF2-40B4-BE49-F238E27FC236}">
                <a16:creationId xmlns="" xmlns:a16="http://schemas.microsoft.com/office/drawing/2014/main" id="{A6D939BE-6F47-454D-9138-B6EF98F7167E}"/>
              </a:ext>
            </a:extLst>
          </p:cNvPr>
          <p:cNvSpPr txBox="1"/>
          <p:nvPr/>
        </p:nvSpPr>
        <p:spPr>
          <a:xfrm>
            <a:off x="1338040" y="1831653"/>
            <a:ext cx="3123949" cy="605294"/>
          </a:xfrm>
          <a:prstGeom prst="rect">
            <a:avLst/>
          </a:prstGeom>
          <a:noFill/>
        </p:spPr>
        <p:txBody>
          <a:bodyPr wrap="square" rtlCol="0">
            <a:spAutoFit/>
          </a:bodyPr>
          <a:lstStyle/>
          <a:p>
            <a:pPr algn="r">
              <a:lnSpc>
                <a:spcPts val="2000"/>
              </a:lnSpc>
            </a:pPr>
            <a:r>
              <a:rPr lang="zh-CN" altLang="en-US" sz="1400" spc="300" dirty="0">
                <a:solidFill>
                  <a:schemeClr val="tx1">
                    <a:lumMod val="75000"/>
                    <a:lumOff val="25000"/>
                  </a:schemeClr>
                </a:solidFill>
                <a:cs typeface="+mn-ea"/>
                <a:sym typeface="+mn-lt"/>
              </a:rPr>
              <a:t>验室检查</a:t>
            </a:r>
            <a:r>
              <a:rPr lang="en-US" altLang="zh-CN" sz="1400" spc="300" dirty="0">
                <a:solidFill>
                  <a:schemeClr val="tx1">
                    <a:lumMod val="75000"/>
                    <a:lumOff val="25000"/>
                  </a:schemeClr>
                </a:solidFill>
                <a:cs typeface="+mn-ea"/>
                <a:sym typeface="+mn-lt"/>
              </a:rPr>
              <a:t>HIV</a:t>
            </a:r>
            <a:r>
              <a:rPr lang="zh-CN" altLang="en-US" sz="1400" spc="300" dirty="0">
                <a:solidFill>
                  <a:schemeClr val="tx1">
                    <a:lumMod val="75000"/>
                    <a:lumOff val="25000"/>
                  </a:schemeClr>
                </a:solidFill>
                <a:cs typeface="+mn-ea"/>
                <a:sym typeface="+mn-lt"/>
              </a:rPr>
              <a:t>抗体由阴性转为阳性即可诊断。</a:t>
            </a:r>
          </a:p>
        </p:txBody>
      </p:sp>
      <p:sp>
        <p:nvSpPr>
          <p:cNvPr id="34" name="文本框 33">
            <a:extLst>
              <a:ext uri="{FF2B5EF4-FFF2-40B4-BE49-F238E27FC236}">
                <a16:creationId xmlns="" xmlns:a16="http://schemas.microsoft.com/office/drawing/2014/main" id="{E4AE6417-E15C-473A-B72F-F9A89E501EEF}"/>
              </a:ext>
            </a:extLst>
          </p:cNvPr>
          <p:cNvSpPr txBox="1"/>
          <p:nvPr/>
        </p:nvSpPr>
        <p:spPr>
          <a:xfrm>
            <a:off x="1271465" y="3956915"/>
            <a:ext cx="2842518" cy="605294"/>
          </a:xfrm>
          <a:prstGeom prst="rect">
            <a:avLst/>
          </a:prstGeom>
          <a:noFill/>
        </p:spPr>
        <p:txBody>
          <a:bodyPr wrap="square" rtlCol="0">
            <a:spAutoFit/>
          </a:bodyPr>
          <a:lstStyle/>
          <a:p>
            <a:pPr algn="r">
              <a:lnSpc>
                <a:spcPts val="2000"/>
              </a:lnSpc>
            </a:pPr>
            <a:r>
              <a:rPr lang="en-US" altLang="zh-CN" sz="1400" spc="300" dirty="0">
                <a:solidFill>
                  <a:schemeClr val="tx1">
                    <a:lumMod val="75000"/>
                    <a:lumOff val="25000"/>
                  </a:schemeClr>
                </a:solidFill>
                <a:cs typeface="+mn-ea"/>
                <a:sym typeface="+mn-lt"/>
              </a:rPr>
              <a:t>80%</a:t>
            </a:r>
            <a:r>
              <a:rPr lang="zh-CN" altLang="en-US" sz="1400" spc="300" dirty="0">
                <a:solidFill>
                  <a:schemeClr val="tx1">
                    <a:lumMod val="75000"/>
                    <a:lumOff val="25000"/>
                  </a:schemeClr>
                </a:solidFill>
                <a:cs typeface="+mn-ea"/>
                <a:sym typeface="+mn-lt"/>
              </a:rPr>
              <a:t>左右</a:t>
            </a:r>
            <a:r>
              <a:rPr lang="en-US" altLang="zh-CN" sz="1400" spc="300" dirty="0">
                <a:solidFill>
                  <a:schemeClr val="tx1">
                    <a:lumMod val="75000"/>
                    <a:lumOff val="25000"/>
                  </a:schemeClr>
                </a:solidFill>
                <a:cs typeface="+mn-ea"/>
                <a:sym typeface="+mn-lt"/>
              </a:rPr>
              <a:t>HIV</a:t>
            </a:r>
            <a:r>
              <a:rPr lang="zh-CN" altLang="en-US" sz="1400" spc="300" dirty="0">
                <a:solidFill>
                  <a:schemeClr val="tx1">
                    <a:lumMod val="75000"/>
                    <a:lumOff val="25000"/>
                  </a:schemeClr>
                </a:solidFill>
                <a:cs typeface="+mn-ea"/>
                <a:sym typeface="+mn-lt"/>
              </a:rPr>
              <a:t>感染者感染后</a:t>
            </a:r>
            <a:r>
              <a:rPr lang="en-US" altLang="zh-CN" sz="1400" spc="300" dirty="0">
                <a:solidFill>
                  <a:schemeClr val="tx1">
                    <a:lumMod val="75000"/>
                    <a:lumOff val="25000"/>
                  </a:schemeClr>
                </a:solidFill>
                <a:cs typeface="+mn-ea"/>
                <a:sym typeface="+mn-lt"/>
              </a:rPr>
              <a:t>6</a:t>
            </a:r>
            <a:r>
              <a:rPr lang="zh-CN" altLang="en-US" sz="1400" spc="300" dirty="0">
                <a:solidFill>
                  <a:schemeClr val="tx1">
                    <a:lumMod val="75000"/>
                    <a:lumOff val="25000"/>
                  </a:schemeClr>
                </a:solidFill>
                <a:cs typeface="+mn-ea"/>
                <a:sym typeface="+mn-lt"/>
              </a:rPr>
              <a:t>周初筛试验可检出抗体</a:t>
            </a:r>
          </a:p>
        </p:txBody>
      </p:sp>
      <p:sp>
        <p:nvSpPr>
          <p:cNvPr id="35" name="文本框 34">
            <a:extLst>
              <a:ext uri="{FF2B5EF4-FFF2-40B4-BE49-F238E27FC236}">
                <a16:creationId xmlns="" xmlns:a16="http://schemas.microsoft.com/office/drawing/2014/main" id="{95AE6E5E-26BE-4BE5-9EB2-5403A8F0CFA3}"/>
              </a:ext>
            </a:extLst>
          </p:cNvPr>
          <p:cNvSpPr txBox="1"/>
          <p:nvPr/>
        </p:nvSpPr>
        <p:spPr>
          <a:xfrm>
            <a:off x="7853643" y="2963458"/>
            <a:ext cx="3210909" cy="861774"/>
          </a:xfrm>
          <a:prstGeom prst="rect">
            <a:avLst/>
          </a:prstGeom>
          <a:noFill/>
        </p:spPr>
        <p:txBody>
          <a:bodyPr wrap="square" rtlCol="0">
            <a:spAutoFit/>
          </a:bodyPr>
          <a:lstStyle/>
          <a:p>
            <a:pPr>
              <a:lnSpc>
                <a:spcPts val="2000"/>
              </a:lnSpc>
            </a:pPr>
            <a:r>
              <a:rPr lang="zh-CN" altLang="en-US" sz="1400" spc="300" dirty="0">
                <a:solidFill>
                  <a:schemeClr val="tx1">
                    <a:lumMod val="75000"/>
                    <a:lumOff val="25000"/>
                  </a:schemeClr>
                </a:solidFill>
                <a:cs typeface="+mn-ea"/>
                <a:sym typeface="+mn-lt"/>
              </a:rPr>
              <a:t>几乎</a:t>
            </a:r>
            <a:r>
              <a:rPr lang="en-US" altLang="zh-CN" sz="1400" spc="300" dirty="0">
                <a:solidFill>
                  <a:schemeClr val="tx1">
                    <a:lumMod val="75000"/>
                    <a:lumOff val="25000"/>
                  </a:schemeClr>
                </a:solidFill>
                <a:cs typeface="+mn-ea"/>
                <a:sym typeface="+mn-lt"/>
              </a:rPr>
              <a:t>100%</a:t>
            </a:r>
            <a:r>
              <a:rPr lang="zh-CN" altLang="en-US" sz="1400" spc="300" dirty="0">
                <a:solidFill>
                  <a:schemeClr val="tx1">
                    <a:lumMod val="75000"/>
                    <a:lumOff val="25000"/>
                  </a:schemeClr>
                </a:solidFill>
                <a:cs typeface="+mn-ea"/>
                <a:sym typeface="+mn-lt"/>
              </a:rPr>
              <a:t>感染者</a:t>
            </a:r>
            <a:r>
              <a:rPr lang="en-US" altLang="zh-CN" sz="1400" spc="300" dirty="0">
                <a:solidFill>
                  <a:schemeClr val="tx1">
                    <a:lumMod val="75000"/>
                    <a:lumOff val="25000"/>
                  </a:schemeClr>
                </a:solidFill>
                <a:cs typeface="+mn-ea"/>
                <a:sym typeface="+mn-lt"/>
              </a:rPr>
              <a:t>12</a:t>
            </a:r>
            <a:r>
              <a:rPr lang="zh-CN" altLang="en-US" sz="1400" spc="300" dirty="0">
                <a:solidFill>
                  <a:schemeClr val="tx1">
                    <a:lumMod val="75000"/>
                    <a:lumOff val="25000"/>
                  </a:schemeClr>
                </a:solidFill>
                <a:cs typeface="+mn-ea"/>
                <a:sym typeface="+mn-lt"/>
              </a:rPr>
              <a:t>周后可检出抗体，只有极少数患者在感染后</a:t>
            </a:r>
            <a:r>
              <a:rPr lang="en-US" altLang="zh-CN" sz="1400" spc="300" dirty="0">
                <a:solidFill>
                  <a:schemeClr val="tx1">
                    <a:lumMod val="75000"/>
                    <a:lumOff val="25000"/>
                  </a:schemeClr>
                </a:solidFill>
                <a:cs typeface="+mn-ea"/>
                <a:sym typeface="+mn-lt"/>
              </a:rPr>
              <a:t>3</a:t>
            </a:r>
            <a:r>
              <a:rPr lang="zh-CN" altLang="en-US" sz="1400" spc="300" dirty="0">
                <a:solidFill>
                  <a:schemeClr val="tx1">
                    <a:lumMod val="75000"/>
                    <a:lumOff val="25000"/>
                  </a:schemeClr>
                </a:solidFill>
                <a:cs typeface="+mn-ea"/>
                <a:sym typeface="+mn-lt"/>
              </a:rPr>
              <a:t>个月内或</a:t>
            </a:r>
            <a:r>
              <a:rPr lang="en-US" altLang="zh-CN" sz="1400" spc="300" dirty="0">
                <a:solidFill>
                  <a:schemeClr val="tx1">
                    <a:lumMod val="75000"/>
                    <a:lumOff val="25000"/>
                  </a:schemeClr>
                </a:solidFill>
                <a:cs typeface="+mn-ea"/>
                <a:sym typeface="+mn-lt"/>
              </a:rPr>
              <a:t>6</a:t>
            </a:r>
            <a:r>
              <a:rPr lang="zh-CN" altLang="en-US" sz="1400" spc="300" dirty="0">
                <a:solidFill>
                  <a:schemeClr val="tx1">
                    <a:lumMod val="75000"/>
                    <a:lumOff val="25000"/>
                  </a:schemeClr>
                </a:solidFill>
                <a:cs typeface="+mn-ea"/>
                <a:sym typeface="+mn-lt"/>
              </a:rPr>
              <a:t>个月后才检出。</a:t>
            </a:r>
          </a:p>
        </p:txBody>
      </p:sp>
      <p:sp>
        <p:nvSpPr>
          <p:cNvPr id="36" name="文本框 35">
            <a:extLst>
              <a:ext uri="{FF2B5EF4-FFF2-40B4-BE49-F238E27FC236}">
                <a16:creationId xmlns="" xmlns:a16="http://schemas.microsoft.com/office/drawing/2014/main" id="{CD56CA24-53A6-4C1C-A085-8D2108DE57FC}"/>
              </a:ext>
            </a:extLst>
          </p:cNvPr>
          <p:cNvSpPr txBox="1"/>
          <p:nvPr/>
        </p:nvSpPr>
        <p:spPr>
          <a:xfrm>
            <a:off x="7608168" y="5203686"/>
            <a:ext cx="3456384" cy="861774"/>
          </a:xfrm>
          <a:prstGeom prst="rect">
            <a:avLst/>
          </a:prstGeom>
          <a:noFill/>
        </p:spPr>
        <p:txBody>
          <a:bodyPr wrap="square" rtlCol="0">
            <a:spAutoFit/>
          </a:bodyPr>
          <a:lstStyle/>
          <a:p>
            <a:pPr>
              <a:lnSpc>
                <a:spcPts val="2000"/>
              </a:lnSpc>
            </a:pPr>
            <a:r>
              <a:rPr lang="zh-CN" altLang="en-US" sz="1400" spc="300" dirty="0">
                <a:solidFill>
                  <a:schemeClr val="tx1">
                    <a:lumMod val="75000"/>
                    <a:lumOff val="25000"/>
                  </a:schemeClr>
                </a:solidFill>
                <a:cs typeface="+mn-ea"/>
                <a:sym typeface="+mn-lt"/>
              </a:rPr>
              <a:t>有流行病学史，结合</a:t>
            </a:r>
            <a:r>
              <a:rPr lang="en-US" altLang="zh-CN" sz="1400" spc="300" dirty="0">
                <a:solidFill>
                  <a:schemeClr val="tx1">
                    <a:lumMod val="75000"/>
                    <a:lumOff val="25000"/>
                  </a:schemeClr>
                </a:solidFill>
                <a:cs typeface="+mn-ea"/>
                <a:sym typeface="+mn-lt"/>
              </a:rPr>
              <a:t>HIV</a:t>
            </a:r>
            <a:r>
              <a:rPr lang="zh-CN" altLang="en-US" sz="1400" spc="300" dirty="0">
                <a:solidFill>
                  <a:schemeClr val="tx1">
                    <a:lumMod val="75000"/>
                    <a:lumOff val="25000"/>
                  </a:schemeClr>
                </a:solidFill>
                <a:cs typeface="+mn-ea"/>
                <a:sym typeface="+mn-lt"/>
              </a:rPr>
              <a:t>抗体阳性即可诊断，或仅实验室检查</a:t>
            </a:r>
            <a:r>
              <a:rPr lang="en-US" altLang="zh-CN" sz="1400" spc="300" dirty="0">
                <a:solidFill>
                  <a:schemeClr val="tx1">
                    <a:lumMod val="75000"/>
                    <a:lumOff val="25000"/>
                  </a:schemeClr>
                </a:solidFill>
                <a:cs typeface="+mn-ea"/>
                <a:sym typeface="+mn-lt"/>
              </a:rPr>
              <a:t>HIV</a:t>
            </a:r>
            <a:r>
              <a:rPr lang="zh-CN" altLang="en-US" sz="1400" spc="300" dirty="0">
                <a:solidFill>
                  <a:schemeClr val="tx1">
                    <a:lumMod val="75000"/>
                    <a:lumOff val="25000"/>
                  </a:schemeClr>
                </a:solidFill>
                <a:cs typeface="+mn-ea"/>
                <a:sym typeface="+mn-lt"/>
              </a:rPr>
              <a:t>抗体阳性即可诊断。</a:t>
            </a:r>
          </a:p>
        </p:txBody>
      </p:sp>
    </p:spTree>
    <p:custDataLst>
      <p:tags r:id="rId1"/>
    </p:custDataLst>
    <p:extLst>
      <p:ext uri="{BB962C8B-B14F-4D97-AF65-F5344CB8AC3E}">
        <p14:creationId xmlns:p14="http://schemas.microsoft.com/office/powerpoint/2010/main" val="2276345688"/>
      </p:ext>
    </p:extLst>
  </p:cSld>
  <p:clrMapOvr>
    <a:masterClrMapping/>
  </p:clrMapOvr>
  <mc:AlternateContent xmlns:mc="http://schemas.openxmlformats.org/markup-compatibility/2006" xmlns:p14="http://schemas.microsoft.com/office/powerpoint/2010/main">
    <mc:Choice Requires="p14">
      <p:transition spd="slow" p14:dur="1500" advTm="1108">
        <p:random/>
      </p:transition>
    </mc:Choice>
    <mc:Fallback xmlns="">
      <p:transition spd="slow" advTm="110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艾滋病检查及诊断</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698B30BE-CCE1-4311-AAE8-040C6EE6293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92269" y="1598600"/>
            <a:ext cx="6858000" cy="6858000"/>
          </a:xfrm>
          <a:prstGeom prst="rect">
            <a:avLst/>
          </a:prstGeom>
        </p:spPr>
      </p:pic>
      <p:grpSp>
        <p:nvGrpSpPr>
          <p:cNvPr id="11" name="组合 10">
            <a:extLst>
              <a:ext uri="{FF2B5EF4-FFF2-40B4-BE49-F238E27FC236}">
                <a16:creationId xmlns="" xmlns:a16="http://schemas.microsoft.com/office/drawing/2014/main" id="{BCD03544-9254-4542-B89A-473E48FE070F}"/>
              </a:ext>
            </a:extLst>
          </p:cNvPr>
          <p:cNvGrpSpPr/>
          <p:nvPr/>
        </p:nvGrpSpPr>
        <p:grpSpPr>
          <a:xfrm>
            <a:off x="833666" y="2204864"/>
            <a:ext cx="4038199" cy="1935742"/>
            <a:chOff x="839416" y="1763704"/>
            <a:chExt cx="4038199" cy="1935742"/>
          </a:xfrm>
        </p:grpSpPr>
        <p:sp>
          <p:nvSpPr>
            <p:cNvPr id="12" name="文本框 11">
              <a:extLst>
                <a:ext uri="{FF2B5EF4-FFF2-40B4-BE49-F238E27FC236}">
                  <a16:creationId xmlns="" xmlns:a16="http://schemas.microsoft.com/office/drawing/2014/main" id="{1021F07A-E79D-4D2A-9BF8-A93F158BB761}"/>
                </a:ext>
              </a:extLst>
            </p:cNvPr>
            <p:cNvSpPr txBox="1"/>
            <p:nvPr/>
          </p:nvSpPr>
          <p:spPr>
            <a:xfrm>
              <a:off x="1994419" y="1763704"/>
              <a:ext cx="172819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疾病检查</a:t>
              </a:r>
            </a:p>
          </p:txBody>
        </p:sp>
        <p:sp>
          <p:nvSpPr>
            <p:cNvPr id="13" name="文本框 12">
              <a:extLst>
                <a:ext uri="{FF2B5EF4-FFF2-40B4-BE49-F238E27FC236}">
                  <a16:creationId xmlns="" xmlns:a16="http://schemas.microsoft.com/office/drawing/2014/main" id="{B7A8D80A-F1C7-4F24-97AC-7A8227243815}"/>
                </a:ext>
              </a:extLst>
            </p:cNvPr>
            <p:cNvSpPr txBox="1"/>
            <p:nvPr/>
          </p:nvSpPr>
          <p:spPr>
            <a:xfrm>
              <a:off x="839416" y="2314451"/>
              <a:ext cx="4038199" cy="1384995"/>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艾滋病被发现的</a:t>
              </a:r>
              <a:r>
                <a:rPr lang="en-US" altLang="zh-CN" sz="1400" b="0" i="0" spc="200" dirty="0">
                  <a:solidFill>
                    <a:srgbClr val="333333"/>
                  </a:solidFill>
                  <a:effectLst/>
                  <a:cs typeface="+mn-ea"/>
                  <a:sym typeface="+mn-lt"/>
                </a:rPr>
                <a:t>40</a:t>
              </a:r>
              <a:r>
                <a:rPr lang="zh-CN" altLang="en-US" sz="1400" b="0" i="0" spc="200" dirty="0">
                  <a:solidFill>
                    <a:srgbClr val="333333"/>
                  </a:solidFill>
                  <a:effectLst/>
                  <a:cs typeface="+mn-ea"/>
                  <a:sym typeface="+mn-lt"/>
                </a:rPr>
                <a:t>年时间里，全球仅两位患者确认治愈，即均使用造血干细胞移植的“柏林病人”和“伦敦病人”。在</a:t>
              </a:r>
              <a:r>
                <a:rPr lang="en-US" altLang="zh-CN" sz="1400" b="0" i="0" spc="200" dirty="0">
                  <a:solidFill>
                    <a:srgbClr val="333333"/>
                  </a:solidFill>
                  <a:effectLst/>
                  <a:cs typeface="+mn-ea"/>
                  <a:sym typeface="+mn-lt"/>
                </a:rPr>
                <a:t>2020</a:t>
              </a:r>
              <a:r>
                <a:rPr lang="zh-CN" altLang="en-US" sz="1400" b="0" i="0" spc="200" dirty="0">
                  <a:solidFill>
                    <a:srgbClr val="333333"/>
                  </a:solidFill>
                  <a:effectLst/>
                  <a:cs typeface="+mn-ea"/>
                  <a:sym typeface="+mn-lt"/>
                </a:rPr>
                <a:t>年</a:t>
              </a:r>
              <a:r>
                <a:rPr lang="en-US" altLang="zh-CN" sz="1400" b="0" i="0" spc="200" dirty="0">
                  <a:solidFill>
                    <a:srgbClr val="333333"/>
                  </a:solidFill>
                  <a:effectLst/>
                  <a:cs typeface="+mn-ea"/>
                  <a:sym typeface="+mn-lt"/>
                </a:rPr>
                <a:t>7</a:t>
              </a:r>
              <a:r>
                <a:rPr lang="zh-CN" altLang="en-US" sz="1400" b="0" i="0" spc="200" dirty="0">
                  <a:solidFill>
                    <a:srgbClr val="333333"/>
                  </a:solidFill>
                  <a:effectLst/>
                  <a:cs typeface="+mn-ea"/>
                  <a:sym typeface="+mn-lt"/>
                </a:rPr>
                <a:t>月的第</a:t>
              </a:r>
              <a:r>
                <a:rPr lang="en-US" altLang="zh-CN" sz="1400" b="0" i="0" spc="200" dirty="0">
                  <a:solidFill>
                    <a:srgbClr val="333333"/>
                  </a:solidFill>
                  <a:effectLst/>
                  <a:cs typeface="+mn-ea"/>
                  <a:sym typeface="+mn-lt"/>
                </a:rPr>
                <a:t>23</a:t>
              </a:r>
              <a:r>
                <a:rPr lang="zh-CN" altLang="en-US" sz="1400" b="0" i="0" spc="200" dirty="0">
                  <a:solidFill>
                    <a:srgbClr val="333333"/>
                  </a:solidFill>
                  <a:effectLst/>
                  <a:cs typeface="+mn-ea"/>
                  <a:sym typeface="+mn-lt"/>
                </a:rPr>
                <a:t>届国际艾滋病大会。</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A056B4F2-7B62-42DB-95DB-547E838B6988}"/>
              </a:ext>
            </a:extLst>
          </p:cNvPr>
          <p:cNvGrpSpPr/>
          <p:nvPr/>
        </p:nvGrpSpPr>
        <p:grpSpPr>
          <a:xfrm>
            <a:off x="7320136" y="1508638"/>
            <a:ext cx="4104456" cy="1612576"/>
            <a:chOff x="-96686" y="1763704"/>
            <a:chExt cx="4104456" cy="1612576"/>
          </a:xfrm>
        </p:grpSpPr>
        <p:sp>
          <p:nvSpPr>
            <p:cNvPr id="15" name="文本框 14">
              <a:extLst>
                <a:ext uri="{FF2B5EF4-FFF2-40B4-BE49-F238E27FC236}">
                  <a16:creationId xmlns="" xmlns:a16="http://schemas.microsoft.com/office/drawing/2014/main" id="{9EE1F61B-0003-4ADC-9035-15CA71B71120}"/>
                </a:ext>
              </a:extLst>
            </p:cNvPr>
            <p:cNvSpPr txBox="1"/>
            <p:nvPr/>
          </p:nvSpPr>
          <p:spPr>
            <a:xfrm>
              <a:off x="1091446" y="1763704"/>
              <a:ext cx="1728192" cy="461665"/>
            </a:xfrm>
            <a:prstGeom prst="rect">
              <a:avLst/>
            </a:prstGeom>
            <a:noFill/>
          </p:spPr>
          <p:txBody>
            <a:bodyPr wrap="square" rtlCol="0">
              <a:spAutoFit/>
            </a:bodyPr>
            <a:lstStyle/>
            <a:p>
              <a:pPr algn="ctr"/>
              <a:r>
                <a:rPr lang="zh-CN" altLang="en-US" sz="2400" dirty="0">
                  <a:solidFill>
                    <a:schemeClr val="tx1">
                      <a:lumMod val="85000"/>
                      <a:lumOff val="15000"/>
                    </a:schemeClr>
                  </a:solidFill>
                  <a:cs typeface="+mn-ea"/>
                  <a:sym typeface="+mn-lt"/>
                </a:rPr>
                <a:t>疾病检查</a:t>
              </a:r>
            </a:p>
          </p:txBody>
        </p:sp>
        <p:sp>
          <p:nvSpPr>
            <p:cNvPr id="16" name="文本框 15">
              <a:extLst>
                <a:ext uri="{FF2B5EF4-FFF2-40B4-BE49-F238E27FC236}">
                  <a16:creationId xmlns="" xmlns:a16="http://schemas.microsoft.com/office/drawing/2014/main" id="{723F1DEF-09D8-42E5-BD29-9AE2DD6E3EA6}"/>
                </a:ext>
              </a:extLst>
            </p:cNvPr>
            <p:cNvSpPr txBox="1"/>
            <p:nvPr/>
          </p:nvSpPr>
          <p:spPr>
            <a:xfrm>
              <a:off x="-96686" y="2314451"/>
              <a:ext cx="4104456"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来自巴西圣保罗联邦大学的临床研究人员公布巴西一名男子可能已</a:t>
              </a:r>
              <a:r>
                <a:rPr lang="zh-CN" altLang="en-US" sz="1400" b="0" i="0" spc="200" dirty="0" smtClean="0">
                  <a:solidFill>
                    <a:srgbClr val="333333"/>
                  </a:solidFill>
                  <a:effectLst/>
                  <a:cs typeface="+mn-ea"/>
                  <a:sym typeface="+mn-lt"/>
                </a:rPr>
                <a:t>成为优品个</a:t>
              </a:r>
              <a:r>
                <a:rPr lang="zh-CN" altLang="en-US" sz="1400" b="0" i="0" spc="200" dirty="0">
                  <a:solidFill>
                    <a:srgbClr val="333333"/>
                  </a:solidFill>
                  <a:effectLst/>
                  <a:cs typeface="+mn-ea"/>
                  <a:sym typeface="+mn-lt"/>
                </a:rPr>
                <a:t>接受抗病毒药物治疗即得到治愈的艾滋病患者。</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575834149"/>
      </p:ext>
    </p:extLst>
  </p:cSld>
  <p:clrMapOvr>
    <a:masterClrMapping/>
  </p:clrMapOvr>
  <mc:AlternateContent xmlns:mc="http://schemas.openxmlformats.org/markup-compatibility/2006" xmlns:p14="http://schemas.microsoft.com/office/powerpoint/2010/main">
    <mc:Choice Requires="p14">
      <p:transition spd="slow" p14:dur="1500" advTm="1552">
        <p:random/>
      </p:transition>
    </mc:Choice>
    <mc:Fallback xmlns="">
      <p:transition spd="slow" advTm="155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6C656A4-6A64-401B-BEBA-C3C17FE46DC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0"/>
            <a:ext cx="12192000" cy="6883112"/>
          </a:xfrm>
          <a:prstGeom prst="rect">
            <a:avLst/>
          </a:prstGeom>
        </p:spPr>
      </p:pic>
      <p:grpSp>
        <p:nvGrpSpPr>
          <p:cNvPr id="3" name="组合 2">
            <a:extLst>
              <a:ext uri="{FF2B5EF4-FFF2-40B4-BE49-F238E27FC236}">
                <a16:creationId xmlns="" xmlns:a16="http://schemas.microsoft.com/office/drawing/2014/main" id="{2507375A-C651-4A1D-94C2-6DA31817115E}"/>
              </a:ext>
            </a:extLst>
          </p:cNvPr>
          <p:cNvGrpSpPr/>
          <p:nvPr/>
        </p:nvGrpSpPr>
        <p:grpSpPr>
          <a:xfrm>
            <a:off x="359664" y="278887"/>
            <a:ext cx="11208944" cy="635400"/>
            <a:chOff x="359664" y="278887"/>
            <a:chExt cx="11208944" cy="635400"/>
          </a:xfrm>
        </p:grpSpPr>
        <p:pic>
          <p:nvPicPr>
            <p:cNvPr id="4" name="图片 3">
              <a:extLst>
                <a:ext uri="{FF2B5EF4-FFF2-40B4-BE49-F238E27FC236}">
                  <a16:creationId xmlns="" xmlns:a16="http://schemas.microsoft.com/office/drawing/2014/main" id="{22901323-8993-48E7-8389-6F3BEAE3C1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4" y="278887"/>
              <a:ext cx="1513406" cy="635400"/>
            </a:xfrm>
            <a:prstGeom prst="rect">
              <a:avLst/>
            </a:prstGeom>
            <a:effectLst>
              <a:outerShdw blurRad="63500" sx="102000" sy="102000" algn="ctr" rotWithShape="0">
                <a:prstClr val="black">
                  <a:alpha val="40000"/>
                </a:prstClr>
              </a:outerShdw>
            </a:effectLst>
          </p:spPr>
        </p:pic>
        <p:sp>
          <p:nvSpPr>
            <p:cNvPr id="5" name="文本框 4">
              <a:extLst>
                <a:ext uri="{FF2B5EF4-FFF2-40B4-BE49-F238E27FC236}">
                  <a16:creationId xmlns="" xmlns:a16="http://schemas.microsoft.com/office/drawing/2014/main" id="{E185A969-141D-4F88-89E6-C5BD221E1187}"/>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grpSp>
        <p:nvGrpSpPr>
          <p:cNvPr id="8" name="组合 7">
            <a:extLst>
              <a:ext uri="{FF2B5EF4-FFF2-40B4-BE49-F238E27FC236}">
                <a16:creationId xmlns="" xmlns:a16="http://schemas.microsoft.com/office/drawing/2014/main" id="{6538152B-B618-4CCC-9FE9-56B705976EED}"/>
              </a:ext>
            </a:extLst>
          </p:cNvPr>
          <p:cNvGrpSpPr/>
          <p:nvPr/>
        </p:nvGrpSpPr>
        <p:grpSpPr>
          <a:xfrm>
            <a:off x="1829189" y="2060848"/>
            <a:ext cx="2824064" cy="1860711"/>
            <a:chOff x="1803648" y="2052744"/>
            <a:chExt cx="2824064" cy="1860711"/>
          </a:xfrm>
        </p:grpSpPr>
        <p:sp>
          <p:nvSpPr>
            <p:cNvPr id="6" name="文本框 5">
              <a:extLst>
                <a:ext uri="{FF2B5EF4-FFF2-40B4-BE49-F238E27FC236}">
                  <a16:creationId xmlns="" xmlns:a16="http://schemas.microsoft.com/office/drawing/2014/main" id="{4980987B-EC09-42DC-BC3E-314CF61053A3}"/>
                </a:ext>
              </a:extLst>
            </p:cNvPr>
            <p:cNvSpPr txBox="1"/>
            <p:nvPr/>
          </p:nvSpPr>
          <p:spPr>
            <a:xfrm>
              <a:off x="1847528" y="2052744"/>
              <a:ext cx="2736304" cy="1446550"/>
            </a:xfrm>
            <a:prstGeom prst="rect">
              <a:avLst/>
            </a:prstGeom>
            <a:noFill/>
          </p:spPr>
          <p:txBody>
            <a:bodyPr wrap="square" rtlCol="0">
              <a:spAutoFit/>
            </a:bodyPr>
            <a:lstStyle/>
            <a:p>
              <a:r>
                <a:rPr lang="zh-CN" altLang="en-US" sz="8800" b="1" dirty="0">
                  <a:solidFill>
                    <a:schemeClr val="bg1"/>
                  </a:solidFill>
                  <a:effectLst>
                    <a:outerShdw blurRad="38100" dist="38100" dir="2700000" algn="tl">
                      <a:srgbClr val="000000">
                        <a:alpha val="43137"/>
                      </a:srgbClr>
                    </a:outerShdw>
                  </a:effectLst>
                  <a:cs typeface="+mn-ea"/>
                  <a:sym typeface="+mn-lt"/>
                </a:rPr>
                <a:t>目录</a:t>
              </a:r>
              <a:endParaRPr lang="en-US" altLang="zh-CN" sz="8800" b="1" dirty="0">
                <a:solidFill>
                  <a:schemeClr val="bg1"/>
                </a:solidFill>
                <a:effectLst>
                  <a:outerShdw blurRad="38100" dist="38100" dir="2700000" algn="tl">
                    <a:srgbClr val="000000">
                      <a:alpha val="43137"/>
                    </a:srgbClr>
                  </a:outerShdw>
                </a:effectLst>
                <a:cs typeface="+mn-ea"/>
                <a:sym typeface="+mn-lt"/>
              </a:endParaRPr>
            </a:p>
          </p:txBody>
        </p:sp>
        <p:sp>
          <p:nvSpPr>
            <p:cNvPr id="7" name="文本框 6">
              <a:extLst>
                <a:ext uri="{FF2B5EF4-FFF2-40B4-BE49-F238E27FC236}">
                  <a16:creationId xmlns="" xmlns:a16="http://schemas.microsoft.com/office/drawing/2014/main" id="{3147FEF2-9F91-49CB-9594-EB8F06E961A4}"/>
                </a:ext>
              </a:extLst>
            </p:cNvPr>
            <p:cNvSpPr txBox="1"/>
            <p:nvPr/>
          </p:nvSpPr>
          <p:spPr>
            <a:xfrm>
              <a:off x="1803648" y="3544123"/>
              <a:ext cx="2824064" cy="369332"/>
            </a:xfrm>
            <a:prstGeom prst="rect">
              <a:avLst/>
            </a:prstGeom>
            <a:noFill/>
          </p:spPr>
          <p:txBody>
            <a:bodyPr wrap="square" rtlCol="0">
              <a:spAutoFit/>
            </a:bodyPr>
            <a:lstStyle/>
            <a:p>
              <a:pPr algn="dist"/>
              <a:r>
                <a:rPr lang="en-US" altLang="zh-CN" dirty="0">
                  <a:solidFill>
                    <a:schemeClr val="bg1"/>
                  </a:solidFill>
                  <a:effectLst>
                    <a:outerShdw blurRad="38100" dist="38100" dir="2700000" algn="tl">
                      <a:srgbClr val="000000">
                        <a:alpha val="43137"/>
                      </a:srgbClr>
                    </a:outerShdw>
                  </a:effectLst>
                  <a:cs typeface="+mn-ea"/>
                  <a:sym typeface="+mn-lt"/>
                </a:rPr>
                <a:t>CONTENTES</a:t>
              </a:r>
              <a:endParaRPr lang="zh-CN" altLang="en-US" dirty="0">
                <a:solidFill>
                  <a:schemeClr val="bg1"/>
                </a:solidFill>
                <a:effectLst>
                  <a:outerShdw blurRad="38100" dist="38100" dir="2700000" algn="tl">
                    <a:srgbClr val="000000">
                      <a:alpha val="43137"/>
                    </a:srgbClr>
                  </a:outerShdw>
                </a:effectLst>
                <a:cs typeface="+mn-ea"/>
                <a:sym typeface="+mn-lt"/>
              </a:endParaRPr>
            </a:p>
          </p:txBody>
        </p:sp>
      </p:grpSp>
      <p:grpSp>
        <p:nvGrpSpPr>
          <p:cNvPr id="9" name="组合 8">
            <a:extLst>
              <a:ext uri="{FF2B5EF4-FFF2-40B4-BE49-F238E27FC236}">
                <a16:creationId xmlns="" xmlns:a16="http://schemas.microsoft.com/office/drawing/2014/main" id="{59081129-4656-4F81-B8B1-0A0F7C6D6E4B}"/>
              </a:ext>
            </a:extLst>
          </p:cNvPr>
          <p:cNvGrpSpPr/>
          <p:nvPr/>
        </p:nvGrpSpPr>
        <p:grpSpPr>
          <a:xfrm>
            <a:off x="6012391" y="1556792"/>
            <a:ext cx="5268185" cy="707886"/>
            <a:chOff x="5543147" y="1044179"/>
            <a:chExt cx="5268185" cy="707886"/>
          </a:xfrm>
        </p:grpSpPr>
        <p:sp>
          <p:nvSpPr>
            <p:cNvPr id="10" name="文本框 9">
              <a:extLst>
                <a:ext uri="{FF2B5EF4-FFF2-40B4-BE49-F238E27FC236}">
                  <a16:creationId xmlns="" xmlns:a16="http://schemas.microsoft.com/office/drawing/2014/main" id="{D80565AC-9D6A-4527-A7F8-4419B0309E73}"/>
                </a:ext>
              </a:extLst>
            </p:cNvPr>
            <p:cNvSpPr txBox="1"/>
            <p:nvPr/>
          </p:nvSpPr>
          <p:spPr>
            <a:xfrm>
              <a:off x="5543147" y="1044179"/>
              <a:ext cx="1105705" cy="707886"/>
            </a:xfrm>
            <a:prstGeom prst="rect">
              <a:avLst/>
            </a:prstGeom>
            <a:noFill/>
          </p:spPr>
          <p:txBody>
            <a:bodyPr wrap="square" rtlCol="0">
              <a:spAutoFit/>
            </a:bodyPr>
            <a:lstStyle/>
            <a:p>
              <a:r>
                <a:rPr lang="en-US" altLang="zh-CN" sz="4000" dirty="0">
                  <a:solidFill>
                    <a:schemeClr val="bg1"/>
                  </a:solidFill>
                  <a:effectLst>
                    <a:outerShdw blurRad="38100" dist="38100" dir="2700000" algn="tl">
                      <a:srgbClr val="000000">
                        <a:alpha val="43137"/>
                      </a:srgbClr>
                    </a:outerShdw>
                  </a:effectLst>
                  <a:cs typeface="+mn-ea"/>
                  <a:sym typeface="+mn-lt"/>
                </a:rPr>
                <a:t>01</a:t>
              </a:r>
              <a:r>
                <a:rPr lang="en-US" altLang="zh-CN" sz="3600" dirty="0">
                  <a:solidFill>
                    <a:schemeClr val="bg1"/>
                  </a:solidFill>
                  <a:effectLst>
                    <a:outerShdw blurRad="38100" dist="38100" dir="2700000" algn="tl">
                      <a:srgbClr val="000000">
                        <a:alpha val="43137"/>
                      </a:srgbClr>
                    </a:outerShdw>
                  </a:effectLst>
                  <a:cs typeface="+mn-ea"/>
                  <a:sym typeface="+mn-lt"/>
                </a:rPr>
                <a:t>.</a:t>
              </a:r>
              <a:endParaRPr lang="zh-CN" altLang="en-US" sz="3600" dirty="0">
                <a:solidFill>
                  <a:schemeClr val="bg1"/>
                </a:solidFill>
                <a:effectLst>
                  <a:outerShdw blurRad="38100" dist="38100" dir="2700000" algn="tl">
                    <a:srgbClr val="000000">
                      <a:alpha val="43137"/>
                    </a:srgbClr>
                  </a:outerShdw>
                </a:effectLst>
                <a:cs typeface="+mn-ea"/>
                <a:sym typeface="+mn-lt"/>
              </a:endParaRPr>
            </a:p>
          </p:txBody>
        </p:sp>
        <p:grpSp>
          <p:nvGrpSpPr>
            <p:cNvPr id="11" name="组合 10">
              <a:extLst>
                <a:ext uri="{FF2B5EF4-FFF2-40B4-BE49-F238E27FC236}">
                  <a16:creationId xmlns="" xmlns:a16="http://schemas.microsoft.com/office/drawing/2014/main" id="{9A4A54E6-2EAA-440B-A2C7-044C78A03A99}"/>
                </a:ext>
              </a:extLst>
            </p:cNvPr>
            <p:cNvGrpSpPr/>
            <p:nvPr/>
          </p:nvGrpSpPr>
          <p:grpSpPr>
            <a:xfrm>
              <a:off x="6467932" y="1140173"/>
              <a:ext cx="4343400" cy="515898"/>
              <a:chOff x="6556832" y="1120379"/>
              <a:chExt cx="4343400" cy="515898"/>
            </a:xfrm>
          </p:grpSpPr>
          <p:sp>
            <p:nvSpPr>
              <p:cNvPr id="12" name="文本框 11">
                <a:extLst>
                  <a:ext uri="{FF2B5EF4-FFF2-40B4-BE49-F238E27FC236}">
                    <a16:creationId xmlns="" xmlns:a16="http://schemas.microsoft.com/office/drawing/2014/main" id="{86A4BEFC-6D02-4876-833A-1C4D09A2EE48}"/>
                  </a:ext>
                </a:extLst>
              </p:cNvPr>
              <p:cNvSpPr txBox="1"/>
              <p:nvPr/>
            </p:nvSpPr>
            <p:spPr>
              <a:xfrm>
                <a:off x="6556832" y="1120379"/>
                <a:ext cx="3796898" cy="400110"/>
              </a:xfrm>
              <a:prstGeom prst="rect">
                <a:avLst/>
              </a:prstGeom>
              <a:noFill/>
            </p:spPr>
            <p:txBody>
              <a:bodyPr wrap="square" rtlCol="0">
                <a:spAutoFit/>
              </a:bodyPr>
              <a:lstStyle/>
              <a:p>
                <a:pPr algn="dist"/>
                <a:r>
                  <a:rPr lang="zh-CN" altLang="en-US" sz="2000" dirty="0">
                    <a:solidFill>
                      <a:schemeClr val="bg1"/>
                    </a:solidFill>
                    <a:effectLst>
                      <a:outerShdw blurRad="38100" dist="38100" dir="2700000" algn="tl">
                        <a:srgbClr val="000000">
                          <a:alpha val="43137"/>
                        </a:srgbClr>
                      </a:outerShdw>
                    </a:effectLst>
                    <a:cs typeface="+mn-ea"/>
                    <a:sym typeface="+mn-lt"/>
                  </a:rPr>
                  <a:t>历史背景及疾病症状</a:t>
                </a:r>
              </a:p>
            </p:txBody>
          </p:sp>
          <p:sp>
            <p:nvSpPr>
              <p:cNvPr id="13" name="文本框 12">
                <a:extLst>
                  <a:ext uri="{FF2B5EF4-FFF2-40B4-BE49-F238E27FC236}">
                    <a16:creationId xmlns="" xmlns:a16="http://schemas.microsoft.com/office/drawing/2014/main" id="{2CB55FED-93A2-4850-8A0A-F700744272DF}"/>
                  </a:ext>
                </a:extLst>
              </p:cNvPr>
              <p:cNvSpPr txBox="1"/>
              <p:nvPr/>
            </p:nvSpPr>
            <p:spPr>
              <a:xfrm>
                <a:off x="6556832" y="1420833"/>
                <a:ext cx="4343400" cy="215444"/>
              </a:xfrm>
              <a:prstGeom prst="rect">
                <a:avLst/>
              </a:prstGeom>
              <a:noFill/>
            </p:spPr>
            <p:txBody>
              <a:bodyPr wrap="square" rtlCol="0">
                <a:spAutoFit/>
              </a:bodyPr>
              <a:lstStyle/>
              <a:p>
                <a:pPr algn="dist"/>
                <a:r>
                  <a:rPr lang="en-US" altLang="zh-CN" sz="8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80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14" name="组合 13">
            <a:extLst>
              <a:ext uri="{FF2B5EF4-FFF2-40B4-BE49-F238E27FC236}">
                <a16:creationId xmlns="" xmlns:a16="http://schemas.microsoft.com/office/drawing/2014/main" id="{E6021C96-D503-4175-9C14-8A5FF8710C31}"/>
              </a:ext>
            </a:extLst>
          </p:cNvPr>
          <p:cNvGrpSpPr/>
          <p:nvPr/>
        </p:nvGrpSpPr>
        <p:grpSpPr>
          <a:xfrm>
            <a:off x="6012391" y="2779304"/>
            <a:ext cx="5268185" cy="707886"/>
            <a:chOff x="5543147" y="1044179"/>
            <a:chExt cx="5268185" cy="707886"/>
          </a:xfrm>
        </p:grpSpPr>
        <p:sp>
          <p:nvSpPr>
            <p:cNvPr id="15" name="文本框 14">
              <a:extLst>
                <a:ext uri="{FF2B5EF4-FFF2-40B4-BE49-F238E27FC236}">
                  <a16:creationId xmlns="" xmlns:a16="http://schemas.microsoft.com/office/drawing/2014/main" id="{9F3B6E52-A190-4D64-93D9-7FB082C5BA92}"/>
                </a:ext>
              </a:extLst>
            </p:cNvPr>
            <p:cNvSpPr txBox="1"/>
            <p:nvPr/>
          </p:nvSpPr>
          <p:spPr>
            <a:xfrm>
              <a:off x="5543147" y="1044179"/>
              <a:ext cx="1105705" cy="707886"/>
            </a:xfrm>
            <a:prstGeom prst="rect">
              <a:avLst/>
            </a:prstGeom>
            <a:noFill/>
          </p:spPr>
          <p:txBody>
            <a:bodyPr wrap="square" rtlCol="0">
              <a:spAutoFit/>
            </a:bodyPr>
            <a:lstStyle/>
            <a:p>
              <a:r>
                <a:rPr lang="en-US" altLang="zh-CN" sz="4000" dirty="0">
                  <a:solidFill>
                    <a:schemeClr val="bg1"/>
                  </a:solidFill>
                  <a:effectLst>
                    <a:outerShdw blurRad="38100" dist="38100" dir="2700000" algn="tl">
                      <a:srgbClr val="000000">
                        <a:alpha val="43137"/>
                      </a:srgbClr>
                    </a:outerShdw>
                  </a:effectLst>
                  <a:cs typeface="+mn-ea"/>
                  <a:sym typeface="+mn-lt"/>
                </a:rPr>
                <a:t>02</a:t>
              </a:r>
              <a:r>
                <a:rPr lang="en-US" altLang="zh-CN" sz="3600" dirty="0">
                  <a:solidFill>
                    <a:schemeClr val="bg1"/>
                  </a:solidFill>
                  <a:effectLst>
                    <a:outerShdw blurRad="38100" dist="38100" dir="2700000" algn="tl">
                      <a:srgbClr val="000000">
                        <a:alpha val="43137"/>
                      </a:srgbClr>
                    </a:outerShdw>
                  </a:effectLst>
                  <a:cs typeface="+mn-ea"/>
                  <a:sym typeface="+mn-lt"/>
                </a:rPr>
                <a:t>.</a:t>
              </a:r>
              <a:endParaRPr lang="zh-CN" altLang="en-US" sz="3600" dirty="0">
                <a:solidFill>
                  <a:schemeClr val="bg1"/>
                </a:solidFill>
                <a:effectLst>
                  <a:outerShdw blurRad="38100" dist="38100" dir="2700000" algn="tl">
                    <a:srgbClr val="000000">
                      <a:alpha val="43137"/>
                    </a:srgbClr>
                  </a:outerShdw>
                </a:effectLst>
                <a:cs typeface="+mn-ea"/>
                <a:sym typeface="+mn-lt"/>
              </a:endParaRPr>
            </a:p>
          </p:txBody>
        </p:sp>
        <p:grpSp>
          <p:nvGrpSpPr>
            <p:cNvPr id="16" name="组合 15">
              <a:extLst>
                <a:ext uri="{FF2B5EF4-FFF2-40B4-BE49-F238E27FC236}">
                  <a16:creationId xmlns="" xmlns:a16="http://schemas.microsoft.com/office/drawing/2014/main" id="{1A958CA7-7FF4-4A2F-B4E0-CA1A4776ADC4}"/>
                </a:ext>
              </a:extLst>
            </p:cNvPr>
            <p:cNvGrpSpPr/>
            <p:nvPr/>
          </p:nvGrpSpPr>
          <p:grpSpPr>
            <a:xfrm>
              <a:off x="6467932" y="1140173"/>
              <a:ext cx="4343400" cy="515898"/>
              <a:chOff x="6556832" y="1120379"/>
              <a:chExt cx="4343400" cy="515898"/>
            </a:xfrm>
          </p:grpSpPr>
          <p:sp>
            <p:nvSpPr>
              <p:cNvPr id="17" name="文本框 16">
                <a:extLst>
                  <a:ext uri="{FF2B5EF4-FFF2-40B4-BE49-F238E27FC236}">
                    <a16:creationId xmlns="" xmlns:a16="http://schemas.microsoft.com/office/drawing/2014/main" id="{D7C0724D-0A99-4E3D-88C9-6F3E81E00B14}"/>
                  </a:ext>
                </a:extLst>
              </p:cNvPr>
              <p:cNvSpPr txBox="1"/>
              <p:nvPr/>
            </p:nvSpPr>
            <p:spPr>
              <a:xfrm>
                <a:off x="6556832" y="1120379"/>
                <a:ext cx="3796898" cy="400110"/>
              </a:xfrm>
              <a:prstGeom prst="rect">
                <a:avLst/>
              </a:prstGeom>
              <a:noFill/>
            </p:spPr>
            <p:txBody>
              <a:bodyPr wrap="square" rtlCol="0">
                <a:spAutoFit/>
              </a:bodyPr>
              <a:lstStyle/>
              <a:p>
                <a:pPr algn="dist"/>
                <a:r>
                  <a:rPr lang="zh-CN" altLang="en-US" sz="2000" dirty="0">
                    <a:solidFill>
                      <a:schemeClr val="bg1"/>
                    </a:solidFill>
                    <a:effectLst>
                      <a:outerShdw blurRad="38100" dist="38100" dir="2700000" algn="tl">
                        <a:srgbClr val="000000">
                          <a:alpha val="43137"/>
                        </a:srgbClr>
                      </a:outerShdw>
                    </a:effectLst>
                    <a:cs typeface="+mn-ea"/>
                    <a:sym typeface="+mn-lt"/>
                  </a:rPr>
                  <a:t>临床表现及应对策略</a:t>
                </a:r>
              </a:p>
            </p:txBody>
          </p:sp>
          <p:sp>
            <p:nvSpPr>
              <p:cNvPr id="18" name="文本框 17">
                <a:extLst>
                  <a:ext uri="{FF2B5EF4-FFF2-40B4-BE49-F238E27FC236}">
                    <a16:creationId xmlns="" xmlns:a16="http://schemas.microsoft.com/office/drawing/2014/main" id="{971DECFF-466E-4FA1-9F06-B202AC6401B7}"/>
                  </a:ext>
                </a:extLst>
              </p:cNvPr>
              <p:cNvSpPr txBox="1"/>
              <p:nvPr/>
            </p:nvSpPr>
            <p:spPr>
              <a:xfrm>
                <a:off x="6556832" y="1420833"/>
                <a:ext cx="4343400" cy="215444"/>
              </a:xfrm>
              <a:prstGeom prst="rect">
                <a:avLst/>
              </a:prstGeom>
              <a:noFill/>
            </p:spPr>
            <p:txBody>
              <a:bodyPr wrap="square" rtlCol="0">
                <a:spAutoFit/>
              </a:bodyPr>
              <a:lstStyle/>
              <a:p>
                <a:pPr algn="dist"/>
                <a:r>
                  <a:rPr lang="en-US" altLang="zh-CN" sz="8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80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19" name="组合 18">
            <a:extLst>
              <a:ext uri="{FF2B5EF4-FFF2-40B4-BE49-F238E27FC236}">
                <a16:creationId xmlns="" xmlns:a16="http://schemas.microsoft.com/office/drawing/2014/main" id="{98A01F87-C668-4A44-A12F-D7979B615C47}"/>
              </a:ext>
            </a:extLst>
          </p:cNvPr>
          <p:cNvGrpSpPr/>
          <p:nvPr/>
        </p:nvGrpSpPr>
        <p:grpSpPr>
          <a:xfrm>
            <a:off x="6012391" y="4001816"/>
            <a:ext cx="5268185" cy="707886"/>
            <a:chOff x="5543147" y="1044179"/>
            <a:chExt cx="5268185" cy="707886"/>
          </a:xfrm>
        </p:grpSpPr>
        <p:sp>
          <p:nvSpPr>
            <p:cNvPr id="20" name="文本框 19">
              <a:extLst>
                <a:ext uri="{FF2B5EF4-FFF2-40B4-BE49-F238E27FC236}">
                  <a16:creationId xmlns="" xmlns:a16="http://schemas.microsoft.com/office/drawing/2014/main" id="{31C28AAD-A326-4F83-9D07-210D3A5FB6E9}"/>
                </a:ext>
              </a:extLst>
            </p:cNvPr>
            <p:cNvSpPr txBox="1"/>
            <p:nvPr/>
          </p:nvSpPr>
          <p:spPr>
            <a:xfrm>
              <a:off x="5543147" y="1044179"/>
              <a:ext cx="1105705" cy="707886"/>
            </a:xfrm>
            <a:prstGeom prst="rect">
              <a:avLst/>
            </a:prstGeom>
            <a:noFill/>
          </p:spPr>
          <p:txBody>
            <a:bodyPr wrap="square" rtlCol="0">
              <a:spAutoFit/>
            </a:bodyPr>
            <a:lstStyle/>
            <a:p>
              <a:r>
                <a:rPr lang="en-US" altLang="zh-CN" sz="4000" dirty="0">
                  <a:solidFill>
                    <a:schemeClr val="bg1"/>
                  </a:solidFill>
                  <a:effectLst>
                    <a:outerShdw blurRad="38100" dist="38100" dir="2700000" algn="tl">
                      <a:srgbClr val="000000">
                        <a:alpha val="43137"/>
                      </a:srgbClr>
                    </a:outerShdw>
                  </a:effectLst>
                  <a:cs typeface="+mn-ea"/>
                  <a:sym typeface="+mn-lt"/>
                </a:rPr>
                <a:t>03</a:t>
              </a:r>
              <a:r>
                <a:rPr lang="en-US" altLang="zh-CN" sz="3600" dirty="0">
                  <a:solidFill>
                    <a:schemeClr val="bg1"/>
                  </a:solidFill>
                  <a:effectLst>
                    <a:outerShdw blurRad="38100" dist="38100" dir="2700000" algn="tl">
                      <a:srgbClr val="000000">
                        <a:alpha val="43137"/>
                      </a:srgbClr>
                    </a:outerShdw>
                  </a:effectLst>
                  <a:cs typeface="+mn-ea"/>
                  <a:sym typeface="+mn-lt"/>
                </a:rPr>
                <a:t>.</a:t>
              </a:r>
              <a:endParaRPr lang="zh-CN" altLang="en-US" sz="3600" dirty="0">
                <a:solidFill>
                  <a:schemeClr val="bg1"/>
                </a:solidFill>
                <a:effectLst>
                  <a:outerShdw blurRad="38100" dist="38100" dir="2700000" algn="tl">
                    <a:srgbClr val="000000">
                      <a:alpha val="43137"/>
                    </a:srgbClr>
                  </a:outerShdw>
                </a:effectLst>
                <a:cs typeface="+mn-ea"/>
                <a:sym typeface="+mn-lt"/>
              </a:endParaRPr>
            </a:p>
          </p:txBody>
        </p:sp>
        <p:grpSp>
          <p:nvGrpSpPr>
            <p:cNvPr id="21" name="组合 20">
              <a:extLst>
                <a:ext uri="{FF2B5EF4-FFF2-40B4-BE49-F238E27FC236}">
                  <a16:creationId xmlns="" xmlns:a16="http://schemas.microsoft.com/office/drawing/2014/main" id="{9914A510-320A-4C0B-8B00-A13B0230BDBC}"/>
                </a:ext>
              </a:extLst>
            </p:cNvPr>
            <p:cNvGrpSpPr/>
            <p:nvPr/>
          </p:nvGrpSpPr>
          <p:grpSpPr>
            <a:xfrm>
              <a:off x="6467932" y="1140173"/>
              <a:ext cx="4343400" cy="515898"/>
              <a:chOff x="6556832" y="1120379"/>
              <a:chExt cx="4343400" cy="515898"/>
            </a:xfrm>
          </p:grpSpPr>
          <p:sp>
            <p:nvSpPr>
              <p:cNvPr id="22" name="文本框 21">
                <a:extLst>
                  <a:ext uri="{FF2B5EF4-FFF2-40B4-BE49-F238E27FC236}">
                    <a16:creationId xmlns="" xmlns:a16="http://schemas.microsoft.com/office/drawing/2014/main" id="{E15D0770-E8D9-4EB1-8970-F98C9AAD9FFA}"/>
                  </a:ext>
                </a:extLst>
              </p:cNvPr>
              <p:cNvSpPr txBox="1"/>
              <p:nvPr/>
            </p:nvSpPr>
            <p:spPr>
              <a:xfrm>
                <a:off x="6556832" y="1120379"/>
                <a:ext cx="3796898" cy="400110"/>
              </a:xfrm>
              <a:prstGeom prst="rect">
                <a:avLst/>
              </a:prstGeom>
              <a:noFill/>
            </p:spPr>
            <p:txBody>
              <a:bodyPr wrap="square" rtlCol="0">
                <a:spAutoFit/>
              </a:bodyPr>
              <a:lstStyle/>
              <a:p>
                <a:pPr algn="dist"/>
                <a:r>
                  <a:rPr lang="zh-CN" altLang="en-US" sz="2000" dirty="0">
                    <a:solidFill>
                      <a:schemeClr val="bg1"/>
                    </a:solidFill>
                    <a:effectLst>
                      <a:outerShdw blurRad="38100" dist="38100" dir="2700000" algn="tl">
                        <a:srgbClr val="000000">
                          <a:alpha val="43137"/>
                        </a:srgbClr>
                      </a:outerShdw>
                    </a:effectLst>
                    <a:cs typeface="+mn-ea"/>
                    <a:sym typeface="+mn-lt"/>
                  </a:rPr>
                  <a:t>艾滋病检查及诊断</a:t>
                </a:r>
              </a:p>
            </p:txBody>
          </p:sp>
          <p:sp>
            <p:nvSpPr>
              <p:cNvPr id="23" name="文本框 22">
                <a:extLst>
                  <a:ext uri="{FF2B5EF4-FFF2-40B4-BE49-F238E27FC236}">
                    <a16:creationId xmlns="" xmlns:a16="http://schemas.microsoft.com/office/drawing/2014/main" id="{2FB014CF-83F4-4199-A2E7-5212FEE122D3}"/>
                  </a:ext>
                </a:extLst>
              </p:cNvPr>
              <p:cNvSpPr txBox="1"/>
              <p:nvPr/>
            </p:nvSpPr>
            <p:spPr>
              <a:xfrm>
                <a:off x="6556832" y="1420833"/>
                <a:ext cx="4343400" cy="215444"/>
              </a:xfrm>
              <a:prstGeom prst="rect">
                <a:avLst/>
              </a:prstGeom>
              <a:noFill/>
            </p:spPr>
            <p:txBody>
              <a:bodyPr wrap="square" rtlCol="0">
                <a:spAutoFit/>
              </a:bodyPr>
              <a:lstStyle/>
              <a:p>
                <a:pPr algn="dist"/>
                <a:r>
                  <a:rPr lang="en-US" altLang="zh-CN" sz="8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80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4" name="组合 23">
            <a:extLst>
              <a:ext uri="{FF2B5EF4-FFF2-40B4-BE49-F238E27FC236}">
                <a16:creationId xmlns="" xmlns:a16="http://schemas.microsoft.com/office/drawing/2014/main" id="{DC46EB58-1905-4429-A40E-D1364520FA8E}"/>
              </a:ext>
            </a:extLst>
          </p:cNvPr>
          <p:cNvGrpSpPr/>
          <p:nvPr/>
        </p:nvGrpSpPr>
        <p:grpSpPr>
          <a:xfrm>
            <a:off x="6012391" y="5227795"/>
            <a:ext cx="5268185" cy="707886"/>
            <a:chOff x="5543147" y="1044179"/>
            <a:chExt cx="5268185" cy="707886"/>
          </a:xfrm>
        </p:grpSpPr>
        <p:sp>
          <p:nvSpPr>
            <p:cNvPr id="25" name="文本框 24">
              <a:extLst>
                <a:ext uri="{FF2B5EF4-FFF2-40B4-BE49-F238E27FC236}">
                  <a16:creationId xmlns="" xmlns:a16="http://schemas.microsoft.com/office/drawing/2014/main" id="{4C38AC01-FE3B-49D6-B9CD-6E9EB44E493A}"/>
                </a:ext>
              </a:extLst>
            </p:cNvPr>
            <p:cNvSpPr txBox="1"/>
            <p:nvPr/>
          </p:nvSpPr>
          <p:spPr>
            <a:xfrm>
              <a:off x="5543147" y="1044179"/>
              <a:ext cx="1105705" cy="707886"/>
            </a:xfrm>
            <a:prstGeom prst="rect">
              <a:avLst/>
            </a:prstGeom>
            <a:noFill/>
          </p:spPr>
          <p:txBody>
            <a:bodyPr wrap="square" rtlCol="0">
              <a:spAutoFit/>
            </a:bodyPr>
            <a:lstStyle/>
            <a:p>
              <a:r>
                <a:rPr lang="en-US" altLang="zh-CN" sz="4000" dirty="0">
                  <a:solidFill>
                    <a:schemeClr val="bg1"/>
                  </a:solidFill>
                  <a:effectLst>
                    <a:outerShdw blurRad="38100" dist="38100" dir="2700000" algn="tl">
                      <a:srgbClr val="000000">
                        <a:alpha val="43137"/>
                      </a:srgbClr>
                    </a:outerShdw>
                  </a:effectLst>
                  <a:cs typeface="+mn-ea"/>
                  <a:sym typeface="+mn-lt"/>
                </a:rPr>
                <a:t>04</a:t>
              </a:r>
              <a:r>
                <a:rPr lang="en-US" altLang="zh-CN" sz="3600" dirty="0">
                  <a:solidFill>
                    <a:schemeClr val="bg1"/>
                  </a:solidFill>
                  <a:effectLst>
                    <a:outerShdw blurRad="38100" dist="38100" dir="2700000" algn="tl">
                      <a:srgbClr val="000000">
                        <a:alpha val="43137"/>
                      </a:srgbClr>
                    </a:outerShdw>
                  </a:effectLst>
                  <a:cs typeface="+mn-ea"/>
                  <a:sym typeface="+mn-lt"/>
                </a:rPr>
                <a:t>.</a:t>
              </a:r>
              <a:endParaRPr lang="zh-CN" altLang="en-US" sz="3600" dirty="0">
                <a:solidFill>
                  <a:schemeClr val="bg1"/>
                </a:solidFill>
                <a:effectLst>
                  <a:outerShdw blurRad="38100" dist="38100" dir="2700000" algn="tl">
                    <a:srgbClr val="000000">
                      <a:alpha val="43137"/>
                    </a:srgbClr>
                  </a:outerShdw>
                </a:effectLst>
                <a:cs typeface="+mn-ea"/>
                <a:sym typeface="+mn-lt"/>
              </a:endParaRPr>
            </a:p>
          </p:txBody>
        </p:sp>
        <p:grpSp>
          <p:nvGrpSpPr>
            <p:cNvPr id="26" name="组合 25">
              <a:extLst>
                <a:ext uri="{FF2B5EF4-FFF2-40B4-BE49-F238E27FC236}">
                  <a16:creationId xmlns="" xmlns:a16="http://schemas.microsoft.com/office/drawing/2014/main" id="{FB62EBDE-BA90-4AD7-BCAC-6A25E093EB0C}"/>
                </a:ext>
              </a:extLst>
            </p:cNvPr>
            <p:cNvGrpSpPr/>
            <p:nvPr/>
          </p:nvGrpSpPr>
          <p:grpSpPr>
            <a:xfrm>
              <a:off x="6467932" y="1140173"/>
              <a:ext cx="4343400" cy="515898"/>
              <a:chOff x="6556832" y="1120379"/>
              <a:chExt cx="4343400" cy="515898"/>
            </a:xfrm>
          </p:grpSpPr>
          <p:sp>
            <p:nvSpPr>
              <p:cNvPr id="27" name="文本框 26">
                <a:extLst>
                  <a:ext uri="{FF2B5EF4-FFF2-40B4-BE49-F238E27FC236}">
                    <a16:creationId xmlns="" xmlns:a16="http://schemas.microsoft.com/office/drawing/2014/main" id="{2517D07F-610D-4B6E-B224-9D879623023F}"/>
                  </a:ext>
                </a:extLst>
              </p:cNvPr>
              <p:cNvSpPr txBox="1"/>
              <p:nvPr/>
            </p:nvSpPr>
            <p:spPr>
              <a:xfrm>
                <a:off x="6556832" y="1120379"/>
                <a:ext cx="3796898" cy="400110"/>
              </a:xfrm>
              <a:prstGeom prst="rect">
                <a:avLst/>
              </a:prstGeom>
              <a:noFill/>
            </p:spPr>
            <p:txBody>
              <a:bodyPr wrap="square" rtlCol="0">
                <a:spAutoFit/>
              </a:bodyPr>
              <a:lstStyle/>
              <a:p>
                <a:pPr algn="dist"/>
                <a:r>
                  <a:rPr lang="zh-CN" altLang="en-US" sz="2000" dirty="0">
                    <a:solidFill>
                      <a:schemeClr val="bg1"/>
                    </a:solidFill>
                    <a:effectLst>
                      <a:outerShdw blurRad="38100" dist="38100" dir="2700000" algn="tl">
                        <a:srgbClr val="000000">
                          <a:alpha val="43137"/>
                        </a:srgbClr>
                      </a:outerShdw>
                    </a:effectLst>
                    <a:cs typeface="+mn-ea"/>
                    <a:sym typeface="+mn-lt"/>
                  </a:rPr>
                  <a:t>艾滋病预防及疫苗研制</a:t>
                </a:r>
              </a:p>
            </p:txBody>
          </p:sp>
          <p:sp>
            <p:nvSpPr>
              <p:cNvPr id="28" name="文本框 27">
                <a:extLst>
                  <a:ext uri="{FF2B5EF4-FFF2-40B4-BE49-F238E27FC236}">
                    <a16:creationId xmlns="" xmlns:a16="http://schemas.microsoft.com/office/drawing/2014/main" id="{C52F6B66-27CA-4719-80EC-0A24A08EB42B}"/>
                  </a:ext>
                </a:extLst>
              </p:cNvPr>
              <p:cNvSpPr txBox="1"/>
              <p:nvPr/>
            </p:nvSpPr>
            <p:spPr>
              <a:xfrm>
                <a:off x="6556832" y="1420833"/>
                <a:ext cx="4343400" cy="215444"/>
              </a:xfrm>
              <a:prstGeom prst="rect">
                <a:avLst/>
              </a:prstGeom>
              <a:noFill/>
            </p:spPr>
            <p:txBody>
              <a:bodyPr wrap="square" rtlCol="0">
                <a:spAutoFit/>
              </a:bodyPr>
              <a:lstStyle/>
              <a:p>
                <a:pPr algn="dist"/>
                <a:r>
                  <a:rPr lang="en-US" altLang="zh-CN" sz="8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80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9" name="组合 28">
            <a:extLst>
              <a:ext uri="{FF2B5EF4-FFF2-40B4-BE49-F238E27FC236}">
                <a16:creationId xmlns="" xmlns:a16="http://schemas.microsoft.com/office/drawing/2014/main" id="{24399B62-7AF4-4F9E-986E-49DDC8F7F178}"/>
              </a:ext>
            </a:extLst>
          </p:cNvPr>
          <p:cNvGrpSpPr/>
          <p:nvPr/>
        </p:nvGrpSpPr>
        <p:grpSpPr>
          <a:xfrm>
            <a:off x="263352" y="6237312"/>
            <a:ext cx="5328592" cy="400110"/>
            <a:chOff x="10425562" y="4472076"/>
            <a:chExt cx="5328592" cy="400110"/>
          </a:xfrm>
        </p:grpSpPr>
        <p:sp>
          <p:nvSpPr>
            <p:cNvPr id="30" name="文本框 29">
              <a:extLst>
                <a:ext uri="{FF2B5EF4-FFF2-40B4-BE49-F238E27FC236}">
                  <a16:creationId xmlns="" xmlns:a16="http://schemas.microsoft.com/office/drawing/2014/main" id="{EF1B35A0-1DD8-4385-8D73-C4B35082F2F3}"/>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a:solidFill>
                    <a:schemeClr val="bg1"/>
                  </a:solidFill>
                  <a:effectLst>
                    <a:outerShdw blurRad="38100" dist="38100" dir="2700000" algn="tl">
                      <a:srgbClr val="000000">
                        <a:alpha val="43137"/>
                      </a:srgbClr>
                    </a:outerShdw>
                  </a:effectLst>
                  <a:cs typeface="+mn-ea"/>
                  <a:sym typeface="+mn-lt"/>
                </a:rPr>
                <a:t>2021</a:t>
              </a:r>
              <a:r>
                <a:rPr lang="zh-CN" altLang="en-US" sz="2000" dirty="0">
                  <a:solidFill>
                    <a:schemeClr val="bg1"/>
                  </a:solidFill>
                  <a:effectLst>
                    <a:outerShdw blurRad="38100" dist="38100" dir="2700000" algn="tl">
                      <a:srgbClr val="000000">
                        <a:alpha val="43137"/>
                      </a:srgbClr>
                    </a:outerShdw>
                  </a:effectLst>
                  <a:cs typeface="+mn-ea"/>
                  <a:sym typeface="+mn-lt"/>
                </a:rPr>
                <a:t>年</a:t>
              </a:r>
            </a:p>
          </p:txBody>
        </p:sp>
        <p:sp>
          <p:nvSpPr>
            <p:cNvPr id="31" name="文本框 30">
              <a:extLst>
                <a:ext uri="{FF2B5EF4-FFF2-40B4-BE49-F238E27FC236}">
                  <a16:creationId xmlns="" xmlns:a16="http://schemas.microsoft.com/office/drawing/2014/main" id="{F0C0493D-EFAB-4CEB-9B95-40A3D56A1B6B}"/>
                </a:ext>
              </a:extLst>
            </p:cNvPr>
            <p:cNvSpPr txBox="1"/>
            <p:nvPr/>
          </p:nvSpPr>
          <p:spPr>
            <a:xfrm>
              <a:off x="12009738" y="4502854"/>
              <a:ext cx="3744416" cy="338554"/>
            </a:xfrm>
            <a:prstGeom prst="rect">
              <a:avLst/>
            </a:prstGeom>
            <a:noFill/>
          </p:spPr>
          <p:txBody>
            <a:bodyPr wrap="square" rtlCol="0">
              <a:spAutoFit/>
            </a:bodyPr>
            <a:lstStyle/>
            <a:p>
              <a:pPr algn="dist"/>
              <a:r>
                <a:rPr lang="zh-CN" altLang="en-US" sz="1600" dirty="0">
                  <a:solidFill>
                    <a:schemeClr val="bg1"/>
                  </a:solidFill>
                  <a:effectLst>
                    <a:outerShdw blurRad="38100" dist="38100" dir="2700000" algn="tl">
                      <a:srgbClr val="000000">
                        <a:alpha val="43137"/>
                      </a:srgbClr>
                    </a:outerShdw>
                  </a:effectLst>
                  <a:cs typeface="+mn-ea"/>
                  <a:sym typeface="+mn-lt"/>
                </a:rPr>
                <a:t>世界第</a:t>
              </a:r>
              <a:r>
                <a:rPr lang="en-US" altLang="zh-CN" sz="1600" dirty="0">
                  <a:solidFill>
                    <a:schemeClr val="bg1"/>
                  </a:solidFill>
                  <a:effectLst>
                    <a:outerShdw blurRad="38100" dist="38100" dir="2700000" algn="tl">
                      <a:srgbClr val="000000">
                        <a:alpha val="43137"/>
                      </a:srgbClr>
                    </a:outerShdw>
                  </a:effectLst>
                  <a:cs typeface="+mn-ea"/>
                  <a:sym typeface="+mn-lt"/>
                </a:rPr>
                <a:t>24</a:t>
              </a:r>
              <a:r>
                <a:rPr lang="zh-CN" altLang="en-US" sz="1600" dirty="0">
                  <a:solidFill>
                    <a:schemeClr val="bg1"/>
                  </a:solidFill>
                  <a:effectLst>
                    <a:outerShdw blurRad="38100" dist="38100" dir="2700000" algn="tl">
                      <a:srgbClr val="000000">
                        <a:alpha val="43137"/>
                      </a:srgbClr>
                    </a:outerShdw>
                  </a:effectLst>
                  <a:cs typeface="+mn-ea"/>
                  <a:sym typeface="+mn-lt"/>
                </a:rPr>
                <a:t>个艾滋病日</a:t>
              </a:r>
            </a:p>
          </p:txBody>
        </p:sp>
      </p:grpSp>
    </p:spTree>
    <p:custDataLst>
      <p:tags r:id="rId1"/>
    </p:custDataLst>
    <p:extLst>
      <p:ext uri="{BB962C8B-B14F-4D97-AF65-F5344CB8AC3E}">
        <p14:creationId xmlns:p14="http://schemas.microsoft.com/office/powerpoint/2010/main" val="21467030"/>
      </p:ext>
    </p:extLst>
  </p:cSld>
  <p:clrMapOvr>
    <a:masterClrMapping/>
  </p:clrMapOvr>
  <mc:AlternateContent xmlns:mc="http://schemas.openxmlformats.org/markup-compatibility/2006" xmlns:p14="http://schemas.microsoft.com/office/powerpoint/2010/main">
    <mc:Choice Requires="p14">
      <p:transition spd="slow" p14:dur="1500" advTm="2104">
        <p:random/>
      </p:transition>
    </mc:Choice>
    <mc:Fallback xmlns="">
      <p:transition spd="slow" advTm="2104">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1+#ppt_w/2"/>
                                          </p:val>
                                        </p:tav>
                                        <p:tav tm="100000">
                                          <p:val>
                                            <p:strVal val="#ppt_x"/>
                                          </p:val>
                                        </p:tav>
                                      </p:tavLst>
                                    </p:anim>
                                    <p:anim calcmode="lin" valueType="num">
                                      <p:cBhvr additive="base">
                                        <p:cTn id="24" dur="75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1+#ppt_w/2"/>
                                          </p:val>
                                        </p:tav>
                                        <p:tav tm="100000">
                                          <p:val>
                                            <p:strVal val="#ppt_x"/>
                                          </p:val>
                                        </p:tav>
                                      </p:tavLst>
                                    </p:anim>
                                    <p:anim calcmode="lin" valueType="num">
                                      <p:cBhvr additive="base">
                                        <p:cTn id="28" dur="10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250" fill="hold"/>
                                        <p:tgtEl>
                                          <p:spTgt spid="24"/>
                                        </p:tgtEl>
                                        <p:attrNameLst>
                                          <p:attrName>ppt_x</p:attrName>
                                        </p:attrNameLst>
                                      </p:cBhvr>
                                      <p:tavLst>
                                        <p:tav tm="0">
                                          <p:val>
                                            <p:strVal val="1+#ppt_w/2"/>
                                          </p:val>
                                        </p:tav>
                                        <p:tav tm="100000">
                                          <p:val>
                                            <p:strVal val="#ppt_x"/>
                                          </p:val>
                                        </p:tav>
                                      </p:tavLst>
                                    </p:anim>
                                    <p:anim calcmode="lin" valueType="num">
                                      <p:cBhvr additive="base">
                                        <p:cTn id="32" dur="125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03D3D1C-3883-46E6-A27E-694C259D3D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13181" cy="6883112"/>
          </a:xfrm>
          <a:prstGeom prst="rect">
            <a:avLst/>
          </a:prstGeom>
        </p:spPr>
      </p:pic>
      <p:grpSp>
        <p:nvGrpSpPr>
          <p:cNvPr id="4" name="组合 3">
            <a:extLst>
              <a:ext uri="{FF2B5EF4-FFF2-40B4-BE49-F238E27FC236}">
                <a16:creationId xmlns="" xmlns:a16="http://schemas.microsoft.com/office/drawing/2014/main" id="{AEED2401-C7EE-4723-8760-B94314CE18A0}"/>
              </a:ext>
            </a:extLst>
          </p:cNvPr>
          <p:cNvGrpSpPr/>
          <p:nvPr/>
        </p:nvGrpSpPr>
        <p:grpSpPr>
          <a:xfrm>
            <a:off x="359663" y="278887"/>
            <a:ext cx="11208945" cy="715374"/>
            <a:chOff x="359663" y="278887"/>
            <a:chExt cx="11208945" cy="715374"/>
          </a:xfrm>
        </p:grpSpPr>
        <p:pic>
          <p:nvPicPr>
            <p:cNvPr id="5" name="图片 4">
              <a:extLst>
                <a:ext uri="{FF2B5EF4-FFF2-40B4-BE49-F238E27FC236}">
                  <a16:creationId xmlns="" xmlns:a16="http://schemas.microsoft.com/office/drawing/2014/main" id="{781C9A7B-6DD1-478C-BDC0-8422BB6BE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278887"/>
              <a:ext cx="1703889" cy="715374"/>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 xmlns:a16="http://schemas.microsoft.com/office/drawing/2014/main" id="{A98A09C2-2324-4E32-A66E-AF77010455C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6">
            <a:extLst>
              <a:ext uri="{FF2B5EF4-FFF2-40B4-BE49-F238E27FC236}">
                <a16:creationId xmlns="" xmlns:a16="http://schemas.microsoft.com/office/drawing/2014/main" id="{F9DC4A30-90FA-4F1C-9E76-CB4F4CD5B467}"/>
              </a:ext>
            </a:extLst>
          </p:cNvPr>
          <p:cNvGrpSpPr/>
          <p:nvPr/>
        </p:nvGrpSpPr>
        <p:grpSpPr>
          <a:xfrm>
            <a:off x="10272464" y="4725144"/>
            <a:ext cx="1728192" cy="984885"/>
            <a:chOff x="10425562" y="4472076"/>
            <a:chExt cx="1728192" cy="984885"/>
          </a:xfrm>
        </p:grpSpPr>
        <p:sp>
          <p:nvSpPr>
            <p:cNvPr id="8" name="文本框 7">
              <a:extLst>
                <a:ext uri="{FF2B5EF4-FFF2-40B4-BE49-F238E27FC236}">
                  <a16:creationId xmlns="" xmlns:a16="http://schemas.microsoft.com/office/drawing/2014/main" id="{8B64F1BE-D233-41FC-996B-C0D41506868B}"/>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a:solidFill>
                    <a:schemeClr val="bg1"/>
                  </a:solidFill>
                  <a:effectLst>
                    <a:outerShdw blurRad="38100" dist="38100" dir="2700000" algn="tl">
                      <a:srgbClr val="000000">
                        <a:alpha val="43137"/>
                      </a:srgbClr>
                    </a:outerShdw>
                  </a:effectLst>
                  <a:cs typeface="+mn-ea"/>
                  <a:sym typeface="+mn-lt"/>
                </a:rPr>
                <a:t>2021</a:t>
              </a:r>
              <a:r>
                <a:rPr lang="zh-CN" altLang="en-US" sz="2000" dirty="0">
                  <a:solidFill>
                    <a:schemeClr val="bg1"/>
                  </a:solidFill>
                  <a:effectLst>
                    <a:outerShdw blurRad="38100" dist="38100" dir="2700000" algn="tl">
                      <a:srgbClr val="000000">
                        <a:alpha val="43137"/>
                      </a:srgbClr>
                    </a:outerShdw>
                  </a:effectLst>
                  <a:cs typeface="+mn-ea"/>
                  <a:sym typeface="+mn-lt"/>
                </a:rPr>
                <a:t>年</a:t>
              </a:r>
            </a:p>
          </p:txBody>
        </p:sp>
        <p:sp>
          <p:nvSpPr>
            <p:cNvPr id="9" name="文本框 8">
              <a:extLst>
                <a:ext uri="{FF2B5EF4-FFF2-40B4-BE49-F238E27FC236}">
                  <a16:creationId xmlns="" xmlns:a16="http://schemas.microsoft.com/office/drawing/2014/main" id="{1347A716-4010-413A-B4D9-CADCAE6E8B28}"/>
                </a:ext>
              </a:extLst>
            </p:cNvPr>
            <p:cNvSpPr txBox="1"/>
            <p:nvPr/>
          </p:nvSpPr>
          <p:spPr>
            <a:xfrm>
              <a:off x="10425562" y="4872186"/>
              <a:ext cx="1728192" cy="584775"/>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世界第</a:t>
              </a:r>
              <a:r>
                <a:rPr lang="en-US" altLang="zh-CN" sz="1600" dirty="0">
                  <a:solidFill>
                    <a:schemeClr val="bg1"/>
                  </a:solidFill>
                  <a:effectLst>
                    <a:outerShdw blurRad="38100" dist="38100" dir="2700000" algn="tl">
                      <a:srgbClr val="000000">
                        <a:alpha val="43137"/>
                      </a:srgbClr>
                    </a:outerShdw>
                  </a:effectLst>
                  <a:cs typeface="+mn-ea"/>
                  <a:sym typeface="+mn-lt"/>
                </a:rPr>
                <a:t>24</a:t>
              </a:r>
              <a:r>
                <a:rPr lang="zh-CN" altLang="en-US" sz="1600" dirty="0">
                  <a:solidFill>
                    <a:schemeClr val="bg1"/>
                  </a:solidFill>
                  <a:effectLst>
                    <a:outerShdw blurRad="38100" dist="38100" dir="2700000" algn="tl">
                      <a:srgbClr val="000000">
                        <a:alpha val="43137"/>
                      </a:srgbClr>
                    </a:outerShdw>
                  </a:effectLst>
                  <a:cs typeface="+mn-ea"/>
                  <a:sym typeface="+mn-lt"/>
                </a:rPr>
                <a:t>个艾滋病日</a:t>
              </a:r>
            </a:p>
          </p:txBody>
        </p:sp>
      </p:grpSp>
      <p:grpSp>
        <p:nvGrpSpPr>
          <p:cNvPr id="13" name="组合 12">
            <a:extLst>
              <a:ext uri="{FF2B5EF4-FFF2-40B4-BE49-F238E27FC236}">
                <a16:creationId xmlns="" xmlns:a16="http://schemas.microsoft.com/office/drawing/2014/main" id="{E6AC9FCB-BBB4-4304-94B0-2F221F7E0BAF}"/>
              </a:ext>
            </a:extLst>
          </p:cNvPr>
          <p:cNvGrpSpPr/>
          <p:nvPr/>
        </p:nvGrpSpPr>
        <p:grpSpPr>
          <a:xfrm>
            <a:off x="551384" y="2147620"/>
            <a:ext cx="6984776" cy="2562760"/>
            <a:chOff x="551384" y="1916832"/>
            <a:chExt cx="6984776" cy="2562760"/>
          </a:xfrm>
        </p:grpSpPr>
        <p:sp>
          <p:nvSpPr>
            <p:cNvPr id="10" name="文本框 9">
              <a:extLst>
                <a:ext uri="{FF2B5EF4-FFF2-40B4-BE49-F238E27FC236}">
                  <a16:creationId xmlns="" xmlns:a16="http://schemas.microsoft.com/office/drawing/2014/main" id="{5C418258-3EAD-4BD4-9B41-AF5134DE8176}"/>
                </a:ext>
              </a:extLst>
            </p:cNvPr>
            <p:cNvSpPr txBox="1"/>
            <p:nvPr/>
          </p:nvSpPr>
          <p:spPr>
            <a:xfrm>
              <a:off x="551384" y="1916832"/>
              <a:ext cx="4464496" cy="1200329"/>
            </a:xfrm>
            <a:prstGeom prst="rect">
              <a:avLst/>
            </a:prstGeom>
            <a:noFill/>
          </p:spPr>
          <p:txBody>
            <a:bodyPr wrap="square" rtlCol="0">
              <a:spAutoFit/>
            </a:bodyPr>
            <a:lstStyle/>
            <a:p>
              <a:pPr algn="dist"/>
              <a:r>
                <a:rPr lang="en-US" altLang="zh-CN" sz="7200" dirty="0">
                  <a:solidFill>
                    <a:schemeClr val="bg1"/>
                  </a:solidFill>
                  <a:effectLst>
                    <a:outerShdw blurRad="38100" dist="38100" dir="2700000" algn="tl">
                      <a:srgbClr val="000000">
                        <a:alpha val="43137"/>
                      </a:srgbClr>
                    </a:outerShdw>
                  </a:effectLst>
                  <a:cs typeface="+mn-ea"/>
                  <a:sym typeface="+mn-lt"/>
                </a:rPr>
                <a:t>PART 04</a:t>
              </a:r>
              <a:endParaRPr lang="zh-CN" altLang="en-US" sz="7200" dirty="0">
                <a:solidFill>
                  <a:schemeClr val="bg1"/>
                </a:solidFill>
                <a:effectLst>
                  <a:outerShdw blurRad="38100" dist="38100" dir="2700000" algn="tl">
                    <a:srgbClr val="000000">
                      <a:alpha val="43137"/>
                    </a:srgbClr>
                  </a:outerShdw>
                </a:effectLst>
                <a:cs typeface="+mn-ea"/>
                <a:sym typeface="+mn-lt"/>
              </a:endParaRPr>
            </a:p>
          </p:txBody>
        </p:sp>
        <p:sp>
          <p:nvSpPr>
            <p:cNvPr id="11" name="文本框 10">
              <a:extLst>
                <a:ext uri="{FF2B5EF4-FFF2-40B4-BE49-F238E27FC236}">
                  <a16:creationId xmlns="" xmlns:a16="http://schemas.microsoft.com/office/drawing/2014/main" id="{4B6195CA-B9F6-423B-91A8-903F66E19853}"/>
                </a:ext>
              </a:extLst>
            </p:cNvPr>
            <p:cNvSpPr txBox="1"/>
            <p:nvPr/>
          </p:nvSpPr>
          <p:spPr>
            <a:xfrm>
              <a:off x="551384" y="3244378"/>
              <a:ext cx="6480720" cy="830997"/>
            </a:xfrm>
            <a:prstGeom prst="rect">
              <a:avLst/>
            </a:prstGeom>
            <a:noFill/>
          </p:spPr>
          <p:txBody>
            <a:bodyPr wrap="square" rtlCol="0">
              <a:spAutoFit/>
            </a:bodyPr>
            <a:lstStyle/>
            <a:p>
              <a:pPr algn="dist"/>
              <a:r>
                <a:rPr lang="zh-CN" altLang="en-US" sz="4800" dirty="0">
                  <a:solidFill>
                    <a:schemeClr val="bg1"/>
                  </a:solidFill>
                  <a:effectLst>
                    <a:outerShdw blurRad="38100" dist="38100" dir="2700000" algn="tl">
                      <a:srgbClr val="000000">
                        <a:alpha val="43137"/>
                      </a:srgbClr>
                    </a:outerShdw>
                  </a:effectLst>
                  <a:cs typeface="+mn-ea"/>
                  <a:sym typeface="+mn-lt"/>
                </a:rPr>
                <a:t>艾滋病预防及疫苗研制</a:t>
              </a:r>
            </a:p>
          </p:txBody>
        </p:sp>
        <p:sp>
          <p:nvSpPr>
            <p:cNvPr id="12" name="文本框 11">
              <a:extLst>
                <a:ext uri="{FF2B5EF4-FFF2-40B4-BE49-F238E27FC236}">
                  <a16:creationId xmlns="" xmlns:a16="http://schemas.microsoft.com/office/drawing/2014/main" id="{06663C1B-28A7-453F-A8FA-EDB3202C9D80}"/>
                </a:ext>
              </a:extLst>
            </p:cNvPr>
            <p:cNvSpPr txBox="1"/>
            <p:nvPr/>
          </p:nvSpPr>
          <p:spPr>
            <a:xfrm>
              <a:off x="551384" y="4202593"/>
              <a:ext cx="6984776" cy="276999"/>
            </a:xfrm>
            <a:prstGeom prst="rect">
              <a:avLst/>
            </a:prstGeom>
            <a:noFill/>
          </p:spPr>
          <p:txBody>
            <a:bodyPr wrap="square" rtlCol="0">
              <a:spAutoFit/>
            </a:bodyPr>
            <a:lstStyle/>
            <a:p>
              <a:pPr algn="dist"/>
              <a:r>
                <a:rPr lang="en-US" altLang="zh-CN" sz="12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1200" dirty="0">
                <a:solidFill>
                  <a:schemeClr val="bg1"/>
                </a:solidFill>
                <a:effectLst>
                  <a:outerShdw blurRad="38100" dist="38100" dir="2700000" algn="tl">
                    <a:srgbClr val="000000">
                      <a:alpha val="43137"/>
                    </a:srgbClr>
                  </a:outerShdw>
                </a:effectLst>
                <a:cs typeface="+mn-ea"/>
                <a:sym typeface="+mn-lt"/>
              </a:endParaRPr>
            </a:p>
          </p:txBody>
        </p:sp>
      </p:grpSp>
      <p:sp>
        <p:nvSpPr>
          <p:cNvPr id="17" name="文本框 16">
            <a:extLst>
              <a:ext uri="{FF2B5EF4-FFF2-40B4-BE49-F238E27FC236}">
                <a16:creationId xmlns="" xmlns:a16="http://schemas.microsoft.com/office/drawing/2014/main" id="{434E74C0-67A4-4FF7-9327-B0365E68E0E0}"/>
              </a:ext>
            </a:extLst>
          </p:cNvPr>
          <p:cNvSpPr txBox="1"/>
          <p:nvPr/>
        </p:nvSpPr>
        <p:spPr>
          <a:xfrm>
            <a:off x="551384" y="6093296"/>
            <a:ext cx="6552728" cy="490712"/>
          </a:xfrm>
          <a:prstGeom prst="rect">
            <a:avLst/>
          </a:prstGeom>
          <a:noFill/>
        </p:spPr>
        <p:txBody>
          <a:bodyPr wrap="square" rtlCol="0">
            <a:spAutoFit/>
          </a:bodyPr>
          <a:lstStyle/>
          <a:p>
            <a:pPr>
              <a:lnSpc>
                <a:spcPct val="200000"/>
              </a:lnSpc>
            </a:pPr>
            <a:r>
              <a:rPr lang="en-US" altLang="zh-CN" sz="7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700" spc="400" dirty="0">
              <a:solidFill>
                <a:schemeClr val="bg1"/>
              </a:solidFill>
              <a:effectLst>
                <a:outerShdw blurRad="38100" dist="38100" dir="2700000" algn="tl">
                  <a:srgbClr val="000000">
                    <a:alpha val="43137"/>
                  </a:srgbClr>
                </a:outerShdw>
              </a:effectLst>
              <a:cs typeface="+mn-ea"/>
              <a:sym typeface="+mn-lt"/>
            </a:endParaRPr>
          </a:p>
        </p:txBody>
      </p:sp>
    </p:spTree>
    <p:custDataLst>
      <p:tags r:id="rId1"/>
    </p:custDataLst>
    <p:extLst>
      <p:ext uri="{BB962C8B-B14F-4D97-AF65-F5344CB8AC3E}">
        <p14:creationId xmlns:p14="http://schemas.microsoft.com/office/powerpoint/2010/main" val="1249002663"/>
      </p:ext>
    </p:extLst>
  </p:cSld>
  <p:clrMapOvr>
    <a:masterClrMapping/>
  </p:clrMapOvr>
  <mc:AlternateContent xmlns:mc="http://schemas.openxmlformats.org/markup-compatibility/2006" xmlns:p14="http://schemas.microsoft.com/office/powerpoint/2010/main">
    <mc:Choice Requires="p14">
      <p:transition spd="slow" p14:dur="1500" advTm="1149">
        <p:random/>
      </p:transition>
    </mc:Choice>
    <mc:Fallback xmlns="">
      <p:transition spd="slow" advTm="114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248472"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艾滋病预防及疫苗研制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AEEB62B0-544B-4C6D-A9A9-CAC3193074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10448" y="873137"/>
            <a:ext cx="6032815" cy="6032815"/>
          </a:xfrm>
          <a:prstGeom prst="rect">
            <a:avLst/>
          </a:prstGeom>
        </p:spPr>
      </p:pic>
      <p:grpSp>
        <p:nvGrpSpPr>
          <p:cNvPr id="11" name="组合 10">
            <a:extLst>
              <a:ext uri="{FF2B5EF4-FFF2-40B4-BE49-F238E27FC236}">
                <a16:creationId xmlns="" xmlns:a16="http://schemas.microsoft.com/office/drawing/2014/main" id="{1C5507B1-C273-4DA7-9F1C-19B1798B246F}"/>
              </a:ext>
            </a:extLst>
          </p:cNvPr>
          <p:cNvGrpSpPr/>
          <p:nvPr/>
        </p:nvGrpSpPr>
        <p:grpSpPr>
          <a:xfrm>
            <a:off x="876915" y="1625543"/>
            <a:ext cx="4931053" cy="1251323"/>
            <a:chOff x="839416" y="1763704"/>
            <a:chExt cx="4931053" cy="1251323"/>
          </a:xfrm>
        </p:grpSpPr>
        <p:sp>
          <p:nvSpPr>
            <p:cNvPr id="12" name="文本框 11">
              <a:extLst>
                <a:ext uri="{FF2B5EF4-FFF2-40B4-BE49-F238E27FC236}">
                  <a16:creationId xmlns="" xmlns:a16="http://schemas.microsoft.com/office/drawing/2014/main" id="{8704CD33-BB25-4943-9243-C95908841B44}"/>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疾病预防</a:t>
              </a:r>
            </a:p>
          </p:txBody>
        </p:sp>
        <p:sp>
          <p:nvSpPr>
            <p:cNvPr id="13" name="文本框 12">
              <a:extLst>
                <a:ext uri="{FF2B5EF4-FFF2-40B4-BE49-F238E27FC236}">
                  <a16:creationId xmlns="" xmlns:a16="http://schemas.microsoft.com/office/drawing/2014/main" id="{952E7A9A-C6DE-40C3-8369-B8EE0EB440C7}"/>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目前在全世界范围内仍缺乏根治</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感染的有效药物。现阶段的治疗目标是</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669F11A1-E165-4BD6-B02D-F0A2DB76A4A5}"/>
              </a:ext>
            </a:extLst>
          </p:cNvPr>
          <p:cNvGrpSpPr/>
          <p:nvPr/>
        </p:nvGrpSpPr>
        <p:grpSpPr>
          <a:xfrm>
            <a:off x="876915" y="3199749"/>
            <a:ext cx="4931053" cy="1251323"/>
            <a:chOff x="839416" y="1763704"/>
            <a:chExt cx="4931053" cy="1251323"/>
          </a:xfrm>
        </p:grpSpPr>
        <p:sp>
          <p:nvSpPr>
            <p:cNvPr id="15" name="文本框 14">
              <a:extLst>
                <a:ext uri="{FF2B5EF4-FFF2-40B4-BE49-F238E27FC236}">
                  <a16:creationId xmlns="" xmlns:a16="http://schemas.microsoft.com/office/drawing/2014/main" id="{FB77EC43-F8C7-45E7-9B7A-25B44FDD3A69}"/>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疾病预防</a:t>
              </a:r>
            </a:p>
          </p:txBody>
        </p:sp>
        <p:sp>
          <p:nvSpPr>
            <p:cNvPr id="16" name="文本框 15">
              <a:extLst>
                <a:ext uri="{FF2B5EF4-FFF2-40B4-BE49-F238E27FC236}">
                  <a16:creationId xmlns="" xmlns:a16="http://schemas.microsoft.com/office/drawing/2014/main" id="{2DEE813F-25B9-48BC-BB92-AB8D74F7AA39}"/>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最大限度和持久的降低病毒载量；获得免疫功能重建和维持免疫功能；提高生活质量。</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53EC811E-46C3-4DCB-A6F0-E02D99A98150}"/>
              </a:ext>
            </a:extLst>
          </p:cNvPr>
          <p:cNvGrpSpPr/>
          <p:nvPr/>
        </p:nvGrpSpPr>
        <p:grpSpPr>
          <a:xfrm>
            <a:off x="876915" y="4773955"/>
            <a:ext cx="4931053" cy="1251323"/>
            <a:chOff x="839416" y="1763704"/>
            <a:chExt cx="4931053" cy="1251323"/>
          </a:xfrm>
        </p:grpSpPr>
        <p:sp>
          <p:nvSpPr>
            <p:cNvPr id="18" name="文本框 17">
              <a:extLst>
                <a:ext uri="{FF2B5EF4-FFF2-40B4-BE49-F238E27FC236}">
                  <a16:creationId xmlns="" xmlns:a16="http://schemas.microsoft.com/office/drawing/2014/main" id="{6521D9ED-B278-4118-84CF-857D68A3BF9A}"/>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疾病预防</a:t>
              </a:r>
            </a:p>
          </p:txBody>
        </p:sp>
        <p:sp>
          <p:nvSpPr>
            <p:cNvPr id="19" name="文本框 18">
              <a:extLst>
                <a:ext uri="{FF2B5EF4-FFF2-40B4-BE49-F238E27FC236}">
                  <a16:creationId xmlns="" xmlns:a16="http://schemas.microsoft.com/office/drawing/2014/main" id="{E47956C4-702E-4588-AA55-97002557CA0C}"/>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降低</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相关的发病率和死亡率。本病的治疗强调综合治疗。</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1582280222"/>
      </p:ext>
    </p:extLst>
  </p:cSld>
  <p:clrMapOvr>
    <a:masterClrMapping/>
  </p:clrMapOvr>
  <mc:AlternateContent xmlns:mc="http://schemas.openxmlformats.org/markup-compatibility/2006" xmlns:p14="http://schemas.microsoft.com/office/powerpoint/2010/main">
    <mc:Choice Requires="p14">
      <p:transition spd="slow" p14:dur="1500" advTm="1480">
        <p:random/>
      </p:transition>
    </mc:Choice>
    <mc:Fallback xmlns="">
      <p:transition spd="slow" advTm="148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248472"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艾滋病预防及疫苗研制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4C68C263-63AA-4A47-ADBC-580B464785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083245"/>
            <a:ext cx="6858000" cy="6858000"/>
          </a:xfrm>
          <a:prstGeom prst="rect">
            <a:avLst/>
          </a:prstGeom>
        </p:spPr>
      </p:pic>
      <p:grpSp>
        <p:nvGrpSpPr>
          <p:cNvPr id="11" name="组合 10">
            <a:extLst>
              <a:ext uri="{FF2B5EF4-FFF2-40B4-BE49-F238E27FC236}">
                <a16:creationId xmlns="" xmlns:a16="http://schemas.microsoft.com/office/drawing/2014/main" id="{7D460E96-2714-4258-AC61-B16768BCF6C3}"/>
              </a:ext>
            </a:extLst>
          </p:cNvPr>
          <p:cNvGrpSpPr/>
          <p:nvPr/>
        </p:nvGrpSpPr>
        <p:grpSpPr>
          <a:xfrm>
            <a:off x="6636060" y="1692098"/>
            <a:ext cx="4104456" cy="1612576"/>
            <a:chOff x="-96686" y="1763704"/>
            <a:chExt cx="4104456" cy="1612576"/>
          </a:xfrm>
        </p:grpSpPr>
        <p:sp>
          <p:nvSpPr>
            <p:cNvPr id="12" name="文本框 11">
              <a:extLst>
                <a:ext uri="{FF2B5EF4-FFF2-40B4-BE49-F238E27FC236}">
                  <a16:creationId xmlns="" xmlns:a16="http://schemas.microsoft.com/office/drawing/2014/main" id="{1DC7B3F6-3208-4F7C-A3F0-8F78303EF7FD}"/>
                </a:ext>
              </a:extLst>
            </p:cNvPr>
            <p:cNvSpPr txBox="1"/>
            <p:nvPr/>
          </p:nvSpPr>
          <p:spPr>
            <a:xfrm>
              <a:off x="1091446"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13" name="文本框 12">
              <a:extLst>
                <a:ext uri="{FF2B5EF4-FFF2-40B4-BE49-F238E27FC236}">
                  <a16:creationId xmlns="" xmlns:a16="http://schemas.microsoft.com/office/drawing/2014/main" id="{D2D1EE12-6ECF-4DDF-82DD-E61F449A6A40}"/>
                </a:ext>
              </a:extLst>
            </p:cNvPr>
            <p:cNvSpPr txBox="1"/>
            <p:nvPr/>
          </p:nvSpPr>
          <p:spPr>
            <a:xfrm>
              <a:off x="-96686" y="2314451"/>
              <a:ext cx="4104456"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来自巴西圣保罗联邦大学的临床研究人员公布巴西一名男子可能已</a:t>
              </a:r>
              <a:r>
                <a:rPr lang="zh-CN" altLang="en-US" sz="1400" b="0" i="0" spc="200" dirty="0" smtClean="0">
                  <a:solidFill>
                    <a:srgbClr val="333333"/>
                  </a:solidFill>
                  <a:effectLst/>
                  <a:cs typeface="+mn-ea"/>
                  <a:sym typeface="+mn-lt"/>
                </a:rPr>
                <a:t>成为优品个</a:t>
              </a:r>
              <a:r>
                <a:rPr lang="zh-CN" altLang="en-US" sz="1400" b="0" i="0" spc="200" dirty="0">
                  <a:solidFill>
                    <a:srgbClr val="333333"/>
                  </a:solidFill>
                  <a:effectLst/>
                  <a:cs typeface="+mn-ea"/>
                  <a:sym typeface="+mn-lt"/>
                </a:rPr>
                <a:t>接受抗病毒药物治疗即得到治愈的艾滋病患者。</a:t>
              </a:r>
              <a:endParaRPr lang="en-US" altLang="zh-CN" sz="1400" b="0" i="0" spc="200" dirty="0">
                <a:solidFill>
                  <a:srgbClr val="333333"/>
                </a:solidFill>
                <a:effectLst/>
                <a:cs typeface="+mn-ea"/>
                <a:sym typeface="+mn-lt"/>
              </a:endParaRPr>
            </a:p>
          </p:txBody>
        </p:sp>
      </p:grpSp>
      <p:sp>
        <p:nvSpPr>
          <p:cNvPr id="4" name="矩形: 圆角 3">
            <a:extLst>
              <a:ext uri="{FF2B5EF4-FFF2-40B4-BE49-F238E27FC236}">
                <a16:creationId xmlns="" xmlns:a16="http://schemas.microsoft.com/office/drawing/2014/main" id="{5B0C3637-03CF-4A9E-B06F-97CDFBD0C2C2}"/>
              </a:ext>
            </a:extLst>
          </p:cNvPr>
          <p:cNvSpPr/>
          <p:nvPr/>
        </p:nvSpPr>
        <p:spPr>
          <a:xfrm>
            <a:off x="6312024" y="3757764"/>
            <a:ext cx="4752528" cy="53842"/>
          </a:xfrm>
          <a:prstGeom prst="roundRect">
            <a:avLst>
              <a:gd name="adj" fmla="val 50000"/>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3">
            <a:extLst>
              <a:ext uri="{FF2B5EF4-FFF2-40B4-BE49-F238E27FC236}">
                <a16:creationId xmlns="" xmlns:a16="http://schemas.microsoft.com/office/drawing/2014/main" id="{01108B2C-731F-4DBA-A32F-11ADE942D459}"/>
              </a:ext>
            </a:extLst>
          </p:cNvPr>
          <p:cNvGrpSpPr/>
          <p:nvPr/>
        </p:nvGrpSpPr>
        <p:grpSpPr>
          <a:xfrm>
            <a:off x="6636060" y="4309580"/>
            <a:ext cx="4104456" cy="1612576"/>
            <a:chOff x="-96686" y="1763704"/>
            <a:chExt cx="4104456" cy="1612576"/>
          </a:xfrm>
        </p:grpSpPr>
        <p:sp>
          <p:nvSpPr>
            <p:cNvPr id="15" name="文本框 14">
              <a:extLst>
                <a:ext uri="{FF2B5EF4-FFF2-40B4-BE49-F238E27FC236}">
                  <a16:creationId xmlns="" xmlns:a16="http://schemas.microsoft.com/office/drawing/2014/main" id="{B7EEEEBC-EFFA-4D99-BACC-1D8581C74CB9}"/>
                </a:ext>
              </a:extLst>
            </p:cNvPr>
            <p:cNvSpPr txBox="1"/>
            <p:nvPr/>
          </p:nvSpPr>
          <p:spPr>
            <a:xfrm>
              <a:off x="1091446"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16" name="文本框 15">
              <a:extLst>
                <a:ext uri="{FF2B5EF4-FFF2-40B4-BE49-F238E27FC236}">
                  <a16:creationId xmlns="" xmlns:a16="http://schemas.microsoft.com/office/drawing/2014/main" id="{4A7DD146-3A77-4976-B55B-18CA0CB97489}"/>
                </a:ext>
              </a:extLst>
            </p:cNvPr>
            <p:cNvSpPr txBox="1"/>
            <p:nvPr/>
          </p:nvSpPr>
          <p:spPr>
            <a:xfrm>
              <a:off x="-96686" y="2314451"/>
              <a:ext cx="4104456"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艾滋病被发现的</a:t>
              </a:r>
              <a:r>
                <a:rPr lang="en-US" altLang="zh-CN" sz="1400" b="0" i="0" spc="200" dirty="0">
                  <a:solidFill>
                    <a:srgbClr val="333333"/>
                  </a:solidFill>
                  <a:effectLst/>
                  <a:cs typeface="+mn-ea"/>
                  <a:sym typeface="+mn-lt"/>
                </a:rPr>
                <a:t>40</a:t>
              </a:r>
              <a:r>
                <a:rPr lang="zh-CN" altLang="en-US" sz="1400" b="0" i="0" spc="200" dirty="0">
                  <a:solidFill>
                    <a:srgbClr val="333333"/>
                  </a:solidFill>
                  <a:effectLst/>
                  <a:cs typeface="+mn-ea"/>
                  <a:sym typeface="+mn-lt"/>
                </a:rPr>
                <a:t>年时间里，全球仅两位患者确认治愈，即均使用造血干细胞移植的“柏林病人”和“伦敦病人”。</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164466838"/>
      </p:ext>
    </p:extLst>
  </p:cSld>
  <p:clrMapOvr>
    <a:masterClrMapping/>
  </p:clrMapOvr>
  <mc:AlternateContent xmlns:mc="http://schemas.openxmlformats.org/markup-compatibility/2006" xmlns:p14="http://schemas.microsoft.com/office/powerpoint/2010/main">
    <mc:Choice Requires="p14">
      <p:transition spd="slow" p14:dur="1500" advTm="1380">
        <p:random/>
      </p:transition>
    </mc:Choice>
    <mc:Fallback xmlns="">
      <p:transition spd="slow" advTm="138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248472"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艾滋病预防及疫苗研制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8B2E79B1-2662-476F-917A-BBDF832DDC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99656" y="1628109"/>
            <a:ext cx="6192688" cy="4368946"/>
          </a:xfrm>
          <a:prstGeom prst="rect">
            <a:avLst/>
          </a:prstGeom>
        </p:spPr>
      </p:pic>
      <p:grpSp>
        <p:nvGrpSpPr>
          <p:cNvPr id="11" name="组合 10">
            <a:extLst>
              <a:ext uri="{FF2B5EF4-FFF2-40B4-BE49-F238E27FC236}">
                <a16:creationId xmlns="" xmlns:a16="http://schemas.microsoft.com/office/drawing/2014/main" id="{6E6A9322-EC91-46E1-9C73-1B0917FEEA09}"/>
              </a:ext>
            </a:extLst>
          </p:cNvPr>
          <p:cNvGrpSpPr/>
          <p:nvPr/>
        </p:nvGrpSpPr>
        <p:grpSpPr>
          <a:xfrm>
            <a:off x="977681" y="1687078"/>
            <a:ext cx="2747805" cy="1612576"/>
            <a:chOff x="839416" y="1763704"/>
            <a:chExt cx="2747805" cy="1612576"/>
          </a:xfrm>
        </p:grpSpPr>
        <p:sp>
          <p:nvSpPr>
            <p:cNvPr id="12" name="文本框 11">
              <a:extLst>
                <a:ext uri="{FF2B5EF4-FFF2-40B4-BE49-F238E27FC236}">
                  <a16:creationId xmlns="" xmlns:a16="http://schemas.microsoft.com/office/drawing/2014/main" id="{439E5DEB-4E52-47E0-AB7D-34BECBA0AD96}"/>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13" name="文本框 12">
              <a:extLst>
                <a:ext uri="{FF2B5EF4-FFF2-40B4-BE49-F238E27FC236}">
                  <a16:creationId xmlns="" xmlns:a16="http://schemas.microsoft.com/office/drawing/2014/main" id="{08A898F6-3533-41D0-B8E9-BEC0E9FD6159}"/>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发病以青壮年较多，发病年龄</a:t>
              </a:r>
              <a:r>
                <a:rPr lang="en-US" altLang="zh-CN" sz="1400" b="0" i="0" spc="200" dirty="0">
                  <a:solidFill>
                    <a:srgbClr val="333333"/>
                  </a:solidFill>
                  <a:effectLst/>
                  <a:cs typeface="+mn-ea"/>
                  <a:sym typeface="+mn-lt"/>
                </a:rPr>
                <a:t>80%</a:t>
              </a:r>
              <a:r>
                <a:rPr lang="zh-CN" altLang="en-US" sz="1400" b="0" i="0" spc="200" dirty="0">
                  <a:solidFill>
                    <a:srgbClr val="333333"/>
                  </a:solidFill>
                  <a:effectLst/>
                  <a:cs typeface="+mn-ea"/>
                  <a:sym typeface="+mn-lt"/>
                </a:rPr>
                <a:t>在</a:t>
              </a:r>
              <a:r>
                <a:rPr lang="en-US" altLang="zh-CN" sz="1400" b="0" i="0" spc="200" dirty="0">
                  <a:solidFill>
                    <a:srgbClr val="333333"/>
                  </a:solidFill>
                  <a:effectLst/>
                  <a:cs typeface="+mn-ea"/>
                  <a:sym typeface="+mn-lt"/>
                </a:rPr>
                <a:t>18</a:t>
              </a:r>
              <a:r>
                <a:rPr lang="zh-CN" altLang="en-US" sz="1400" b="0" i="0" spc="200" dirty="0">
                  <a:solidFill>
                    <a:srgbClr val="333333"/>
                  </a:solidFill>
                  <a:effectLst/>
                  <a:cs typeface="+mn-ea"/>
                  <a:sym typeface="+mn-lt"/>
                </a:rPr>
                <a:t>～</a:t>
              </a:r>
              <a:r>
                <a:rPr lang="en-US" altLang="zh-CN" sz="1400" b="0" i="0" spc="200" dirty="0">
                  <a:solidFill>
                    <a:srgbClr val="333333"/>
                  </a:solidFill>
                  <a:effectLst/>
                  <a:cs typeface="+mn-ea"/>
                  <a:sym typeface="+mn-lt"/>
                </a:rPr>
                <a:t>45</a:t>
              </a:r>
              <a:r>
                <a:rPr lang="zh-CN" altLang="en-US" sz="1400" b="0" i="0" spc="200" dirty="0">
                  <a:solidFill>
                    <a:srgbClr val="333333"/>
                  </a:solidFill>
                  <a:effectLst/>
                  <a:cs typeface="+mn-ea"/>
                  <a:sym typeface="+mn-lt"/>
                </a:rPr>
                <a:t>岁，即性生活较活跃的年龄段。</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8951E094-1BAC-4118-A7BF-618DD0BAFD14}"/>
              </a:ext>
            </a:extLst>
          </p:cNvPr>
          <p:cNvGrpSpPr/>
          <p:nvPr/>
        </p:nvGrpSpPr>
        <p:grpSpPr>
          <a:xfrm>
            <a:off x="1487487" y="4231717"/>
            <a:ext cx="2747805" cy="1612576"/>
            <a:chOff x="839416" y="1763704"/>
            <a:chExt cx="2747805" cy="1612576"/>
          </a:xfrm>
        </p:grpSpPr>
        <p:sp>
          <p:nvSpPr>
            <p:cNvPr id="15" name="文本框 14">
              <a:extLst>
                <a:ext uri="{FF2B5EF4-FFF2-40B4-BE49-F238E27FC236}">
                  <a16:creationId xmlns="" xmlns:a16="http://schemas.microsoft.com/office/drawing/2014/main" id="{4619AC81-D3C0-44F4-950D-B6A21FBDA288}"/>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16" name="文本框 15">
              <a:extLst>
                <a:ext uri="{FF2B5EF4-FFF2-40B4-BE49-F238E27FC236}">
                  <a16:creationId xmlns="" xmlns:a16="http://schemas.microsoft.com/office/drawing/2014/main" id="{39F97E2F-FE90-47DE-96B7-E2CB6C3F0FFC}"/>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感染后，最开始的数年至</a:t>
              </a:r>
              <a:r>
                <a:rPr lang="en-US" altLang="zh-CN" sz="1400" b="0" i="0" spc="200" dirty="0">
                  <a:solidFill>
                    <a:srgbClr val="333333"/>
                  </a:solidFill>
                  <a:effectLst/>
                  <a:cs typeface="+mn-ea"/>
                  <a:sym typeface="+mn-lt"/>
                </a:rPr>
                <a:t>10</a:t>
              </a:r>
              <a:r>
                <a:rPr lang="zh-CN" altLang="en-US" sz="1400" b="0" i="0" spc="200" dirty="0">
                  <a:solidFill>
                    <a:srgbClr val="333333"/>
                  </a:solidFill>
                  <a:effectLst/>
                  <a:cs typeface="+mn-ea"/>
                  <a:sym typeface="+mn-lt"/>
                </a:rPr>
                <a:t>余年可无任何临床表现。一旦发展为艾滋病。</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2482296F-F3CE-4C97-A202-AE4686550ADF}"/>
              </a:ext>
            </a:extLst>
          </p:cNvPr>
          <p:cNvGrpSpPr/>
          <p:nvPr/>
        </p:nvGrpSpPr>
        <p:grpSpPr>
          <a:xfrm>
            <a:off x="8472262" y="1677655"/>
            <a:ext cx="2747805" cy="1612576"/>
            <a:chOff x="839416" y="1763704"/>
            <a:chExt cx="2747805" cy="1612576"/>
          </a:xfrm>
        </p:grpSpPr>
        <p:sp>
          <p:nvSpPr>
            <p:cNvPr id="18" name="文本框 17">
              <a:extLst>
                <a:ext uri="{FF2B5EF4-FFF2-40B4-BE49-F238E27FC236}">
                  <a16:creationId xmlns="" xmlns:a16="http://schemas.microsoft.com/office/drawing/2014/main" id="{7F118F82-9319-4BCF-AAAA-9ED408652CE8}"/>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19" name="文本框 18">
              <a:extLst>
                <a:ext uri="{FF2B5EF4-FFF2-40B4-BE49-F238E27FC236}">
                  <a16:creationId xmlns="" xmlns:a16="http://schemas.microsoft.com/office/drawing/2014/main" id="{AF57E19C-E473-43EA-BCFD-0BA6DE810892}"/>
                </a:ext>
              </a:extLst>
            </p:cNvPr>
            <p:cNvSpPr txBox="1"/>
            <p:nvPr/>
          </p:nvSpPr>
          <p:spPr>
            <a:xfrm>
              <a:off x="839416" y="2314451"/>
              <a:ext cx="2747805" cy="106182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在感染艾滋病后往往患有一些罕见的疾病如肺孢子虫肺炎。</a:t>
              </a:r>
              <a:endParaRPr lang="en-US" altLang="zh-CN" sz="1400" b="0" i="0" spc="200" dirty="0">
                <a:solidFill>
                  <a:srgbClr val="333333"/>
                </a:solidFill>
                <a:effectLst/>
                <a:cs typeface="+mn-ea"/>
                <a:sym typeface="+mn-lt"/>
              </a:endParaRPr>
            </a:p>
          </p:txBody>
        </p:sp>
      </p:grpSp>
      <p:grpSp>
        <p:nvGrpSpPr>
          <p:cNvPr id="20" name="组合 19">
            <a:extLst>
              <a:ext uri="{FF2B5EF4-FFF2-40B4-BE49-F238E27FC236}">
                <a16:creationId xmlns="" xmlns:a16="http://schemas.microsoft.com/office/drawing/2014/main" id="{0A65B324-4C02-440E-8F5A-489255D5CAD8}"/>
              </a:ext>
            </a:extLst>
          </p:cNvPr>
          <p:cNvGrpSpPr/>
          <p:nvPr/>
        </p:nvGrpSpPr>
        <p:grpSpPr>
          <a:xfrm>
            <a:off x="8472263" y="4231717"/>
            <a:ext cx="2747805" cy="1935742"/>
            <a:chOff x="839416" y="1763704"/>
            <a:chExt cx="2747805" cy="1935742"/>
          </a:xfrm>
        </p:grpSpPr>
        <p:sp>
          <p:nvSpPr>
            <p:cNvPr id="21" name="文本框 20">
              <a:extLst>
                <a:ext uri="{FF2B5EF4-FFF2-40B4-BE49-F238E27FC236}">
                  <a16:creationId xmlns="" xmlns:a16="http://schemas.microsoft.com/office/drawing/2014/main" id="{6D5AFE9E-63B6-47DF-AC91-67A78CF44ADF}"/>
                </a:ext>
              </a:extLst>
            </p:cNvPr>
            <p:cNvSpPr txBox="1"/>
            <p:nvPr/>
          </p:nvSpPr>
          <p:spPr>
            <a:xfrm>
              <a:off x="1349222" y="1763704"/>
              <a:ext cx="1728192" cy="461665"/>
            </a:xfrm>
            <a:prstGeom prst="rect">
              <a:avLst/>
            </a:prstGeom>
            <a:noFill/>
          </p:spPr>
          <p:txBody>
            <a:bodyPr wrap="square" rtlCol="0">
              <a:spAutoFit/>
            </a:bodyPr>
            <a:lstStyle/>
            <a:p>
              <a:pPr algn="ctr"/>
              <a:r>
                <a:rPr lang="zh-CN" altLang="en-US" sz="2400" dirty="0">
                  <a:cs typeface="+mn-ea"/>
                  <a:sym typeface="+mn-lt"/>
                </a:rPr>
                <a:t>疾病预防</a:t>
              </a:r>
            </a:p>
          </p:txBody>
        </p:sp>
        <p:sp>
          <p:nvSpPr>
            <p:cNvPr id="22" name="文本框 21">
              <a:extLst>
                <a:ext uri="{FF2B5EF4-FFF2-40B4-BE49-F238E27FC236}">
                  <a16:creationId xmlns="" xmlns:a16="http://schemas.microsoft.com/office/drawing/2014/main" id="{76BB6C33-5D9D-4E4C-8960-A63E4DFD744D}"/>
                </a:ext>
              </a:extLst>
            </p:cNvPr>
            <p:cNvSpPr txBox="1"/>
            <p:nvPr/>
          </p:nvSpPr>
          <p:spPr>
            <a:xfrm>
              <a:off x="839416" y="2314451"/>
              <a:ext cx="2747805" cy="1384995"/>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病人就会出现各种临床表现。一般初期的症状如同普通感冒、流感样，可有全身疲劳无力。</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1090061190"/>
      </p:ext>
    </p:extLst>
  </p:cSld>
  <p:clrMapOvr>
    <a:masterClrMapping/>
  </p:clrMapOvr>
  <mc:AlternateContent xmlns:mc="http://schemas.openxmlformats.org/markup-compatibility/2006" xmlns:p14="http://schemas.microsoft.com/office/powerpoint/2010/main">
    <mc:Choice Requires="p14">
      <p:transition spd="slow" p14:dur="1500" advTm="1779">
        <p:random/>
      </p:transition>
    </mc:Choice>
    <mc:Fallback xmlns="">
      <p:transition spd="slow" advTm="177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248472"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艾滋病预防及疫苗研制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742DA1A0-46E0-4ADC-8198-D8463C914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998" y="1093638"/>
            <a:ext cx="5953002" cy="5953002"/>
          </a:xfrm>
          <a:prstGeom prst="rect">
            <a:avLst/>
          </a:prstGeom>
        </p:spPr>
      </p:pic>
      <p:grpSp>
        <p:nvGrpSpPr>
          <p:cNvPr id="11" name="组合 10">
            <a:extLst>
              <a:ext uri="{FF2B5EF4-FFF2-40B4-BE49-F238E27FC236}">
                <a16:creationId xmlns="" xmlns:a16="http://schemas.microsoft.com/office/drawing/2014/main" id="{CE3982C0-8CAA-4480-91DF-BA1CB44F63EA}"/>
              </a:ext>
            </a:extLst>
          </p:cNvPr>
          <p:cNvGrpSpPr/>
          <p:nvPr/>
        </p:nvGrpSpPr>
        <p:grpSpPr>
          <a:xfrm>
            <a:off x="6384032" y="1556792"/>
            <a:ext cx="4931053" cy="1251323"/>
            <a:chOff x="839416" y="1763704"/>
            <a:chExt cx="4931053" cy="1251323"/>
          </a:xfrm>
        </p:grpSpPr>
        <p:sp>
          <p:nvSpPr>
            <p:cNvPr id="12" name="文本框 11">
              <a:extLst>
                <a:ext uri="{FF2B5EF4-FFF2-40B4-BE49-F238E27FC236}">
                  <a16:creationId xmlns="" xmlns:a16="http://schemas.microsoft.com/office/drawing/2014/main" id="{0F75ACCE-27D0-489F-8205-057CD09AFF11}"/>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疫苗研制</a:t>
              </a:r>
            </a:p>
          </p:txBody>
        </p:sp>
        <p:sp>
          <p:nvSpPr>
            <p:cNvPr id="13" name="文本框 12">
              <a:extLst>
                <a:ext uri="{FF2B5EF4-FFF2-40B4-BE49-F238E27FC236}">
                  <a16:creationId xmlns="" xmlns:a16="http://schemas.microsoft.com/office/drawing/2014/main" id="{5638AFAC-C7D1-414A-81D1-8A1B4EB8BD96}"/>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en-US" altLang="zh-CN" sz="1400" b="0" i="0" spc="200" dirty="0">
                  <a:solidFill>
                    <a:srgbClr val="333333"/>
                  </a:solidFill>
                  <a:effectLst/>
                  <a:cs typeface="+mn-ea"/>
                  <a:sym typeface="+mn-lt"/>
                </a:rPr>
                <a:t>2019</a:t>
              </a:r>
              <a:r>
                <a:rPr lang="zh-CN" altLang="en-US" sz="1400" b="0" i="0" spc="200" dirty="0">
                  <a:solidFill>
                    <a:srgbClr val="333333"/>
                  </a:solidFill>
                  <a:effectLst/>
                  <a:cs typeface="+mn-ea"/>
                  <a:sym typeface="+mn-lt"/>
                </a:rPr>
                <a:t>年</a:t>
              </a:r>
              <a:r>
                <a:rPr lang="en-US" altLang="zh-CN" sz="1400" b="0" i="0" spc="200" dirty="0">
                  <a:solidFill>
                    <a:srgbClr val="333333"/>
                  </a:solidFill>
                  <a:effectLst/>
                  <a:cs typeface="+mn-ea"/>
                  <a:sym typeface="+mn-lt"/>
                </a:rPr>
                <a:t>11</a:t>
              </a:r>
              <a:r>
                <a:rPr lang="zh-CN" altLang="en-US" sz="1400" b="0" i="0" spc="200" dirty="0">
                  <a:solidFill>
                    <a:srgbClr val="333333"/>
                  </a:solidFill>
                  <a:effectLst/>
                  <a:cs typeface="+mn-ea"/>
                  <a:sym typeface="+mn-lt"/>
                </a:rPr>
                <a:t>月</a:t>
              </a:r>
              <a:r>
                <a:rPr lang="en-US" altLang="zh-CN" sz="1400" b="0" i="0" spc="200" dirty="0">
                  <a:solidFill>
                    <a:srgbClr val="333333"/>
                  </a:solidFill>
                  <a:effectLst/>
                  <a:cs typeface="+mn-ea"/>
                  <a:sym typeface="+mn-lt"/>
                </a:rPr>
                <a:t>6</a:t>
              </a:r>
              <a:r>
                <a:rPr lang="zh-CN" altLang="en-US" sz="1400" b="0" i="0" spc="200" dirty="0">
                  <a:solidFill>
                    <a:srgbClr val="333333"/>
                  </a:solidFill>
                  <a:effectLst/>
                  <a:cs typeface="+mn-ea"/>
                  <a:sym typeface="+mn-lt"/>
                </a:rPr>
                <a:t>日，美国研究人员领衔的科研团队获得一种艾滋病病毒新毒株的基因组序列</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552FAC0F-FF91-4C18-A724-A1850D729E42}"/>
              </a:ext>
            </a:extLst>
          </p:cNvPr>
          <p:cNvGrpSpPr/>
          <p:nvPr/>
        </p:nvGrpSpPr>
        <p:grpSpPr>
          <a:xfrm>
            <a:off x="6384032" y="3130998"/>
            <a:ext cx="4931053" cy="1251323"/>
            <a:chOff x="839416" y="1763704"/>
            <a:chExt cx="4931053" cy="1251323"/>
          </a:xfrm>
        </p:grpSpPr>
        <p:sp>
          <p:nvSpPr>
            <p:cNvPr id="15" name="文本框 14">
              <a:extLst>
                <a:ext uri="{FF2B5EF4-FFF2-40B4-BE49-F238E27FC236}">
                  <a16:creationId xmlns="" xmlns:a16="http://schemas.microsoft.com/office/drawing/2014/main" id="{FD6C381B-6689-4762-B87E-7B8FE705A8E4}"/>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疫苗研制</a:t>
              </a:r>
            </a:p>
          </p:txBody>
        </p:sp>
        <p:sp>
          <p:nvSpPr>
            <p:cNvPr id="16" name="文本框 15">
              <a:extLst>
                <a:ext uri="{FF2B5EF4-FFF2-40B4-BE49-F238E27FC236}">
                  <a16:creationId xmlns="" xmlns:a16="http://schemas.microsoft.com/office/drawing/2014/main" id="{B719EFC4-27AD-43F3-BB3C-042D272133B0}"/>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在艾滋病病毒相关命名准则发布</a:t>
              </a:r>
              <a:r>
                <a:rPr lang="en-US" altLang="zh-CN" sz="1400" b="0" i="0" spc="200" dirty="0">
                  <a:solidFill>
                    <a:srgbClr val="333333"/>
                  </a:solidFill>
                  <a:effectLst/>
                  <a:cs typeface="+mn-ea"/>
                  <a:sym typeface="+mn-lt"/>
                </a:rPr>
                <a:t>19</a:t>
              </a:r>
              <a:r>
                <a:rPr lang="zh-CN" altLang="en-US" sz="1400" b="0" i="0" spc="200" dirty="0">
                  <a:solidFill>
                    <a:srgbClr val="333333"/>
                  </a:solidFill>
                  <a:effectLst/>
                  <a:cs typeface="+mn-ea"/>
                  <a:sym typeface="+mn-lt"/>
                </a:rPr>
                <a:t>年后首次确认新毒株。发表在美国</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艾滋病杂志</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上的研究论文显示。</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78542F98-BE4A-4AAE-A7BE-38A5BB30C981}"/>
              </a:ext>
            </a:extLst>
          </p:cNvPr>
          <p:cNvGrpSpPr/>
          <p:nvPr/>
        </p:nvGrpSpPr>
        <p:grpSpPr>
          <a:xfrm>
            <a:off x="6384032" y="4705204"/>
            <a:ext cx="4931053" cy="1251323"/>
            <a:chOff x="839416" y="1763704"/>
            <a:chExt cx="4931053" cy="1251323"/>
          </a:xfrm>
        </p:grpSpPr>
        <p:sp>
          <p:nvSpPr>
            <p:cNvPr id="18" name="文本框 17">
              <a:extLst>
                <a:ext uri="{FF2B5EF4-FFF2-40B4-BE49-F238E27FC236}">
                  <a16:creationId xmlns="" xmlns:a16="http://schemas.microsoft.com/office/drawing/2014/main" id="{182971D9-106B-425D-82EF-02D4431667B3}"/>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疫苗研制</a:t>
              </a:r>
            </a:p>
          </p:txBody>
        </p:sp>
        <p:sp>
          <p:nvSpPr>
            <p:cNvPr id="19" name="文本框 18">
              <a:extLst>
                <a:ext uri="{FF2B5EF4-FFF2-40B4-BE49-F238E27FC236}">
                  <a16:creationId xmlns="" xmlns:a16="http://schemas.microsoft.com/office/drawing/2014/main" id="{C7475E8C-536A-4790-93ED-ECC25590AE02}"/>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这种新毒株属于</a:t>
              </a:r>
              <a:r>
                <a:rPr lang="en-US" altLang="zh-CN" sz="1400" b="0" i="0" spc="200" dirty="0">
                  <a:solidFill>
                    <a:srgbClr val="333333"/>
                  </a:solidFill>
                  <a:effectLst/>
                  <a:cs typeface="+mn-ea"/>
                  <a:sym typeface="+mn-lt"/>
                </a:rPr>
                <a:t>HIV-1</a:t>
              </a:r>
              <a:r>
                <a:rPr lang="zh-CN" altLang="en-US" sz="1400" b="0" i="0" spc="200" dirty="0">
                  <a:solidFill>
                    <a:srgbClr val="333333"/>
                  </a:solidFill>
                  <a:effectLst/>
                  <a:cs typeface="+mn-ea"/>
                  <a:sym typeface="+mn-lt"/>
                </a:rPr>
                <a:t>型</a:t>
              </a:r>
              <a:r>
                <a:rPr lang="en-US" altLang="zh-CN" sz="1400" b="0" i="0" spc="200" dirty="0">
                  <a:solidFill>
                    <a:srgbClr val="333333"/>
                  </a:solidFill>
                  <a:effectLst/>
                  <a:cs typeface="+mn-ea"/>
                  <a:sym typeface="+mn-lt"/>
                </a:rPr>
                <a:t>M</a:t>
              </a:r>
              <a:r>
                <a:rPr lang="zh-CN" altLang="en-US" sz="1400" b="0" i="0" spc="200" dirty="0">
                  <a:solidFill>
                    <a:srgbClr val="333333"/>
                  </a:solidFill>
                  <a:effectLst/>
                  <a:cs typeface="+mn-ea"/>
                  <a:sym typeface="+mn-lt"/>
                </a:rPr>
                <a:t>群，被确认为</a:t>
              </a:r>
              <a:r>
                <a:rPr lang="en-US" altLang="zh-CN" sz="1400" b="0" i="0" spc="200" dirty="0">
                  <a:solidFill>
                    <a:srgbClr val="333333"/>
                  </a:solidFill>
                  <a:effectLst/>
                  <a:cs typeface="+mn-ea"/>
                  <a:sym typeface="+mn-lt"/>
                </a:rPr>
                <a:t>L</a:t>
              </a:r>
              <a:r>
                <a:rPr lang="zh-CN" altLang="en-US" sz="1400" b="0" i="0" spc="200" dirty="0">
                  <a:solidFill>
                    <a:srgbClr val="333333"/>
                  </a:solidFill>
                  <a:effectLst/>
                  <a:cs typeface="+mn-ea"/>
                  <a:sym typeface="+mn-lt"/>
                </a:rPr>
                <a:t>亚型。世界上大多数患者感染的艾滋病病毒毒株属于</a:t>
              </a:r>
              <a:r>
                <a:rPr lang="en-US" altLang="zh-CN" sz="1400" b="0" i="0" spc="200" dirty="0">
                  <a:solidFill>
                    <a:srgbClr val="333333"/>
                  </a:solidFill>
                  <a:effectLst/>
                  <a:cs typeface="+mn-ea"/>
                  <a:sym typeface="+mn-lt"/>
                </a:rPr>
                <a:t>HIV-1</a:t>
              </a:r>
              <a:r>
                <a:rPr lang="zh-CN" altLang="en-US" sz="1400" b="0" i="0" spc="200" dirty="0">
                  <a:solidFill>
                    <a:srgbClr val="333333"/>
                  </a:solidFill>
                  <a:effectLst/>
                  <a:cs typeface="+mn-ea"/>
                  <a:sym typeface="+mn-lt"/>
                </a:rPr>
                <a:t>型。</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3193940062"/>
      </p:ext>
    </p:extLst>
  </p:cSld>
  <p:clrMapOvr>
    <a:masterClrMapping/>
  </p:clrMapOvr>
  <mc:AlternateContent xmlns:mc="http://schemas.openxmlformats.org/markup-compatibility/2006" xmlns:p14="http://schemas.microsoft.com/office/powerpoint/2010/main">
    <mc:Choice Requires="p14">
      <p:transition spd="slow" p14:dur="1500" advTm="1118">
        <p:random/>
      </p:transition>
    </mc:Choice>
    <mc:Fallback xmlns="">
      <p:transition spd="slow" advTm="111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5140D73-A00E-4BBF-956C-B991D4262EA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591" y="0"/>
            <a:ext cx="12213181" cy="6883112"/>
          </a:xfrm>
          <a:prstGeom prst="rect">
            <a:avLst/>
          </a:prstGeom>
        </p:spPr>
      </p:pic>
      <p:sp>
        <p:nvSpPr>
          <p:cNvPr id="10" name="文本框 9">
            <a:extLst>
              <a:ext uri="{FF2B5EF4-FFF2-40B4-BE49-F238E27FC236}">
                <a16:creationId xmlns="" xmlns:a16="http://schemas.microsoft.com/office/drawing/2014/main" id="{49056FC6-F26B-4B08-9C2F-66CF759E9774}"/>
              </a:ext>
            </a:extLst>
          </p:cNvPr>
          <p:cNvSpPr txBox="1"/>
          <p:nvPr/>
        </p:nvSpPr>
        <p:spPr>
          <a:xfrm>
            <a:off x="307326" y="1878918"/>
            <a:ext cx="7020780" cy="1446550"/>
          </a:xfrm>
          <a:prstGeom prst="rect">
            <a:avLst/>
          </a:prstGeom>
          <a:noFill/>
        </p:spPr>
        <p:txBody>
          <a:bodyPr wrap="square" rtlCol="0">
            <a:spAutoFit/>
          </a:bodyPr>
          <a:lstStyle/>
          <a:p>
            <a:pPr algn="dist"/>
            <a:r>
              <a:rPr lang="zh-CN" altLang="en-US" sz="8800" b="1" dirty="0">
                <a:solidFill>
                  <a:schemeClr val="bg1"/>
                </a:solidFill>
                <a:effectLst>
                  <a:outerShdw blurRad="38100" dist="38100" dir="2700000" algn="tl">
                    <a:srgbClr val="000000">
                      <a:alpha val="43137"/>
                    </a:srgbClr>
                  </a:outerShdw>
                </a:effectLst>
                <a:cs typeface="+mn-ea"/>
                <a:sym typeface="+mn-lt"/>
              </a:rPr>
              <a:t>谢谢观看</a:t>
            </a:r>
          </a:p>
        </p:txBody>
      </p:sp>
      <p:sp>
        <p:nvSpPr>
          <p:cNvPr id="11" name="文本框 10">
            <a:extLst>
              <a:ext uri="{FF2B5EF4-FFF2-40B4-BE49-F238E27FC236}">
                <a16:creationId xmlns="" xmlns:a16="http://schemas.microsoft.com/office/drawing/2014/main" id="{319B5BCF-23DB-492A-9859-45B01173D93C}"/>
              </a:ext>
            </a:extLst>
          </p:cNvPr>
          <p:cNvSpPr txBox="1"/>
          <p:nvPr/>
        </p:nvSpPr>
        <p:spPr>
          <a:xfrm>
            <a:off x="451342" y="3491795"/>
            <a:ext cx="6552728" cy="923330"/>
          </a:xfrm>
          <a:prstGeom prst="rect">
            <a:avLst/>
          </a:prstGeom>
          <a:noFill/>
        </p:spPr>
        <p:txBody>
          <a:bodyPr wrap="square" rtlCol="0">
            <a:spAutoFit/>
          </a:bodyPr>
          <a:lstStyle/>
          <a:p>
            <a:pPr>
              <a:lnSpc>
                <a:spcPct val="150000"/>
              </a:lnSpc>
            </a:pPr>
            <a:r>
              <a:rPr lang="en-US" altLang="zh-CN" sz="12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1200" spc="400" dirty="0">
              <a:solidFill>
                <a:schemeClr val="bg1"/>
              </a:solidFill>
              <a:effectLst>
                <a:outerShdw blurRad="38100" dist="38100" dir="2700000" algn="tl">
                  <a:srgbClr val="000000">
                    <a:alpha val="43137"/>
                  </a:srgbClr>
                </a:outerShdw>
              </a:effectLst>
              <a:cs typeface="+mn-ea"/>
              <a:sym typeface="+mn-lt"/>
            </a:endParaRPr>
          </a:p>
        </p:txBody>
      </p:sp>
      <p:grpSp>
        <p:nvGrpSpPr>
          <p:cNvPr id="2" name="组合 1">
            <a:extLst>
              <a:ext uri="{FF2B5EF4-FFF2-40B4-BE49-F238E27FC236}">
                <a16:creationId xmlns="" xmlns:a16="http://schemas.microsoft.com/office/drawing/2014/main" id="{4D96D315-7C68-407F-83B5-D3FA6C0C6123}"/>
              </a:ext>
            </a:extLst>
          </p:cNvPr>
          <p:cNvGrpSpPr/>
          <p:nvPr/>
        </p:nvGrpSpPr>
        <p:grpSpPr>
          <a:xfrm>
            <a:off x="359663" y="295587"/>
            <a:ext cx="11208945" cy="685141"/>
            <a:chOff x="359663" y="295587"/>
            <a:chExt cx="11208945" cy="685141"/>
          </a:xfrm>
        </p:grpSpPr>
        <p:pic>
          <p:nvPicPr>
            <p:cNvPr id="7" name="图片 6">
              <a:extLst>
                <a:ext uri="{FF2B5EF4-FFF2-40B4-BE49-F238E27FC236}">
                  <a16:creationId xmlns="" xmlns:a16="http://schemas.microsoft.com/office/drawing/2014/main" id="{9386FDF1-9C86-4B9A-9193-93B4177352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295587"/>
              <a:ext cx="1631881" cy="685141"/>
            </a:xfrm>
            <a:prstGeom prst="rect">
              <a:avLst/>
            </a:prstGeom>
            <a:effectLst>
              <a:outerShdw blurRad="63500" sx="102000" sy="102000" algn="ctr" rotWithShape="0">
                <a:prstClr val="black">
                  <a:alpha val="40000"/>
                </a:prstClr>
              </a:outerShdw>
            </a:effectLst>
          </p:spPr>
        </p:pic>
        <p:sp>
          <p:nvSpPr>
            <p:cNvPr id="12" name="文本框 11">
              <a:extLst>
                <a:ext uri="{FF2B5EF4-FFF2-40B4-BE49-F238E27FC236}">
                  <a16:creationId xmlns="" xmlns:a16="http://schemas.microsoft.com/office/drawing/2014/main" id="{BF5C838F-4064-47BC-AF24-CF20FC742D7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sp>
        <p:nvSpPr>
          <p:cNvPr id="13" name="文本框 12">
            <a:extLst>
              <a:ext uri="{FF2B5EF4-FFF2-40B4-BE49-F238E27FC236}">
                <a16:creationId xmlns="" xmlns:a16="http://schemas.microsoft.com/office/drawing/2014/main" id="{F7A76522-4B8D-429D-BC18-941C3AD125E0}"/>
              </a:ext>
            </a:extLst>
          </p:cNvPr>
          <p:cNvSpPr txBox="1"/>
          <p:nvPr/>
        </p:nvSpPr>
        <p:spPr>
          <a:xfrm>
            <a:off x="479376" y="4788624"/>
            <a:ext cx="2016224" cy="369332"/>
          </a:xfrm>
          <a:prstGeom prst="rect">
            <a:avLst/>
          </a:prstGeom>
          <a:noFill/>
        </p:spPr>
        <p:txBody>
          <a:bodyPr wrap="square" rtlCol="0">
            <a:spAutoFit/>
          </a:bodyPr>
          <a:lstStyle/>
          <a:p>
            <a:pPr lvl="0"/>
            <a:r>
              <a:rPr lang="zh-CN" altLang="en-US" dirty="0">
                <a:solidFill>
                  <a:prstClr val="white"/>
                </a:solidFill>
                <a:effectLst>
                  <a:outerShdw blurRad="38100" dist="38100" dir="2700000" algn="tl">
                    <a:srgbClr val="000000">
                      <a:alpha val="43137"/>
                    </a:srgbClr>
                  </a:outerShdw>
                </a:effectLst>
                <a:cs typeface="+mn-ea"/>
                <a:sym typeface="+mn-lt"/>
              </a:rPr>
              <a:t>主讲人</a:t>
            </a:r>
            <a:r>
              <a:rPr lang="zh-CN" altLang="en-US" dirty="0" smtClean="0">
                <a:solidFill>
                  <a:prstClr val="white"/>
                </a:solidFill>
                <a:effectLst>
                  <a:outerShdw blurRad="38100" dist="38100" dir="2700000" algn="tl">
                    <a:srgbClr val="000000">
                      <a:alpha val="43137"/>
                    </a:srgbClr>
                  </a:outerShdw>
                </a:effectLst>
                <a:cs typeface="+mn-ea"/>
                <a:sym typeface="+mn-lt"/>
              </a:rPr>
              <a:t>：优品</a:t>
            </a:r>
            <a:r>
              <a:rPr lang="en-US" altLang="zh-CN" dirty="0" smtClean="0">
                <a:solidFill>
                  <a:prstClr val="white"/>
                </a:solidFill>
                <a:effectLst>
                  <a:outerShdw blurRad="38100" dist="38100" dir="2700000" algn="tl">
                    <a:srgbClr val="000000">
                      <a:alpha val="43137"/>
                    </a:srgbClr>
                  </a:outerShdw>
                </a:effectLst>
                <a:cs typeface="+mn-ea"/>
                <a:sym typeface="+mn-lt"/>
              </a:rPr>
              <a:t>PPT</a:t>
            </a:r>
            <a:endParaRPr lang="zh-CN" altLang="en-US" dirty="0">
              <a:solidFill>
                <a:prstClr val="white"/>
              </a:solidFill>
              <a:effectLst>
                <a:outerShdw blurRad="38100" dist="38100" dir="2700000" algn="tl">
                  <a:srgbClr val="000000">
                    <a:alpha val="43137"/>
                  </a:srgbClr>
                </a:outerShdw>
              </a:effectLst>
              <a:cs typeface="+mn-ea"/>
              <a:sym typeface="+mn-lt"/>
            </a:endParaRPr>
          </a:p>
        </p:txBody>
      </p:sp>
      <p:sp>
        <p:nvSpPr>
          <p:cNvPr id="14" name="文本框 13">
            <a:extLst>
              <a:ext uri="{FF2B5EF4-FFF2-40B4-BE49-F238E27FC236}">
                <a16:creationId xmlns="" xmlns:a16="http://schemas.microsoft.com/office/drawing/2014/main" id="{C8746FA9-70C9-485F-BC08-3267CEFB5628}"/>
              </a:ext>
            </a:extLst>
          </p:cNvPr>
          <p:cNvSpPr txBox="1"/>
          <p:nvPr/>
        </p:nvSpPr>
        <p:spPr>
          <a:xfrm>
            <a:off x="2711624" y="4788624"/>
            <a:ext cx="2520280" cy="369332"/>
          </a:xfrm>
          <a:prstGeom prst="rect">
            <a:avLst/>
          </a:prstGeom>
          <a:noFill/>
        </p:spPr>
        <p:txBody>
          <a:bodyPr wrap="square" rtlCol="0">
            <a:spAutoFit/>
          </a:bodyPr>
          <a:lstStyle/>
          <a:p>
            <a:pPr lvl="0"/>
            <a:r>
              <a:rPr lang="zh-CN" altLang="en-US" dirty="0">
                <a:solidFill>
                  <a:prstClr val="white"/>
                </a:solidFill>
                <a:effectLst>
                  <a:outerShdw blurRad="38100" dist="38100" dir="2700000" algn="tl">
                    <a:srgbClr val="000000">
                      <a:alpha val="43137"/>
                    </a:srgbClr>
                  </a:outerShdw>
                </a:effectLst>
                <a:cs typeface="+mn-ea"/>
                <a:sym typeface="+mn-lt"/>
              </a:rPr>
              <a:t>时间：</a:t>
            </a:r>
            <a:r>
              <a:rPr lang="en-US" altLang="zh-CN" dirty="0">
                <a:solidFill>
                  <a:prstClr val="white"/>
                </a:solidFill>
                <a:effectLst>
                  <a:outerShdw blurRad="38100" dist="38100" dir="2700000" algn="tl">
                    <a:srgbClr val="000000">
                      <a:alpha val="43137"/>
                    </a:srgbClr>
                  </a:outerShdw>
                </a:effectLst>
                <a:cs typeface="+mn-ea"/>
                <a:sym typeface="+mn-lt"/>
              </a:rPr>
              <a:t>20XX</a:t>
            </a:r>
            <a:r>
              <a:rPr lang="zh-CN" altLang="en-US" dirty="0">
                <a:solidFill>
                  <a:prstClr val="white"/>
                </a:solidFill>
                <a:effectLst>
                  <a:outerShdw blurRad="38100" dist="38100" dir="2700000" algn="tl">
                    <a:srgbClr val="000000">
                      <a:alpha val="43137"/>
                    </a:srgbClr>
                  </a:outerShdw>
                </a:effectLst>
                <a:cs typeface="+mn-ea"/>
                <a:sym typeface="+mn-lt"/>
              </a:rPr>
              <a:t>年</a:t>
            </a:r>
            <a:r>
              <a:rPr lang="en-US" altLang="zh-CN" dirty="0">
                <a:solidFill>
                  <a:prstClr val="white"/>
                </a:solidFill>
                <a:effectLst>
                  <a:outerShdw blurRad="38100" dist="38100" dir="2700000" algn="tl">
                    <a:srgbClr val="000000">
                      <a:alpha val="43137"/>
                    </a:srgbClr>
                  </a:outerShdw>
                </a:effectLst>
                <a:cs typeface="+mn-ea"/>
                <a:sym typeface="+mn-lt"/>
              </a:rPr>
              <a:t>X</a:t>
            </a:r>
            <a:r>
              <a:rPr lang="zh-CN" altLang="en-US" dirty="0">
                <a:solidFill>
                  <a:prstClr val="white"/>
                </a:solidFill>
                <a:effectLst>
                  <a:outerShdw blurRad="38100" dist="38100" dir="2700000" algn="tl">
                    <a:srgbClr val="000000">
                      <a:alpha val="43137"/>
                    </a:srgbClr>
                  </a:outerShdw>
                </a:effectLst>
                <a:cs typeface="+mn-ea"/>
                <a:sym typeface="+mn-lt"/>
              </a:rPr>
              <a:t>月</a:t>
            </a:r>
          </a:p>
        </p:txBody>
      </p:sp>
      <p:grpSp>
        <p:nvGrpSpPr>
          <p:cNvPr id="17" name="组合 16">
            <a:extLst>
              <a:ext uri="{FF2B5EF4-FFF2-40B4-BE49-F238E27FC236}">
                <a16:creationId xmlns="" xmlns:a16="http://schemas.microsoft.com/office/drawing/2014/main" id="{96A993FE-67EC-4204-BE6D-EF15441F4370}"/>
              </a:ext>
            </a:extLst>
          </p:cNvPr>
          <p:cNvGrpSpPr/>
          <p:nvPr/>
        </p:nvGrpSpPr>
        <p:grpSpPr>
          <a:xfrm>
            <a:off x="10272464" y="4725144"/>
            <a:ext cx="1728192" cy="984885"/>
            <a:chOff x="10425562" y="4472076"/>
            <a:chExt cx="1728192" cy="984885"/>
          </a:xfrm>
        </p:grpSpPr>
        <p:sp>
          <p:nvSpPr>
            <p:cNvPr id="15" name="文本框 14">
              <a:extLst>
                <a:ext uri="{FF2B5EF4-FFF2-40B4-BE49-F238E27FC236}">
                  <a16:creationId xmlns="" xmlns:a16="http://schemas.microsoft.com/office/drawing/2014/main" id="{B8F9F5F1-5B48-47A8-875A-07B7BDD0A328}"/>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smtClean="0">
                  <a:solidFill>
                    <a:schemeClr val="bg1"/>
                  </a:solidFill>
                  <a:effectLst>
                    <a:outerShdw blurRad="38100" dist="38100" dir="2700000" algn="tl">
                      <a:srgbClr val="000000">
                        <a:alpha val="43137"/>
                      </a:srgbClr>
                    </a:outerShdw>
                  </a:effectLst>
                  <a:cs typeface="+mn-ea"/>
                  <a:sym typeface="+mn-lt"/>
                </a:rPr>
                <a:t>20XX</a:t>
              </a:r>
              <a:r>
                <a:rPr lang="zh-CN" altLang="en-US" sz="2000" dirty="0" smtClean="0">
                  <a:solidFill>
                    <a:schemeClr val="bg1"/>
                  </a:solidFill>
                  <a:effectLst>
                    <a:outerShdw blurRad="38100" dist="38100" dir="2700000" algn="tl">
                      <a:srgbClr val="000000">
                        <a:alpha val="43137"/>
                      </a:srgbClr>
                    </a:outerShdw>
                  </a:effectLst>
                  <a:cs typeface="+mn-ea"/>
                  <a:sym typeface="+mn-lt"/>
                </a:rPr>
                <a:t>年</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16" name="文本框 15">
              <a:extLst>
                <a:ext uri="{FF2B5EF4-FFF2-40B4-BE49-F238E27FC236}">
                  <a16:creationId xmlns="" xmlns:a16="http://schemas.microsoft.com/office/drawing/2014/main" id="{E7F072E8-3E51-4F1F-BA74-A771354AA168}"/>
                </a:ext>
              </a:extLst>
            </p:cNvPr>
            <p:cNvSpPr txBox="1"/>
            <p:nvPr/>
          </p:nvSpPr>
          <p:spPr>
            <a:xfrm>
              <a:off x="10425562" y="4872186"/>
              <a:ext cx="1728192" cy="584775"/>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a:t>
              </a:r>
              <a:r>
                <a:rPr lang="zh-CN" altLang="en-US" sz="1600" dirty="0" smtClean="0">
                  <a:solidFill>
                    <a:schemeClr val="bg1"/>
                  </a:solidFill>
                  <a:effectLst>
                    <a:outerShdw blurRad="38100" dist="38100" dir="2700000" algn="tl">
                      <a:srgbClr val="000000">
                        <a:alpha val="43137"/>
                      </a:srgbClr>
                    </a:outerShdw>
                  </a:effectLst>
                  <a:cs typeface="+mn-ea"/>
                  <a:sym typeface="+mn-lt"/>
                </a:rPr>
                <a:t>第</a:t>
              </a:r>
              <a:r>
                <a:rPr lang="en-US" altLang="zh-CN" sz="1600" dirty="0">
                  <a:solidFill>
                    <a:schemeClr val="bg1"/>
                  </a:solidFill>
                  <a:effectLst>
                    <a:outerShdw blurRad="38100" dist="38100" dir="2700000" algn="tl">
                      <a:srgbClr val="000000">
                        <a:alpha val="43137"/>
                      </a:srgbClr>
                    </a:outerShdw>
                  </a:effectLst>
                  <a:cs typeface="+mn-ea"/>
                  <a:sym typeface="+mn-lt"/>
                </a:rPr>
                <a:t>XX</a:t>
              </a:r>
              <a:r>
                <a:rPr lang="zh-CN" altLang="en-US" sz="1600" dirty="0" smtClean="0">
                  <a:solidFill>
                    <a:schemeClr val="bg1"/>
                  </a:solidFill>
                  <a:effectLst>
                    <a:outerShdw blurRad="38100" dist="38100" dir="2700000" algn="tl">
                      <a:srgbClr val="000000">
                        <a:alpha val="43137"/>
                      </a:srgbClr>
                    </a:outerShdw>
                  </a:effectLst>
                  <a:cs typeface="+mn-ea"/>
                  <a:sym typeface="+mn-lt"/>
                </a:rPr>
                <a:t>个</a:t>
              </a:r>
              <a:r>
                <a:rPr lang="zh-CN" altLang="en-US" sz="1600" dirty="0">
                  <a:solidFill>
                    <a:schemeClr val="bg1"/>
                  </a:solidFill>
                  <a:effectLst>
                    <a:outerShdw blurRad="38100" dist="38100" dir="2700000" algn="tl">
                      <a:srgbClr val="000000">
                        <a:alpha val="43137"/>
                      </a:srgbClr>
                    </a:outerShdw>
                  </a:effectLst>
                  <a:cs typeface="+mn-ea"/>
                  <a:sym typeface="+mn-lt"/>
                </a:rPr>
                <a:t>艾滋病日</a:t>
              </a:r>
            </a:p>
          </p:txBody>
        </p:sp>
      </p:grpSp>
    </p:spTree>
    <p:custDataLst>
      <p:tags r:id="rId1"/>
    </p:custDataLst>
    <p:extLst>
      <p:ext uri="{BB962C8B-B14F-4D97-AF65-F5344CB8AC3E}">
        <p14:creationId xmlns:p14="http://schemas.microsoft.com/office/powerpoint/2010/main" val="3983669579"/>
      </p:ext>
    </p:extLst>
  </p:cSld>
  <p:clrMapOvr>
    <a:masterClrMapping/>
  </p:clrMapOvr>
  <mc:AlternateContent xmlns:mc="http://schemas.openxmlformats.org/markup-compatibility/2006" xmlns:p14="http://schemas.microsoft.com/office/powerpoint/2010/main">
    <mc:Choice Requires="p14">
      <p:transition spd="slow" p14:dur="1500" advTm="1463">
        <p:random/>
      </p:transition>
    </mc:Choice>
    <mc:Fallback xmlns="">
      <p:transition spd="slow" advTm="146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1892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03D3D1C-3883-46E6-A27E-694C259D3D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13181" cy="6883112"/>
          </a:xfrm>
          <a:prstGeom prst="rect">
            <a:avLst/>
          </a:prstGeom>
        </p:spPr>
      </p:pic>
      <p:grpSp>
        <p:nvGrpSpPr>
          <p:cNvPr id="4" name="组合 3">
            <a:extLst>
              <a:ext uri="{FF2B5EF4-FFF2-40B4-BE49-F238E27FC236}">
                <a16:creationId xmlns="" xmlns:a16="http://schemas.microsoft.com/office/drawing/2014/main" id="{AEED2401-C7EE-4723-8760-B94314CE18A0}"/>
              </a:ext>
            </a:extLst>
          </p:cNvPr>
          <p:cNvGrpSpPr/>
          <p:nvPr/>
        </p:nvGrpSpPr>
        <p:grpSpPr>
          <a:xfrm>
            <a:off x="359663" y="278887"/>
            <a:ext cx="11208945" cy="715374"/>
            <a:chOff x="359663" y="278887"/>
            <a:chExt cx="11208945" cy="715374"/>
          </a:xfrm>
        </p:grpSpPr>
        <p:pic>
          <p:nvPicPr>
            <p:cNvPr id="5" name="图片 4">
              <a:extLst>
                <a:ext uri="{FF2B5EF4-FFF2-40B4-BE49-F238E27FC236}">
                  <a16:creationId xmlns="" xmlns:a16="http://schemas.microsoft.com/office/drawing/2014/main" id="{781C9A7B-6DD1-478C-BDC0-8422BB6BE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278887"/>
              <a:ext cx="1703889" cy="715374"/>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 xmlns:a16="http://schemas.microsoft.com/office/drawing/2014/main" id="{A98A09C2-2324-4E32-A66E-AF77010455C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6">
            <a:extLst>
              <a:ext uri="{FF2B5EF4-FFF2-40B4-BE49-F238E27FC236}">
                <a16:creationId xmlns="" xmlns:a16="http://schemas.microsoft.com/office/drawing/2014/main" id="{F9DC4A30-90FA-4F1C-9E76-CB4F4CD5B467}"/>
              </a:ext>
            </a:extLst>
          </p:cNvPr>
          <p:cNvGrpSpPr/>
          <p:nvPr/>
        </p:nvGrpSpPr>
        <p:grpSpPr>
          <a:xfrm>
            <a:off x="10272464" y="4725144"/>
            <a:ext cx="1728192" cy="984885"/>
            <a:chOff x="10425562" y="4472076"/>
            <a:chExt cx="1728192" cy="984885"/>
          </a:xfrm>
        </p:grpSpPr>
        <p:sp>
          <p:nvSpPr>
            <p:cNvPr id="8" name="文本框 7">
              <a:extLst>
                <a:ext uri="{FF2B5EF4-FFF2-40B4-BE49-F238E27FC236}">
                  <a16:creationId xmlns="" xmlns:a16="http://schemas.microsoft.com/office/drawing/2014/main" id="{8B64F1BE-D233-41FC-996B-C0D41506868B}"/>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a:solidFill>
                    <a:schemeClr val="bg1"/>
                  </a:solidFill>
                  <a:effectLst>
                    <a:outerShdw blurRad="38100" dist="38100" dir="2700000" algn="tl">
                      <a:srgbClr val="000000">
                        <a:alpha val="43137"/>
                      </a:srgbClr>
                    </a:outerShdw>
                  </a:effectLst>
                  <a:cs typeface="+mn-ea"/>
                  <a:sym typeface="+mn-lt"/>
                </a:rPr>
                <a:t>2021</a:t>
              </a:r>
              <a:r>
                <a:rPr lang="zh-CN" altLang="en-US" sz="2000" dirty="0">
                  <a:solidFill>
                    <a:schemeClr val="bg1"/>
                  </a:solidFill>
                  <a:effectLst>
                    <a:outerShdw blurRad="38100" dist="38100" dir="2700000" algn="tl">
                      <a:srgbClr val="000000">
                        <a:alpha val="43137"/>
                      </a:srgbClr>
                    </a:outerShdw>
                  </a:effectLst>
                  <a:cs typeface="+mn-ea"/>
                  <a:sym typeface="+mn-lt"/>
                </a:rPr>
                <a:t>年</a:t>
              </a:r>
            </a:p>
          </p:txBody>
        </p:sp>
        <p:sp>
          <p:nvSpPr>
            <p:cNvPr id="9" name="文本框 8">
              <a:extLst>
                <a:ext uri="{FF2B5EF4-FFF2-40B4-BE49-F238E27FC236}">
                  <a16:creationId xmlns="" xmlns:a16="http://schemas.microsoft.com/office/drawing/2014/main" id="{1347A716-4010-413A-B4D9-CADCAE6E8B28}"/>
                </a:ext>
              </a:extLst>
            </p:cNvPr>
            <p:cNvSpPr txBox="1"/>
            <p:nvPr/>
          </p:nvSpPr>
          <p:spPr>
            <a:xfrm>
              <a:off x="10425562" y="4872186"/>
              <a:ext cx="1728192" cy="584775"/>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世界第</a:t>
              </a:r>
              <a:r>
                <a:rPr lang="en-US" altLang="zh-CN" sz="1600" dirty="0">
                  <a:solidFill>
                    <a:schemeClr val="bg1"/>
                  </a:solidFill>
                  <a:effectLst>
                    <a:outerShdw blurRad="38100" dist="38100" dir="2700000" algn="tl">
                      <a:srgbClr val="000000">
                        <a:alpha val="43137"/>
                      </a:srgbClr>
                    </a:outerShdw>
                  </a:effectLst>
                  <a:cs typeface="+mn-ea"/>
                  <a:sym typeface="+mn-lt"/>
                </a:rPr>
                <a:t>24</a:t>
              </a:r>
              <a:r>
                <a:rPr lang="zh-CN" altLang="en-US" sz="1600" dirty="0">
                  <a:solidFill>
                    <a:schemeClr val="bg1"/>
                  </a:solidFill>
                  <a:effectLst>
                    <a:outerShdw blurRad="38100" dist="38100" dir="2700000" algn="tl">
                      <a:srgbClr val="000000">
                        <a:alpha val="43137"/>
                      </a:srgbClr>
                    </a:outerShdw>
                  </a:effectLst>
                  <a:cs typeface="+mn-ea"/>
                  <a:sym typeface="+mn-lt"/>
                </a:rPr>
                <a:t>个艾滋病日</a:t>
              </a:r>
            </a:p>
          </p:txBody>
        </p:sp>
      </p:grpSp>
      <p:grpSp>
        <p:nvGrpSpPr>
          <p:cNvPr id="13" name="组合 12">
            <a:extLst>
              <a:ext uri="{FF2B5EF4-FFF2-40B4-BE49-F238E27FC236}">
                <a16:creationId xmlns="" xmlns:a16="http://schemas.microsoft.com/office/drawing/2014/main" id="{E6AC9FCB-BBB4-4304-94B0-2F221F7E0BAF}"/>
              </a:ext>
            </a:extLst>
          </p:cNvPr>
          <p:cNvGrpSpPr/>
          <p:nvPr/>
        </p:nvGrpSpPr>
        <p:grpSpPr>
          <a:xfrm>
            <a:off x="551384" y="2147620"/>
            <a:ext cx="6984776" cy="2562760"/>
            <a:chOff x="551384" y="1916832"/>
            <a:chExt cx="6984776" cy="2562760"/>
          </a:xfrm>
        </p:grpSpPr>
        <p:sp>
          <p:nvSpPr>
            <p:cNvPr id="10" name="文本框 9">
              <a:extLst>
                <a:ext uri="{FF2B5EF4-FFF2-40B4-BE49-F238E27FC236}">
                  <a16:creationId xmlns="" xmlns:a16="http://schemas.microsoft.com/office/drawing/2014/main" id="{5C418258-3EAD-4BD4-9B41-AF5134DE8176}"/>
                </a:ext>
              </a:extLst>
            </p:cNvPr>
            <p:cNvSpPr txBox="1"/>
            <p:nvPr/>
          </p:nvSpPr>
          <p:spPr>
            <a:xfrm>
              <a:off x="551384" y="1916832"/>
              <a:ext cx="4248472" cy="1200329"/>
            </a:xfrm>
            <a:prstGeom prst="rect">
              <a:avLst/>
            </a:prstGeom>
            <a:noFill/>
          </p:spPr>
          <p:txBody>
            <a:bodyPr wrap="square" rtlCol="0">
              <a:spAutoFit/>
            </a:bodyPr>
            <a:lstStyle/>
            <a:p>
              <a:pPr algn="dist"/>
              <a:r>
                <a:rPr lang="en-US" altLang="zh-CN" sz="7200" dirty="0">
                  <a:solidFill>
                    <a:schemeClr val="bg1"/>
                  </a:solidFill>
                  <a:effectLst>
                    <a:outerShdw blurRad="38100" dist="38100" dir="2700000" algn="tl">
                      <a:srgbClr val="000000">
                        <a:alpha val="43137"/>
                      </a:srgbClr>
                    </a:outerShdw>
                  </a:effectLst>
                  <a:cs typeface="+mn-ea"/>
                  <a:sym typeface="+mn-lt"/>
                </a:rPr>
                <a:t>PART 01</a:t>
              </a:r>
              <a:endParaRPr lang="zh-CN" altLang="en-US" sz="7200" dirty="0">
                <a:solidFill>
                  <a:schemeClr val="bg1"/>
                </a:solidFill>
                <a:effectLst>
                  <a:outerShdw blurRad="38100" dist="38100" dir="2700000" algn="tl">
                    <a:srgbClr val="000000">
                      <a:alpha val="43137"/>
                    </a:srgbClr>
                  </a:outerShdw>
                </a:effectLst>
                <a:cs typeface="+mn-ea"/>
                <a:sym typeface="+mn-lt"/>
              </a:endParaRPr>
            </a:p>
          </p:txBody>
        </p:sp>
        <p:sp>
          <p:nvSpPr>
            <p:cNvPr id="11" name="文本框 10">
              <a:extLst>
                <a:ext uri="{FF2B5EF4-FFF2-40B4-BE49-F238E27FC236}">
                  <a16:creationId xmlns="" xmlns:a16="http://schemas.microsoft.com/office/drawing/2014/main" id="{4B6195CA-B9F6-423B-91A8-903F66E19853}"/>
                </a:ext>
              </a:extLst>
            </p:cNvPr>
            <p:cNvSpPr txBox="1"/>
            <p:nvPr/>
          </p:nvSpPr>
          <p:spPr>
            <a:xfrm>
              <a:off x="551384" y="3244378"/>
              <a:ext cx="6480720" cy="830997"/>
            </a:xfrm>
            <a:prstGeom prst="rect">
              <a:avLst/>
            </a:prstGeom>
            <a:noFill/>
          </p:spPr>
          <p:txBody>
            <a:bodyPr wrap="square" rtlCol="0">
              <a:spAutoFit/>
            </a:bodyPr>
            <a:lstStyle/>
            <a:p>
              <a:pPr algn="dist"/>
              <a:r>
                <a:rPr lang="zh-CN" altLang="en-US" sz="4800" dirty="0">
                  <a:solidFill>
                    <a:schemeClr val="bg1"/>
                  </a:solidFill>
                  <a:effectLst>
                    <a:outerShdw blurRad="38100" dist="38100" dir="2700000" algn="tl">
                      <a:srgbClr val="000000">
                        <a:alpha val="43137"/>
                      </a:srgbClr>
                    </a:outerShdw>
                  </a:effectLst>
                  <a:cs typeface="+mn-ea"/>
                  <a:sym typeface="+mn-lt"/>
                </a:rPr>
                <a:t>历史背景及疾病症状</a:t>
              </a:r>
            </a:p>
          </p:txBody>
        </p:sp>
        <p:sp>
          <p:nvSpPr>
            <p:cNvPr id="12" name="文本框 11">
              <a:extLst>
                <a:ext uri="{FF2B5EF4-FFF2-40B4-BE49-F238E27FC236}">
                  <a16:creationId xmlns="" xmlns:a16="http://schemas.microsoft.com/office/drawing/2014/main" id="{06663C1B-28A7-453F-A8FA-EDB3202C9D80}"/>
                </a:ext>
              </a:extLst>
            </p:cNvPr>
            <p:cNvSpPr txBox="1"/>
            <p:nvPr/>
          </p:nvSpPr>
          <p:spPr>
            <a:xfrm>
              <a:off x="551384" y="4202593"/>
              <a:ext cx="6984776" cy="276999"/>
            </a:xfrm>
            <a:prstGeom prst="rect">
              <a:avLst/>
            </a:prstGeom>
            <a:noFill/>
          </p:spPr>
          <p:txBody>
            <a:bodyPr wrap="square" rtlCol="0">
              <a:spAutoFit/>
            </a:bodyPr>
            <a:lstStyle/>
            <a:p>
              <a:pPr algn="dist"/>
              <a:r>
                <a:rPr lang="en-US" altLang="zh-CN" sz="12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1200" dirty="0">
                <a:solidFill>
                  <a:schemeClr val="bg1"/>
                </a:solidFill>
                <a:effectLst>
                  <a:outerShdw blurRad="38100" dist="38100" dir="2700000" algn="tl">
                    <a:srgbClr val="000000">
                      <a:alpha val="43137"/>
                    </a:srgbClr>
                  </a:outerShdw>
                </a:effectLst>
                <a:cs typeface="+mn-ea"/>
                <a:sym typeface="+mn-lt"/>
              </a:endParaRPr>
            </a:p>
          </p:txBody>
        </p:sp>
      </p:grpSp>
      <p:sp>
        <p:nvSpPr>
          <p:cNvPr id="17" name="文本框 16">
            <a:extLst>
              <a:ext uri="{FF2B5EF4-FFF2-40B4-BE49-F238E27FC236}">
                <a16:creationId xmlns="" xmlns:a16="http://schemas.microsoft.com/office/drawing/2014/main" id="{434E74C0-67A4-4FF7-9327-B0365E68E0E0}"/>
              </a:ext>
            </a:extLst>
          </p:cNvPr>
          <p:cNvSpPr txBox="1"/>
          <p:nvPr/>
        </p:nvSpPr>
        <p:spPr>
          <a:xfrm>
            <a:off x="551384" y="6093296"/>
            <a:ext cx="6552728" cy="490712"/>
          </a:xfrm>
          <a:prstGeom prst="rect">
            <a:avLst/>
          </a:prstGeom>
          <a:noFill/>
        </p:spPr>
        <p:txBody>
          <a:bodyPr wrap="square" rtlCol="0">
            <a:spAutoFit/>
          </a:bodyPr>
          <a:lstStyle/>
          <a:p>
            <a:pPr>
              <a:lnSpc>
                <a:spcPct val="200000"/>
              </a:lnSpc>
            </a:pPr>
            <a:r>
              <a:rPr lang="en-US" altLang="zh-CN" sz="7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700" spc="400" dirty="0">
              <a:solidFill>
                <a:schemeClr val="bg1"/>
              </a:solidFill>
              <a:effectLst>
                <a:outerShdw blurRad="38100" dist="38100" dir="2700000" algn="tl">
                  <a:srgbClr val="000000">
                    <a:alpha val="43137"/>
                  </a:srgbClr>
                </a:outerShdw>
              </a:effectLst>
              <a:cs typeface="+mn-ea"/>
              <a:sym typeface="+mn-lt"/>
            </a:endParaRPr>
          </a:p>
        </p:txBody>
      </p:sp>
    </p:spTree>
    <p:custDataLst>
      <p:tags r:id="rId1"/>
    </p:custDataLst>
    <p:extLst>
      <p:ext uri="{BB962C8B-B14F-4D97-AF65-F5344CB8AC3E}">
        <p14:creationId xmlns:p14="http://schemas.microsoft.com/office/powerpoint/2010/main" val="3557732666"/>
      </p:ext>
    </p:extLst>
  </p:cSld>
  <p:clrMapOvr>
    <a:masterClrMapping/>
  </p:clrMapOvr>
  <mc:AlternateContent xmlns:mc="http://schemas.openxmlformats.org/markup-compatibility/2006" xmlns:p14="http://schemas.microsoft.com/office/powerpoint/2010/main">
    <mc:Choice Requires="p14">
      <p:transition spd="slow" p14:dur="1500" advTm="1596">
        <p:random/>
      </p:transition>
    </mc:Choice>
    <mc:Fallback xmlns="">
      <p:transition spd="slow" advTm="1596">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历史背景及疾病症状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grpSp>
        <p:nvGrpSpPr>
          <p:cNvPr id="16" name="组合 15">
            <a:extLst>
              <a:ext uri="{FF2B5EF4-FFF2-40B4-BE49-F238E27FC236}">
                <a16:creationId xmlns="" xmlns:a16="http://schemas.microsoft.com/office/drawing/2014/main" id="{B71A4000-F2EB-4647-907B-CD7D3071DF9A}"/>
              </a:ext>
            </a:extLst>
          </p:cNvPr>
          <p:cNvGrpSpPr/>
          <p:nvPr/>
        </p:nvGrpSpPr>
        <p:grpSpPr>
          <a:xfrm>
            <a:off x="6454912" y="1006768"/>
            <a:ext cx="5024515" cy="5284796"/>
            <a:chOff x="6454912" y="1006768"/>
            <a:chExt cx="5024515" cy="5284796"/>
          </a:xfrm>
        </p:grpSpPr>
        <p:pic>
          <p:nvPicPr>
            <p:cNvPr id="12" name="图片 11">
              <a:extLst>
                <a:ext uri="{FF2B5EF4-FFF2-40B4-BE49-F238E27FC236}">
                  <a16:creationId xmlns="" xmlns:a16="http://schemas.microsoft.com/office/drawing/2014/main" id="{FFD92872-7957-4E29-AAB8-C3A5A71E42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91281" y="1591157"/>
              <a:ext cx="3935772" cy="3935772"/>
            </a:xfrm>
            <a:prstGeom prst="rect">
              <a:avLst/>
            </a:prstGeom>
          </p:spPr>
        </p:pic>
        <p:pic>
          <p:nvPicPr>
            <p:cNvPr id="13" name="图片 12">
              <a:extLst>
                <a:ext uri="{FF2B5EF4-FFF2-40B4-BE49-F238E27FC236}">
                  <a16:creationId xmlns="" xmlns:a16="http://schemas.microsoft.com/office/drawing/2014/main" id="{B9FC2AC2-8327-47D0-8469-E1DC5152F0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4277167">
              <a:off x="6454912" y="1006768"/>
              <a:ext cx="1603844" cy="1603844"/>
            </a:xfrm>
            <a:prstGeom prst="rect">
              <a:avLst/>
            </a:prstGeom>
          </p:spPr>
        </p:pic>
        <p:pic>
          <p:nvPicPr>
            <p:cNvPr id="14" name="图片 13">
              <a:extLst>
                <a:ext uri="{FF2B5EF4-FFF2-40B4-BE49-F238E27FC236}">
                  <a16:creationId xmlns="" xmlns:a16="http://schemas.microsoft.com/office/drawing/2014/main" id="{5EAD54BA-FA96-41B5-BBAA-0798688DC5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4277167">
              <a:off x="6962944" y="5195463"/>
              <a:ext cx="1096101" cy="1096101"/>
            </a:xfrm>
            <a:prstGeom prst="rect">
              <a:avLst/>
            </a:prstGeom>
          </p:spPr>
        </p:pic>
        <p:pic>
          <p:nvPicPr>
            <p:cNvPr id="15" name="图片 14">
              <a:extLst>
                <a:ext uri="{FF2B5EF4-FFF2-40B4-BE49-F238E27FC236}">
                  <a16:creationId xmlns="" xmlns:a16="http://schemas.microsoft.com/office/drawing/2014/main" id="{8C8709A8-017F-43AB-AB81-567F343B4F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277167">
              <a:off x="10097575" y="4836003"/>
              <a:ext cx="1381852" cy="1381852"/>
            </a:xfrm>
            <a:prstGeom prst="rect">
              <a:avLst/>
            </a:prstGeom>
          </p:spPr>
        </p:pic>
        <p:pic>
          <p:nvPicPr>
            <p:cNvPr id="17" name="图片 16">
              <a:extLst>
                <a:ext uri="{FF2B5EF4-FFF2-40B4-BE49-F238E27FC236}">
                  <a16:creationId xmlns="" xmlns:a16="http://schemas.microsoft.com/office/drawing/2014/main" id="{8B1EBEEA-4810-4FE9-A163-A6AF2B45AEB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4277167">
              <a:off x="10624750" y="1871512"/>
              <a:ext cx="804605" cy="804605"/>
            </a:xfrm>
            <a:prstGeom prst="rect">
              <a:avLst/>
            </a:prstGeom>
          </p:spPr>
        </p:pic>
      </p:grpSp>
      <p:grpSp>
        <p:nvGrpSpPr>
          <p:cNvPr id="20" name="组合 19">
            <a:extLst>
              <a:ext uri="{FF2B5EF4-FFF2-40B4-BE49-F238E27FC236}">
                <a16:creationId xmlns="" xmlns:a16="http://schemas.microsoft.com/office/drawing/2014/main" id="{7B13B263-1778-4B3D-A38D-97E5A21B0535}"/>
              </a:ext>
            </a:extLst>
          </p:cNvPr>
          <p:cNvGrpSpPr/>
          <p:nvPr/>
        </p:nvGrpSpPr>
        <p:grpSpPr>
          <a:xfrm>
            <a:off x="876915" y="1625543"/>
            <a:ext cx="4931053" cy="1251323"/>
            <a:chOff x="839416" y="1763704"/>
            <a:chExt cx="4931053" cy="1251323"/>
          </a:xfrm>
        </p:grpSpPr>
        <p:sp>
          <p:nvSpPr>
            <p:cNvPr id="18" name="文本框 17">
              <a:extLst>
                <a:ext uri="{FF2B5EF4-FFF2-40B4-BE49-F238E27FC236}">
                  <a16:creationId xmlns="" xmlns:a16="http://schemas.microsoft.com/office/drawing/2014/main" id="{14D4DC7F-3D39-44E6-AC44-B923437FFF1A}"/>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历史背景</a:t>
              </a:r>
            </a:p>
          </p:txBody>
        </p:sp>
        <p:sp>
          <p:nvSpPr>
            <p:cNvPr id="19" name="文本框 18">
              <a:extLst>
                <a:ext uri="{FF2B5EF4-FFF2-40B4-BE49-F238E27FC236}">
                  <a16:creationId xmlns="" xmlns:a16="http://schemas.microsoft.com/office/drawing/2014/main" id="{71E5E21F-1AC3-4B77-B626-A0E518D1515E}"/>
                </a:ext>
              </a:extLst>
            </p:cNvPr>
            <p:cNvSpPr txBox="1"/>
            <p:nvPr/>
          </p:nvSpPr>
          <p:spPr>
            <a:xfrm>
              <a:off x="839416" y="2314451"/>
              <a:ext cx="4931053" cy="700576"/>
            </a:xfrm>
            <a:prstGeom prst="rect">
              <a:avLst/>
            </a:prstGeom>
            <a:noFill/>
          </p:spPr>
          <p:txBody>
            <a:bodyPr wrap="square" rtlCol="0">
              <a:spAutoFit/>
            </a:bodyPr>
            <a:lstStyle/>
            <a:p>
              <a:pPr>
                <a:lnSpc>
                  <a:spcPct val="150000"/>
                </a:lnSpc>
              </a:pPr>
              <a:r>
                <a:rPr lang="en-US" altLang="zh-CN" sz="1400" b="0" i="0" spc="200" dirty="0">
                  <a:solidFill>
                    <a:srgbClr val="333333"/>
                  </a:solidFill>
                  <a:effectLst/>
                  <a:cs typeface="+mn-ea"/>
                  <a:sym typeface="+mn-lt"/>
                </a:rPr>
                <a:t>1981</a:t>
              </a:r>
              <a:r>
                <a:rPr lang="zh-CN" altLang="en-US" sz="1400" b="0" i="0" spc="200" dirty="0">
                  <a:solidFill>
                    <a:srgbClr val="333333"/>
                  </a:solidFill>
                  <a:effectLst/>
                  <a:cs typeface="+mn-ea"/>
                  <a:sym typeface="+mn-lt"/>
                </a:rPr>
                <a:t>年</a:t>
              </a:r>
              <a:r>
                <a:rPr lang="en-US" altLang="zh-CN" sz="1400" b="0" i="0" spc="200" dirty="0">
                  <a:solidFill>
                    <a:srgbClr val="333333"/>
                  </a:solidFill>
                  <a:effectLst/>
                  <a:cs typeface="+mn-ea"/>
                  <a:sym typeface="+mn-lt"/>
                </a:rPr>
                <a:t>6</a:t>
              </a:r>
              <a:r>
                <a:rPr lang="zh-CN" altLang="en-US" sz="1400" b="0" i="0" spc="200" dirty="0">
                  <a:solidFill>
                    <a:srgbClr val="333333"/>
                  </a:solidFill>
                  <a:effectLst/>
                  <a:cs typeface="+mn-ea"/>
                  <a:sym typeface="+mn-lt"/>
                </a:rPr>
                <a:t>月</a:t>
              </a:r>
              <a:r>
                <a:rPr lang="en-US" altLang="zh-CN" sz="1400" b="0" i="0" spc="200" dirty="0">
                  <a:solidFill>
                    <a:srgbClr val="333333"/>
                  </a:solidFill>
                  <a:effectLst/>
                  <a:cs typeface="+mn-ea"/>
                  <a:sym typeface="+mn-lt"/>
                </a:rPr>
                <a:t>5</a:t>
              </a:r>
              <a:r>
                <a:rPr lang="zh-CN" altLang="en-US" sz="1400" b="0" i="0" spc="200" dirty="0">
                  <a:solidFill>
                    <a:srgbClr val="333333"/>
                  </a:solidFill>
                  <a:effectLst/>
                  <a:cs typeface="+mn-ea"/>
                  <a:sym typeface="+mn-lt"/>
                </a:rPr>
                <a:t>日，美国疾病预防控制中心在</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发病率与死亡率周刊</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上登载了</a:t>
              </a:r>
              <a:r>
                <a:rPr lang="en-US" altLang="zh-CN" sz="1400" b="0" i="0" spc="200" dirty="0">
                  <a:solidFill>
                    <a:srgbClr val="333333"/>
                  </a:solidFill>
                  <a:effectLst/>
                  <a:cs typeface="+mn-ea"/>
                  <a:sym typeface="+mn-lt"/>
                </a:rPr>
                <a:t>5</a:t>
              </a:r>
              <a:r>
                <a:rPr lang="zh-CN" altLang="en-US" sz="1400" b="0" i="0" spc="200" dirty="0">
                  <a:solidFill>
                    <a:srgbClr val="333333"/>
                  </a:solidFill>
                  <a:effectLst/>
                  <a:cs typeface="+mn-ea"/>
                  <a:sym typeface="+mn-lt"/>
                </a:rPr>
                <a:t>例艾滋病病人的病例报告</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grpSp>
        <p:nvGrpSpPr>
          <p:cNvPr id="21" name="组合 20">
            <a:extLst>
              <a:ext uri="{FF2B5EF4-FFF2-40B4-BE49-F238E27FC236}">
                <a16:creationId xmlns="" xmlns:a16="http://schemas.microsoft.com/office/drawing/2014/main" id="{2804A4EA-43D3-4C1E-ADA6-A9B248C18B94}"/>
              </a:ext>
            </a:extLst>
          </p:cNvPr>
          <p:cNvGrpSpPr/>
          <p:nvPr/>
        </p:nvGrpSpPr>
        <p:grpSpPr>
          <a:xfrm>
            <a:off x="876915" y="3199749"/>
            <a:ext cx="4931053" cy="1289411"/>
            <a:chOff x="839416" y="1763704"/>
            <a:chExt cx="4931053" cy="1289411"/>
          </a:xfrm>
        </p:grpSpPr>
        <p:sp>
          <p:nvSpPr>
            <p:cNvPr id="22" name="文本框 21">
              <a:extLst>
                <a:ext uri="{FF2B5EF4-FFF2-40B4-BE49-F238E27FC236}">
                  <a16:creationId xmlns="" xmlns:a16="http://schemas.microsoft.com/office/drawing/2014/main" id="{91B1EAA9-1FEE-449B-952E-95A18234E817}"/>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历史背景</a:t>
              </a:r>
            </a:p>
          </p:txBody>
        </p:sp>
        <p:sp>
          <p:nvSpPr>
            <p:cNvPr id="23" name="文本框 22">
              <a:extLst>
                <a:ext uri="{FF2B5EF4-FFF2-40B4-BE49-F238E27FC236}">
                  <a16:creationId xmlns="" xmlns:a16="http://schemas.microsoft.com/office/drawing/2014/main" id="{0FCC6CE6-1C38-462E-B90A-64E5F8A191D7}"/>
                </a:ext>
              </a:extLst>
            </p:cNvPr>
            <p:cNvSpPr txBox="1"/>
            <p:nvPr/>
          </p:nvSpPr>
          <p:spPr>
            <a:xfrm>
              <a:off x="839416" y="2314451"/>
              <a:ext cx="4931053" cy="738664"/>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这是世界</a:t>
              </a:r>
              <a:r>
                <a:rPr lang="zh-CN" altLang="en-US" sz="1400" b="0" i="0" spc="200" dirty="0" smtClean="0">
                  <a:solidFill>
                    <a:srgbClr val="333333"/>
                  </a:solidFill>
                  <a:effectLst/>
                  <a:cs typeface="+mn-ea"/>
                  <a:sym typeface="+mn-lt"/>
                </a:rPr>
                <a:t>上优品次</a:t>
              </a:r>
              <a:r>
                <a:rPr lang="zh-CN" altLang="en-US" sz="1400" b="0" i="0" spc="200" dirty="0">
                  <a:solidFill>
                    <a:srgbClr val="333333"/>
                  </a:solidFill>
                  <a:effectLst/>
                  <a:cs typeface="+mn-ea"/>
                  <a:sym typeface="+mn-lt"/>
                </a:rPr>
                <a:t>有关艾滋病的正式记载。</a:t>
              </a:r>
              <a:r>
                <a:rPr lang="en-US" altLang="zh-CN" sz="1400" b="0" i="0" spc="200" dirty="0">
                  <a:solidFill>
                    <a:srgbClr val="333333"/>
                  </a:solidFill>
                  <a:effectLst/>
                  <a:cs typeface="+mn-ea"/>
                  <a:sym typeface="+mn-lt"/>
                </a:rPr>
                <a:t>1982</a:t>
              </a:r>
              <a:r>
                <a:rPr lang="zh-CN" altLang="en-US" sz="1400" b="0" i="0" spc="200" dirty="0">
                  <a:solidFill>
                    <a:srgbClr val="333333"/>
                  </a:solidFill>
                  <a:effectLst/>
                  <a:cs typeface="+mn-ea"/>
                  <a:sym typeface="+mn-lt"/>
                </a:rPr>
                <a:t>年，这种疾病被命名为</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艾滋病</a:t>
              </a:r>
              <a:r>
                <a:rPr lang="en-US" altLang="zh-CN" sz="1400" b="0" i="0" spc="200" dirty="0">
                  <a:solidFill>
                    <a:srgbClr val="333333"/>
                  </a:solidFill>
                  <a:effectLst/>
                  <a:cs typeface="+mn-ea"/>
                  <a:sym typeface="+mn-lt"/>
                </a:rPr>
                <a:t>"</a:t>
              </a:r>
              <a:r>
                <a:rPr lang="zh-CN" altLang="en-US" sz="1400" b="0" i="0" spc="200" dirty="0">
                  <a:solidFill>
                    <a:srgbClr val="333333"/>
                  </a:solidFill>
                  <a:effectLst/>
                  <a:cs typeface="+mn-ea"/>
                  <a:sym typeface="+mn-lt"/>
                </a:rPr>
                <a:t>。</a:t>
              </a:r>
              <a:endParaRPr lang="en-US" altLang="zh-CN" sz="1400" b="0" i="0" spc="200" dirty="0">
                <a:solidFill>
                  <a:srgbClr val="333333"/>
                </a:solidFill>
                <a:effectLst/>
                <a:cs typeface="+mn-ea"/>
                <a:sym typeface="+mn-lt"/>
              </a:endParaRPr>
            </a:p>
          </p:txBody>
        </p:sp>
      </p:grpSp>
      <p:grpSp>
        <p:nvGrpSpPr>
          <p:cNvPr id="24" name="组合 23">
            <a:extLst>
              <a:ext uri="{FF2B5EF4-FFF2-40B4-BE49-F238E27FC236}">
                <a16:creationId xmlns="" xmlns:a16="http://schemas.microsoft.com/office/drawing/2014/main" id="{4B5176AA-1521-4826-81A6-FC908F667623}"/>
              </a:ext>
            </a:extLst>
          </p:cNvPr>
          <p:cNvGrpSpPr/>
          <p:nvPr/>
        </p:nvGrpSpPr>
        <p:grpSpPr>
          <a:xfrm>
            <a:off x="876915" y="4773955"/>
            <a:ext cx="4931053" cy="1612576"/>
            <a:chOff x="839416" y="1763704"/>
            <a:chExt cx="4931053" cy="1612576"/>
          </a:xfrm>
        </p:grpSpPr>
        <p:sp>
          <p:nvSpPr>
            <p:cNvPr id="25" name="文本框 24">
              <a:extLst>
                <a:ext uri="{FF2B5EF4-FFF2-40B4-BE49-F238E27FC236}">
                  <a16:creationId xmlns="" xmlns:a16="http://schemas.microsoft.com/office/drawing/2014/main" id="{98F1CDC1-8AE3-4C53-A4AB-5837A0B44613}"/>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历史背景</a:t>
              </a:r>
            </a:p>
          </p:txBody>
        </p:sp>
        <p:sp>
          <p:nvSpPr>
            <p:cNvPr id="26" name="文本框 25">
              <a:extLst>
                <a:ext uri="{FF2B5EF4-FFF2-40B4-BE49-F238E27FC236}">
                  <a16:creationId xmlns="" xmlns:a16="http://schemas.microsoft.com/office/drawing/2014/main" id="{C05D45A6-36BC-4193-899C-31AC6EDDDADC}"/>
                </a:ext>
              </a:extLst>
            </p:cNvPr>
            <p:cNvSpPr txBox="1"/>
            <p:nvPr/>
          </p:nvSpPr>
          <p:spPr>
            <a:xfrm>
              <a:off x="839416" y="2314451"/>
              <a:ext cx="4931053" cy="1061829"/>
            </a:xfrm>
            <a:prstGeom prst="rect">
              <a:avLst/>
            </a:prstGeom>
            <a:noFill/>
          </p:spPr>
          <p:txBody>
            <a:bodyPr wrap="square" rtlCol="0">
              <a:spAutoFit/>
            </a:bodyPr>
            <a:lstStyle/>
            <a:p>
              <a:pPr>
                <a:lnSpc>
                  <a:spcPct val="150000"/>
                </a:lnSpc>
              </a:pPr>
              <a:r>
                <a:rPr lang="en-US" altLang="zh-CN" sz="1400" b="0" i="0" spc="200" dirty="0">
                  <a:solidFill>
                    <a:srgbClr val="333333"/>
                  </a:solidFill>
                  <a:effectLst/>
                  <a:cs typeface="+mn-ea"/>
                  <a:sym typeface="+mn-lt"/>
                </a:rPr>
                <a:t>1985</a:t>
              </a:r>
              <a:r>
                <a:rPr lang="zh-CN" altLang="en-US" sz="1400" b="0" i="0" spc="200" dirty="0">
                  <a:solidFill>
                    <a:srgbClr val="333333"/>
                  </a:solidFill>
                  <a:effectLst/>
                  <a:cs typeface="+mn-ea"/>
                  <a:sym typeface="+mn-lt"/>
                </a:rPr>
                <a:t>年，一位外籍人士患病入住北京协和医院后死亡，后被证实死于艾滋病，这是我</a:t>
              </a:r>
              <a:r>
                <a:rPr lang="zh-CN" altLang="en-US" sz="1400" b="0" i="0" spc="200" dirty="0" smtClean="0">
                  <a:solidFill>
                    <a:srgbClr val="333333"/>
                  </a:solidFill>
                  <a:effectLst/>
                  <a:cs typeface="+mn-ea"/>
                  <a:sym typeface="+mn-lt"/>
                </a:rPr>
                <a:t>国优品例</a:t>
              </a:r>
              <a:r>
                <a:rPr lang="zh-CN" altLang="en-US" sz="1400" b="0" i="0" spc="200" dirty="0">
                  <a:solidFill>
                    <a:srgbClr val="333333"/>
                  </a:solidFill>
                  <a:effectLst/>
                  <a:cs typeface="+mn-ea"/>
                  <a:sym typeface="+mn-lt"/>
                </a:rPr>
                <a:t>艾滋病病例。</a:t>
              </a:r>
              <a:endParaRPr lang="en-US" altLang="zh-CN" sz="1400" b="0" i="0" spc="200" dirty="0">
                <a:solidFill>
                  <a:srgbClr val="333333"/>
                </a:solidFill>
                <a:effectLst/>
                <a:cs typeface="+mn-ea"/>
                <a:sym typeface="+mn-lt"/>
              </a:endParaRPr>
            </a:p>
          </p:txBody>
        </p:sp>
      </p:grpSp>
      <p:sp>
        <p:nvSpPr>
          <p:cNvPr id="2" name="文本框 1"/>
          <p:cNvSpPr txBox="1"/>
          <p:nvPr/>
        </p:nvSpPr>
        <p:spPr>
          <a:xfrm>
            <a:off x="8688288" y="692696"/>
            <a:ext cx="1584176"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ustDataLst>
      <p:tags r:id="rId1"/>
    </p:custDataLst>
    <p:extLst>
      <p:ext uri="{BB962C8B-B14F-4D97-AF65-F5344CB8AC3E}">
        <p14:creationId xmlns:p14="http://schemas.microsoft.com/office/powerpoint/2010/main" val="1400588850"/>
      </p:ext>
    </p:extLst>
  </p:cSld>
  <p:clrMapOvr>
    <a:masterClrMapping/>
  </p:clrMapOvr>
  <mc:AlternateContent xmlns:mc="http://schemas.openxmlformats.org/markup-compatibility/2006" xmlns:p14="http://schemas.microsoft.com/office/powerpoint/2010/main">
    <mc:Choice Requires="p14">
      <p:transition spd="slow" p14:dur="1500" advTm="1453">
        <p:random/>
      </p:transition>
    </mc:Choice>
    <mc:Fallback xmlns="">
      <p:transition spd="slow" advTm="145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历史背景及疾病症状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grpSp>
        <p:nvGrpSpPr>
          <p:cNvPr id="19" name="组合 18">
            <a:extLst>
              <a:ext uri="{FF2B5EF4-FFF2-40B4-BE49-F238E27FC236}">
                <a16:creationId xmlns="" xmlns:a16="http://schemas.microsoft.com/office/drawing/2014/main" id="{B4FC24C1-96A1-4C24-919D-0C72570FEA3B}"/>
              </a:ext>
            </a:extLst>
          </p:cNvPr>
          <p:cNvGrpSpPr/>
          <p:nvPr/>
        </p:nvGrpSpPr>
        <p:grpSpPr>
          <a:xfrm>
            <a:off x="3287688" y="1440160"/>
            <a:ext cx="5616624" cy="7893496"/>
            <a:chOff x="3287688" y="1440160"/>
            <a:chExt cx="5616624" cy="7893496"/>
          </a:xfrm>
        </p:grpSpPr>
        <p:sp>
          <p:nvSpPr>
            <p:cNvPr id="12" name="椭圆 11">
              <a:extLst>
                <a:ext uri="{FF2B5EF4-FFF2-40B4-BE49-F238E27FC236}">
                  <a16:creationId xmlns="" xmlns:a16="http://schemas.microsoft.com/office/drawing/2014/main" id="{7EDD5B07-9EDA-4DB2-9B68-1FEEA6A6DCB6}"/>
                </a:ext>
              </a:extLst>
            </p:cNvPr>
            <p:cNvSpPr/>
            <p:nvPr/>
          </p:nvSpPr>
          <p:spPr>
            <a:xfrm>
              <a:off x="3287688" y="3717032"/>
              <a:ext cx="5616624" cy="5616624"/>
            </a:xfrm>
            <a:prstGeom prst="ellips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a:extLst>
                <a:ext uri="{FF2B5EF4-FFF2-40B4-BE49-F238E27FC236}">
                  <a16:creationId xmlns="" xmlns:a16="http://schemas.microsoft.com/office/drawing/2014/main" id="{2B3640D5-2F48-44A1-A44B-1F4E8BA6CB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87080" y="1440160"/>
              <a:ext cx="5417840" cy="5417840"/>
            </a:xfrm>
            <a:prstGeom prst="rect">
              <a:avLst/>
            </a:prstGeom>
            <a:effectLst>
              <a:outerShdw blurRad="63500" sx="102000" sy="102000" algn="ctr" rotWithShape="0">
                <a:prstClr val="black">
                  <a:alpha val="40000"/>
                </a:prstClr>
              </a:outerShdw>
            </a:effectLst>
          </p:spPr>
        </p:pic>
      </p:grpSp>
      <p:grpSp>
        <p:nvGrpSpPr>
          <p:cNvPr id="13" name="组合 12">
            <a:extLst>
              <a:ext uri="{FF2B5EF4-FFF2-40B4-BE49-F238E27FC236}">
                <a16:creationId xmlns="" xmlns:a16="http://schemas.microsoft.com/office/drawing/2014/main" id="{B1FF9D45-90AE-4845-87F4-E8F733B5F5A2}"/>
              </a:ext>
            </a:extLst>
          </p:cNvPr>
          <p:cNvGrpSpPr/>
          <p:nvPr/>
        </p:nvGrpSpPr>
        <p:grpSpPr>
          <a:xfrm>
            <a:off x="839416" y="1556792"/>
            <a:ext cx="2986837" cy="3190316"/>
            <a:chOff x="839416" y="1763704"/>
            <a:chExt cx="2986837" cy="3190316"/>
          </a:xfrm>
        </p:grpSpPr>
        <p:sp>
          <p:nvSpPr>
            <p:cNvPr id="14" name="文本框 13">
              <a:extLst>
                <a:ext uri="{FF2B5EF4-FFF2-40B4-BE49-F238E27FC236}">
                  <a16:creationId xmlns="" xmlns:a16="http://schemas.microsoft.com/office/drawing/2014/main" id="{6A2562F5-F64E-4BD2-83E4-3BAAFA9E79DE}"/>
                </a:ext>
              </a:extLst>
            </p:cNvPr>
            <p:cNvSpPr txBox="1"/>
            <p:nvPr/>
          </p:nvSpPr>
          <p:spPr>
            <a:xfrm>
              <a:off x="1468738" y="1763704"/>
              <a:ext cx="1728192" cy="461665"/>
            </a:xfrm>
            <a:prstGeom prst="rect">
              <a:avLst/>
            </a:prstGeom>
            <a:noFill/>
          </p:spPr>
          <p:txBody>
            <a:bodyPr wrap="square" rtlCol="0">
              <a:spAutoFit/>
            </a:bodyPr>
            <a:lstStyle/>
            <a:p>
              <a:pPr algn="ctr"/>
              <a:r>
                <a:rPr lang="zh-CN" altLang="en-US" sz="2400" dirty="0">
                  <a:cs typeface="+mn-ea"/>
                  <a:sym typeface="+mn-lt"/>
                </a:rPr>
                <a:t>历史背景</a:t>
              </a:r>
            </a:p>
          </p:txBody>
        </p:sp>
        <p:sp>
          <p:nvSpPr>
            <p:cNvPr id="15" name="文本框 14">
              <a:extLst>
                <a:ext uri="{FF2B5EF4-FFF2-40B4-BE49-F238E27FC236}">
                  <a16:creationId xmlns="" xmlns:a16="http://schemas.microsoft.com/office/drawing/2014/main" id="{B93B39D1-9A4E-4A67-B4AD-58CFCFEA0F58}"/>
                </a:ext>
              </a:extLst>
            </p:cNvPr>
            <p:cNvSpPr txBox="1"/>
            <p:nvPr/>
          </p:nvSpPr>
          <p:spPr>
            <a:xfrm>
              <a:off x="839416" y="2314451"/>
              <a:ext cx="2986837" cy="2639569"/>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艾滋病是一种危害性极大的传染病，由感染艾滋病病毒（</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）引起。</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是一种能攻击人体免疫系统的病毒</a:t>
              </a:r>
              <a:r>
                <a:rPr lang="zh-CN" altLang="en-US" sz="1400" spc="200" dirty="0">
                  <a:solidFill>
                    <a:srgbClr val="333333"/>
                  </a:solidFill>
                  <a:cs typeface="+mn-ea"/>
                  <a:sym typeface="+mn-lt"/>
                </a:rPr>
                <a:t>。它把人体免疫系统中最重要的</a:t>
              </a:r>
              <a:r>
                <a:rPr lang="en-US" altLang="zh-CN" sz="1400" spc="200" dirty="0">
                  <a:solidFill>
                    <a:srgbClr val="333333"/>
                  </a:solidFill>
                  <a:cs typeface="+mn-ea"/>
                  <a:sym typeface="+mn-lt"/>
                </a:rPr>
                <a:t>CD4T</a:t>
              </a:r>
              <a:r>
                <a:rPr lang="zh-CN" altLang="en-US" sz="1400" spc="200" dirty="0">
                  <a:solidFill>
                    <a:srgbClr val="333333"/>
                  </a:solidFill>
                  <a:cs typeface="+mn-ea"/>
                  <a:sym typeface="+mn-lt"/>
                </a:rPr>
                <a:t>淋巴细胞作为主要攻击目标，大量破坏该细胞，使人体丧失免疫功能。</a:t>
              </a:r>
              <a:endParaRPr lang="en-US" altLang="zh-CN" sz="1400" b="0" i="0" spc="200" dirty="0">
                <a:solidFill>
                  <a:srgbClr val="333333"/>
                </a:solidFill>
                <a:effectLst/>
                <a:cs typeface="+mn-ea"/>
                <a:sym typeface="+mn-lt"/>
              </a:endParaRPr>
            </a:p>
          </p:txBody>
        </p:sp>
      </p:grpSp>
      <p:grpSp>
        <p:nvGrpSpPr>
          <p:cNvPr id="16" name="组合 15">
            <a:extLst>
              <a:ext uri="{FF2B5EF4-FFF2-40B4-BE49-F238E27FC236}">
                <a16:creationId xmlns="" xmlns:a16="http://schemas.microsoft.com/office/drawing/2014/main" id="{DA9989EE-71A8-4F7B-87B9-10217ABFDE99}"/>
              </a:ext>
            </a:extLst>
          </p:cNvPr>
          <p:cNvGrpSpPr/>
          <p:nvPr/>
        </p:nvGrpSpPr>
        <p:grpSpPr>
          <a:xfrm>
            <a:off x="8472264" y="1556792"/>
            <a:ext cx="2986837" cy="2582072"/>
            <a:chOff x="839416" y="1763704"/>
            <a:chExt cx="2986837" cy="2582072"/>
          </a:xfrm>
        </p:grpSpPr>
        <p:sp>
          <p:nvSpPr>
            <p:cNvPr id="17" name="文本框 16">
              <a:extLst>
                <a:ext uri="{FF2B5EF4-FFF2-40B4-BE49-F238E27FC236}">
                  <a16:creationId xmlns="" xmlns:a16="http://schemas.microsoft.com/office/drawing/2014/main" id="{6C490ECF-FDA8-426F-9E74-62DE784BF69D}"/>
                </a:ext>
              </a:extLst>
            </p:cNvPr>
            <p:cNvSpPr txBox="1"/>
            <p:nvPr/>
          </p:nvSpPr>
          <p:spPr>
            <a:xfrm>
              <a:off x="1468738" y="1763704"/>
              <a:ext cx="1728192" cy="461665"/>
            </a:xfrm>
            <a:prstGeom prst="rect">
              <a:avLst/>
            </a:prstGeom>
            <a:noFill/>
          </p:spPr>
          <p:txBody>
            <a:bodyPr wrap="square" rtlCol="0">
              <a:spAutoFit/>
            </a:bodyPr>
            <a:lstStyle/>
            <a:p>
              <a:pPr algn="ctr"/>
              <a:r>
                <a:rPr lang="zh-CN" altLang="en-US" sz="2400" dirty="0">
                  <a:cs typeface="+mn-ea"/>
                  <a:sym typeface="+mn-lt"/>
                </a:rPr>
                <a:t>历史背景</a:t>
              </a:r>
            </a:p>
          </p:txBody>
        </p:sp>
        <p:sp>
          <p:nvSpPr>
            <p:cNvPr id="18" name="文本框 17">
              <a:extLst>
                <a:ext uri="{FF2B5EF4-FFF2-40B4-BE49-F238E27FC236}">
                  <a16:creationId xmlns="" xmlns:a16="http://schemas.microsoft.com/office/drawing/2014/main" id="{70DC98DF-547D-4A54-82E4-D567DD9D57DE}"/>
                </a:ext>
              </a:extLst>
            </p:cNvPr>
            <p:cNvSpPr txBox="1"/>
            <p:nvPr/>
          </p:nvSpPr>
          <p:spPr>
            <a:xfrm>
              <a:off x="839416" y="2314451"/>
              <a:ext cx="2986837" cy="2031325"/>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因此，人体易于感染各种疾病，并可发生恶性肿瘤，病死率较高。</a:t>
              </a: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在人体内的潜伏期平均为</a:t>
              </a:r>
              <a:r>
                <a:rPr lang="en-US" altLang="zh-CN" sz="1400" b="0" i="0" spc="200" dirty="0">
                  <a:solidFill>
                    <a:srgbClr val="333333"/>
                  </a:solidFill>
                  <a:effectLst/>
                  <a:cs typeface="+mn-ea"/>
                  <a:sym typeface="+mn-lt"/>
                </a:rPr>
                <a:t>8</a:t>
              </a:r>
              <a:r>
                <a:rPr lang="zh-CN" altLang="en-US" sz="1400" b="0" i="0" spc="200" dirty="0">
                  <a:solidFill>
                    <a:srgbClr val="333333"/>
                  </a:solidFill>
                  <a:effectLst/>
                  <a:cs typeface="+mn-ea"/>
                  <a:sym typeface="+mn-lt"/>
                </a:rPr>
                <a:t>～</a:t>
              </a:r>
              <a:r>
                <a:rPr lang="en-US" altLang="zh-CN" sz="1400" b="0" i="0" spc="200" dirty="0">
                  <a:solidFill>
                    <a:srgbClr val="333333"/>
                  </a:solidFill>
                  <a:effectLst/>
                  <a:cs typeface="+mn-ea"/>
                  <a:sym typeface="+mn-lt"/>
                </a:rPr>
                <a:t>9</a:t>
              </a:r>
              <a:r>
                <a:rPr lang="zh-CN" altLang="en-US" sz="1400" b="0" i="0" spc="200" dirty="0">
                  <a:solidFill>
                    <a:srgbClr val="333333"/>
                  </a:solidFill>
                  <a:effectLst/>
                  <a:cs typeface="+mn-ea"/>
                  <a:sym typeface="+mn-lt"/>
                </a:rPr>
                <a:t>年，在艾滋病病毒潜伏期内，可以没有任何症状地生活和工作多年</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690678331"/>
      </p:ext>
    </p:extLst>
  </p:cSld>
  <p:clrMapOvr>
    <a:masterClrMapping/>
  </p:clrMapOvr>
  <mc:AlternateContent xmlns:mc="http://schemas.openxmlformats.org/markup-compatibility/2006" xmlns:p14="http://schemas.microsoft.com/office/powerpoint/2010/main">
    <mc:Choice Requires="p14">
      <p:transition spd="slow" p14:dur="1500" advTm="1702">
        <p:random/>
      </p:transition>
    </mc:Choice>
    <mc:Fallback xmlns="">
      <p:transition spd="slow" advTm="170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6="http://schemas.microsoft.com/office/drawing/2014/main" id="{D090137F-A42A-47A8-81CC-1ADCAB8D4453}"/>
              </a:ext>
            </a:extLst>
          </p:cNvPr>
          <p:cNvGrpSpPr/>
          <p:nvPr/>
        </p:nvGrpSpPr>
        <p:grpSpPr>
          <a:xfrm>
            <a:off x="2962235" y="332656"/>
            <a:ext cx="6267530" cy="6201455"/>
            <a:chOff x="6220597" y="-784567"/>
            <a:chExt cx="3966108" cy="3960440"/>
          </a:xfrm>
        </p:grpSpPr>
        <p:pic>
          <p:nvPicPr>
            <p:cNvPr id="22" name="图片 21">
              <a:extLst>
                <a:ext uri="{FF2B5EF4-FFF2-40B4-BE49-F238E27FC236}">
                  <a16:creationId xmlns="" xmlns:a16="http://schemas.microsoft.com/office/drawing/2014/main" id="{CFD64C15-4341-45B2-9E72-A1AE67A470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35765" y="-772233"/>
              <a:ext cx="3935772" cy="3935772"/>
            </a:xfrm>
            <a:prstGeom prst="rect">
              <a:avLst/>
            </a:prstGeom>
          </p:spPr>
        </p:pic>
        <p:sp>
          <p:nvSpPr>
            <p:cNvPr id="23" name="矩形 22">
              <a:extLst>
                <a:ext uri="{FF2B5EF4-FFF2-40B4-BE49-F238E27FC236}">
                  <a16:creationId xmlns="" xmlns:a16="http://schemas.microsoft.com/office/drawing/2014/main" id="{ED356E30-72CC-4149-903E-5E8BFC06D5B9}"/>
                </a:ext>
              </a:extLst>
            </p:cNvPr>
            <p:cNvSpPr/>
            <p:nvPr/>
          </p:nvSpPr>
          <p:spPr>
            <a:xfrm>
              <a:off x="6220597" y="-784567"/>
              <a:ext cx="3966108" cy="3960440"/>
            </a:xfrm>
            <a:prstGeom prst="rect">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历史背景及疾病症状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grpSp>
        <p:nvGrpSpPr>
          <p:cNvPr id="21" name="组合 20">
            <a:extLst>
              <a:ext uri="{FF2B5EF4-FFF2-40B4-BE49-F238E27FC236}">
                <a16:creationId xmlns="" xmlns:a16="http://schemas.microsoft.com/office/drawing/2014/main" id="{EAB94A1E-9C8D-4367-A115-CB8AA5A79ACA}"/>
              </a:ext>
            </a:extLst>
          </p:cNvPr>
          <p:cNvGrpSpPr/>
          <p:nvPr/>
        </p:nvGrpSpPr>
        <p:grpSpPr>
          <a:xfrm>
            <a:off x="1045155" y="2422441"/>
            <a:ext cx="2530565" cy="2851643"/>
            <a:chOff x="973147" y="1916832"/>
            <a:chExt cx="2530565" cy="2851643"/>
          </a:xfrm>
        </p:grpSpPr>
        <p:grpSp>
          <p:nvGrpSpPr>
            <p:cNvPr id="5" name="组合 4">
              <a:extLst>
                <a:ext uri="{FF2B5EF4-FFF2-40B4-BE49-F238E27FC236}">
                  <a16:creationId xmlns="" xmlns:a16="http://schemas.microsoft.com/office/drawing/2014/main" id="{BC89E61A-ECBD-4B48-AD90-2EA1B8A2E190}"/>
                </a:ext>
              </a:extLst>
            </p:cNvPr>
            <p:cNvGrpSpPr/>
            <p:nvPr/>
          </p:nvGrpSpPr>
          <p:grpSpPr>
            <a:xfrm>
              <a:off x="1127448" y="1916832"/>
              <a:ext cx="2376264" cy="936104"/>
              <a:chOff x="1127448" y="1916832"/>
              <a:chExt cx="2376264" cy="936104"/>
            </a:xfrm>
          </p:grpSpPr>
          <p:sp>
            <p:nvSpPr>
              <p:cNvPr id="2" name="箭头: 五边形 1">
                <a:extLst>
                  <a:ext uri="{FF2B5EF4-FFF2-40B4-BE49-F238E27FC236}">
                    <a16:creationId xmlns="" xmlns:a16="http://schemas.microsoft.com/office/drawing/2014/main" id="{418E10A9-4E89-485F-9B2F-7135AA87FBF2}"/>
                  </a:ext>
                </a:extLst>
              </p:cNvPr>
              <p:cNvSpPr/>
              <p:nvPr/>
            </p:nvSpPr>
            <p:spPr>
              <a:xfrm>
                <a:off x="1127448" y="1916832"/>
                <a:ext cx="2376264" cy="936104"/>
              </a:xfrm>
              <a:prstGeom prst="homePlat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 xmlns:a16="http://schemas.microsoft.com/office/drawing/2014/main" id="{A8C308AB-1D36-4CFF-8B82-08C641B075F0}"/>
                  </a:ext>
                </a:extLst>
              </p:cNvPr>
              <p:cNvSpPr txBox="1"/>
              <p:nvPr/>
            </p:nvSpPr>
            <p:spPr>
              <a:xfrm>
                <a:off x="1271464" y="2154051"/>
                <a:ext cx="1728192" cy="461665"/>
              </a:xfrm>
              <a:prstGeom prst="rect">
                <a:avLst/>
              </a:prstGeom>
              <a:noFill/>
            </p:spPr>
            <p:txBody>
              <a:bodyPr wrap="square" rtlCol="0">
                <a:spAutoFit/>
              </a:bodyPr>
              <a:lstStyle/>
              <a:p>
                <a:pPr algn="ctr"/>
                <a:r>
                  <a:rPr lang="zh-CN" altLang="en-US" sz="2400" dirty="0">
                    <a:solidFill>
                      <a:schemeClr val="bg1"/>
                    </a:solidFill>
                    <a:effectLst>
                      <a:outerShdw blurRad="38100" dist="38100" dir="2700000" algn="tl">
                        <a:srgbClr val="000000">
                          <a:alpha val="43137"/>
                        </a:srgbClr>
                      </a:outerShdw>
                    </a:effectLst>
                    <a:cs typeface="+mn-ea"/>
                    <a:sym typeface="+mn-lt"/>
                  </a:rPr>
                  <a:t>疾病症状</a:t>
                </a:r>
              </a:p>
            </p:txBody>
          </p:sp>
        </p:grpSp>
        <p:sp>
          <p:nvSpPr>
            <p:cNvPr id="16" name="文本框 15">
              <a:extLst>
                <a:ext uri="{FF2B5EF4-FFF2-40B4-BE49-F238E27FC236}">
                  <a16:creationId xmlns="" xmlns:a16="http://schemas.microsoft.com/office/drawing/2014/main" id="{3FDBE073-89B1-4603-9B5D-959D255BC7C9}"/>
                </a:ext>
              </a:extLst>
            </p:cNvPr>
            <p:cNvSpPr txBox="1"/>
            <p:nvPr/>
          </p:nvSpPr>
          <p:spPr>
            <a:xfrm>
              <a:off x="973147" y="3060315"/>
              <a:ext cx="2520280" cy="1708160"/>
            </a:xfrm>
            <a:prstGeom prst="rect">
              <a:avLst/>
            </a:prstGeom>
            <a:noFill/>
          </p:spPr>
          <p:txBody>
            <a:bodyPr wrap="square" rtlCol="0">
              <a:spAutoFit/>
            </a:bodyPr>
            <a:lstStyle/>
            <a:p>
              <a:pPr algn="ctr">
                <a:lnSpc>
                  <a:spcPct val="150000"/>
                </a:lnSpc>
              </a:pPr>
              <a:r>
                <a:rPr lang="en-US" altLang="zh-CN" sz="1400" b="0" i="0" spc="200" dirty="0">
                  <a:solidFill>
                    <a:srgbClr val="333333"/>
                  </a:solidFill>
                  <a:effectLst/>
                  <a:cs typeface="+mn-ea"/>
                  <a:sym typeface="+mn-lt"/>
                </a:rPr>
                <a:t>HIV</a:t>
              </a:r>
              <a:r>
                <a:rPr lang="zh-CN" altLang="en-US" sz="1400" b="0" i="0" spc="200" dirty="0">
                  <a:solidFill>
                    <a:srgbClr val="333333"/>
                  </a:solidFill>
                  <a:effectLst/>
                  <a:cs typeface="+mn-ea"/>
                  <a:sym typeface="+mn-lt"/>
                </a:rPr>
                <a:t>感染者要经过数年、甚至长达</a:t>
              </a:r>
              <a:r>
                <a:rPr lang="en-US" altLang="zh-CN" sz="1400" b="0" i="0" spc="200" dirty="0">
                  <a:solidFill>
                    <a:srgbClr val="333333"/>
                  </a:solidFill>
                  <a:effectLst/>
                  <a:cs typeface="+mn-ea"/>
                  <a:sym typeface="+mn-lt"/>
                </a:rPr>
                <a:t>10</a:t>
              </a:r>
              <a:r>
                <a:rPr lang="zh-CN" altLang="en-US" sz="1400" b="0" i="0" spc="200" dirty="0">
                  <a:solidFill>
                    <a:srgbClr val="333333"/>
                  </a:solidFill>
                  <a:effectLst/>
                  <a:cs typeface="+mn-ea"/>
                  <a:sym typeface="+mn-lt"/>
                </a:rPr>
                <a:t>年或更长的潜伏期后才会发展成艾滋病病人，因机体抵抗力极度下降会出现多种感染</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grpSp>
        <p:nvGrpSpPr>
          <p:cNvPr id="20" name="组合 19">
            <a:extLst>
              <a:ext uri="{FF2B5EF4-FFF2-40B4-BE49-F238E27FC236}">
                <a16:creationId xmlns="" xmlns:a16="http://schemas.microsoft.com/office/drawing/2014/main" id="{39FB1222-1913-4A36-A466-F4DAF0871525}"/>
              </a:ext>
            </a:extLst>
          </p:cNvPr>
          <p:cNvGrpSpPr/>
          <p:nvPr/>
        </p:nvGrpSpPr>
        <p:grpSpPr>
          <a:xfrm>
            <a:off x="4776712" y="2422441"/>
            <a:ext cx="2579428" cy="2528478"/>
            <a:chOff x="4704704" y="1916832"/>
            <a:chExt cx="2579428" cy="2528478"/>
          </a:xfrm>
        </p:grpSpPr>
        <p:grpSp>
          <p:nvGrpSpPr>
            <p:cNvPr id="3" name="组合 2">
              <a:extLst>
                <a:ext uri="{FF2B5EF4-FFF2-40B4-BE49-F238E27FC236}">
                  <a16:creationId xmlns="" xmlns:a16="http://schemas.microsoft.com/office/drawing/2014/main" id="{9CA615D8-91CC-4FE6-A1E5-5F0720DC2B07}"/>
                </a:ext>
              </a:extLst>
            </p:cNvPr>
            <p:cNvGrpSpPr/>
            <p:nvPr/>
          </p:nvGrpSpPr>
          <p:grpSpPr>
            <a:xfrm>
              <a:off x="4907868" y="1916832"/>
              <a:ext cx="2376264" cy="936104"/>
              <a:chOff x="4907868" y="1916832"/>
              <a:chExt cx="2376264" cy="936104"/>
            </a:xfrm>
          </p:grpSpPr>
          <p:sp>
            <p:nvSpPr>
              <p:cNvPr id="11" name="箭头: 五边形 10">
                <a:extLst>
                  <a:ext uri="{FF2B5EF4-FFF2-40B4-BE49-F238E27FC236}">
                    <a16:creationId xmlns="" xmlns:a16="http://schemas.microsoft.com/office/drawing/2014/main" id="{079FF6EF-390C-4F85-AAFD-2AE415CCC7B7}"/>
                  </a:ext>
                </a:extLst>
              </p:cNvPr>
              <p:cNvSpPr/>
              <p:nvPr/>
            </p:nvSpPr>
            <p:spPr>
              <a:xfrm>
                <a:off x="4907868" y="1916832"/>
                <a:ext cx="2376264" cy="936104"/>
              </a:xfrm>
              <a:prstGeom prst="homePlat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 xmlns:a16="http://schemas.microsoft.com/office/drawing/2014/main" id="{9754DB1F-AFDB-4471-8C8B-D8672BAEAA6B}"/>
                  </a:ext>
                </a:extLst>
              </p:cNvPr>
              <p:cNvSpPr txBox="1"/>
              <p:nvPr/>
            </p:nvSpPr>
            <p:spPr>
              <a:xfrm>
                <a:off x="5015880" y="2154051"/>
                <a:ext cx="1728192" cy="461665"/>
              </a:xfrm>
              <a:prstGeom prst="rect">
                <a:avLst/>
              </a:prstGeom>
              <a:noFill/>
            </p:spPr>
            <p:txBody>
              <a:bodyPr wrap="square" rtlCol="0">
                <a:spAutoFit/>
              </a:bodyPr>
              <a:lstStyle/>
              <a:p>
                <a:pPr algn="ctr"/>
                <a:r>
                  <a:rPr lang="zh-CN" altLang="en-US" sz="2400" dirty="0">
                    <a:solidFill>
                      <a:schemeClr val="bg1"/>
                    </a:solidFill>
                    <a:effectLst>
                      <a:outerShdw blurRad="38100" dist="38100" dir="2700000" algn="tl">
                        <a:srgbClr val="000000">
                          <a:alpha val="43137"/>
                        </a:srgbClr>
                      </a:outerShdw>
                    </a:effectLst>
                    <a:cs typeface="+mn-ea"/>
                    <a:sym typeface="+mn-lt"/>
                  </a:rPr>
                  <a:t>疾病症状</a:t>
                </a:r>
              </a:p>
            </p:txBody>
          </p:sp>
        </p:grpSp>
        <p:sp>
          <p:nvSpPr>
            <p:cNvPr id="17" name="文本框 16">
              <a:extLst>
                <a:ext uri="{FF2B5EF4-FFF2-40B4-BE49-F238E27FC236}">
                  <a16:creationId xmlns="" xmlns:a16="http://schemas.microsoft.com/office/drawing/2014/main" id="{44954415-6D55-4501-8D2B-44139A924DF9}"/>
                </a:ext>
              </a:extLst>
            </p:cNvPr>
            <p:cNvSpPr txBox="1"/>
            <p:nvPr/>
          </p:nvSpPr>
          <p:spPr>
            <a:xfrm>
              <a:off x="4704704" y="3060315"/>
              <a:ext cx="2520280" cy="1384995"/>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如带状疱疹、口腔霉菌感染、肺结核，特殊病原微生物引起的肠炎、肺炎、脑炎，念珠菌</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grpSp>
        <p:nvGrpSpPr>
          <p:cNvPr id="19" name="组合 18">
            <a:extLst>
              <a:ext uri="{FF2B5EF4-FFF2-40B4-BE49-F238E27FC236}">
                <a16:creationId xmlns="" xmlns:a16="http://schemas.microsoft.com/office/drawing/2014/main" id="{3DB09CE8-5205-4E81-8FCF-027553514C79}"/>
              </a:ext>
            </a:extLst>
          </p:cNvPr>
          <p:cNvGrpSpPr/>
          <p:nvPr/>
        </p:nvGrpSpPr>
        <p:grpSpPr>
          <a:xfrm>
            <a:off x="8508268" y="2422441"/>
            <a:ext cx="2628292" cy="2851643"/>
            <a:chOff x="8436260" y="1916832"/>
            <a:chExt cx="2628292" cy="2851643"/>
          </a:xfrm>
        </p:grpSpPr>
        <p:grpSp>
          <p:nvGrpSpPr>
            <p:cNvPr id="4" name="组合 3">
              <a:extLst>
                <a:ext uri="{FF2B5EF4-FFF2-40B4-BE49-F238E27FC236}">
                  <a16:creationId xmlns="" xmlns:a16="http://schemas.microsoft.com/office/drawing/2014/main" id="{AAF9D8CB-9AD6-4E73-8B78-95D9FFC7D441}"/>
                </a:ext>
              </a:extLst>
            </p:cNvPr>
            <p:cNvGrpSpPr/>
            <p:nvPr/>
          </p:nvGrpSpPr>
          <p:grpSpPr>
            <a:xfrm>
              <a:off x="8688288" y="1916832"/>
              <a:ext cx="2376264" cy="936104"/>
              <a:chOff x="8688288" y="1916832"/>
              <a:chExt cx="2376264" cy="936104"/>
            </a:xfrm>
          </p:grpSpPr>
          <p:sp>
            <p:nvSpPr>
              <p:cNvPr id="12" name="箭头: 五边形 11">
                <a:extLst>
                  <a:ext uri="{FF2B5EF4-FFF2-40B4-BE49-F238E27FC236}">
                    <a16:creationId xmlns="" xmlns:a16="http://schemas.microsoft.com/office/drawing/2014/main" id="{4F604DEC-85AD-46FD-B5D4-D37F27457BA9}"/>
                  </a:ext>
                </a:extLst>
              </p:cNvPr>
              <p:cNvSpPr/>
              <p:nvPr/>
            </p:nvSpPr>
            <p:spPr>
              <a:xfrm>
                <a:off x="8688288" y="1916832"/>
                <a:ext cx="2376264" cy="936104"/>
              </a:xfrm>
              <a:prstGeom prst="homePlat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 xmlns:a16="http://schemas.microsoft.com/office/drawing/2014/main" id="{28C7C8ED-344A-40CE-9347-1AC647938017}"/>
                  </a:ext>
                </a:extLst>
              </p:cNvPr>
              <p:cNvSpPr txBox="1"/>
              <p:nvPr/>
            </p:nvSpPr>
            <p:spPr>
              <a:xfrm>
                <a:off x="8832304" y="2154051"/>
                <a:ext cx="1728192" cy="461665"/>
              </a:xfrm>
              <a:prstGeom prst="rect">
                <a:avLst/>
              </a:prstGeom>
              <a:noFill/>
            </p:spPr>
            <p:txBody>
              <a:bodyPr wrap="square" rtlCol="0">
                <a:spAutoFit/>
              </a:bodyPr>
              <a:lstStyle/>
              <a:p>
                <a:pPr algn="ctr"/>
                <a:r>
                  <a:rPr lang="zh-CN" altLang="en-US" sz="2400" dirty="0">
                    <a:solidFill>
                      <a:schemeClr val="bg1"/>
                    </a:solidFill>
                    <a:effectLst>
                      <a:outerShdw blurRad="38100" dist="38100" dir="2700000" algn="tl">
                        <a:srgbClr val="000000">
                          <a:alpha val="43137"/>
                        </a:srgbClr>
                      </a:outerShdw>
                    </a:effectLst>
                    <a:cs typeface="+mn-ea"/>
                    <a:sym typeface="+mn-lt"/>
                  </a:rPr>
                  <a:t>疾病症状</a:t>
                </a:r>
              </a:p>
            </p:txBody>
          </p:sp>
        </p:grpSp>
        <p:sp>
          <p:nvSpPr>
            <p:cNvPr id="18" name="文本框 17">
              <a:extLst>
                <a:ext uri="{FF2B5EF4-FFF2-40B4-BE49-F238E27FC236}">
                  <a16:creationId xmlns="" xmlns:a16="http://schemas.microsoft.com/office/drawing/2014/main" id="{12628422-756B-489C-B273-1BEF50729196}"/>
                </a:ext>
              </a:extLst>
            </p:cNvPr>
            <p:cNvSpPr txBox="1"/>
            <p:nvPr/>
          </p:nvSpPr>
          <p:spPr>
            <a:xfrm>
              <a:off x="8436260" y="3060315"/>
              <a:ext cx="2520280" cy="1708160"/>
            </a:xfrm>
            <a:prstGeom prst="rect">
              <a:avLst/>
            </a:prstGeom>
            <a:noFill/>
          </p:spPr>
          <p:txBody>
            <a:bodyPr wrap="square" rtlCol="0">
              <a:spAutoFit/>
            </a:bodyPr>
            <a:lstStyle/>
            <a:p>
              <a:pPr algn="ctr">
                <a:lnSpc>
                  <a:spcPct val="150000"/>
                </a:lnSpc>
              </a:pPr>
              <a:r>
                <a:rPr lang="zh-CN" altLang="en-US" sz="1400" b="0" i="0" spc="200" dirty="0">
                  <a:solidFill>
                    <a:srgbClr val="333333"/>
                  </a:solidFill>
                  <a:effectLst/>
                  <a:cs typeface="+mn-ea"/>
                  <a:sym typeface="+mn-lt"/>
                </a:rPr>
                <a:t>肺孢子虫等多种病原体引起的严重感染等，后期常常发生恶性肿瘤，并发生长期消耗，以至全身衰竭而死亡</a:t>
              </a:r>
              <a:r>
                <a:rPr lang="zh-CN" altLang="en-US" sz="1400" spc="200" dirty="0">
                  <a:solidFill>
                    <a:srgbClr val="333333"/>
                  </a:solidFill>
                  <a:cs typeface="+mn-ea"/>
                  <a:sym typeface="+mn-lt"/>
                </a:rPr>
                <a:t>。</a:t>
              </a:r>
              <a:endParaRPr lang="en-US" altLang="zh-CN" sz="1400" b="0" i="0" spc="200" dirty="0">
                <a:solidFill>
                  <a:srgbClr val="333333"/>
                </a:solidFill>
                <a:effectLst/>
                <a:cs typeface="+mn-ea"/>
                <a:sym typeface="+mn-lt"/>
              </a:endParaRPr>
            </a:p>
          </p:txBody>
        </p:sp>
      </p:grpSp>
      <p:sp>
        <p:nvSpPr>
          <p:cNvPr id="26" name="TextBox 25"/>
          <p:cNvSpPr txBox="1"/>
          <p:nvPr/>
        </p:nvSpPr>
        <p:spPr>
          <a:xfrm>
            <a:off x="702502" y="6355742"/>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www.ypppt.com/xiazai</a:t>
            </a:r>
            <a:r>
              <a:rPr kumimoji="0" lang="en-US" altLang="zh-CN" sz="100" b="0" i="0" u="none" strike="noStrike" kern="0" cap="none" spc="0" normalizeH="0" baseline="0" noProof="0" dirty="0" smtClean="0">
                <a:ln>
                  <a:noFill/>
                </a:ln>
                <a:solidFill>
                  <a:schemeClr val="bg1"/>
                </a:solidFill>
                <a:effectLst/>
                <a:uLnTx/>
                <a:uFillTx/>
              </a:rPr>
              <a:t>/</a:t>
            </a:r>
          </a:p>
        </p:txBody>
      </p:sp>
    </p:spTree>
    <p:custDataLst>
      <p:tags r:id="rId1"/>
    </p:custDataLst>
    <p:extLst>
      <p:ext uri="{BB962C8B-B14F-4D97-AF65-F5344CB8AC3E}">
        <p14:creationId xmlns:p14="http://schemas.microsoft.com/office/powerpoint/2010/main" val="2477949037"/>
      </p:ext>
    </p:extLst>
  </p:cSld>
  <p:clrMapOvr>
    <a:masterClrMapping/>
  </p:clrMapOvr>
  <mc:AlternateContent xmlns:mc="http://schemas.openxmlformats.org/markup-compatibility/2006" xmlns:p14="http://schemas.microsoft.com/office/powerpoint/2010/main">
    <mc:Choice Requires="p14">
      <p:transition spd="slow" p14:dur="1500" advTm="828">
        <p:random/>
      </p:transition>
    </mc:Choice>
    <mc:Fallback xmlns="">
      <p:transition spd="slow" advTm="82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历史背景及疾病症状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pic>
        <p:nvPicPr>
          <p:cNvPr id="3" name="图片 2">
            <a:extLst>
              <a:ext uri="{FF2B5EF4-FFF2-40B4-BE49-F238E27FC236}">
                <a16:creationId xmlns="" xmlns:a16="http://schemas.microsoft.com/office/drawing/2014/main" id="{9332A7B7-8B6F-47F9-9F44-9B153D05F8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562223">
            <a:off x="-875770" y="1861278"/>
            <a:ext cx="6051736" cy="6051736"/>
          </a:xfrm>
          <a:prstGeom prst="rect">
            <a:avLst/>
          </a:prstGeom>
        </p:spPr>
      </p:pic>
      <p:grpSp>
        <p:nvGrpSpPr>
          <p:cNvPr id="11" name="组合 10">
            <a:extLst>
              <a:ext uri="{FF2B5EF4-FFF2-40B4-BE49-F238E27FC236}">
                <a16:creationId xmlns="" xmlns:a16="http://schemas.microsoft.com/office/drawing/2014/main" id="{5801DB69-788D-4343-8FA8-5E38E6ECBD0D}"/>
              </a:ext>
            </a:extLst>
          </p:cNvPr>
          <p:cNvGrpSpPr/>
          <p:nvPr/>
        </p:nvGrpSpPr>
        <p:grpSpPr>
          <a:xfrm>
            <a:off x="1228891" y="1556792"/>
            <a:ext cx="9734219" cy="1251323"/>
            <a:chOff x="839416" y="1763704"/>
            <a:chExt cx="9734219" cy="1251323"/>
          </a:xfrm>
        </p:grpSpPr>
        <p:sp>
          <p:nvSpPr>
            <p:cNvPr id="12" name="文本框 11">
              <a:extLst>
                <a:ext uri="{FF2B5EF4-FFF2-40B4-BE49-F238E27FC236}">
                  <a16:creationId xmlns="" xmlns:a16="http://schemas.microsoft.com/office/drawing/2014/main" id="{E0939CA3-755E-47B3-A7E3-FEA4B76B3A8C}"/>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疾病症状</a:t>
              </a:r>
            </a:p>
          </p:txBody>
        </p:sp>
        <p:sp>
          <p:nvSpPr>
            <p:cNvPr id="13" name="文本框 12">
              <a:extLst>
                <a:ext uri="{FF2B5EF4-FFF2-40B4-BE49-F238E27FC236}">
                  <a16:creationId xmlns="" xmlns:a16="http://schemas.microsoft.com/office/drawing/2014/main" id="{40530269-68C5-47A2-9B53-E8243CD97EA9}"/>
                </a:ext>
              </a:extLst>
            </p:cNvPr>
            <p:cNvSpPr txBox="1"/>
            <p:nvPr/>
          </p:nvSpPr>
          <p:spPr>
            <a:xfrm>
              <a:off x="839416" y="2314451"/>
              <a:ext cx="9734219"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虽然全世界众多医学研究人员付出了巨大的努力，但至今尚未研制出根治艾滋病的特效药物，也还没有可用于预防的有效疫苗。艾滋病已被我国列入乙类法定传染病。</a:t>
              </a:r>
              <a:endParaRPr lang="en-US" altLang="zh-CN" sz="1400" b="0" i="0" spc="200" dirty="0">
                <a:solidFill>
                  <a:srgbClr val="333333"/>
                </a:solidFill>
                <a:effectLst/>
                <a:cs typeface="+mn-ea"/>
                <a:sym typeface="+mn-lt"/>
              </a:endParaRPr>
            </a:p>
          </p:txBody>
        </p:sp>
      </p:grpSp>
      <p:grpSp>
        <p:nvGrpSpPr>
          <p:cNvPr id="14" name="组合 13">
            <a:extLst>
              <a:ext uri="{FF2B5EF4-FFF2-40B4-BE49-F238E27FC236}">
                <a16:creationId xmlns="" xmlns:a16="http://schemas.microsoft.com/office/drawing/2014/main" id="{C163ACD9-067F-463A-8E20-9640C30EF616}"/>
              </a:ext>
            </a:extLst>
          </p:cNvPr>
          <p:cNvGrpSpPr/>
          <p:nvPr/>
        </p:nvGrpSpPr>
        <p:grpSpPr>
          <a:xfrm>
            <a:off x="6197084" y="3272945"/>
            <a:ext cx="4939476" cy="1251323"/>
            <a:chOff x="839416" y="1763704"/>
            <a:chExt cx="4939476" cy="1251323"/>
          </a:xfrm>
        </p:grpSpPr>
        <p:sp>
          <p:nvSpPr>
            <p:cNvPr id="15" name="文本框 14">
              <a:extLst>
                <a:ext uri="{FF2B5EF4-FFF2-40B4-BE49-F238E27FC236}">
                  <a16:creationId xmlns="" xmlns:a16="http://schemas.microsoft.com/office/drawing/2014/main" id="{917F8521-A493-4753-8C32-072A5CE6C83C}"/>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疾病症状</a:t>
              </a:r>
            </a:p>
          </p:txBody>
        </p:sp>
        <p:sp>
          <p:nvSpPr>
            <p:cNvPr id="16" name="文本框 15">
              <a:extLst>
                <a:ext uri="{FF2B5EF4-FFF2-40B4-BE49-F238E27FC236}">
                  <a16:creationId xmlns="" xmlns:a16="http://schemas.microsoft.com/office/drawing/2014/main" id="{C38FFFF1-E227-4A5E-97D1-899933B6BFB7}"/>
                </a:ext>
              </a:extLst>
            </p:cNvPr>
            <p:cNvSpPr txBox="1"/>
            <p:nvPr/>
          </p:nvSpPr>
          <p:spPr>
            <a:xfrm>
              <a:off x="839416" y="2314451"/>
              <a:ext cx="4939476"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持续发烧、虚弱、盗汗，持续广泛性全身淋巴结肿大。特别是颈部、腋窝和腹股沟淋巴结肿大更明显。</a:t>
              </a:r>
              <a:endParaRPr lang="en-US" altLang="zh-CN" sz="1400" b="0" i="0" spc="200" dirty="0">
                <a:solidFill>
                  <a:srgbClr val="333333"/>
                </a:solidFill>
                <a:effectLst/>
                <a:cs typeface="+mn-ea"/>
                <a:sym typeface="+mn-lt"/>
              </a:endParaRPr>
            </a:p>
          </p:txBody>
        </p:sp>
      </p:grpSp>
      <p:grpSp>
        <p:nvGrpSpPr>
          <p:cNvPr id="17" name="组合 16">
            <a:extLst>
              <a:ext uri="{FF2B5EF4-FFF2-40B4-BE49-F238E27FC236}">
                <a16:creationId xmlns="" xmlns:a16="http://schemas.microsoft.com/office/drawing/2014/main" id="{C555151F-5BC9-4372-885F-C602F9FAD414}"/>
              </a:ext>
            </a:extLst>
          </p:cNvPr>
          <p:cNvGrpSpPr/>
          <p:nvPr/>
        </p:nvGrpSpPr>
        <p:grpSpPr>
          <a:xfrm>
            <a:off x="6197084" y="4848769"/>
            <a:ext cx="4939476" cy="1251323"/>
            <a:chOff x="839416" y="1763704"/>
            <a:chExt cx="4939476" cy="1251323"/>
          </a:xfrm>
        </p:grpSpPr>
        <p:sp>
          <p:nvSpPr>
            <p:cNvPr id="18" name="文本框 17">
              <a:extLst>
                <a:ext uri="{FF2B5EF4-FFF2-40B4-BE49-F238E27FC236}">
                  <a16:creationId xmlns="" xmlns:a16="http://schemas.microsoft.com/office/drawing/2014/main" id="{EC9AEC52-F9DC-49A5-AC54-68025B80910E}"/>
                </a:ext>
              </a:extLst>
            </p:cNvPr>
            <p:cNvSpPr txBox="1"/>
            <p:nvPr/>
          </p:nvSpPr>
          <p:spPr>
            <a:xfrm>
              <a:off x="839416" y="1763704"/>
              <a:ext cx="1728192" cy="461665"/>
            </a:xfrm>
            <a:prstGeom prst="rect">
              <a:avLst/>
            </a:prstGeom>
            <a:noFill/>
          </p:spPr>
          <p:txBody>
            <a:bodyPr wrap="square" rtlCol="0">
              <a:spAutoFit/>
            </a:bodyPr>
            <a:lstStyle/>
            <a:p>
              <a:r>
                <a:rPr lang="zh-CN" altLang="en-US" sz="2400" dirty="0">
                  <a:cs typeface="+mn-ea"/>
                  <a:sym typeface="+mn-lt"/>
                </a:rPr>
                <a:t>疾病症状</a:t>
              </a:r>
            </a:p>
          </p:txBody>
        </p:sp>
        <p:sp>
          <p:nvSpPr>
            <p:cNvPr id="19" name="文本框 18">
              <a:extLst>
                <a:ext uri="{FF2B5EF4-FFF2-40B4-BE49-F238E27FC236}">
                  <a16:creationId xmlns="" xmlns:a16="http://schemas.microsoft.com/office/drawing/2014/main" id="{4B237D84-B0F6-433C-A9A7-9ECCEA399267}"/>
                </a:ext>
              </a:extLst>
            </p:cNvPr>
            <p:cNvSpPr txBox="1"/>
            <p:nvPr/>
          </p:nvSpPr>
          <p:spPr>
            <a:xfrm>
              <a:off x="839416" y="2314451"/>
              <a:ext cx="4939476" cy="700576"/>
            </a:xfrm>
            <a:prstGeom prst="rect">
              <a:avLst/>
            </a:prstGeom>
            <a:noFill/>
          </p:spPr>
          <p:txBody>
            <a:bodyPr wrap="square" rtlCol="0">
              <a:spAutoFit/>
            </a:bodyPr>
            <a:lstStyle/>
            <a:p>
              <a:pPr>
                <a:lnSpc>
                  <a:spcPct val="150000"/>
                </a:lnSpc>
              </a:pPr>
              <a:r>
                <a:rPr lang="zh-CN" altLang="en-US" sz="1400" b="0" i="0" spc="200" dirty="0">
                  <a:solidFill>
                    <a:srgbClr val="333333"/>
                  </a:solidFill>
                  <a:effectLst/>
                  <a:cs typeface="+mn-ea"/>
                  <a:sym typeface="+mn-lt"/>
                </a:rPr>
                <a:t>淋巴结直径在</a:t>
              </a:r>
              <a:r>
                <a:rPr lang="en-US" altLang="zh-CN" sz="1400" b="0" i="0" spc="200" dirty="0">
                  <a:solidFill>
                    <a:srgbClr val="333333"/>
                  </a:solidFill>
                  <a:effectLst/>
                  <a:cs typeface="+mn-ea"/>
                  <a:sym typeface="+mn-lt"/>
                </a:rPr>
                <a:t>1</a:t>
              </a:r>
              <a:r>
                <a:rPr lang="zh-CN" altLang="en-US" sz="1400" b="0" i="0" spc="200" dirty="0">
                  <a:solidFill>
                    <a:srgbClr val="333333"/>
                  </a:solidFill>
                  <a:effectLst/>
                  <a:cs typeface="+mn-ea"/>
                  <a:sym typeface="+mn-lt"/>
                </a:rPr>
                <a:t>厘米以上，质地坚实，可活动，无疼痛。体重下降在</a:t>
              </a:r>
              <a:r>
                <a:rPr lang="en-US" altLang="zh-CN" sz="1400" b="0" i="0" spc="200" dirty="0">
                  <a:solidFill>
                    <a:srgbClr val="333333"/>
                  </a:solidFill>
                  <a:effectLst/>
                  <a:cs typeface="+mn-ea"/>
                  <a:sym typeface="+mn-lt"/>
                </a:rPr>
                <a:t>3</a:t>
              </a:r>
              <a:r>
                <a:rPr lang="zh-CN" altLang="en-US" sz="1400" b="0" i="0" spc="200" dirty="0">
                  <a:solidFill>
                    <a:srgbClr val="333333"/>
                  </a:solidFill>
                  <a:effectLst/>
                  <a:cs typeface="+mn-ea"/>
                  <a:sym typeface="+mn-lt"/>
                </a:rPr>
                <a:t>个月之内可达</a:t>
              </a:r>
              <a:r>
                <a:rPr lang="en-US" altLang="zh-CN" sz="1400" b="0" i="0" spc="200" dirty="0">
                  <a:solidFill>
                    <a:srgbClr val="333333"/>
                  </a:solidFill>
                  <a:effectLst/>
                  <a:cs typeface="+mn-ea"/>
                  <a:sym typeface="+mn-lt"/>
                </a:rPr>
                <a:t>10%</a:t>
              </a:r>
              <a:r>
                <a:rPr lang="zh-CN" altLang="en-US" sz="1400" b="0" i="0" spc="200" dirty="0">
                  <a:solidFill>
                    <a:srgbClr val="333333"/>
                  </a:solidFill>
                  <a:effectLst/>
                  <a:cs typeface="+mn-ea"/>
                  <a:sym typeface="+mn-lt"/>
                </a:rPr>
                <a:t>以上。</a:t>
              </a:r>
              <a:endParaRPr lang="en-US" altLang="zh-CN" sz="1400" b="0" i="0" spc="200" dirty="0">
                <a:solidFill>
                  <a:srgbClr val="333333"/>
                </a:solidFill>
                <a:effectLst/>
                <a:cs typeface="+mn-ea"/>
                <a:sym typeface="+mn-lt"/>
              </a:endParaRPr>
            </a:p>
          </p:txBody>
        </p:sp>
      </p:grpSp>
    </p:spTree>
    <p:custDataLst>
      <p:tags r:id="rId1"/>
    </p:custDataLst>
    <p:extLst>
      <p:ext uri="{BB962C8B-B14F-4D97-AF65-F5344CB8AC3E}">
        <p14:creationId xmlns:p14="http://schemas.microsoft.com/office/powerpoint/2010/main" val="2080787022"/>
      </p:ext>
    </p:extLst>
  </p:cSld>
  <p:clrMapOvr>
    <a:masterClrMapping/>
  </p:clrMapOvr>
  <mc:AlternateContent xmlns:mc="http://schemas.openxmlformats.org/markup-compatibility/2006" xmlns:p14="http://schemas.microsoft.com/office/powerpoint/2010/main">
    <mc:Choice Requires="p14">
      <p:transition spd="slow" p14:dur="1500" advTm="1760">
        <p:random/>
      </p:transition>
    </mc:Choice>
    <mc:Fallback xmlns="">
      <p:transition spd="slow" advTm="176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animEffect transition="in" filter="fad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66C10ED-3CA3-4FAA-8C4B-3E338B1BDB36}"/>
              </a:ext>
            </a:extLst>
          </p:cNvPr>
          <p:cNvGrpSpPr/>
          <p:nvPr/>
        </p:nvGrpSpPr>
        <p:grpSpPr>
          <a:xfrm>
            <a:off x="479376" y="490408"/>
            <a:ext cx="5328592" cy="738861"/>
            <a:chOff x="479376" y="490408"/>
            <a:chExt cx="5328592" cy="738861"/>
          </a:xfrm>
        </p:grpSpPr>
        <p:pic>
          <p:nvPicPr>
            <p:cNvPr id="6" name="图片 5">
              <a:extLst>
                <a:ext uri="{FF2B5EF4-FFF2-40B4-BE49-F238E27FC236}">
                  <a16:creationId xmlns="" xmlns:a16="http://schemas.microsoft.com/office/drawing/2014/main" id="{7D1BBF48-02CD-4DF2-A5FB-352F08FCCC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9376" y="490408"/>
              <a:ext cx="864096" cy="699506"/>
            </a:xfrm>
            <a:prstGeom prst="rect">
              <a:avLst/>
            </a:prstGeom>
          </p:spPr>
        </p:pic>
        <p:grpSp>
          <p:nvGrpSpPr>
            <p:cNvPr id="9" name="组合 8">
              <a:extLst>
                <a:ext uri="{FF2B5EF4-FFF2-40B4-BE49-F238E27FC236}">
                  <a16:creationId xmlns="" xmlns:a16="http://schemas.microsoft.com/office/drawing/2014/main" id="{B82C2C1C-C927-4EA2-9F0A-2C1CAD627297}"/>
                </a:ext>
              </a:extLst>
            </p:cNvPr>
            <p:cNvGrpSpPr/>
            <p:nvPr/>
          </p:nvGrpSpPr>
          <p:grpSpPr>
            <a:xfrm>
              <a:off x="1343472" y="508863"/>
              <a:ext cx="4464496" cy="720406"/>
              <a:chOff x="1343472" y="547774"/>
              <a:chExt cx="4464496" cy="720406"/>
            </a:xfrm>
          </p:grpSpPr>
          <p:sp>
            <p:nvSpPr>
              <p:cNvPr id="7" name="文本框 6">
                <a:extLst>
                  <a:ext uri="{FF2B5EF4-FFF2-40B4-BE49-F238E27FC236}">
                    <a16:creationId xmlns="" xmlns:a16="http://schemas.microsoft.com/office/drawing/2014/main" id="{5E15D415-99BC-4446-9DB2-BD31FF343385}"/>
                  </a:ext>
                </a:extLst>
              </p:cNvPr>
              <p:cNvSpPr txBox="1"/>
              <p:nvPr/>
            </p:nvSpPr>
            <p:spPr>
              <a:xfrm>
                <a:off x="1343472" y="547774"/>
                <a:ext cx="4176464" cy="584775"/>
              </a:xfrm>
              <a:prstGeom prst="rect">
                <a:avLst/>
              </a:prstGeom>
              <a:noFill/>
            </p:spPr>
            <p:txBody>
              <a:bodyPr wrap="square" rtlCol="0">
                <a:spAutoFit/>
              </a:bodyPr>
              <a:lstStyle/>
              <a:p>
                <a:pPr algn="dist"/>
                <a:r>
                  <a:rPr lang="zh-CN" altLang="en-US" sz="3200" dirty="0">
                    <a:effectLst>
                      <a:outerShdw blurRad="38100" dist="38100" dir="2700000" algn="tl">
                        <a:srgbClr val="000000">
                          <a:alpha val="43137"/>
                        </a:srgbClr>
                      </a:outerShdw>
                    </a:effectLst>
                    <a:cs typeface="+mn-ea"/>
                    <a:sym typeface="+mn-lt"/>
                  </a:rPr>
                  <a:t>历史背景及疾病症状</a:t>
                </a:r>
              </a:p>
            </p:txBody>
          </p:sp>
          <p:sp>
            <p:nvSpPr>
              <p:cNvPr id="8" name="文本框 7">
                <a:extLst>
                  <a:ext uri="{FF2B5EF4-FFF2-40B4-BE49-F238E27FC236}">
                    <a16:creationId xmlns="" xmlns:a16="http://schemas.microsoft.com/office/drawing/2014/main" id="{C43D46DC-87B5-4376-BABF-9D9249B5E1F9}"/>
                  </a:ext>
                </a:extLst>
              </p:cNvPr>
              <p:cNvSpPr txBox="1"/>
              <p:nvPr/>
            </p:nvSpPr>
            <p:spPr>
              <a:xfrm>
                <a:off x="1343472" y="1052736"/>
                <a:ext cx="4464496" cy="215444"/>
              </a:xfrm>
              <a:prstGeom prst="rect">
                <a:avLst/>
              </a:prstGeom>
              <a:noFill/>
            </p:spPr>
            <p:txBody>
              <a:bodyPr wrap="square" rtlCol="0">
                <a:spAutoFit/>
              </a:bodyPr>
              <a:lstStyle/>
              <a:p>
                <a:pPr algn="dist"/>
                <a:r>
                  <a:rPr lang="en-US" altLang="zh-CN" sz="800" dirty="0">
                    <a:effectLst>
                      <a:outerShdw blurRad="38100" dist="38100" dir="2700000" algn="tl">
                        <a:srgbClr val="000000">
                          <a:alpha val="43137"/>
                        </a:srgbClr>
                      </a:outerShdw>
                    </a:effectLst>
                    <a:cs typeface="+mn-ea"/>
                    <a:sym typeface="+mn-lt"/>
                  </a:rPr>
                  <a:t>OVERVIEW OF THE COMPANY'S ANNUAL PROJECT SITUATION</a:t>
                </a:r>
                <a:endParaRPr lang="zh-CN" altLang="en-US" sz="800" dirty="0">
                  <a:effectLst>
                    <a:outerShdw blurRad="38100" dist="38100" dir="2700000" algn="tl">
                      <a:srgbClr val="000000">
                        <a:alpha val="43137"/>
                      </a:srgbClr>
                    </a:outerShdw>
                  </a:effectLst>
                  <a:cs typeface="+mn-ea"/>
                  <a:sym typeface="+mn-lt"/>
                </a:endParaRPr>
              </a:p>
            </p:txBody>
          </p:sp>
        </p:grpSp>
      </p:grpSp>
      <p:sp>
        <p:nvSpPr>
          <p:cNvPr id="13" name="立方体 12">
            <a:extLst>
              <a:ext uri="{FF2B5EF4-FFF2-40B4-BE49-F238E27FC236}">
                <a16:creationId xmlns="" xmlns:a16="http://schemas.microsoft.com/office/drawing/2014/main" id="{2B47CB7E-C650-401A-AD47-949723AE2B76}"/>
              </a:ext>
            </a:extLst>
          </p:cNvPr>
          <p:cNvSpPr/>
          <p:nvPr/>
        </p:nvSpPr>
        <p:spPr>
          <a:xfrm>
            <a:off x="5905994" y="1484784"/>
            <a:ext cx="380011" cy="4368059"/>
          </a:xfrm>
          <a:prstGeom prst="cube">
            <a:avLst/>
          </a:prstGeom>
          <a:solidFill>
            <a:srgbClr val="FD13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4" name="直接箭头连接符 13">
            <a:extLst>
              <a:ext uri="{FF2B5EF4-FFF2-40B4-BE49-F238E27FC236}">
                <a16:creationId xmlns="" xmlns:a16="http://schemas.microsoft.com/office/drawing/2014/main" id="{D453F3CC-312C-4C20-B592-39821DE3F5ED}"/>
              </a:ext>
            </a:extLst>
          </p:cNvPr>
          <p:cNvCxnSpPr/>
          <p:nvPr/>
        </p:nvCxnSpPr>
        <p:spPr>
          <a:xfrm>
            <a:off x="6286005" y="2006268"/>
            <a:ext cx="1361704" cy="0"/>
          </a:xfrm>
          <a:prstGeom prst="straightConnector1">
            <a:avLst/>
          </a:prstGeom>
          <a:ln w="12700">
            <a:solidFill>
              <a:srgbClr val="FD131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 xmlns:a16="http://schemas.microsoft.com/office/drawing/2014/main" id="{D8D220C2-993B-48AD-8D72-F34B2E752AF1}"/>
              </a:ext>
            </a:extLst>
          </p:cNvPr>
          <p:cNvSpPr txBox="1"/>
          <p:nvPr/>
        </p:nvSpPr>
        <p:spPr>
          <a:xfrm>
            <a:off x="6437482" y="2071266"/>
            <a:ext cx="2314780" cy="461665"/>
          </a:xfrm>
          <a:prstGeom prst="rect">
            <a:avLst/>
          </a:prstGeom>
          <a:noFill/>
        </p:spPr>
        <p:txBody>
          <a:bodyPr wrap="square" rtlCol="0">
            <a:spAutoFit/>
          </a:bodyPr>
          <a:lstStyle/>
          <a:p>
            <a:r>
              <a:rPr lang="zh-CN" altLang="en-US" sz="2400" dirty="0">
                <a:cs typeface="+mn-ea"/>
                <a:sym typeface="+mn-lt"/>
              </a:rPr>
              <a:t>疾病症状</a:t>
            </a:r>
          </a:p>
        </p:txBody>
      </p:sp>
      <p:sp>
        <p:nvSpPr>
          <p:cNvPr id="16" name="文本框 15">
            <a:extLst>
              <a:ext uri="{FF2B5EF4-FFF2-40B4-BE49-F238E27FC236}">
                <a16:creationId xmlns="" xmlns:a16="http://schemas.microsoft.com/office/drawing/2014/main" id="{71BD9497-6B90-4386-A75C-0EAD53CBA4E9}"/>
              </a:ext>
            </a:extLst>
          </p:cNvPr>
          <p:cNvSpPr txBox="1"/>
          <p:nvPr/>
        </p:nvSpPr>
        <p:spPr>
          <a:xfrm>
            <a:off x="6437482" y="2527753"/>
            <a:ext cx="3316118" cy="579646"/>
          </a:xfrm>
          <a:prstGeom prst="rect">
            <a:avLst/>
          </a:prstGeom>
          <a:noFill/>
        </p:spPr>
        <p:txBody>
          <a:bodyPr wrap="square" rtlCol="0">
            <a:spAutoFit/>
          </a:bodyPr>
          <a:lstStyle/>
          <a:p>
            <a:pPr>
              <a:lnSpc>
                <a:spcPts val="1900"/>
              </a:lnSpc>
            </a:pPr>
            <a:r>
              <a:rPr lang="zh-CN" altLang="en-US" sz="1400" spc="300" dirty="0">
                <a:solidFill>
                  <a:schemeClr val="tx1">
                    <a:lumMod val="75000"/>
                    <a:lumOff val="25000"/>
                  </a:schemeClr>
                </a:solidFill>
                <a:cs typeface="+mn-ea"/>
                <a:sym typeface="+mn-lt"/>
              </a:rPr>
              <a:t>长期咳嗽、胸痛、呼吸困难、严重时痰中带血。</a:t>
            </a:r>
          </a:p>
        </p:txBody>
      </p:sp>
      <p:sp>
        <p:nvSpPr>
          <p:cNvPr id="17" name="文本框 16">
            <a:extLst>
              <a:ext uri="{FF2B5EF4-FFF2-40B4-BE49-F238E27FC236}">
                <a16:creationId xmlns="" xmlns:a16="http://schemas.microsoft.com/office/drawing/2014/main" id="{6F3F2099-E477-4A9A-800B-1EE8E0FA9790}"/>
              </a:ext>
            </a:extLst>
          </p:cNvPr>
          <p:cNvSpPr txBox="1"/>
          <p:nvPr/>
        </p:nvSpPr>
        <p:spPr>
          <a:xfrm>
            <a:off x="6437482" y="4145981"/>
            <a:ext cx="2314780" cy="461665"/>
          </a:xfrm>
          <a:prstGeom prst="rect">
            <a:avLst/>
          </a:prstGeom>
          <a:noFill/>
        </p:spPr>
        <p:txBody>
          <a:bodyPr wrap="square" rtlCol="0">
            <a:spAutoFit/>
          </a:bodyPr>
          <a:lstStyle/>
          <a:p>
            <a:r>
              <a:rPr lang="zh-CN" altLang="en-US" sz="2400" spc="700" dirty="0">
                <a:solidFill>
                  <a:srgbClr val="2D303F"/>
                </a:solidFill>
                <a:cs typeface="+mn-ea"/>
                <a:sym typeface="+mn-lt"/>
              </a:rPr>
              <a:t>疾病症状</a:t>
            </a:r>
          </a:p>
        </p:txBody>
      </p:sp>
      <p:sp>
        <p:nvSpPr>
          <p:cNvPr id="18" name="文本框 17">
            <a:extLst>
              <a:ext uri="{FF2B5EF4-FFF2-40B4-BE49-F238E27FC236}">
                <a16:creationId xmlns="" xmlns:a16="http://schemas.microsoft.com/office/drawing/2014/main" id="{B53954A1-7B9F-45C3-9EB0-5973AE782CCD}"/>
              </a:ext>
            </a:extLst>
          </p:cNvPr>
          <p:cNvSpPr txBox="1"/>
          <p:nvPr/>
        </p:nvSpPr>
        <p:spPr>
          <a:xfrm>
            <a:off x="6437482" y="4602468"/>
            <a:ext cx="3316118" cy="579646"/>
          </a:xfrm>
          <a:prstGeom prst="rect">
            <a:avLst/>
          </a:prstGeom>
          <a:noFill/>
        </p:spPr>
        <p:txBody>
          <a:bodyPr wrap="square" rtlCol="0">
            <a:spAutoFit/>
          </a:bodyPr>
          <a:lstStyle/>
          <a:p>
            <a:pPr>
              <a:lnSpc>
                <a:spcPts val="1900"/>
              </a:lnSpc>
            </a:pPr>
            <a:r>
              <a:rPr lang="zh-CN" altLang="en-US" sz="1400" spc="300" dirty="0">
                <a:solidFill>
                  <a:schemeClr val="tx1">
                    <a:lumMod val="75000"/>
                    <a:lumOff val="25000"/>
                  </a:schemeClr>
                </a:solidFill>
                <a:cs typeface="+mn-ea"/>
                <a:sym typeface="+mn-lt"/>
              </a:rPr>
              <a:t>通常用于治疗消化道感染的药物对这种腹泻无效。</a:t>
            </a:r>
          </a:p>
        </p:txBody>
      </p:sp>
      <p:cxnSp>
        <p:nvCxnSpPr>
          <p:cNvPr id="19" name="直接箭头连接符 18">
            <a:extLst>
              <a:ext uri="{FF2B5EF4-FFF2-40B4-BE49-F238E27FC236}">
                <a16:creationId xmlns="" xmlns:a16="http://schemas.microsoft.com/office/drawing/2014/main" id="{AF8567BC-F23C-4D33-B918-0DE5FA84601F}"/>
              </a:ext>
            </a:extLst>
          </p:cNvPr>
          <p:cNvCxnSpPr/>
          <p:nvPr/>
        </p:nvCxnSpPr>
        <p:spPr>
          <a:xfrm>
            <a:off x="6286005" y="3918195"/>
            <a:ext cx="1361704" cy="0"/>
          </a:xfrm>
          <a:prstGeom prst="straightConnector1">
            <a:avLst/>
          </a:prstGeom>
          <a:ln w="12700">
            <a:solidFill>
              <a:srgbClr val="FD131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 xmlns:a16="http://schemas.microsoft.com/office/drawing/2014/main" id="{7B735B88-99B8-4F78-8BFA-0E04CDA323EB}"/>
              </a:ext>
            </a:extLst>
          </p:cNvPr>
          <p:cNvCxnSpPr/>
          <p:nvPr/>
        </p:nvCxnSpPr>
        <p:spPr>
          <a:xfrm flipH="1">
            <a:off x="4583875" y="2463623"/>
            <a:ext cx="1322119" cy="0"/>
          </a:xfrm>
          <a:prstGeom prst="straightConnector1">
            <a:avLst/>
          </a:prstGeom>
          <a:ln>
            <a:solidFill>
              <a:srgbClr val="FD131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07EBFE03-44DB-438F-89F5-5BF6F23C6544}"/>
              </a:ext>
            </a:extLst>
          </p:cNvPr>
          <p:cNvSpPr txBox="1"/>
          <p:nvPr/>
        </p:nvSpPr>
        <p:spPr>
          <a:xfrm>
            <a:off x="3520490" y="2626262"/>
            <a:ext cx="2314780" cy="461665"/>
          </a:xfrm>
          <a:prstGeom prst="rect">
            <a:avLst/>
          </a:prstGeom>
          <a:noFill/>
        </p:spPr>
        <p:txBody>
          <a:bodyPr wrap="square" rtlCol="0">
            <a:spAutoFit/>
          </a:bodyPr>
          <a:lstStyle/>
          <a:p>
            <a:pPr algn="r"/>
            <a:r>
              <a:rPr lang="zh-CN" altLang="en-US" sz="2400" spc="700" dirty="0">
                <a:solidFill>
                  <a:srgbClr val="2D303F"/>
                </a:solidFill>
                <a:cs typeface="+mn-ea"/>
                <a:sym typeface="+mn-lt"/>
              </a:rPr>
              <a:t>疾病症状</a:t>
            </a:r>
          </a:p>
        </p:txBody>
      </p:sp>
      <p:sp>
        <p:nvSpPr>
          <p:cNvPr id="22" name="文本框 21">
            <a:extLst>
              <a:ext uri="{FF2B5EF4-FFF2-40B4-BE49-F238E27FC236}">
                <a16:creationId xmlns="" xmlns:a16="http://schemas.microsoft.com/office/drawing/2014/main" id="{14096F09-0DE3-429C-A475-DD87E60EFE1A}"/>
              </a:ext>
            </a:extLst>
          </p:cNvPr>
          <p:cNvSpPr txBox="1"/>
          <p:nvPr/>
        </p:nvSpPr>
        <p:spPr>
          <a:xfrm>
            <a:off x="2519152" y="3082749"/>
            <a:ext cx="3316118" cy="579646"/>
          </a:xfrm>
          <a:prstGeom prst="rect">
            <a:avLst/>
          </a:prstGeom>
          <a:noFill/>
        </p:spPr>
        <p:txBody>
          <a:bodyPr wrap="square" rtlCol="0">
            <a:spAutoFit/>
          </a:bodyPr>
          <a:lstStyle/>
          <a:p>
            <a:pPr algn="r">
              <a:lnSpc>
                <a:spcPts val="1900"/>
              </a:lnSpc>
            </a:pPr>
            <a:r>
              <a:rPr lang="zh-CN" altLang="en-US" sz="1400" spc="300" dirty="0">
                <a:solidFill>
                  <a:schemeClr val="tx1">
                    <a:lumMod val="75000"/>
                    <a:lumOff val="25000"/>
                  </a:schemeClr>
                </a:solidFill>
                <a:cs typeface="+mn-ea"/>
                <a:sym typeface="+mn-lt"/>
              </a:rPr>
              <a:t>食欲下降、厌食、恶心、呕吐、腹泻、严重时可便血。</a:t>
            </a:r>
          </a:p>
        </p:txBody>
      </p:sp>
      <p:sp>
        <p:nvSpPr>
          <p:cNvPr id="23" name="文本框 22">
            <a:extLst>
              <a:ext uri="{FF2B5EF4-FFF2-40B4-BE49-F238E27FC236}">
                <a16:creationId xmlns="" xmlns:a16="http://schemas.microsoft.com/office/drawing/2014/main" id="{015B958B-81BA-4B77-BABC-76CA2C41BACF}"/>
              </a:ext>
            </a:extLst>
          </p:cNvPr>
          <p:cNvSpPr txBox="1"/>
          <p:nvPr/>
        </p:nvSpPr>
        <p:spPr>
          <a:xfrm>
            <a:off x="3439737" y="4293711"/>
            <a:ext cx="2314780" cy="461665"/>
          </a:xfrm>
          <a:prstGeom prst="rect">
            <a:avLst/>
          </a:prstGeom>
          <a:noFill/>
        </p:spPr>
        <p:txBody>
          <a:bodyPr wrap="square" rtlCol="0">
            <a:spAutoFit/>
          </a:bodyPr>
          <a:lstStyle/>
          <a:p>
            <a:pPr algn="r"/>
            <a:r>
              <a:rPr lang="zh-CN" altLang="en-US" sz="2400" spc="700" dirty="0">
                <a:solidFill>
                  <a:srgbClr val="2D303F"/>
                </a:solidFill>
                <a:cs typeface="+mn-ea"/>
                <a:sym typeface="+mn-lt"/>
              </a:rPr>
              <a:t>疾病症状</a:t>
            </a:r>
          </a:p>
        </p:txBody>
      </p:sp>
      <p:sp>
        <p:nvSpPr>
          <p:cNvPr id="24" name="文本框 23">
            <a:extLst>
              <a:ext uri="{FF2B5EF4-FFF2-40B4-BE49-F238E27FC236}">
                <a16:creationId xmlns="" xmlns:a16="http://schemas.microsoft.com/office/drawing/2014/main" id="{7FC7637A-C5AB-4D03-A924-F0F74D8121EB}"/>
              </a:ext>
            </a:extLst>
          </p:cNvPr>
          <p:cNvSpPr txBox="1"/>
          <p:nvPr/>
        </p:nvSpPr>
        <p:spPr>
          <a:xfrm>
            <a:off x="2438399" y="4750198"/>
            <a:ext cx="3316118" cy="823302"/>
          </a:xfrm>
          <a:prstGeom prst="rect">
            <a:avLst/>
          </a:prstGeom>
          <a:noFill/>
        </p:spPr>
        <p:txBody>
          <a:bodyPr wrap="square" rtlCol="0">
            <a:spAutoFit/>
          </a:bodyPr>
          <a:lstStyle/>
          <a:p>
            <a:pPr algn="r">
              <a:lnSpc>
                <a:spcPts val="1900"/>
              </a:lnSpc>
            </a:pPr>
            <a:r>
              <a:rPr lang="zh-CN" altLang="en-US" sz="1400" spc="300" dirty="0">
                <a:solidFill>
                  <a:schemeClr val="tx1">
                    <a:lumMod val="75000"/>
                    <a:lumOff val="25000"/>
                  </a:schemeClr>
                </a:solidFill>
                <a:cs typeface="+mn-ea"/>
                <a:sym typeface="+mn-lt"/>
              </a:rPr>
              <a:t>头晕、头痛、反应迟钝、智力减退、精神异常、抽搐、偏瘫、痴呆等。</a:t>
            </a:r>
          </a:p>
        </p:txBody>
      </p:sp>
      <p:cxnSp>
        <p:nvCxnSpPr>
          <p:cNvPr id="25" name="直接箭头连接符 24">
            <a:extLst>
              <a:ext uri="{FF2B5EF4-FFF2-40B4-BE49-F238E27FC236}">
                <a16:creationId xmlns="" xmlns:a16="http://schemas.microsoft.com/office/drawing/2014/main" id="{B06405EA-EFC1-400F-8777-E0B6D3C6B5E1}"/>
              </a:ext>
            </a:extLst>
          </p:cNvPr>
          <p:cNvCxnSpPr/>
          <p:nvPr/>
        </p:nvCxnSpPr>
        <p:spPr>
          <a:xfrm flipH="1">
            <a:off x="4583875" y="4185545"/>
            <a:ext cx="1322119" cy="0"/>
          </a:xfrm>
          <a:prstGeom prst="straightConnector1">
            <a:avLst/>
          </a:prstGeom>
          <a:ln>
            <a:solidFill>
              <a:srgbClr val="FD131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 xmlns:a16="http://schemas.microsoft.com/office/drawing/2014/main" id="{B05B8093-CB22-499D-9E8B-159909B417C2}"/>
              </a:ext>
            </a:extLst>
          </p:cNvPr>
          <p:cNvSpPr txBox="1"/>
          <p:nvPr/>
        </p:nvSpPr>
        <p:spPr>
          <a:xfrm>
            <a:off x="2837377" y="6055993"/>
            <a:ext cx="6517244" cy="261610"/>
          </a:xfrm>
          <a:prstGeom prst="rect">
            <a:avLst/>
          </a:prstGeom>
          <a:noFill/>
        </p:spPr>
        <p:txBody>
          <a:bodyPr wrap="square" rtlCol="0">
            <a:spAutoFit/>
          </a:bodyPr>
          <a:lstStyle/>
          <a:p>
            <a:pPr algn="ctr"/>
            <a:r>
              <a:rPr lang="en-US" altLang="zh-CN" sz="1100" spc="200" dirty="0">
                <a:solidFill>
                  <a:schemeClr val="tx1">
                    <a:lumMod val="50000"/>
                    <a:lumOff val="50000"/>
                  </a:schemeClr>
                </a:solidFill>
                <a:cs typeface="+mn-ea"/>
                <a:sym typeface="+mn-lt"/>
              </a:rPr>
              <a:t>PRODUCED IN THE CLOUD MUST BE A MASTERPIECE</a:t>
            </a:r>
            <a:endParaRPr lang="zh-CN" altLang="en-US" sz="1100" spc="200" dirty="0">
              <a:solidFill>
                <a:schemeClr val="tx1">
                  <a:lumMod val="50000"/>
                  <a:lumOff val="50000"/>
                </a:schemeClr>
              </a:solidFill>
              <a:cs typeface="+mn-ea"/>
              <a:sym typeface="+mn-lt"/>
            </a:endParaRPr>
          </a:p>
        </p:txBody>
      </p:sp>
      <p:pic>
        <p:nvPicPr>
          <p:cNvPr id="3" name="图片 2">
            <a:extLst>
              <a:ext uri="{FF2B5EF4-FFF2-40B4-BE49-F238E27FC236}">
                <a16:creationId xmlns="" xmlns:a16="http://schemas.microsoft.com/office/drawing/2014/main" id="{7E45B502-0BFD-486D-8EC3-37FD8394299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22322" y="293211"/>
            <a:ext cx="3469678" cy="6858000"/>
          </a:xfrm>
          <a:prstGeom prst="rect">
            <a:avLst/>
          </a:prstGeom>
        </p:spPr>
      </p:pic>
      <p:pic>
        <p:nvPicPr>
          <p:cNvPr id="27" name="图片 26">
            <a:extLst>
              <a:ext uri="{FF2B5EF4-FFF2-40B4-BE49-F238E27FC236}">
                <a16:creationId xmlns="" xmlns:a16="http://schemas.microsoft.com/office/drawing/2014/main" id="{92B491C5-032F-4D67-9B7F-3199CC90627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1582"/>
          <a:stretch/>
        </p:blipFill>
        <p:spPr>
          <a:xfrm>
            <a:off x="0" y="293211"/>
            <a:ext cx="2438399" cy="6858000"/>
          </a:xfrm>
          <a:prstGeom prst="rect">
            <a:avLst/>
          </a:prstGeom>
        </p:spPr>
      </p:pic>
    </p:spTree>
    <p:custDataLst>
      <p:tags r:id="rId1"/>
    </p:custDataLst>
    <p:extLst>
      <p:ext uri="{BB962C8B-B14F-4D97-AF65-F5344CB8AC3E}">
        <p14:creationId xmlns:p14="http://schemas.microsoft.com/office/powerpoint/2010/main" val="3104202532"/>
      </p:ext>
    </p:extLst>
  </p:cSld>
  <p:clrMapOvr>
    <a:masterClrMapping/>
  </p:clrMapOvr>
  <mc:AlternateContent xmlns:mc="http://schemas.openxmlformats.org/markup-compatibility/2006" xmlns:p14="http://schemas.microsoft.com/office/powerpoint/2010/main">
    <mc:Choice Requires="p14">
      <p:transition spd="slow" p14:dur="1500" advTm="1591">
        <p:random/>
      </p:transition>
    </mc:Choice>
    <mc:Fallback xmlns="">
      <p:transition spd="slow" advTm="159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2"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right)">
                                      <p:cBhvr>
                                        <p:cTn id="15" dur="500"/>
                                        <p:tgtEl>
                                          <p:spTgt spid="20"/>
                                        </p:tgtEl>
                                      </p:cBhvr>
                                    </p:animEffect>
                                  </p:childTnLst>
                                </p:cTn>
                              </p:par>
                              <p:par>
                                <p:cTn id="16" presetID="22" presetClass="entr" presetSubtype="8"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right)">
                                      <p:cBhvr>
                                        <p:cTn id="21" dur="500"/>
                                        <p:tgtEl>
                                          <p:spTgt spid="25"/>
                                        </p:tgtEl>
                                      </p:cBhvr>
                                    </p:animEffect>
                                  </p:childTnLst>
                                </p:cTn>
                              </p:par>
                              <p:par>
                                <p:cTn id="22" presetID="22" presetClass="entr" presetSubtype="8"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fltVal val="0"/>
                                          </p:val>
                                        </p:tav>
                                        <p:tav tm="100000">
                                          <p:val>
                                            <p:strVal val="#ppt_h"/>
                                          </p:val>
                                        </p:tav>
                                      </p:tavLst>
                                    </p:anim>
                                    <p:animEffect transition="in" filter="fade">
                                      <p:cBhvr>
                                        <p:cTn id="66" dur="500"/>
                                        <p:tgtEl>
                                          <p:spTgt spid="17"/>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p:cTn id="78" dur="500" fill="hold"/>
                                        <p:tgtEl>
                                          <p:spTgt spid="27"/>
                                        </p:tgtEl>
                                        <p:attrNameLst>
                                          <p:attrName>ppt_w</p:attrName>
                                        </p:attrNameLst>
                                      </p:cBhvr>
                                      <p:tavLst>
                                        <p:tav tm="0">
                                          <p:val>
                                            <p:fltVal val="0"/>
                                          </p:val>
                                        </p:tav>
                                        <p:tav tm="100000">
                                          <p:val>
                                            <p:strVal val="#ppt_w"/>
                                          </p:val>
                                        </p:tav>
                                      </p:tavLst>
                                    </p:anim>
                                    <p:anim calcmode="lin" valueType="num">
                                      <p:cBhvr>
                                        <p:cTn id="79" dur="500" fill="hold"/>
                                        <p:tgtEl>
                                          <p:spTgt spid="27"/>
                                        </p:tgtEl>
                                        <p:attrNameLst>
                                          <p:attrName>ppt_h</p:attrName>
                                        </p:attrNameLst>
                                      </p:cBhvr>
                                      <p:tavLst>
                                        <p:tav tm="0">
                                          <p:val>
                                            <p:fltVal val="0"/>
                                          </p:val>
                                        </p:tav>
                                        <p:tav tm="100000">
                                          <p:val>
                                            <p:strVal val="#ppt_h"/>
                                          </p:val>
                                        </p:tav>
                                      </p:tavLst>
                                    </p:anim>
                                    <p:animEffect transition="in" filter="fade">
                                      <p:cBhvr>
                                        <p:cTn id="80" dur="500"/>
                                        <p:tgtEl>
                                          <p:spTgt spid="27"/>
                                        </p:tgtEl>
                                      </p:cBhvr>
                                    </p:animEffect>
                                  </p:childTnLst>
                                </p:cTn>
                              </p:par>
                              <p:par>
                                <p:cTn id="81" presetID="53" presetClass="entr" presetSubtype="16" fill="hold" nodeType="with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p:cTn id="83" dur="500" fill="hold"/>
                                        <p:tgtEl>
                                          <p:spTgt spid="3"/>
                                        </p:tgtEl>
                                        <p:attrNameLst>
                                          <p:attrName>ppt_w</p:attrName>
                                        </p:attrNameLst>
                                      </p:cBhvr>
                                      <p:tavLst>
                                        <p:tav tm="0">
                                          <p:val>
                                            <p:fltVal val="0"/>
                                          </p:val>
                                        </p:tav>
                                        <p:tav tm="100000">
                                          <p:val>
                                            <p:strVal val="#ppt_w"/>
                                          </p:val>
                                        </p:tav>
                                      </p:tavLst>
                                    </p:anim>
                                    <p:anim calcmode="lin" valueType="num">
                                      <p:cBhvr>
                                        <p:cTn id="84" dur="500" fill="hold"/>
                                        <p:tgtEl>
                                          <p:spTgt spid="3"/>
                                        </p:tgtEl>
                                        <p:attrNameLst>
                                          <p:attrName>ppt_h</p:attrName>
                                        </p:attrNameLst>
                                      </p:cBhvr>
                                      <p:tavLst>
                                        <p:tav tm="0">
                                          <p:val>
                                            <p:fltVal val="0"/>
                                          </p:val>
                                        </p:tav>
                                        <p:tav tm="100000">
                                          <p:val>
                                            <p:strVal val="#ppt_h"/>
                                          </p:val>
                                        </p:tav>
                                      </p:tavLst>
                                    </p:anim>
                                    <p:animEffect transition="in" filter="fade">
                                      <p:cBhvr>
                                        <p:cTn id="8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P spid="18" grpId="0"/>
      <p:bldP spid="21" grpId="0"/>
      <p:bldP spid="22" grpId="0"/>
      <p:bldP spid="23" grpId="0"/>
      <p:bldP spid="24"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03D3D1C-3883-46E6-A27E-694C259D3D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13181" cy="6883112"/>
          </a:xfrm>
          <a:prstGeom prst="rect">
            <a:avLst/>
          </a:prstGeom>
        </p:spPr>
      </p:pic>
      <p:grpSp>
        <p:nvGrpSpPr>
          <p:cNvPr id="4" name="组合 3">
            <a:extLst>
              <a:ext uri="{FF2B5EF4-FFF2-40B4-BE49-F238E27FC236}">
                <a16:creationId xmlns="" xmlns:a16="http://schemas.microsoft.com/office/drawing/2014/main" id="{AEED2401-C7EE-4723-8760-B94314CE18A0}"/>
              </a:ext>
            </a:extLst>
          </p:cNvPr>
          <p:cNvGrpSpPr/>
          <p:nvPr/>
        </p:nvGrpSpPr>
        <p:grpSpPr>
          <a:xfrm>
            <a:off x="359663" y="278887"/>
            <a:ext cx="11208945" cy="654909"/>
            <a:chOff x="359663" y="278887"/>
            <a:chExt cx="11208945" cy="654909"/>
          </a:xfrm>
        </p:grpSpPr>
        <p:pic>
          <p:nvPicPr>
            <p:cNvPr id="5" name="图片 4">
              <a:extLst>
                <a:ext uri="{FF2B5EF4-FFF2-40B4-BE49-F238E27FC236}">
                  <a16:creationId xmlns="" xmlns:a16="http://schemas.microsoft.com/office/drawing/2014/main" id="{781C9A7B-6DD1-478C-BDC0-8422BB6BE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63" y="278887"/>
              <a:ext cx="1559873" cy="654909"/>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 xmlns:a16="http://schemas.microsoft.com/office/drawing/2014/main" id="{A98A09C2-2324-4E32-A66E-AF77010455C2}"/>
                </a:ext>
              </a:extLst>
            </p:cNvPr>
            <p:cNvSpPr txBox="1"/>
            <p:nvPr/>
          </p:nvSpPr>
          <p:spPr>
            <a:xfrm>
              <a:off x="3143672" y="521043"/>
              <a:ext cx="8424936" cy="307777"/>
            </a:xfrm>
            <a:prstGeom prst="rect">
              <a:avLst/>
            </a:prstGeom>
            <a:noFill/>
          </p:spPr>
          <p:txBody>
            <a:bodyPr wrap="square" rtlCol="0">
              <a:spAutoFit/>
            </a:bodyPr>
            <a:lstStyle/>
            <a:p>
              <a:pPr algn="dist"/>
              <a:r>
                <a:rPr lang="en-US" altLang="zh-CN" sz="1400" dirty="0">
                  <a:solidFill>
                    <a:schemeClr val="bg1"/>
                  </a:solidFill>
                  <a:effectLst>
                    <a:outerShdw blurRad="38100" dist="38100" dir="2700000" algn="tl">
                      <a:srgbClr val="000000">
                        <a:alpha val="43137"/>
                      </a:srgbClr>
                    </a:outerShdw>
                  </a:effectLst>
                  <a:cs typeface="+mn-ea"/>
                  <a:sym typeface="+mn-lt"/>
                </a:rPr>
                <a:t>WORLD AIDS DAY</a:t>
              </a:r>
              <a:endParaRPr lang="zh-CN" altLang="en-US" sz="1400"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6">
            <a:extLst>
              <a:ext uri="{FF2B5EF4-FFF2-40B4-BE49-F238E27FC236}">
                <a16:creationId xmlns="" xmlns:a16="http://schemas.microsoft.com/office/drawing/2014/main" id="{F9DC4A30-90FA-4F1C-9E76-CB4F4CD5B467}"/>
              </a:ext>
            </a:extLst>
          </p:cNvPr>
          <p:cNvGrpSpPr/>
          <p:nvPr/>
        </p:nvGrpSpPr>
        <p:grpSpPr>
          <a:xfrm>
            <a:off x="10272464" y="4725144"/>
            <a:ext cx="1728192" cy="984885"/>
            <a:chOff x="10425562" y="4472076"/>
            <a:chExt cx="1728192" cy="984885"/>
          </a:xfrm>
        </p:grpSpPr>
        <p:sp>
          <p:nvSpPr>
            <p:cNvPr id="8" name="文本框 7">
              <a:extLst>
                <a:ext uri="{FF2B5EF4-FFF2-40B4-BE49-F238E27FC236}">
                  <a16:creationId xmlns="" xmlns:a16="http://schemas.microsoft.com/office/drawing/2014/main" id="{8B64F1BE-D233-41FC-996B-C0D41506868B}"/>
                </a:ext>
              </a:extLst>
            </p:cNvPr>
            <p:cNvSpPr txBox="1"/>
            <p:nvPr/>
          </p:nvSpPr>
          <p:spPr>
            <a:xfrm>
              <a:off x="10425562" y="4472076"/>
              <a:ext cx="1584176" cy="400110"/>
            </a:xfrm>
            <a:prstGeom prst="rect">
              <a:avLst/>
            </a:prstGeom>
            <a:noFill/>
          </p:spPr>
          <p:txBody>
            <a:bodyPr wrap="square" rtlCol="0">
              <a:spAutoFit/>
            </a:bodyPr>
            <a:lstStyle/>
            <a:p>
              <a:pPr algn="dist"/>
              <a:r>
                <a:rPr lang="en-US" altLang="zh-CN" sz="2000" dirty="0">
                  <a:solidFill>
                    <a:schemeClr val="bg1"/>
                  </a:solidFill>
                  <a:effectLst>
                    <a:outerShdw blurRad="38100" dist="38100" dir="2700000" algn="tl">
                      <a:srgbClr val="000000">
                        <a:alpha val="43137"/>
                      </a:srgbClr>
                    </a:outerShdw>
                  </a:effectLst>
                  <a:cs typeface="+mn-ea"/>
                  <a:sym typeface="+mn-lt"/>
                </a:rPr>
                <a:t>2021</a:t>
              </a:r>
              <a:r>
                <a:rPr lang="zh-CN" altLang="en-US" sz="2000" dirty="0">
                  <a:solidFill>
                    <a:schemeClr val="bg1"/>
                  </a:solidFill>
                  <a:effectLst>
                    <a:outerShdw blurRad="38100" dist="38100" dir="2700000" algn="tl">
                      <a:srgbClr val="000000">
                        <a:alpha val="43137"/>
                      </a:srgbClr>
                    </a:outerShdw>
                  </a:effectLst>
                  <a:cs typeface="+mn-ea"/>
                  <a:sym typeface="+mn-lt"/>
                </a:rPr>
                <a:t>年</a:t>
              </a:r>
            </a:p>
          </p:txBody>
        </p:sp>
        <p:sp>
          <p:nvSpPr>
            <p:cNvPr id="9" name="文本框 8">
              <a:extLst>
                <a:ext uri="{FF2B5EF4-FFF2-40B4-BE49-F238E27FC236}">
                  <a16:creationId xmlns="" xmlns:a16="http://schemas.microsoft.com/office/drawing/2014/main" id="{1347A716-4010-413A-B4D9-CADCAE6E8B28}"/>
                </a:ext>
              </a:extLst>
            </p:cNvPr>
            <p:cNvSpPr txBox="1"/>
            <p:nvPr/>
          </p:nvSpPr>
          <p:spPr>
            <a:xfrm>
              <a:off x="10425562" y="4872186"/>
              <a:ext cx="1728192" cy="584775"/>
            </a:xfrm>
            <a:prstGeom prst="rect">
              <a:avLst/>
            </a:prstGeom>
            <a:noFill/>
          </p:spPr>
          <p:txBody>
            <a:bodyPr wrap="square" rtlCol="0">
              <a:spAutoFit/>
            </a:bodyPr>
            <a:lstStyle/>
            <a:p>
              <a:r>
                <a:rPr lang="zh-CN" altLang="en-US" sz="1600" dirty="0">
                  <a:solidFill>
                    <a:schemeClr val="bg1"/>
                  </a:solidFill>
                  <a:effectLst>
                    <a:outerShdw blurRad="38100" dist="38100" dir="2700000" algn="tl">
                      <a:srgbClr val="000000">
                        <a:alpha val="43137"/>
                      </a:srgbClr>
                    </a:outerShdw>
                  </a:effectLst>
                  <a:cs typeface="+mn-ea"/>
                  <a:sym typeface="+mn-lt"/>
                </a:rPr>
                <a:t>世界第</a:t>
              </a:r>
              <a:r>
                <a:rPr lang="en-US" altLang="zh-CN" sz="1600" dirty="0">
                  <a:solidFill>
                    <a:schemeClr val="bg1"/>
                  </a:solidFill>
                  <a:effectLst>
                    <a:outerShdw blurRad="38100" dist="38100" dir="2700000" algn="tl">
                      <a:srgbClr val="000000">
                        <a:alpha val="43137"/>
                      </a:srgbClr>
                    </a:outerShdw>
                  </a:effectLst>
                  <a:cs typeface="+mn-ea"/>
                  <a:sym typeface="+mn-lt"/>
                </a:rPr>
                <a:t>24</a:t>
              </a:r>
              <a:r>
                <a:rPr lang="zh-CN" altLang="en-US" sz="1600" dirty="0">
                  <a:solidFill>
                    <a:schemeClr val="bg1"/>
                  </a:solidFill>
                  <a:effectLst>
                    <a:outerShdw blurRad="38100" dist="38100" dir="2700000" algn="tl">
                      <a:srgbClr val="000000">
                        <a:alpha val="43137"/>
                      </a:srgbClr>
                    </a:outerShdw>
                  </a:effectLst>
                  <a:cs typeface="+mn-ea"/>
                  <a:sym typeface="+mn-lt"/>
                </a:rPr>
                <a:t>个艾滋病日</a:t>
              </a:r>
            </a:p>
          </p:txBody>
        </p:sp>
      </p:grpSp>
      <p:grpSp>
        <p:nvGrpSpPr>
          <p:cNvPr id="13" name="组合 12">
            <a:extLst>
              <a:ext uri="{FF2B5EF4-FFF2-40B4-BE49-F238E27FC236}">
                <a16:creationId xmlns="" xmlns:a16="http://schemas.microsoft.com/office/drawing/2014/main" id="{E6AC9FCB-BBB4-4304-94B0-2F221F7E0BAF}"/>
              </a:ext>
            </a:extLst>
          </p:cNvPr>
          <p:cNvGrpSpPr/>
          <p:nvPr/>
        </p:nvGrpSpPr>
        <p:grpSpPr>
          <a:xfrm>
            <a:off x="551384" y="2147620"/>
            <a:ext cx="6984776" cy="2562760"/>
            <a:chOff x="551384" y="1916832"/>
            <a:chExt cx="6984776" cy="2562760"/>
          </a:xfrm>
        </p:grpSpPr>
        <p:sp>
          <p:nvSpPr>
            <p:cNvPr id="10" name="文本框 9">
              <a:extLst>
                <a:ext uri="{FF2B5EF4-FFF2-40B4-BE49-F238E27FC236}">
                  <a16:creationId xmlns="" xmlns:a16="http://schemas.microsoft.com/office/drawing/2014/main" id="{5C418258-3EAD-4BD4-9B41-AF5134DE8176}"/>
                </a:ext>
              </a:extLst>
            </p:cNvPr>
            <p:cNvSpPr txBox="1"/>
            <p:nvPr/>
          </p:nvSpPr>
          <p:spPr>
            <a:xfrm>
              <a:off x="551384" y="1916832"/>
              <a:ext cx="4248472" cy="1200329"/>
            </a:xfrm>
            <a:prstGeom prst="rect">
              <a:avLst/>
            </a:prstGeom>
            <a:noFill/>
          </p:spPr>
          <p:txBody>
            <a:bodyPr wrap="square" rtlCol="0">
              <a:spAutoFit/>
            </a:bodyPr>
            <a:lstStyle/>
            <a:p>
              <a:pPr algn="dist"/>
              <a:r>
                <a:rPr lang="en-US" altLang="zh-CN" sz="7200" dirty="0">
                  <a:solidFill>
                    <a:schemeClr val="bg1"/>
                  </a:solidFill>
                  <a:effectLst>
                    <a:outerShdw blurRad="38100" dist="38100" dir="2700000" algn="tl">
                      <a:srgbClr val="000000">
                        <a:alpha val="43137"/>
                      </a:srgbClr>
                    </a:outerShdw>
                  </a:effectLst>
                  <a:cs typeface="+mn-ea"/>
                  <a:sym typeface="+mn-lt"/>
                </a:rPr>
                <a:t>PART 02</a:t>
              </a:r>
              <a:endParaRPr lang="zh-CN" altLang="en-US" sz="7200" dirty="0">
                <a:solidFill>
                  <a:schemeClr val="bg1"/>
                </a:solidFill>
                <a:effectLst>
                  <a:outerShdw blurRad="38100" dist="38100" dir="2700000" algn="tl">
                    <a:srgbClr val="000000">
                      <a:alpha val="43137"/>
                    </a:srgbClr>
                  </a:outerShdw>
                </a:effectLst>
                <a:cs typeface="+mn-ea"/>
                <a:sym typeface="+mn-lt"/>
              </a:endParaRPr>
            </a:p>
          </p:txBody>
        </p:sp>
        <p:sp>
          <p:nvSpPr>
            <p:cNvPr id="11" name="文本框 10">
              <a:extLst>
                <a:ext uri="{FF2B5EF4-FFF2-40B4-BE49-F238E27FC236}">
                  <a16:creationId xmlns="" xmlns:a16="http://schemas.microsoft.com/office/drawing/2014/main" id="{4B6195CA-B9F6-423B-91A8-903F66E19853}"/>
                </a:ext>
              </a:extLst>
            </p:cNvPr>
            <p:cNvSpPr txBox="1"/>
            <p:nvPr/>
          </p:nvSpPr>
          <p:spPr>
            <a:xfrm>
              <a:off x="551384" y="3244378"/>
              <a:ext cx="6480720" cy="830997"/>
            </a:xfrm>
            <a:prstGeom prst="rect">
              <a:avLst/>
            </a:prstGeom>
            <a:noFill/>
          </p:spPr>
          <p:txBody>
            <a:bodyPr wrap="square" rtlCol="0">
              <a:spAutoFit/>
            </a:bodyPr>
            <a:lstStyle/>
            <a:p>
              <a:pPr algn="dist"/>
              <a:r>
                <a:rPr lang="zh-CN" altLang="en-US" sz="4800" dirty="0">
                  <a:solidFill>
                    <a:schemeClr val="bg1"/>
                  </a:solidFill>
                  <a:effectLst>
                    <a:outerShdw blurRad="38100" dist="38100" dir="2700000" algn="tl">
                      <a:srgbClr val="000000">
                        <a:alpha val="43137"/>
                      </a:srgbClr>
                    </a:outerShdw>
                  </a:effectLst>
                  <a:cs typeface="+mn-ea"/>
                  <a:sym typeface="+mn-lt"/>
                </a:rPr>
                <a:t>临床表现及应对策略</a:t>
              </a:r>
            </a:p>
          </p:txBody>
        </p:sp>
        <p:sp>
          <p:nvSpPr>
            <p:cNvPr id="12" name="文本框 11">
              <a:extLst>
                <a:ext uri="{FF2B5EF4-FFF2-40B4-BE49-F238E27FC236}">
                  <a16:creationId xmlns="" xmlns:a16="http://schemas.microsoft.com/office/drawing/2014/main" id="{06663C1B-28A7-453F-A8FA-EDB3202C9D80}"/>
                </a:ext>
              </a:extLst>
            </p:cNvPr>
            <p:cNvSpPr txBox="1"/>
            <p:nvPr/>
          </p:nvSpPr>
          <p:spPr>
            <a:xfrm>
              <a:off x="551384" y="4202593"/>
              <a:ext cx="6984776" cy="276999"/>
            </a:xfrm>
            <a:prstGeom prst="rect">
              <a:avLst/>
            </a:prstGeom>
            <a:noFill/>
          </p:spPr>
          <p:txBody>
            <a:bodyPr wrap="square" rtlCol="0">
              <a:spAutoFit/>
            </a:bodyPr>
            <a:lstStyle/>
            <a:p>
              <a:pPr algn="dist"/>
              <a:r>
                <a:rPr lang="en-US" altLang="zh-CN" sz="1200" dirty="0">
                  <a:solidFill>
                    <a:schemeClr val="bg1"/>
                  </a:solidFill>
                  <a:effectLst>
                    <a:outerShdw blurRad="38100" dist="38100" dir="2700000" algn="tl">
                      <a:srgbClr val="000000">
                        <a:alpha val="43137"/>
                      </a:srgbClr>
                    </a:outerShdw>
                  </a:effectLst>
                  <a:cs typeface="+mn-ea"/>
                  <a:sym typeface="+mn-lt"/>
                </a:rPr>
                <a:t>OVERVIEW OF THE COMPANY'S ANNUAL PROJECT SITUATION</a:t>
              </a:r>
              <a:endParaRPr lang="zh-CN" altLang="en-US" sz="1200" dirty="0">
                <a:solidFill>
                  <a:schemeClr val="bg1"/>
                </a:solidFill>
                <a:effectLst>
                  <a:outerShdw blurRad="38100" dist="38100" dir="2700000" algn="tl">
                    <a:srgbClr val="000000">
                      <a:alpha val="43137"/>
                    </a:srgbClr>
                  </a:outerShdw>
                </a:effectLst>
                <a:cs typeface="+mn-ea"/>
                <a:sym typeface="+mn-lt"/>
              </a:endParaRPr>
            </a:p>
          </p:txBody>
        </p:sp>
      </p:grpSp>
      <p:sp>
        <p:nvSpPr>
          <p:cNvPr id="17" name="文本框 16">
            <a:extLst>
              <a:ext uri="{FF2B5EF4-FFF2-40B4-BE49-F238E27FC236}">
                <a16:creationId xmlns="" xmlns:a16="http://schemas.microsoft.com/office/drawing/2014/main" id="{434E74C0-67A4-4FF7-9327-B0365E68E0E0}"/>
              </a:ext>
            </a:extLst>
          </p:cNvPr>
          <p:cNvSpPr txBox="1"/>
          <p:nvPr/>
        </p:nvSpPr>
        <p:spPr>
          <a:xfrm>
            <a:off x="551384" y="6093296"/>
            <a:ext cx="6552728" cy="490712"/>
          </a:xfrm>
          <a:prstGeom prst="rect">
            <a:avLst/>
          </a:prstGeom>
          <a:noFill/>
        </p:spPr>
        <p:txBody>
          <a:bodyPr wrap="square" rtlCol="0">
            <a:spAutoFit/>
          </a:bodyPr>
          <a:lstStyle/>
          <a:p>
            <a:pPr>
              <a:lnSpc>
                <a:spcPct val="200000"/>
              </a:lnSpc>
            </a:pPr>
            <a:r>
              <a:rPr lang="en-US" altLang="zh-CN" sz="700" spc="400" dirty="0">
                <a:solidFill>
                  <a:schemeClr val="bg1"/>
                </a:solidFill>
                <a:effectLst>
                  <a:outerShdw blurRad="38100" dist="38100" dir="2700000" algn="tl">
                    <a:srgbClr val="000000">
                      <a:alpha val="43137"/>
                    </a:srgbClr>
                  </a:outerShdw>
                </a:effectLst>
                <a:cs typeface="+mn-ea"/>
                <a:sym typeface="+mn-lt"/>
              </a:rPr>
              <a:t>JOIN HANDS TO FIGHT AIDS AND SHARE HEALTH JOIN HANDS TO FIGHT AIDS AND SHARE HEALTH RESPONSIBILITIES</a:t>
            </a:r>
            <a:endParaRPr lang="zh-CN" altLang="en-US" sz="700" spc="400" dirty="0">
              <a:solidFill>
                <a:schemeClr val="bg1"/>
              </a:solidFill>
              <a:effectLst>
                <a:outerShdw blurRad="38100" dist="38100" dir="2700000" algn="tl">
                  <a:srgbClr val="000000">
                    <a:alpha val="43137"/>
                  </a:srgbClr>
                </a:outerShdw>
              </a:effectLst>
              <a:cs typeface="+mn-ea"/>
              <a:sym typeface="+mn-lt"/>
            </a:endParaRPr>
          </a:p>
        </p:txBody>
      </p:sp>
    </p:spTree>
    <p:custDataLst>
      <p:tags r:id="rId1"/>
    </p:custDataLst>
    <p:extLst>
      <p:ext uri="{BB962C8B-B14F-4D97-AF65-F5344CB8AC3E}">
        <p14:creationId xmlns:p14="http://schemas.microsoft.com/office/powerpoint/2010/main" val="3973547174"/>
      </p:ext>
    </p:extLst>
  </p:cSld>
  <p:clrMapOvr>
    <a:masterClrMapping/>
  </p:clrMapOvr>
  <mc:AlternateContent xmlns:mc="http://schemas.openxmlformats.org/markup-compatibility/2006" xmlns:p14="http://schemas.microsoft.com/office/powerpoint/2010/main">
    <mc:Choice Requires="p14">
      <p:transition spd="slow" p14:dur="1500" advTm="1028">
        <p:random/>
      </p:transition>
    </mc:Choice>
    <mc:Fallback xmlns="">
      <p:transition spd="slow" advTm="102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0.2|0.2|0.4"/>
</p:tagLst>
</file>

<file path=ppt/tags/tag10.xml><?xml version="1.0" encoding="utf-8"?>
<p:tagLst xmlns:a="http://schemas.openxmlformats.org/drawingml/2006/main" xmlns:r="http://schemas.openxmlformats.org/officeDocument/2006/relationships" xmlns:p="http://schemas.openxmlformats.org/presentationml/2006/main">
  <p:tag name="TIMING" val="|0.2|0.2|0.2|0.2|0.2|0.2"/>
</p:tagLst>
</file>

<file path=ppt/tags/tag11.xml><?xml version="1.0" encoding="utf-8"?>
<p:tagLst xmlns:a="http://schemas.openxmlformats.org/drawingml/2006/main" xmlns:r="http://schemas.openxmlformats.org/officeDocument/2006/relationships" xmlns:p="http://schemas.openxmlformats.org/presentationml/2006/main">
  <p:tag name="TIMING" val="|0.1|0.2"/>
</p:tagLst>
</file>

<file path=ppt/tags/tag12.xml><?xml version="1.0" encoding="utf-8"?>
<p:tagLst xmlns:a="http://schemas.openxmlformats.org/drawingml/2006/main" xmlns:r="http://schemas.openxmlformats.org/officeDocument/2006/relationships" xmlns:p="http://schemas.openxmlformats.org/presentationml/2006/main">
  <p:tag name="TIMING" val="|0.1|0.2|0.2|0.2"/>
</p:tagLst>
</file>

<file path=ppt/tags/tag13.xml><?xml version="1.0" encoding="utf-8"?>
<p:tagLst xmlns:a="http://schemas.openxmlformats.org/drawingml/2006/main" xmlns:r="http://schemas.openxmlformats.org/officeDocument/2006/relationships" xmlns:p="http://schemas.openxmlformats.org/presentationml/2006/main">
  <p:tag name="TIMING" val="|0.2|0.2|0.2|0.2|0.2"/>
</p:tagLst>
</file>

<file path=ppt/tags/tag14.xml><?xml version="1.0" encoding="utf-8"?>
<p:tagLst xmlns:a="http://schemas.openxmlformats.org/drawingml/2006/main" xmlns:r="http://schemas.openxmlformats.org/officeDocument/2006/relationships" xmlns:p="http://schemas.openxmlformats.org/presentationml/2006/main">
  <p:tag name="TIMING" val="|0.2|0.2|0.1"/>
</p:tagLst>
</file>

<file path=ppt/tags/tag15.xml><?xml version="1.0" encoding="utf-8"?>
<p:tagLst xmlns:a="http://schemas.openxmlformats.org/drawingml/2006/main" xmlns:r="http://schemas.openxmlformats.org/officeDocument/2006/relationships" xmlns:p="http://schemas.openxmlformats.org/presentationml/2006/main">
  <p:tag name="TIMING" val="|0.2|0.2|0.2"/>
</p:tagLst>
</file>

<file path=ppt/tags/tag16.xml><?xml version="1.0" encoding="utf-8"?>
<p:tagLst xmlns:a="http://schemas.openxmlformats.org/drawingml/2006/main" xmlns:r="http://schemas.openxmlformats.org/officeDocument/2006/relationships" xmlns:p="http://schemas.openxmlformats.org/presentationml/2006/main">
  <p:tag name="TIMING" val="|0.2|0.2|0.2"/>
</p:tagLst>
</file>

<file path=ppt/tags/tag17.xml><?xml version="1.0" encoding="utf-8"?>
<p:tagLst xmlns:a="http://schemas.openxmlformats.org/drawingml/2006/main" xmlns:r="http://schemas.openxmlformats.org/officeDocument/2006/relationships" xmlns:p="http://schemas.openxmlformats.org/presentationml/2006/main">
  <p:tag name="TIMING" val="|0.2|0.2|0.2"/>
</p:tagLst>
</file>

<file path=ppt/tags/tag18.xml><?xml version="1.0" encoding="utf-8"?>
<p:tagLst xmlns:a="http://schemas.openxmlformats.org/drawingml/2006/main" xmlns:r="http://schemas.openxmlformats.org/officeDocument/2006/relationships" xmlns:p="http://schemas.openxmlformats.org/presentationml/2006/main">
  <p:tag name="TIMING" val="|0.2|0.2|0.2"/>
</p:tagLst>
</file>

<file path=ppt/tags/tag19.xml><?xml version="1.0" encoding="utf-8"?>
<p:tagLst xmlns:a="http://schemas.openxmlformats.org/drawingml/2006/main" xmlns:r="http://schemas.openxmlformats.org/officeDocument/2006/relationships" xmlns:p="http://schemas.openxmlformats.org/presentationml/2006/main">
  <p:tag name="TIMING" val="|0.2|0.2|0.2|0.2"/>
</p:tagLst>
</file>

<file path=ppt/tags/tag2.xml><?xml version="1.0" encoding="utf-8"?>
<p:tagLst xmlns:a="http://schemas.openxmlformats.org/drawingml/2006/main" xmlns:r="http://schemas.openxmlformats.org/officeDocument/2006/relationships" xmlns:p="http://schemas.openxmlformats.org/presentationml/2006/main">
  <p:tag name="TIMING" val="|0.3|0.3|0.3|0.3"/>
</p:tagLst>
</file>

<file path=ppt/tags/tag20.xml><?xml version="1.0" encoding="utf-8"?>
<p:tagLst xmlns:a="http://schemas.openxmlformats.org/drawingml/2006/main" xmlns:r="http://schemas.openxmlformats.org/officeDocument/2006/relationships" xmlns:p="http://schemas.openxmlformats.org/presentationml/2006/main">
  <p:tag name="TIMING" val="|0.2|0.2|0.2"/>
</p:tagLst>
</file>

<file path=ppt/tags/tag21.xml><?xml version="1.0" encoding="utf-8"?>
<p:tagLst xmlns:a="http://schemas.openxmlformats.org/drawingml/2006/main" xmlns:r="http://schemas.openxmlformats.org/officeDocument/2006/relationships" xmlns:p="http://schemas.openxmlformats.org/presentationml/2006/main">
  <p:tag name="TIMING" val="|0.2|0.4|0.2"/>
</p:tagLst>
</file>

<file path=ppt/tags/tag22.xml><?xml version="1.0" encoding="utf-8"?>
<p:tagLst xmlns:a="http://schemas.openxmlformats.org/drawingml/2006/main" xmlns:r="http://schemas.openxmlformats.org/officeDocument/2006/relationships" xmlns:p="http://schemas.openxmlformats.org/presentationml/2006/main">
  <p:tag name="TIMING" val="|0.2|0.2|0.2|0.2"/>
</p:tagLst>
</file>

<file path=ppt/tags/tag23.xml><?xml version="1.0" encoding="utf-8"?>
<p:tagLst xmlns:a="http://schemas.openxmlformats.org/drawingml/2006/main" xmlns:r="http://schemas.openxmlformats.org/officeDocument/2006/relationships" xmlns:p="http://schemas.openxmlformats.org/presentationml/2006/main">
  <p:tag name="TIMING" val="|0.2|0.2|0.2|0.2|0.2|0.2"/>
</p:tagLst>
</file>

<file path=ppt/tags/tag24.xml><?xml version="1.0" encoding="utf-8"?>
<p:tagLst xmlns:a="http://schemas.openxmlformats.org/drawingml/2006/main" xmlns:r="http://schemas.openxmlformats.org/officeDocument/2006/relationships" xmlns:p="http://schemas.openxmlformats.org/presentationml/2006/main">
  <p:tag name="TIMING" val="|0.2|0.2|0.2"/>
</p:tagLst>
</file>

<file path=ppt/tags/tag25.xml><?xml version="1.0" encoding="utf-8"?>
<p:tagLst xmlns:a="http://schemas.openxmlformats.org/drawingml/2006/main" xmlns:r="http://schemas.openxmlformats.org/officeDocument/2006/relationships" xmlns:p="http://schemas.openxmlformats.org/presentationml/2006/main">
  <p:tag name="TIMING" val="|0.2|0.2|0.2|0.2"/>
</p:tagLst>
</file>

<file path=ppt/tags/tag3.xml><?xml version="1.0" encoding="utf-8"?>
<p:tagLst xmlns:a="http://schemas.openxmlformats.org/drawingml/2006/main" xmlns:r="http://schemas.openxmlformats.org/officeDocument/2006/relationships" xmlns:p="http://schemas.openxmlformats.org/presentationml/2006/main">
  <p:tag name="TIMING" val="|0.3|0.3|0.3"/>
</p:tagLst>
</file>

<file path=ppt/tags/tag4.xml><?xml version="1.0" encoding="utf-8"?>
<p:tagLst xmlns:a="http://schemas.openxmlformats.org/drawingml/2006/main" xmlns:r="http://schemas.openxmlformats.org/officeDocument/2006/relationships" xmlns:p="http://schemas.openxmlformats.org/presentationml/2006/main">
  <p:tag name="TIMING" val="|0.3|0.3|0.3"/>
</p:tagLst>
</file>

<file path=ppt/tags/tag5.xml><?xml version="1.0" encoding="utf-8"?>
<p:tagLst xmlns:a="http://schemas.openxmlformats.org/drawingml/2006/main" xmlns:r="http://schemas.openxmlformats.org/officeDocument/2006/relationships" xmlns:p="http://schemas.openxmlformats.org/presentationml/2006/main">
  <p:tag name="TIMING" val="|0.2|0.2|0.2|0.2"/>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2|0.2|0.2|0.2|0.2"/>
</p:tagLst>
</file>

<file path=ppt/tags/tag8.xml><?xml version="1.0" encoding="utf-8"?>
<p:tagLst xmlns:a="http://schemas.openxmlformats.org/drawingml/2006/main" xmlns:r="http://schemas.openxmlformats.org/officeDocument/2006/relationships" xmlns:p="http://schemas.openxmlformats.org/presentationml/2006/main">
  <p:tag name="TIMING" val="|0.2|0.2|0.2|0.4"/>
</p:tagLst>
</file>

<file path=ppt/tags/tag9.xml><?xml version="1.0" encoding="utf-8"?>
<p:tagLst xmlns:a="http://schemas.openxmlformats.org/drawingml/2006/main" xmlns:r="http://schemas.openxmlformats.org/officeDocument/2006/relationships" xmlns:p="http://schemas.openxmlformats.org/presentationml/2006/main">
  <p:tag name="TIMING" val="|0.1|0.2|0.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vojeco4">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2040</Words>
  <Application>Microsoft Office PowerPoint</Application>
  <PresentationFormat>宽屏</PresentationFormat>
  <Paragraphs>230</Paragraphs>
  <Slides>26</Slides>
  <Notes>2</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26</vt:i4>
      </vt:variant>
    </vt:vector>
  </HeadingPairs>
  <TitlesOfParts>
    <vt:vector size="35"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12</cp:revision>
  <dcterms:created xsi:type="dcterms:W3CDTF">2021-11-03T07:17:56Z</dcterms:created>
  <dcterms:modified xsi:type="dcterms:W3CDTF">2023-01-31T00:38:29Z</dcterms:modified>
</cp:coreProperties>
</file>