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 id="2147483663" r:id="rId3"/>
  </p:sldMasterIdLst>
  <p:notesMasterIdLst>
    <p:notesMasterId r:id="rId30"/>
  </p:notesMasterIdLst>
  <p:handoutMasterIdLst>
    <p:handoutMasterId r:id="rId31"/>
  </p:handoutMasterIdLst>
  <p:sldIdLst>
    <p:sldId id="256" r:id="rId4"/>
    <p:sldId id="281" r:id="rId5"/>
    <p:sldId id="283" r:id="rId6"/>
    <p:sldId id="345" r:id="rId7"/>
    <p:sldId id="346" r:id="rId8"/>
    <p:sldId id="319" r:id="rId9"/>
    <p:sldId id="325" r:id="rId10"/>
    <p:sldId id="326" r:id="rId11"/>
    <p:sldId id="349" r:id="rId12"/>
    <p:sldId id="320" r:id="rId13"/>
    <p:sldId id="328" r:id="rId14"/>
    <p:sldId id="350" r:id="rId15"/>
    <p:sldId id="352" r:id="rId16"/>
    <p:sldId id="353" r:id="rId17"/>
    <p:sldId id="334" r:id="rId18"/>
    <p:sldId id="354" r:id="rId19"/>
    <p:sldId id="355" r:id="rId20"/>
    <p:sldId id="356" r:id="rId21"/>
    <p:sldId id="321" r:id="rId22"/>
    <p:sldId id="357" r:id="rId23"/>
    <p:sldId id="359" r:id="rId24"/>
    <p:sldId id="365" r:id="rId25"/>
    <p:sldId id="362" r:id="rId26"/>
    <p:sldId id="343" r:id="rId27"/>
    <p:sldId id="363" r:id="rId28"/>
    <p:sldId id="366" r:id="rId29"/>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 xmlns:p1710="http://schemas.microsoft.com/office/powerpoint/2017/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3" autoAdjust="0"/>
    <p:restoredTop sz="96314" autoAdjust="0"/>
  </p:normalViewPr>
  <p:slideViewPr>
    <p:cSldViewPr snapToGrid="0">
      <p:cViewPr varScale="1">
        <p:scale>
          <a:sx n="108" d="100"/>
          <a:sy n="108" d="100"/>
        </p:scale>
        <p:origin x="690" y="114"/>
      </p:cViewPr>
      <p:guideLst>
        <p:guide orient="horz" pos="2160"/>
        <p:guide pos="384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ea typeface="思源黑体 CN Normal"/>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ea typeface="思源黑体 CN Normal"/>
              </a:rPr>
              <a:t>2023/2/21</a:t>
            </a:fld>
            <a:endParaRPr lang="zh-CN" altLang="en-US">
              <a:ea typeface="思源黑体 CN Normal"/>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ea typeface="思源黑体 CN Normal"/>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ea typeface="思源黑体 CN Normal"/>
              </a:rPr>
              <a:t>‹#›</a:t>
            </a:fld>
            <a:endParaRPr lang="zh-CN" altLang="en-US">
              <a:ea typeface="思源黑体 CN Normal"/>
            </a:endParaRPr>
          </a:p>
        </p:txBody>
      </p:sp>
    </p:spTree>
    <p:extLst>
      <p:ext uri="{BB962C8B-B14F-4D97-AF65-F5344CB8AC3E}">
        <p14:creationId xmlns:p14="http://schemas.microsoft.com/office/powerpoint/2010/main" val="3141914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思源黑体 CN Normal"/>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思源黑体 CN Normal"/>
              </a:defRPr>
            </a:lvl1pPr>
          </a:lstStyle>
          <a:p>
            <a:fld id="{D2A48B96-639E-45A3-A0BA-2464DFDB1FAA}" type="datetimeFigureOut">
              <a:rPr lang="zh-CN" altLang="en-US" smtClean="0"/>
              <a:t>2023/2/21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思源黑体 CN Normal"/>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思源黑体 CN Normal"/>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740392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思源黑体 CN Normal"/>
        <a:cs typeface="+mn-cs"/>
      </a:defRPr>
    </a:lvl1pPr>
    <a:lvl2pPr marL="457200" algn="l" defTabSz="914400" rtl="0" eaLnBrk="1" latinLnBrk="0" hangingPunct="1">
      <a:defRPr sz="1200" kern="1200">
        <a:solidFill>
          <a:schemeClr val="tx1"/>
        </a:solidFill>
        <a:latin typeface="+mn-lt"/>
        <a:ea typeface="思源黑体 CN Normal"/>
        <a:cs typeface="+mn-cs"/>
      </a:defRPr>
    </a:lvl2pPr>
    <a:lvl3pPr marL="914400" algn="l" defTabSz="914400" rtl="0" eaLnBrk="1" latinLnBrk="0" hangingPunct="1">
      <a:defRPr sz="1200" kern="1200">
        <a:solidFill>
          <a:schemeClr val="tx1"/>
        </a:solidFill>
        <a:latin typeface="+mn-lt"/>
        <a:ea typeface="思源黑体 CN Normal"/>
        <a:cs typeface="+mn-cs"/>
      </a:defRPr>
    </a:lvl3pPr>
    <a:lvl4pPr marL="1371600" algn="l" defTabSz="914400" rtl="0" eaLnBrk="1" latinLnBrk="0" hangingPunct="1">
      <a:defRPr sz="1200" kern="1200">
        <a:solidFill>
          <a:schemeClr val="tx1"/>
        </a:solidFill>
        <a:latin typeface="+mn-lt"/>
        <a:ea typeface="思源黑体 CN Normal"/>
        <a:cs typeface="+mn-cs"/>
      </a:defRPr>
    </a:lvl4pPr>
    <a:lvl5pPr marL="1828800" algn="l" defTabSz="914400" rtl="0" eaLnBrk="1" latinLnBrk="0" hangingPunct="1">
      <a:defRPr sz="1200" kern="1200">
        <a:solidFill>
          <a:schemeClr val="tx1"/>
        </a:solidFill>
        <a:latin typeface="+mn-lt"/>
        <a:ea typeface="思源黑体 CN Normal"/>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632581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569069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E7E4DD"/>
        </a:solidFill>
        <a:effectLst/>
      </p:bgPr>
    </p:bg>
    <p:spTree>
      <p:nvGrpSpPr>
        <p:cNvPr id="1" name=""/>
        <p:cNvGrpSpPr/>
        <p:nvPr/>
      </p:nvGrpSpPr>
      <p:grpSpPr>
        <a:xfrm>
          <a:off x="0" y="0"/>
          <a:ext cx="0" cy="0"/>
          <a:chOff x="0" y="0"/>
          <a:chExt cx="0" cy="0"/>
        </a:xfrm>
      </p:grpSpPr>
      <p:pic>
        <p:nvPicPr>
          <p:cNvPr id="7" name="图片 6" descr="4"/>
          <p:cNvPicPr>
            <a:picLocks noChangeAspect="1"/>
          </p:cNvPicPr>
          <p:nvPr userDrawn="1"/>
        </p:nvPicPr>
        <p:blipFill>
          <a:blip r:embed="rId2" cstate="email">
            <a:alphaModFix amt="40000"/>
            <a:extLst>
              <a:ext uri="{28A0092B-C50C-407E-A947-70E740481C1C}">
                <a14:useLocalDpi xmlns:a14="http://schemas.microsoft.com/office/drawing/2010/main"/>
              </a:ext>
            </a:extLst>
          </a:blip>
          <a:stretch>
            <a:fillRect/>
          </a:stretch>
        </p:blipFill>
        <p:spPr>
          <a:xfrm>
            <a:off x="6733540" y="0"/>
            <a:ext cx="5458460" cy="6858000"/>
          </a:xfrm>
          <a:prstGeom prst="rect">
            <a:avLst/>
          </a:prstGeom>
        </p:spPr>
      </p:pic>
      <p:pic>
        <p:nvPicPr>
          <p:cNvPr id="9" name="图片 8" descr="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296910" y="0"/>
            <a:ext cx="3895090" cy="6858000"/>
          </a:xfrm>
          <a:prstGeom prst="rect">
            <a:avLst/>
          </a:prstGeom>
        </p:spPr>
      </p:pic>
      <p:pic>
        <p:nvPicPr>
          <p:cNvPr id="10" name="图片 9" descr="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296910" y="0"/>
            <a:ext cx="3895090" cy="6858000"/>
          </a:xfrm>
          <a:prstGeom prst="rect">
            <a:avLst/>
          </a:prstGeom>
        </p:spPr>
      </p:pic>
      <p:sp>
        <p:nvSpPr>
          <p:cNvPr id="13" name="文本框 12"/>
          <p:cNvSpPr txBox="1"/>
          <p:nvPr/>
        </p:nvSpPr>
        <p:spPr>
          <a:xfrm>
            <a:off x="1797685" y="890270"/>
            <a:ext cx="7204075" cy="5077460"/>
          </a:xfrm>
          <a:prstGeom prst="rect">
            <a:avLst/>
          </a:prstGeom>
          <a:noFill/>
        </p:spPr>
        <p:txBody>
          <a:bodyPr wrap="square" rtlCol="0" anchor="t">
            <a:spAutoFit/>
          </a:bodyPr>
          <a:lstStyle/>
          <a:p>
            <a:pPr algn="ctr" fontAlgn="auto">
              <a:lnSpc>
                <a:spcPct val="150000"/>
              </a:lnSpc>
            </a:pPr>
            <a:r>
              <a:rPr lang="zh-CN" altLang="en-US" sz="7200">
                <a:solidFill>
                  <a:srgbClr val="7B0805">
                    <a:alpha val="5000"/>
                  </a:srgbClr>
                </a:solidFill>
                <a:latin typeface="卢文辉经典粗黑简体" panose="02000000000000000000" charset="-122"/>
                <a:ea typeface="卢文辉经典粗黑简体" panose="02000000000000000000" charset="-122"/>
                <a:cs typeface="卢文辉经典粗黑简体" panose="02000000000000000000" charset="-122"/>
                <a:sym typeface="+mn-ea"/>
              </a:rPr>
              <a:t>吸烟有害健康 </a:t>
            </a:r>
          </a:p>
          <a:p>
            <a:pPr algn="ctr" fontAlgn="auto">
              <a:lnSpc>
                <a:spcPct val="150000"/>
              </a:lnSpc>
            </a:pPr>
            <a:r>
              <a:rPr lang="zh-CN" altLang="en-US" sz="7200">
                <a:solidFill>
                  <a:srgbClr val="7B0805">
                    <a:alpha val="5000"/>
                  </a:srgbClr>
                </a:solidFill>
                <a:latin typeface="卢文辉经典粗黑简体" panose="02000000000000000000" charset="-122"/>
                <a:ea typeface="卢文辉经典粗黑简体" panose="02000000000000000000" charset="-122"/>
                <a:cs typeface="卢文辉经典粗黑简体" panose="02000000000000000000" charset="-122"/>
                <a:sym typeface="+mn-ea"/>
              </a:rPr>
              <a:t>关爱自己</a:t>
            </a:r>
          </a:p>
          <a:p>
            <a:pPr algn="ctr" fontAlgn="auto">
              <a:lnSpc>
                <a:spcPct val="150000"/>
              </a:lnSpc>
            </a:pPr>
            <a:r>
              <a:rPr lang="zh-CN" altLang="en-US" sz="7200">
                <a:solidFill>
                  <a:srgbClr val="7B0805">
                    <a:alpha val="5000"/>
                  </a:srgbClr>
                </a:solidFill>
                <a:latin typeface="卢文辉经典粗黑简体" panose="02000000000000000000" charset="-122"/>
                <a:ea typeface="卢文辉经典粗黑简体" panose="02000000000000000000" charset="-122"/>
                <a:cs typeface="卢文辉经典粗黑简体" panose="02000000000000000000" charset="-122"/>
                <a:sym typeface="+mn-ea"/>
              </a:rPr>
              <a:t>远离烟草</a:t>
            </a: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463675" y="882015"/>
            <a:ext cx="4394835" cy="706755"/>
          </a:xfrm>
          <a:prstGeom prst="rect">
            <a:avLst/>
          </a:prstGeom>
          <a:noFill/>
        </p:spPr>
        <p:txBody>
          <a:bodyPr vert="horz" wrap="square" rtlCol="0">
            <a:spAutoFit/>
          </a:bodyPr>
          <a:lstStyle/>
          <a:p>
            <a:pPr algn="dist"/>
            <a:r>
              <a:rPr lang="zh-CN" altLang="en-US" sz="400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rPr>
              <a:t>世界无烟日的主题</a:t>
            </a:r>
          </a:p>
        </p:txBody>
      </p:sp>
      <p:pic>
        <p:nvPicPr>
          <p:cNvPr id="5" name="图片 4" descr="51miz-E1088772-AF432DBD"/>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654685" y="701675"/>
            <a:ext cx="900430" cy="871855"/>
          </a:xfrm>
          <a:prstGeom prst="rect">
            <a:avLst/>
          </a:prstGeom>
        </p:spPr>
      </p:pic>
      <p:pic>
        <p:nvPicPr>
          <p:cNvPr id="3" name="图片 2" descr="2"/>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11142980" y="588518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463675" y="882015"/>
            <a:ext cx="4394835" cy="706755"/>
          </a:xfrm>
          <a:prstGeom prst="rect">
            <a:avLst/>
          </a:prstGeom>
          <a:noFill/>
        </p:spPr>
        <p:txBody>
          <a:bodyPr vert="horz" wrap="square" rtlCol="0">
            <a:spAutoFit/>
          </a:bodyPr>
          <a:lstStyle/>
          <a:p>
            <a:pPr algn="dist"/>
            <a:r>
              <a:rPr lang="zh-CN" altLang="en-US" sz="400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rPr>
              <a:t>吸烟的原因和危害</a:t>
            </a:r>
          </a:p>
        </p:txBody>
      </p:sp>
      <p:pic>
        <p:nvPicPr>
          <p:cNvPr id="5" name="图片 4" descr="51miz-E1088772-AF432DBD"/>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654685" y="701675"/>
            <a:ext cx="900430" cy="871855"/>
          </a:xfrm>
          <a:prstGeom prst="rect">
            <a:avLst/>
          </a:prstGeom>
        </p:spPr>
      </p:pic>
      <p:pic>
        <p:nvPicPr>
          <p:cNvPr id="3" name="图片 2" descr="2"/>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11142980" y="588518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3_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463675" y="882015"/>
            <a:ext cx="3769995" cy="706755"/>
          </a:xfrm>
          <a:prstGeom prst="rect">
            <a:avLst/>
          </a:prstGeom>
          <a:noFill/>
        </p:spPr>
        <p:txBody>
          <a:bodyPr vert="horz" wrap="square" rtlCol="0">
            <a:spAutoFit/>
          </a:bodyPr>
          <a:lstStyle/>
          <a:p>
            <a:pPr algn="dist"/>
            <a:r>
              <a:rPr lang="zh-CN" altLang="en-US" sz="400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rPr>
              <a:t>戒烟的简单方法</a:t>
            </a:r>
          </a:p>
        </p:txBody>
      </p:sp>
      <p:pic>
        <p:nvPicPr>
          <p:cNvPr id="5" name="图片 4" descr="51miz-E1088772-AF432DBD"/>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654685" y="701675"/>
            <a:ext cx="900430" cy="871855"/>
          </a:xfrm>
          <a:prstGeom prst="rect">
            <a:avLst/>
          </a:prstGeom>
        </p:spPr>
      </p:pic>
      <p:pic>
        <p:nvPicPr>
          <p:cNvPr id="2" name="图片 1" descr="2"/>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11142980" y="588518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7_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descr="2"/>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11325860" y="596646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51335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04837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72955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4522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24664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19203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463675" y="882015"/>
            <a:ext cx="4394835" cy="706755"/>
          </a:xfrm>
          <a:prstGeom prst="rect">
            <a:avLst/>
          </a:prstGeom>
          <a:noFill/>
        </p:spPr>
        <p:txBody>
          <a:bodyPr vert="horz" wrap="square" rtlCol="0">
            <a:spAutoFit/>
          </a:bodyPr>
          <a:lstStyle/>
          <a:p>
            <a:pPr algn="dist"/>
            <a:r>
              <a:rPr lang="zh-CN" altLang="en-US" sz="400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rPr>
              <a:t>世界无烟日的来历</a:t>
            </a:r>
          </a:p>
        </p:txBody>
      </p:sp>
      <p:pic>
        <p:nvPicPr>
          <p:cNvPr id="5" name="图片 4" descr="51miz-E1088772-AF432DBD"/>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654685" y="701675"/>
            <a:ext cx="900430" cy="871855"/>
          </a:xfrm>
          <a:prstGeom prst="rect">
            <a:avLst/>
          </a:prstGeom>
        </p:spPr>
      </p:pic>
      <p:pic>
        <p:nvPicPr>
          <p:cNvPr id="7" name="图片 6" descr="2"/>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11142980" y="588518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268618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45958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76455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21302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791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463675" y="882015"/>
            <a:ext cx="4394835" cy="706755"/>
          </a:xfrm>
          <a:prstGeom prst="rect">
            <a:avLst/>
          </a:prstGeom>
          <a:noFill/>
        </p:spPr>
        <p:txBody>
          <a:bodyPr vert="horz" wrap="square" rtlCol="0">
            <a:spAutoFit/>
          </a:bodyPr>
          <a:lstStyle/>
          <a:p>
            <a:pPr algn="dist"/>
            <a:r>
              <a:rPr lang="zh-CN" altLang="en-US" sz="400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rPr>
              <a:t>世界无烟日的主题</a:t>
            </a:r>
          </a:p>
        </p:txBody>
      </p:sp>
      <p:pic>
        <p:nvPicPr>
          <p:cNvPr id="5" name="图片 4" descr="51miz-E1088772-AF432DBD"/>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654685" y="701675"/>
            <a:ext cx="900430" cy="871855"/>
          </a:xfrm>
          <a:prstGeom prst="rect">
            <a:avLst/>
          </a:prstGeom>
        </p:spPr>
      </p:pic>
      <p:pic>
        <p:nvPicPr>
          <p:cNvPr id="3" name="图片 2" descr="2"/>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11142980" y="588518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2_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463675" y="882015"/>
            <a:ext cx="4394835" cy="706755"/>
          </a:xfrm>
          <a:prstGeom prst="rect">
            <a:avLst/>
          </a:prstGeom>
          <a:noFill/>
        </p:spPr>
        <p:txBody>
          <a:bodyPr vert="horz" wrap="square" rtlCol="0">
            <a:spAutoFit/>
          </a:bodyPr>
          <a:lstStyle/>
          <a:p>
            <a:pPr algn="dist"/>
            <a:r>
              <a:rPr lang="zh-CN" altLang="en-US" sz="400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rPr>
              <a:t>吸烟的原因和危害</a:t>
            </a:r>
          </a:p>
        </p:txBody>
      </p:sp>
      <p:pic>
        <p:nvPicPr>
          <p:cNvPr id="5" name="图片 4" descr="51miz-E1088772-AF432DBD"/>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654685" y="701675"/>
            <a:ext cx="900430" cy="871855"/>
          </a:xfrm>
          <a:prstGeom prst="rect">
            <a:avLst/>
          </a:prstGeom>
        </p:spPr>
      </p:pic>
      <p:pic>
        <p:nvPicPr>
          <p:cNvPr id="3" name="图片 2" descr="2"/>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11142980" y="588518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3_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463674" y="882015"/>
            <a:ext cx="4821379" cy="707886"/>
          </a:xfrm>
          <a:prstGeom prst="rect">
            <a:avLst/>
          </a:prstGeom>
          <a:noFill/>
        </p:spPr>
        <p:txBody>
          <a:bodyPr vert="horz" wrap="square" rtlCol="0">
            <a:spAutoFit/>
          </a:bodyPr>
          <a:lstStyle/>
          <a:p>
            <a:pPr algn="dist"/>
            <a:r>
              <a:rPr lang="zh-CN" altLang="en-US" sz="4000" smtClean="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rPr>
              <a:t>青少年拒绝第一支烟</a:t>
            </a:r>
            <a:endParaRPr lang="zh-CN" altLang="en-US" sz="400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endParaRPr>
          </a:p>
        </p:txBody>
      </p:sp>
      <p:pic>
        <p:nvPicPr>
          <p:cNvPr id="5" name="图片 4" descr="51miz-E1088772-AF432DBD"/>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654685" y="701675"/>
            <a:ext cx="900430" cy="871855"/>
          </a:xfrm>
          <a:prstGeom prst="rect">
            <a:avLst/>
          </a:prstGeom>
        </p:spPr>
      </p:pic>
      <p:pic>
        <p:nvPicPr>
          <p:cNvPr id="2" name="图片 1" descr="2"/>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11142980" y="588518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4_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463675" y="882015"/>
            <a:ext cx="3769995" cy="706755"/>
          </a:xfrm>
          <a:prstGeom prst="rect">
            <a:avLst/>
          </a:prstGeom>
          <a:noFill/>
        </p:spPr>
        <p:txBody>
          <a:bodyPr vert="horz" wrap="square" rtlCol="0">
            <a:spAutoFit/>
          </a:bodyPr>
          <a:lstStyle/>
          <a:p>
            <a:pPr algn="l"/>
            <a:r>
              <a:rPr lang="zh-CN" altLang="en-US" sz="400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rPr>
              <a:t>结语</a:t>
            </a:r>
          </a:p>
        </p:txBody>
      </p:sp>
      <p:pic>
        <p:nvPicPr>
          <p:cNvPr id="5" name="图片 4" descr="51miz-E1088772-AF432DBD"/>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654685" y="701675"/>
            <a:ext cx="900430" cy="871855"/>
          </a:xfrm>
          <a:prstGeom prst="rect">
            <a:avLst/>
          </a:prstGeom>
        </p:spPr>
      </p:pic>
      <p:pic>
        <p:nvPicPr>
          <p:cNvPr id="2" name="图片 1" descr="2"/>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11142980" y="588518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7_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descr="2"/>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11325860" y="596646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E7E4DD"/>
        </a:solidFill>
        <a:effectLst/>
      </p:bgPr>
    </p:bg>
    <p:spTree>
      <p:nvGrpSpPr>
        <p:cNvPr id="1" name=""/>
        <p:cNvGrpSpPr/>
        <p:nvPr/>
      </p:nvGrpSpPr>
      <p:grpSpPr>
        <a:xfrm>
          <a:off x="0" y="0"/>
          <a:ext cx="0" cy="0"/>
          <a:chOff x="0" y="0"/>
          <a:chExt cx="0" cy="0"/>
        </a:xfrm>
      </p:grpSpPr>
      <p:pic>
        <p:nvPicPr>
          <p:cNvPr id="7" name="图片 6" descr="4"/>
          <p:cNvPicPr>
            <a:picLocks noChangeAspect="1"/>
          </p:cNvPicPr>
          <p:nvPr userDrawn="1"/>
        </p:nvPicPr>
        <p:blipFill>
          <a:blip r:embed="rId2" cstate="email">
            <a:alphaModFix amt="40000"/>
            <a:extLst>
              <a:ext uri="{28A0092B-C50C-407E-A947-70E740481C1C}">
                <a14:useLocalDpi xmlns:a14="http://schemas.microsoft.com/office/drawing/2010/main"/>
              </a:ext>
            </a:extLst>
          </a:blip>
          <a:stretch>
            <a:fillRect/>
          </a:stretch>
        </p:blipFill>
        <p:spPr>
          <a:xfrm>
            <a:off x="6733540" y="0"/>
            <a:ext cx="5458460" cy="6858000"/>
          </a:xfrm>
          <a:prstGeom prst="rect">
            <a:avLst/>
          </a:prstGeom>
        </p:spPr>
      </p:pic>
      <p:pic>
        <p:nvPicPr>
          <p:cNvPr id="9" name="图片 8" descr="2"/>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8296910" y="0"/>
            <a:ext cx="3895090" cy="6858000"/>
          </a:xfrm>
          <a:prstGeom prst="rect">
            <a:avLst/>
          </a:prstGeom>
        </p:spPr>
      </p:pic>
      <p:pic>
        <p:nvPicPr>
          <p:cNvPr id="10" name="图片 9" descr="1"/>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8296910" y="0"/>
            <a:ext cx="3895090" cy="6858000"/>
          </a:xfrm>
          <a:prstGeom prst="rect">
            <a:avLst/>
          </a:prstGeom>
        </p:spPr>
      </p:pic>
      <p:sp>
        <p:nvSpPr>
          <p:cNvPr id="13" name="文本框 12"/>
          <p:cNvSpPr txBox="1"/>
          <p:nvPr/>
        </p:nvSpPr>
        <p:spPr>
          <a:xfrm>
            <a:off x="1797685" y="890270"/>
            <a:ext cx="7204075" cy="5077460"/>
          </a:xfrm>
          <a:prstGeom prst="rect">
            <a:avLst/>
          </a:prstGeom>
          <a:noFill/>
        </p:spPr>
        <p:txBody>
          <a:bodyPr wrap="square" rtlCol="0" anchor="t">
            <a:spAutoFit/>
          </a:bodyPr>
          <a:lstStyle/>
          <a:p>
            <a:pPr algn="ctr" fontAlgn="auto">
              <a:lnSpc>
                <a:spcPct val="150000"/>
              </a:lnSpc>
            </a:pPr>
            <a:r>
              <a:rPr lang="zh-CN" altLang="en-US" sz="7200">
                <a:solidFill>
                  <a:srgbClr val="7B0805">
                    <a:alpha val="5000"/>
                  </a:srgbClr>
                </a:solidFill>
                <a:latin typeface="卢文辉经典粗黑简体" panose="02000000000000000000" charset="-122"/>
                <a:ea typeface="卢文辉经典粗黑简体" panose="02000000000000000000" charset="-122"/>
                <a:cs typeface="卢文辉经典粗黑简体" panose="02000000000000000000" charset="-122"/>
                <a:sym typeface="+mn-ea"/>
              </a:rPr>
              <a:t>吸烟有害健康 </a:t>
            </a:r>
          </a:p>
          <a:p>
            <a:pPr algn="ctr" fontAlgn="auto">
              <a:lnSpc>
                <a:spcPct val="150000"/>
              </a:lnSpc>
            </a:pPr>
            <a:r>
              <a:rPr lang="zh-CN" altLang="en-US" sz="7200">
                <a:solidFill>
                  <a:srgbClr val="7B0805">
                    <a:alpha val="5000"/>
                  </a:srgbClr>
                </a:solidFill>
                <a:latin typeface="卢文辉经典粗黑简体" panose="02000000000000000000" charset="-122"/>
                <a:ea typeface="卢文辉经典粗黑简体" panose="02000000000000000000" charset="-122"/>
                <a:cs typeface="卢文辉经典粗黑简体" panose="02000000000000000000" charset="-122"/>
                <a:sym typeface="+mn-ea"/>
              </a:rPr>
              <a:t>关爱自己</a:t>
            </a:r>
          </a:p>
          <a:p>
            <a:pPr algn="ctr" fontAlgn="auto">
              <a:lnSpc>
                <a:spcPct val="150000"/>
              </a:lnSpc>
            </a:pPr>
            <a:r>
              <a:rPr lang="zh-CN" altLang="en-US" sz="7200">
                <a:solidFill>
                  <a:srgbClr val="7B0805">
                    <a:alpha val="5000"/>
                  </a:srgbClr>
                </a:solidFill>
                <a:latin typeface="卢文辉经典粗黑简体" panose="02000000000000000000" charset="-122"/>
                <a:ea typeface="卢文辉经典粗黑简体" panose="02000000000000000000" charset="-122"/>
                <a:cs typeface="卢文辉经典粗黑简体" panose="02000000000000000000" charset="-122"/>
                <a:sym typeface="+mn-ea"/>
              </a:rPr>
              <a:t>远离烟草</a:t>
            </a: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E7E4DD"/>
        </a:solidFill>
        <a:effectLst/>
      </p:bgPr>
    </p:bg>
    <p:spTree>
      <p:nvGrpSpPr>
        <p:cNvPr id="1" name=""/>
        <p:cNvGrpSpPr/>
        <p:nvPr/>
      </p:nvGrpSpPr>
      <p:grpSpPr>
        <a:xfrm>
          <a:off x="0" y="0"/>
          <a:ext cx="0" cy="0"/>
          <a:chOff x="0" y="0"/>
          <a:chExt cx="0" cy="0"/>
        </a:xfrm>
      </p:grpSpPr>
      <p:pic>
        <p:nvPicPr>
          <p:cNvPr id="10" name="图片 9" descr="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423910" y="127000"/>
            <a:ext cx="3895090" cy="6858000"/>
          </a:xfrm>
          <a:prstGeom prst="rect">
            <a:avLst/>
          </a:prstGeom>
        </p:spPr>
      </p:pic>
      <p:sp>
        <p:nvSpPr>
          <p:cNvPr id="15" name="圆角矩形 14"/>
          <p:cNvSpPr/>
          <p:nvPr userDrawn="1"/>
        </p:nvSpPr>
        <p:spPr>
          <a:xfrm>
            <a:off x="272415" y="269875"/>
            <a:ext cx="11647805" cy="6318250"/>
          </a:xfrm>
          <a:prstGeom prst="roundRect">
            <a:avLst>
              <a:gd name="adj" fmla="val 0"/>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userDrawn="1"/>
        </p:nvSpPr>
        <p:spPr>
          <a:xfrm>
            <a:off x="1463675" y="882015"/>
            <a:ext cx="4394835" cy="706755"/>
          </a:xfrm>
          <a:prstGeom prst="rect">
            <a:avLst/>
          </a:prstGeom>
          <a:noFill/>
        </p:spPr>
        <p:txBody>
          <a:bodyPr vert="horz" wrap="square" rtlCol="0">
            <a:spAutoFit/>
          </a:bodyPr>
          <a:lstStyle/>
          <a:p>
            <a:pPr algn="dist"/>
            <a:r>
              <a:rPr lang="zh-CN" altLang="en-US" sz="4000">
                <a:ln w="28575">
                  <a:noFill/>
                </a:ln>
                <a:solidFill>
                  <a:srgbClr val="7B0805"/>
                </a:solidFill>
                <a:effectLst/>
                <a:latin typeface="卢文辉经典粗黑简体" panose="02000000000000000000" charset="-122"/>
                <a:ea typeface="卢文辉经典粗黑简体" panose="02000000000000000000" charset="-122"/>
                <a:cs typeface="思源宋體" panose="02020700000000000000" charset="-120"/>
                <a:sym typeface="+mn-ea"/>
              </a:rPr>
              <a:t>世界无烟日的来历</a:t>
            </a:r>
          </a:p>
        </p:txBody>
      </p:sp>
      <p:pic>
        <p:nvPicPr>
          <p:cNvPr id="5" name="图片 4" descr="51miz-E1088772-AF432DBD"/>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a:xfrm>
            <a:off x="654685" y="701675"/>
            <a:ext cx="900430" cy="871855"/>
          </a:xfrm>
          <a:prstGeom prst="rect">
            <a:avLst/>
          </a:prstGeom>
        </p:spPr>
      </p:pic>
      <p:pic>
        <p:nvPicPr>
          <p:cNvPr id="7" name="图片 6" descr="2"/>
          <p:cNvPicPr>
            <a:picLocks noChangeAspect="1"/>
          </p:cNvPicPr>
          <p:nvPr userDrawn="1"/>
        </p:nvPicPr>
        <p:blipFill>
          <a:blip r:embed="rId4" cstate="email">
            <a:extLst>
              <a:ext uri="{28A0092B-C50C-407E-A947-70E740481C1C}">
                <a14:useLocalDpi xmlns:a14="http://schemas.microsoft.com/office/drawing/2010/main"/>
              </a:ext>
            </a:extLst>
          </a:blip>
          <a:srcRect/>
          <a:stretch>
            <a:fillRect/>
          </a:stretch>
        </p:blipFill>
        <p:spPr>
          <a:xfrm>
            <a:off x="11142980" y="5885180"/>
            <a:ext cx="881380" cy="957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file:///D:\qq&#25991;&#20214;\712321467\Image\C2C\Image2\%7b75232B38-A165-1FB7-499C-2E1C792CACB5%7d.png" TargetMode="Externa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0.xml"/><Relationship Id="rId7"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file:///D:\qq&#25991;&#20214;\712321467\Image\C2C\Image2\%7b75232B38-A165-1FB7-499C-2E1C792CACB5%7d.png" TargetMode="Externa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3.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073743875" descr="学科网 zxxk.com"/>
          <p:cNvPicPr>
            <a:picLocks noChangeAspect="1"/>
          </p:cNvPicPr>
          <p:nvPr/>
        </p:nvPicPr>
        <p:blipFill>
          <a:blip r:embed="rId9" r:link="rId10"/>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073743875" descr="学科网 zxxk.com"/>
          <p:cNvPicPr>
            <a:picLocks noChangeAspect="1"/>
          </p:cNvPicPr>
          <p:nvPr/>
        </p:nvPicPr>
        <p:blipFill>
          <a:blip r:embed="rId8" r:link="rId9"/>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Lst>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2023/2/21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234934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5.xml"/><Relationship Id="rId1" Type="http://schemas.openxmlformats.org/officeDocument/2006/relationships/tags" Target="../tags/tag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2513330" y="4506595"/>
            <a:ext cx="5840095" cy="521970"/>
          </a:xfrm>
          <a:prstGeom prst="rect">
            <a:avLst/>
          </a:prstGeom>
          <a:noFill/>
        </p:spPr>
        <p:txBody>
          <a:bodyPr wrap="square" rtlCol="0">
            <a:spAutoFit/>
          </a:bodyPr>
          <a:lstStyle/>
          <a:p>
            <a:pPr algn="dist"/>
            <a:r>
              <a:rPr lang="en-US" sz="2800" dirty="0" smtClean="0">
                <a:solidFill>
                  <a:srgbClr val="7B0805"/>
                </a:solidFill>
                <a:latin typeface="思源黑体 CN Medium" panose="020B0600000000000000" charset="-122"/>
                <a:ea typeface="思源黑体 CN Medium" panose="020B0600000000000000" charset="-122"/>
                <a:cs typeface="三极正极黑简体" panose="00000500000000000000" charset="-122"/>
              </a:rPr>
              <a:t>20</a:t>
            </a:r>
            <a:r>
              <a:rPr lang="en-US" altLang="zh-CN" sz="2800" dirty="0" smtClean="0">
                <a:solidFill>
                  <a:srgbClr val="7B0805"/>
                </a:solidFill>
                <a:latin typeface="思源黑体 CN Medium" panose="020B0600000000000000" charset="-122"/>
                <a:ea typeface="思源黑体 CN Medium" panose="020B0600000000000000" charset="-122"/>
                <a:cs typeface="三极正极黑简体" panose="00000500000000000000" charset="-122"/>
              </a:rPr>
              <a:t>XX</a:t>
            </a:r>
            <a:r>
              <a:rPr lang="zh-CN" altLang="en-US" sz="2800" dirty="0" smtClean="0">
                <a:solidFill>
                  <a:srgbClr val="7B0805"/>
                </a:solidFill>
                <a:latin typeface="三极正极黑简体" panose="00000500000000000000" charset="-122"/>
                <a:ea typeface="三极正极黑简体" panose="00000500000000000000" charset="-122"/>
                <a:cs typeface="三极正极黑简体" panose="00000500000000000000" charset="-122"/>
              </a:rPr>
              <a:t>世界</a:t>
            </a:r>
            <a:r>
              <a:rPr lang="zh-CN" altLang="en-US" sz="2800" dirty="0">
                <a:solidFill>
                  <a:srgbClr val="7B0805"/>
                </a:solidFill>
                <a:latin typeface="三极正极黑简体" panose="00000500000000000000" charset="-122"/>
                <a:ea typeface="三极正极黑简体" panose="00000500000000000000" charset="-122"/>
                <a:cs typeface="三极正极黑简体" panose="00000500000000000000" charset="-122"/>
              </a:rPr>
              <a:t>无烟日中小学生主题班会</a:t>
            </a:r>
          </a:p>
        </p:txBody>
      </p:sp>
      <p:sp>
        <p:nvSpPr>
          <p:cNvPr id="40" name="文本框 39"/>
          <p:cNvSpPr txBox="1"/>
          <p:nvPr/>
        </p:nvSpPr>
        <p:spPr>
          <a:xfrm>
            <a:off x="982980" y="5331570"/>
            <a:ext cx="2851785" cy="398780"/>
          </a:xfrm>
          <a:prstGeom prst="rect">
            <a:avLst/>
          </a:prstGeom>
          <a:noFill/>
        </p:spPr>
        <p:txBody>
          <a:bodyPr wrap="square" rtlCol="0">
            <a:spAutoFit/>
          </a:bodyPr>
          <a:lstStyle/>
          <a:p>
            <a:pPr algn="dist"/>
            <a:r>
              <a:rPr lang="zh-CN" sz="2000" dirty="0">
                <a:solidFill>
                  <a:srgbClr val="7B0805"/>
                </a:solidFill>
                <a:latin typeface="思源黑体 CN Normal"/>
                <a:ea typeface="宋体" panose="02010600030101010101" pitchFamily="2" charset="-122"/>
              </a:rPr>
              <a:t>学校</a:t>
            </a:r>
            <a:r>
              <a:rPr lang="en-US" altLang="zh-CN" sz="2000" dirty="0">
                <a:solidFill>
                  <a:srgbClr val="7B0805"/>
                </a:solidFill>
                <a:latin typeface="思源黑体 CN Normal"/>
                <a:ea typeface="宋体" panose="02010600030101010101" pitchFamily="2" charset="-122"/>
              </a:rPr>
              <a:t>              </a:t>
            </a:r>
            <a:r>
              <a:rPr lang="zh-CN" altLang="en-US" sz="2000" dirty="0">
                <a:solidFill>
                  <a:srgbClr val="7B0805"/>
                </a:solidFill>
                <a:latin typeface="思源黑体 CN Normal"/>
                <a:ea typeface="宋体" panose="02010600030101010101" pitchFamily="2" charset="-122"/>
              </a:rPr>
              <a:t>班级</a:t>
            </a:r>
          </a:p>
        </p:txBody>
      </p:sp>
      <p:sp>
        <p:nvSpPr>
          <p:cNvPr id="7" name="圆角矩形 6"/>
          <p:cNvSpPr/>
          <p:nvPr/>
        </p:nvSpPr>
        <p:spPr>
          <a:xfrm>
            <a:off x="982980" y="4494530"/>
            <a:ext cx="1530350" cy="532130"/>
          </a:xfrm>
          <a:prstGeom prst="roundRect">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bIns="107950" rtlCol="0" anchor="ctr"/>
          <a:lstStyle/>
          <a:p>
            <a:pPr algn="ctr"/>
            <a:r>
              <a:rPr lang="zh-CN" altLang="en-US" sz="2800" dirty="0">
                <a:latin typeface="三极正极黑简体" panose="00000500000000000000" charset="-122"/>
                <a:ea typeface="三极正极黑简体" panose="00000500000000000000" charset="-122"/>
              </a:rPr>
              <a:t>禁止吸烟</a:t>
            </a:r>
          </a:p>
        </p:txBody>
      </p:sp>
      <p:sp>
        <p:nvSpPr>
          <p:cNvPr id="10" name="文本框 9"/>
          <p:cNvSpPr txBox="1"/>
          <p:nvPr/>
        </p:nvSpPr>
        <p:spPr>
          <a:xfrm>
            <a:off x="161290" y="225425"/>
            <a:ext cx="3498850" cy="398780"/>
          </a:xfrm>
          <a:prstGeom prst="rect">
            <a:avLst/>
          </a:prstGeom>
          <a:noFill/>
        </p:spPr>
        <p:txBody>
          <a:bodyPr wrap="square" rtlCol="0">
            <a:spAutoFit/>
          </a:bodyPr>
          <a:lstStyle/>
          <a:p>
            <a:pPr algn="dist"/>
            <a:r>
              <a:rPr lang="zh-CN" altLang="en-US" sz="2000">
                <a:solidFill>
                  <a:srgbClr val="7B0805"/>
                </a:solidFill>
                <a:latin typeface="思源宋體" panose="02020700000000000000" charset="-120"/>
                <a:ea typeface="思源宋體" panose="02020700000000000000" charset="-120"/>
              </a:rPr>
              <a:t>别让香烟烧断你的前路</a:t>
            </a:r>
          </a:p>
        </p:txBody>
      </p:sp>
      <p:sp>
        <p:nvSpPr>
          <p:cNvPr id="12" name="文本框 11"/>
          <p:cNvSpPr txBox="1"/>
          <p:nvPr/>
        </p:nvSpPr>
        <p:spPr>
          <a:xfrm>
            <a:off x="161290" y="720725"/>
            <a:ext cx="3981450" cy="337185"/>
          </a:xfrm>
          <a:prstGeom prst="rect">
            <a:avLst/>
          </a:prstGeom>
          <a:noFill/>
        </p:spPr>
        <p:txBody>
          <a:bodyPr wrap="square" rtlCol="0" anchor="t">
            <a:spAutoFit/>
          </a:bodyPr>
          <a:lstStyle/>
          <a:p>
            <a:pPr algn="dist"/>
            <a:r>
              <a:rPr lang="zh-CN" altLang="en-US" sz="1600">
                <a:solidFill>
                  <a:srgbClr val="7B0805"/>
                </a:solidFill>
              </a:rPr>
              <a:t>Don't let cigarettes burn your way</a:t>
            </a:r>
          </a:p>
        </p:txBody>
      </p:sp>
      <p:grpSp>
        <p:nvGrpSpPr>
          <p:cNvPr id="15" name="组合 14"/>
          <p:cNvGrpSpPr/>
          <p:nvPr/>
        </p:nvGrpSpPr>
        <p:grpSpPr>
          <a:xfrm>
            <a:off x="-51435" y="2530910"/>
            <a:ext cx="9916795" cy="1446530"/>
            <a:chOff x="375" y="3163"/>
            <a:chExt cx="15617" cy="2278"/>
          </a:xfrm>
        </p:grpSpPr>
        <p:pic>
          <p:nvPicPr>
            <p:cNvPr id="16" name="图片 15" descr="51miz-E888929-C2E7F69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22" y="3765"/>
              <a:ext cx="1452" cy="1452"/>
            </a:xfrm>
            <a:prstGeom prst="rect">
              <a:avLst/>
            </a:prstGeom>
          </p:spPr>
        </p:pic>
        <p:sp>
          <p:nvSpPr>
            <p:cNvPr id="17" name="文本框 16"/>
            <p:cNvSpPr txBox="1"/>
            <p:nvPr/>
          </p:nvSpPr>
          <p:spPr>
            <a:xfrm>
              <a:off x="375" y="3163"/>
              <a:ext cx="15617" cy="2278"/>
            </a:xfrm>
            <a:prstGeom prst="rect">
              <a:avLst/>
            </a:prstGeom>
            <a:noFill/>
          </p:spPr>
          <p:txBody>
            <a:bodyPr wrap="square" rtlCol="0">
              <a:spAutoFit/>
            </a:bodyPr>
            <a:lstStyle/>
            <a:p>
              <a:pPr algn="ctr"/>
              <a:r>
                <a:rPr lang="zh-CN" altLang="zh-CN" sz="8800" b="1" dirty="0">
                  <a:ln w="28575">
                    <a:noFill/>
                  </a:ln>
                  <a:solidFill>
                    <a:srgbClr val="7B0805"/>
                  </a:solidFill>
                  <a:effectLst/>
                  <a:latin typeface="微软雅黑" pitchFamily="34" charset="-122"/>
                  <a:ea typeface="微软雅黑" pitchFamily="34" charset="-122"/>
                  <a:cs typeface="三极信黑简体" panose="00000500000000000000" charset="-122"/>
                  <a:sym typeface="+mn-ea"/>
                </a:rPr>
                <a:t>世界</a:t>
              </a:r>
              <a:r>
                <a:rPr lang="zh-CN" altLang="zh-CN" sz="8800" b="1" dirty="0" smtClean="0">
                  <a:ln w="28575">
                    <a:noFill/>
                  </a:ln>
                  <a:solidFill>
                    <a:srgbClr val="7B0805"/>
                  </a:solidFill>
                  <a:effectLst/>
                  <a:latin typeface="微软雅黑" pitchFamily="34" charset="-122"/>
                  <a:ea typeface="微软雅黑" pitchFamily="34" charset="-122"/>
                  <a:cs typeface="三极信黑简体" panose="00000500000000000000" charset="-122"/>
                  <a:sym typeface="+mn-ea"/>
                </a:rPr>
                <a:t>无烟</a:t>
              </a:r>
              <a:r>
                <a:rPr lang="zh-CN" altLang="en-US" sz="8800" b="1" dirty="0" smtClean="0">
                  <a:ln w="28575">
                    <a:noFill/>
                  </a:ln>
                  <a:solidFill>
                    <a:srgbClr val="7B0805"/>
                  </a:solidFill>
                  <a:effectLst/>
                  <a:latin typeface="微软雅黑" pitchFamily="34" charset="-122"/>
                  <a:ea typeface="微软雅黑" pitchFamily="34" charset="-122"/>
                  <a:cs typeface="三极信黑简体" panose="00000500000000000000" charset="-122"/>
                  <a:sym typeface="+mn-ea"/>
                </a:rPr>
                <a:t>日</a:t>
              </a:r>
              <a:r>
                <a:rPr lang="zh-CN" altLang="zh-CN" sz="8800" b="1" dirty="0" smtClean="0">
                  <a:ln w="28575">
                    <a:noFill/>
                  </a:ln>
                  <a:solidFill>
                    <a:srgbClr val="7B0805"/>
                  </a:solidFill>
                  <a:effectLst/>
                  <a:latin typeface="微软雅黑" pitchFamily="34" charset="-122"/>
                  <a:ea typeface="微软雅黑" pitchFamily="34" charset="-122"/>
                  <a:cs typeface="三极信黑简体" panose="00000500000000000000" charset="-122"/>
                  <a:sym typeface="+mn-ea"/>
                </a:rPr>
                <a:t>宣传</a:t>
              </a:r>
              <a:endParaRPr lang="zh-CN" altLang="zh-CN" sz="8800" b="1" dirty="0">
                <a:ln w="28575">
                  <a:noFill/>
                </a:ln>
                <a:solidFill>
                  <a:srgbClr val="7B0805"/>
                </a:solidFill>
                <a:effectLst/>
                <a:latin typeface="微软雅黑" pitchFamily="34" charset="-122"/>
                <a:ea typeface="微软雅黑" pitchFamily="34" charset="-122"/>
                <a:cs typeface="三极信黑简体" panose="00000500000000000000" charset="-122"/>
                <a:sym typeface="+mn-ea"/>
              </a:endParaRPr>
            </a:p>
          </p:txBody>
        </p:sp>
      </p:grpSp>
      <p:sp>
        <p:nvSpPr>
          <p:cNvPr id="18" name="文本框 17"/>
          <p:cNvSpPr txBox="1"/>
          <p:nvPr/>
        </p:nvSpPr>
        <p:spPr>
          <a:xfrm>
            <a:off x="922020" y="1722120"/>
            <a:ext cx="3323590" cy="583565"/>
          </a:xfrm>
          <a:prstGeom prst="rect">
            <a:avLst/>
          </a:prstGeom>
          <a:noFill/>
        </p:spPr>
        <p:txBody>
          <a:bodyPr wrap="square" rtlCol="0">
            <a:spAutoFit/>
          </a:bodyPr>
          <a:lstStyle/>
          <a:p>
            <a:pPr algn="dist"/>
            <a:r>
              <a:rPr lang="zh-CN" sz="3200" dirty="0">
                <a:solidFill>
                  <a:srgbClr val="7B0805"/>
                </a:solidFill>
                <a:latin typeface="思源黑体 CN Medium" panose="020B0600000000000000" charset="-122"/>
                <a:ea typeface="宋体" panose="02010600030101010101" pitchFamily="2" charset="-122"/>
                <a:cs typeface="三极正极黑简体" panose="00000500000000000000" charset="-122"/>
              </a:rPr>
              <a:t>禁烟主题班会</a:t>
            </a:r>
            <a:endParaRPr lang="zh-CN" sz="3200" dirty="0">
              <a:solidFill>
                <a:srgbClr val="7B0805"/>
              </a:solidFill>
              <a:latin typeface="三极正极黑简体" panose="00000500000000000000" charset="-122"/>
              <a:ea typeface="宋体" panose="02010600030101010101" pitchFamily="2" charset="-122"/>
              <a:cs typeface="三极正极黑简体" panose="00000500000000000000" charset="-122"/>
            </a:endParaRPr>
          </a:p>
        </p:txBody>
      </p:sp>
    </p:spTree>
  </p:cSld>
  <p:clrMapOvr>
    <a:masterClrMapping/>
  </p:clrMapOvr>
  <mc:AlternateContent xmlns:mc="http://schemas.openxmlformats.org/markup-compatibility/2006" xmlns:p14="http://schemas.microsoft.com/office/powerpoint/2010/main">
    <mc:Choice Requires="p14">
      <p:transition spd="slow" p14:dur="1250" advTm="3000"/>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par>
                    <p:cTn id="10" fill="hold" nodeType="clickPar">
                      <p:stCondLst>
                        <p:cond delay="indefinite"/>
                        <p:cond evt="onBegin" delay="0">
                          <p:tn val="9"/>
                        </p:cond>
                      </p:stCondLst>
                      <p:childTnLst>
                        <p:par>
                          <p:cTn id="11" fill="hold" nodeType="after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ppt_w</p:attrName>
                                        </p:attrNameLst>
                                      </p:cBhvr>
                                      <p:tavLst>
                                        <p:tav tm="0">
                                          <p:val>
                                            <p:fltVal val="0"/>
                                          </p:val>
                                        </p:tav>
                                        <p:tav tm="100000">
                                          <p:val>
                                            <p:strVal val="#ppt_w"/>
                                          </p:val>
                                        </p:tav>
                                      </p:tavLst>
                                    </p:anim>
                                    <p:anim calcmode="lin" valueType="num">
                                      <p:cBhvr>
                                        <p:cTn id="15" dur="500" fill="hold"/>
                                        <p:tgtEl>
                                          <p:spTgt spid="15"/>
                                        </p:tgtEl>
                                        <p:attrNameLst>
                                          <p:attrName>ppt_h</p:attrName>
                                        </p:attrNameLst>
                                      </p:cBhvr>
                                      <p:tavLst>
                                        <p:tav tm="0">
                                          <p:val>
                                            <p:fltVal val="0"/>
                                          </p:val>
                                        </p:tav>
                                        <p:tav tm="100000">
                                          <p:val>
                                            <p:strVal val="#ppt_h"/>
                                          </p:val>
                                        </p:tav>
                                      </p:tavLst>
                                    </p:anim>
                                    <p:animEffect transition="in" filter="fade">
                                      <p:cBhvr>
                                        <p:cTn id="16" dur="500"/>
                                        <p:tgtEl>
                                          <p:spTgt spid="15"/>
                                        </p:tgtEl>
                                      </p:cBhvr>
                                    </p:animEffect>
                                  </p:childTnLst>
                                </p:cTn>
                              </p:par>
                            </p:childTnLst>
                          </p:cTn>
                        </p:par>
                      </p:childTnLst>
                    </p:cTn>
                  </p:par>
                  <p:par>
                    <p:cTn id="17" fill="hold" nodeType="clickPar">
                      <p:stCondLst>
                        <p:cond delay="indefinite"/>
                        <p:cond evt="onBegin" delay="0">
                          <p:tn val="16"/>
                        </p:cond>
                      </p:stCondLst>
                      <p:childTnLst>
                        <p:par>
                          <p:cTn id="18" fill="hold" nodeType="afterGroup">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1"/>
                                          </p:val>
                                        </p:tav>
                                        <p:tav tm="100000">
                                          <p:val>
                                            <p:strVal val="#ppt_x"/>
                                          </p:val>
                                        </p:tav>
                                      </p:tavLst>
                                    </p:anim>
                                    <p:anim calcmode="lin" valueType="num">
                                      <p:cBhvr>
                                        <p:cTn id="23"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4" fill="hold" nodeType="clickPar">
                      <p:stCondLst>
                        <p:cond delay="indefinite"/>
                        <p:cond evt="onBegin" delay="0">
                          <p:tn val="23"/>
                        </p:cond>
                      </p:stCondLst>
                      <p:childTnLst>
                        <p:par>
                          <p:cTn id="25" fill="hold" nodeType="afterGroup">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childTnLst>
                          </p:cTn>
                        </p:par>
                      </p:childTnLst>
                    </p:cTn>
                  </p:par>
                  <p:par>
                    <p:cTn id="31" fill="hold" nodeType="clickPar">
                      <p:stCondLst>
                        <p:cond delay="indefinite"/>
                        <p:cond evt="onBegin" delay="0">
                          <p:tn val="30"/>
                        </p:cond>
                      </p:stCondLst>
                      <p:childTnLst>
                        <p:par>
                          <p:cTn id="32" fill="hold" nodeType="after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fade">
                                      <p:cBhvr>
                                        <p:cTn id="35" dur="1000"/>
                                        <p:tgtEl>
                                          <p:spTgt spid="40"/>
                                        </p:tgtEl>
                                      </p:cBhvr>
                                    </p:animEffect>
                                    <p:anim calcmode="lin" valueType="num">
                                      <p:cBhvr>
                                        <p:cTn id="36" dur="1000" fill="hold"/>
                                        <p:tgtEl>
                                          <p:spTgt spid="40"/>
                                        </p:tgtEl>
                                        <p:attrNameLst>
                                          <p:attrName>ppt_x</p:attrName>
                                        </p:attrNameLst>
                                      </p:cBhvr>
                                      <p:tavLst>
                                        <p:tav tm="0">
                                          <p:val>
                                            <p:strVal val="#ppt_x"/>
                                          </p:val>
                                        </p:tav>
                                        <p:tav tm="100000">
                                          <p:val>
                                            <p:strVal val="#ppt_x"/>
                                          </p:val>
                                        </p:tav>
                                      </p:tavLst>
                                    </p:anim>
                                    <p:anim calcmode="lin" valueType="num">
                                      <p:cBhvr>
                                        <p:cTn id="37"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0" grpId="0"/>
      <p:bldP spid="7" grpId="0" animBg="1"/>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65630" y="2359605"/>
            <a:ext cx="8446770" cy="2306955"/>
          </a:xfrm>
          <a:prstGeom prst="rect">
            <a:avLst/>
          </a:prstGeom>
          <a:noFill/>
        </p:spPr>
        <p:txBody>
          <a:bodyPr wrap="square" rtlCol="0" anchor="t">
            <a:spAutoFit/>
          </a:bodyPr>
          <a:lstStyle/>
          <a:p>
            <a:pPr indent="0" algn="l" fontAlgn="auto">
              <a:lnSpc>
                <a:spcPct val="200000"/>
              </a:lnSpc>
              <a:buFont typeface="+mj-ea"/>
              <a:buNone/>
            </a:pPr>
            <a:r>
              <a:rPr altLang="zh-CN" sz="7200" dirty="0" err="1">
                <a:solidFill>
                  <a:srgbClr val="7B0805"/>
                </a:solidFill>
                <a:latin typeface="卢文辉经典粗黑简体" panose="02000000000000000000" charset="-122"/>
                <a:ea typeface="卢文辉经典粗黑简体" panose="02000000000000000000" charset="-122"/>
                <a:cs typeface="三极信黑简体" panose="00000500000000000000" charset="-122"/>
                <a:sym typeface="+mn-ea"/>
              </a:rPr>
              <a:t>吸烟的原因和危害</a:t>
            </a:r>
            <a:endParaRPr altLang="zh-CN" sz="7200" dirty="0">
              <a:solidFill>
                <a:srgbClr val="7B0805"/>
              </a:solidFill>
              <a:latin typeface="卢文辉经典粗黑简体" panose="02000000000000000000" charset="-122"/>
              <a:ea typeface="卢文辉经典粗黑简体" panose="02000000000000000000" charset="-122"/>
              <a:cs typeface="三极信黑简体" panose="00000500000000000000" charset="-122"/>
              <a:sym typeface="+mn-ea"/>
            </a:endParaRPr>
          </a:p>
        </p:txBody>
      </p:sp>
      <p:sp>
        <p:nvSpPr>
          <p:cNvPr id="40" name="圆角矩形 39"/>
          <p:cNvSpPr/>
          <p:nvPr/>
        </p:nvSpPr>
        <p:spPr>
          <a:xfrm>
            <a:off x="2040055" y="2267585"/>
            <a:ext cx="1551305" cy="460375"/>
          </a:xfrm>
          <a:prstGeom prst="roundRect">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dist">
              <a:buClrTx/>
              <a:buSzTx/>
              <a:buFontTx/>
            </a:pPr>
            <a:r>
              <a:rPr lang="zh-CN" altLang="en-US" sz="2400">
                <a:latin typeface="思源宋體" panose="02020700000000000000" charset="-120"/>
                <a:ea typeface="思源宋體" panose="02020700000000000000" charset="-120"/>
                <a:sym typeface="+mn-ea"/>
              </a:rPr>
              <a:t>第三部分</a:t>
            </a:r>
          </a:p>
        </p:txBody>
      </p:sp>
      <p:sp>
        <p:nvSpPr>
          <p:cNvPr id="6" name="文本框 5"/>
          <p:cNvSpPr txBox="1"/>
          <p:nvPr/>
        </p:nvSpPr>
        <p:spPr>
          <a:xfrm>
            <a:off x="1911350" y="4602480"/>
            <a:ext cx="5082540" cy="460375"/>
          </a:xfrm>
          <a:prstGeom prst="rect">
            <a:avLst/>
          </a:prstGeom>
          <a:noFill/>
        </p:spPr>
        <p:txBody>
          <a:bodyPr wrap="square" rtlCol="0">
            <a:spAutoFit/>
          </a:bodyPr>
          <a:lstStyle/>
          <a:p>
            <a:pPr algn="dist"/>
            <a:r>
              <a:rPr lang="en-US" sz="2400">
                <a:solidFill>
                  <a:srgbClr val="7B0805"/>
                </a:solidFill>
                <a:latin typeface="思源黑体 CN Medium" panose="020B0600000000000000" charset="-122"/>
                <a:ea typeface="思源黑体 CN Medium" panose="020B0600000000000000" charset="-122"/>
                <a:cs typeface="三极正极黑简体" panose="00000500000000000000" charset="-122"/>
                <a:sym typeface="+mn-ea"/>
              </a:rPr>
              <a:t>2022</a:t>
            </a:r>
            <a:r>
              <a:rPr lang="zh-CN" altLang="en-US" sz="2400">
                <a:solidFill>
                  <a:srgbClr val="7B0805"/>
                </a:solidFill>
                <a:latin typeface="三极正极黑简体" panose="00000500000000000000" charset="-122"/>
                <a:ea typeface="三极正极黑简体" panose="00000500000000000000" charset="-122"/>
                <a:cs typeface="三极正极黑简体" panose="00000500000000000000" charset="-122"/>
                <a:sym typeface="+mn-ea"/>
              </a:rPr>
              <a:t>世界无烟日中小学生主题班会</a:t>
            </a:r>
          </a:p>
        </p:txBody>
      </p:sp>
      <p:sp>
        <p:nvSpPr>
          <p:cNvPr id="3" name="文本框 2"/>
          <p:cNvSpPr txBox="1"/>
          <p:nvPr/>
        </p:nvSpPr>
        <p:spPr>
          <a:xfrm>
            <a:off x="161290" y="225425"/>
            <a:ext cx="3498850" cy="398780"/>
          </a:xfrm>
          <a:prstGeom prst="rect">
            <a:avLst/>
          </a:prstGeom>
          <a:noFill/>
        </p:spPr>
        <p:txBody>
          <a:bodyPr wrap="square" rtlCol="0">
            <a:spAutoFit/>
          </a:bodyPr>
          <a:lstStyle/>
          <a:p>
            <a:pPr algn="dist"/>
            <a:r>
              <a:rPr lang="zh-CN" altLang="en-US" sz="2000">
                <a:solidFill>
                  <a:srgbClr val="7B0805"/>
                </a:solidFill>
                <a:latin typeface="思源宋體" panose="02020700000000000000" charset="-120"/>
                <a:ea typeface="思源宋體" panose="02020700000000000000" charset="-120"/>
              </a:rPr>
              <a:t>别让香烟烧断你的前路</a:t>
            </a:r>
          </a:p>
        </p:txBody>
      </p:sp>
      <p:sp>
        <p:nvSpPr>
          <p:cNvPr id="5" name="文本框 4"/>
          <p:cNvSpPr txBox="1"/>
          <p:nvPr/>
        </p:nvSpPr>
        <p:spPr>
          <a:xfrm>
            <a:off x="161290" y="720725"/>
            <a:ext cx="3981450" cy="337185"/>
          </a:xfrm>
          <a:prstGeom prst="rect">
            <a:avLst/>
          </a:prstGeom>
          <a:noFill/>
        </p:spPr>
        <p:txBody>
          <a:bodyPr wrap="square" rtlCol="0" anchor="t">
            <a:spAutoFit/>
          </a:bodyPr>
          <a:lstStyle/>
          <a:p>
            <a:pPr algn="dist"/>
            <a:r>
              <a:rPr lang="zh-CN" altLang="en-US" sz="1600">
                <a:solidFill>
                  <a:srgbClr val="7B0805"/>
                </a:solidFill>
              </a:rPr>
              <a:t>Don't let cigarettes burn your way</a:t>
            </a: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1433195" y="2830195"/>
            <a:ext cx="5602605" cy="460375"/>
          </a:xfrm>
          <a:prstGeom prst="rect">
            <a:avLst/>
          </a:prstGeom>
          <a:noFill/>
        </p:spPr>
        <p:txBody>
          <a:bodyPr wrap="square" rtlCol="0">
            <a:spAutoFit/>
          </a:bodyPr>
          <a:lstStyle/>
          <a:p>
            <a:pPr algn="dist"/>
            <a:r>
              <a:rPr lang="en-US" altLang="zh-CN" sz="2400" dirty="0">
                <a:solidFill>
                  <a:srgbClr val="7B0805"/>
                </a:solidFill>
                <a:latin typeface="思源黑体 CN Medium" panose="020B0600000000000000" charset="-122"/>
                <a:ea typeface="思源黑体 CN Medium" panose="020B0600000000000000" charset="-122"/>
                <a:cs typeface="思源黑体 CN Medium" panose="020B0600000000000000" charset="-122"/>
              </a:rPr>
              <a:t>1</a:t>
            </a:r>
            <a:r>
              <a:rPr lang="zh-CN" altLang="en-US" sz="2400" dirty="0">
                <a:solidFill>
                  <a:srgbClr val="7B0805"/>
                </a:solidFill>
                <a:latin typeface="思源黑体 CN Medium" panose="020B0600000000000000" charset="-122"/>
                <a:ea typeface="思源黑体 CN Medium" panose="020B0600000000000000" charset="-122"/>
                <a:cs typeface="思源黑体 CN Medium" panose="020B0600000000000000" charset="-122"/>
              </a:rPr>
              <a:t>、</a:t>
            </a:r>
            <a:r>
              <a:rPr lang="zh-CN" altLang="en-US" sz="2400" dirty="0">
                <a:solidFill>
                  <a:srgbClr val="7B0805"/>
                </a:solidFill>
                <a:latin typeface="三极正极黑简体" panose="00000500000000000000" charset="-122"/>
                <a:ea typeface="三极正极黑简体" panose="00000500000000000000" charset="-122"/>
              </a:rPr>
              <a:t>吸烟原因——主要是外界环境的影响：</a:t>
            </a:r>
          </a:p>
        </p:txBody>
      </p:sp>
      <p:sp>
        <p:nvSpPr>
          <p:cNvPr id="13" name="文本框 12"/>
          <p:cNvSpPr txBox="1"/>
          <p:nvPr/>
        </p:nvSpPr>
        <p:spPr>
          <a:xfrm>
            <a:off x="2915920" y="3410585"/>
            <a:ext cx="4782820" cy="1863725"/>
          </a:xfrm>
          <a:prstGeom prst="rect">
            <a:avLst/>
          </a:prstGeom>
          <a:noFill/>
        </p:spPr>
        <p:txBody>
          <a:bodyPr wrap="square" rtlCol="0" anchor="t">
            <a:spAutoFit/>
          </a:bodyPr>
          <a:lstStyle/>
          <a:p>
            <a:pPr lvl="0" algn="just">
              <a:lnSpc>
                <a:spcPct val="180000"/>
              </a:lnSpc>
              <a:buClrTx/>
              <a:buSzTx/>
              <a:buFontTx/>
            </a:pPr>
            <a:r>
              <a:rPr lang="zh-CN" altLang="en-US" sz="1600" dirty="0">
                <a:sym typeface="+mn-ea"/>
              </a:rPr>
              <a:t>对大多数吸烟的青少年来说，开始只是出于好奇，常听人说：“饭后一支烟，赛过活神仙”，便想亲自去体验其中的滋味。就算是曾经再讨厌吸烟的人，出于好奇吸入第一口后也会被彻底洗脑。</a:t>
            </a:r>
          </a:p>
        </p:txBody>
      </p:sp>
      <p:grpSp>
        <p:nvGrpSpPr>
          <p:cNvPr id="6" name="组合 5"/>
          <p:cNvGrpSpPr/>
          <p:nvPr/>
        </p:nvGrpSpPr>
        <p:grpSpPr>
          <a:xfrm>
            <a:off x="1519555" y="3655695"/>
            <a:ext cx="1348740" cy="1541780"/>
            <a:chOff x="2393" y="5613"/>
            <a:chExt cx="2124" cy="2428"/>
          </a:xfrm>
        </p:grpSpPr>
        <p:sp>
          <p:nvSpPr>
            <p:cNvPr id="15" name="文本框 14"/>
            <p:cNvSpPr txBox="1"/>
            <p:nvPr/>
          </p:nvSpPr>
          <p:spPr>
            <a:xfrm>
              <a:off x="2393" y="5613"/>
              <a:ext cx="2124" cy="2429"/>
            </a:xfrm>
            <a:prstGeom prst="rect">
              <a:avLst/>
            </a:prstGeom>
            <a:solidFill>
              <a:srgbClr val="7B0805"/>
            </a:solidFill>
            <a:ln>
              <a:noFill/>
            </a:ln>
          </p:spPr>
          <p:txBody>
            <a:bodyPr wrap="square" bIns="107950" rtlCol="0" anchor="ctr" anchorCtr="0">
              <a:noAutofit/>
            </a:bodyPr>
            <a:lstStyle/>
            <a:p>
              <a:pPr lvl="0" algn="dist" fontAlgn="auto">
                <a:lnSpc>
                  <a:spcPct val="200000"/>
                </a:lnSpc>
                <a:buClrTx/>
                <a:buSzTx/>
                <a:buFontTx/>
              </a:pPr>
              <a:endParaRPr lang="zh-CN" altLang="en-US" sz="2000">
                <a:solidFill>
                  <a:schemeClr val="bg1"/>
                </a:solidFill>
                <a:latin typeface="三极正极黑简体" panose="00000500000000000000" charset="-122"/>
                <a:ea typeface="三极正极黑简体" panose="00000500000000000000" charset="-122"/>
                <a:sym typeface="+mn-ea"/>
              </a:endParaRPr>
            </a:p>
          </p:txBody>
        </p:sp>
        <p:sp>
          <p:nvSpPr>
            <p:cNvPr id="2" name="文本框 1"/>
            <p:cNvSpPr txBox="1"/>
            <p:nvPr/>
          </p:nvSpPr>
          <p:spPr>
            <a:xfrm>
              <a:off x="2511" y="6582"/>
              <a:ext cx="1888" cy="1113"/>
            </a:xfrm>
            <a:prstGeom prst="rect">
              <a:avLst/>
            </a:prstGeom>
            <a:noFill/>
          </p:spPr>
          <p:txBody>
            <a:bodyPr wrap="none" rtlCol="0">
              <a:spAutoFit/>
            </a:bodyPr>
            <a:lstStyle/>
            <a:p>
              <a:pPr lvl="0" algn="dist" fontAlgn="auto">
                <a:lnSpc>
                  <a:spcPct val="200000"/>
                </a:lnSpc>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好奇心理</a:t>
              </a:r>
            </a:p>
          </p:txBody>
        </p:sp>
        <p:grpSp>
          <p:nvGrpSpPr>
            <p:cNvPr id="5" name="组合 4"/>
            <p:cNvGrpSpPr/>
            <p:nvPr/>
          </p:nvGrpSpPr>
          <p:grpSpPr>
            <a:xfrm>
              <a:off x="2991" y="5827"/>
              <a:ext cx="928" cy="928"/>
              <a:chOff x="3126" y="5964"/>
              <a:chExt cx="928" cy="928"/>
            </a:xfrm>
          </p:grpSpPr>
          <p:sp>
            <p:nvSpPr>
              <p:cNvPr id="3" name="椭圆 2"/>
              <p:cNvSpPr/>
              <p:nvPr/>
            </p:nvSpPr>
            <p:spPr>
              <a:xfrm>
                <a:off x="3126" y="5964"/>
                <a:ext cx="929" cy="9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solidFill>
                    <a:srgbClr val="7B0805"/>
                  </a:solidFill>
                </a:endParaRPr>
              </a:p>
            </p:txBody>
          </p:sp>
          <p:sp>
            <p:nvSpPr>
              <p:cNvPr id="4" name="文本框 3"/>
              <p:cNvSpPr txBox="1"/>
              <p:nvPr/>
            </p:nvSpPr>
            <p:spPr>
              <a:xfrm>
                <a:off x="3249" y="6139"/>
                <a:ext cx="684" cy="580"/>
              </a:xfrm>
              <a:prstGeom prst="rect">
                <a:avLst/>
              </a:prstGeom>
              <a:noFill/>
            </p:spPr>
            <p:txBody>
              <a:bodyPr wrap="none" rtlCol="0">
                <a:spAutoFit/>
              </a:bodyPr>
              <a:lstStyle/>
              <a:p>
                <a:pPr algn="ctr"/>
                <a:r>
                  <a:rPr lang="en-US" altLang="zh-CN">
                    <a:solidFill>
                      <a:srgbClr val="7B0805"/>
                    </a:solidFill>
                    <a:sym typeface="+mn-ea"/>
                  </a:rPr>
                  <a:t>01</a:t>
                </a:r>
                <a:endParaRPr lang="en-US" altLang="zh-CN">
                  <a:solidFill>
                    <a:srgbClr val="7B0805"/>
                  </a:solidFill>
                </a:endParaRPr>
              </a:p>
            </p:txBody>
          </p:sp>
        </p:grpSp>
      </p:grpSp>
      <p:pic>
        <p:nvPicPr>
          <p:cNvPr id="10" name="图片 9" descr="51miz-E1120848-A972299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21295" y="2026285"/>
            <a:ext cx="2971800" cy="39604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ppt_x</p:attrName>
                                        </p:attrNameLst>
                                      </p:cBhvr>
                                      <p:tavLst>
                                        <p:tav tm="0">
                                          <p:val>
                                            <p:strVal val="#ppt_x-.2"/>
                                          </p:val>
                                        </p:tav>
                                        <p:tav tm="100000">
                                          <p:val>
                                            <p:strVal val="#ppt_x"/>
                                          </p:val>
                                        </p:tav>
                                      </p:tavLst>
                                    </p:anim>
                                    <p:anim calcmode="lin" valueType="num">
                                      <p:cBhvr>
                                        <p:cTn id="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53"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nodeType="clickPar">
                      <p:stCondLst>
                        <p:cond delay="indefinite"/>
                      </p:stCondLst>
                      <p:childTnLst>
                        <p:par>
                          <p:cTn id="18" fill="hold" nodeType="after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1520825" y="3493770"/>
            <a:ext cx="6172200" cy="2138045"/>
          </a:xfrm>
          <a:prstGeom prst="rect">
            <a:avLst/>
          </a:prstGeom>
          <a:noFill/>
        </p:spPr>
        <p:txBody>
          <a:bodyPr wrap="square" rtlCol="0" anchor="t">
            <a:spAutoFit/>
          </a:bodyPr>
          <a:lstStyle/>
          <a:p>
            <a:pPr lvl="0" indent="-285750" algn="just" fontAlgn="auto">
              <a:lnSpc>
                <a:spcPct val="200000"/>
              </a:lnSpc>
              <a:spcAft>
                <a:spcPts val="600"/>
              </a:spcAft>
              <a:buClrTx/>
              <a:buSzTx/>
              <a:buFont typeface="Arial" panose="020B0604020202020204" pitchFamily="34" charset="0"/>
              <a:buChar char="●"/>
            </a:pPr>
            <a:r>
              <a:rPr lang="zh-CN" altLang="en-US" sz="1600">
                <a:sym typeface="+mn-ea"/>
              </a:rPr>
              <a:t>香烟具有多种象征作用，历史上许多伟人都喜欢吸烟，例如丘吉尔的雪茄、斯大林的大烟斗，这些伟人形象吸引许多青少年去模仿。</a:t>
            </a:r>
          </a:p>
          <a:p>
            <a:pPr lvl="0" indent="-285750" algn="just" fontAlgn="auto">
              <a:lnSpc>
                <a:spcPct val="200000"/>
              </a:lnSpc>
              <a:spcAft>
                <a:spcPts val="600"/>
              </a:spcAft>
              <a:buClrTx/>
              <a:buSzTx/>
              <a:buFont typeface="Arial" panose="020B0604020202020204" pitchFamily="34" charset="0"/>
              <a:buChar char="●"/>
            </a:pPr>
            <a:r>
              <a:rPr lang="zh-CN" altLang="en-US" sz="1600">
                <a:sym typeface="+mn-ea"/>
              </a:rPr>
              <a:t>此外，随着成人或同伴的影响，以及吸烟者那种潇洒自如、悠然自得的神态对青少年具有很大的诱惑力，吸引年轻人去模仿。</a:t>
            </a:r>
          </a:p>
        </p:txBody>
      </p:sp>
      <p:grpSp>
        <p:nvGrpSpPr>
          <p:cNvPr id="6" name="组合 5"/>
          <p:cNvGrpSpPr/>
          <p:nvPr/>
        </p:nvGrpSpPr>
        <p:grpSpPr>
          <a:xfrm>
            <a:off x="1654175" y="2614295"/>
            <a:ext cx="1861185" cy="796290"/>
            <a:chOff x="1290" y="5505"/>
            <a:chExt cx="2931" cy="1254"/>
          </a:xfrm>
        </p:grpSpPr>
        <p:sp>
          <p:nvSpPr>
            <p:cNvPr id="15" name="文本框 14"/>
            <p:cNvSpPr txBox="1"/>
            <p:nvPr/>
          </p:nvSpPr>
          <p:spPr>
            <a:xfrm>
              <a:off x="1290" y="5739"/>
              <a:ext cx="2931" cy="1020"/>
            </a:xfrm>
            <a:prstGeom prst="rect">
              <a:avLst/>
            </a:prstGeom>
            <a:solidFill>
              <a:srgbClr val="7B0805"/>
            </a:solidFill>
            <a:ln>
              <a:noFill/>
            </a:ln>
          </p:spPr>
          <p:txBody>
            <a:bodyPr wrap="square" bIns="107950" rtlCol="0" anchor="ctr" anchorCtr="0">
              <a:noAutofit/>
            </a:bodyPr>
            <a:lstStyle/>
            <a:p>
              <a:pPr lvl="0" algn="dist" fontAlgn="auto">
                <a:lnSpc>
                  <a:spcPct val="200000"/>
                </a:lnSpc>
                <a:buClrTx/>
                <a:buSzTx/>
                <a:buFontTx/>
              </a:pPr>
              <a:endParaRPr lang="zh-CN" altLang="en-US" sz="2000">
                <a:solidFill>
                  <a:schemeClr val="bg1"/>
                </a:solidFill>
                <a:latin typeface="三极正极黑简体" panose="00000500000000000000" charset="-122"/>
                <a:ea typeface="三极正极黑简体" panose="00000500000000000000" charset="-122"/>
                <a:sym typeface="+mn-ea"/>
              </a:endParaRPr>
            </a:p>
          </p:txBody>
        </p:sp>
        <p:sp>
          <p:nvSpPr>
            <p:cNvPr id="2" name="文本框 1"/>
            <p:cNvSpPr txBox="1"/>
            <p:nvPr/>
          </p:nvSpPr>
          <p:spPr>
            <a:xfrm>
              <a:off x="2221" y="5505"/>
              <a:ext cx="1888" cy="1113"/>
            </a:xfrm>
            <a:prstGeom prst="rect">
              <a:avLst/>
            </a:prstGeom>
            <a:noFill/>
          </p:spPr>
          <p:txBody>
            <a:bodyPr wrap="none" rtlCol="0">
              <a:spAutoFit/>
            </a:bodyPr>
            <a:lstStyle/>
            <a:p>
              <a:pPr lvl="0" algn="dist" fontAlgn="auto">
                <a:lnSpc>
                  <a:spcPct val="200000"/>
                </a:lnSpc>
                <a:buClrTx/>
                <a:buSzTx/>
                <a:buFontTx/>
              </a:pPr>
              <a:r>
                <a:rPr lang="zh-CN" altLang="en-US" sz="2000" dirty="0">
                  <a:solidFill>
                    <a:schemeClr val="bg1"/>
                  </a:solidFill>
                  <a:latin typeface="三极正极黑简体" panose="00000500000000000000" charset="-122"/>
                  <a:ea typeface="三极正极黑简体" panose="00000500000000000000" charset="-122"/>
                  <a:sym typeface="+mn-ea"/>
                </a:rPr>
                <a:t>模仿心理</a:t>
              </a:r>
            </a:p>
          </p:txBody>
        </p:sp>
        <p:grpSp>
          <p:nvGrpSpPr>
            <p:cNvPr id="5" name="组合 4"/>
            <p:cNvGrpSpPr/>
            <p:nvPr/>
          </p:nvGrpSpPr>
          <p:grpSpPr>
            <a:xfrm>
              <a:off x="1512" y="5895"/>
              <a:ext cx="737" cy="737"/>
              <a:chOff x="1647" y="6032"/>
              <a:chExt cx="737" cy="737"/>
            </a:xfrm>
          </p:grpSpPr>
          <p:sp>
            <p:nvSpPr>
              <p:cNvPr id="3" name="椭圆 2"/>
              <p:cNvSpPr/>
              <p:nvPr/>
            </p:nvSpPr>
            <p:spPr>
              <a:xfrm>
                <a:off x="1647" y="6032"/>
                <a:ext cx="737" cy="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solidFill>
                    <a:srgbClr val="7B0805"/>
                  </a:solidFill>
                </a:endParaRPr>
              </a:p>
            </p:txBody>
          </p:sp>
          <p:sp>
            <p:nvSpPr>
              <p:cNvPr id="4" name="文本框 3"/>
              <p:cNvSpPr txBox="1"/>
              <p:nvPr/>
            </p:nvSpPr>
            <p:spPr>
              <a:xfrm>
                <a:off x="1672" y="6111"/>
                <a:ext cx="684" cy="580"/>
              </a:xfrm>
              <a:prstGeom prst="rect">
                <a:avLst/>
              </a:prstGeom>
              <a:noFill/>
            </p:spPr>
            <p:txBody>
              <a:bodyPr wrap="none" rtlCol="0">
                <a:spAutoFit/>
              </a:bodyPr>
              <a:lstStyle/>
              <a:p>
                <a:pPr algn="ctr"/>
                <a:r>
                  <a:rPr lang="en-US" altLang="zh-CN">
                    <a:solidFill>
                      <a:srgbClr val="7B0805"/>
                    </a:solidFill>
                    <a:sym typeface="+mn-ea"/>
                  </a:rPr>
                  <a:t>02</a:t>
                </a:r>
                <a:endParaRPr lang="en-US" altLang="zh-CN">
                  <a:solidFill>
                    <a:srgbClr val="7B0805"/>
                  </a:solidFill>
                </a:endParaRPr>
              </a:p>
            </p:txBody>
          </p:sp>
        </p:grpSp>
      </p:grpSp>
      <p:pic>
        <p:nvPicPr>
          <p:cNvPr id="17" name="图片 16" descr="51miz-E1120745-04E8AB28"/>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93025" y="2728595"/>
            <a:ext cx="3256915" cy="32569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1121410" y="3303905"/>
            <a:ext cx="9095740" cy="1863725"/>
          </a:xfrm>
          <a:prstGeom prst="rect">
            <a:avLst/>
          </a:prstGeom>
          <a:noFill/>
        </p:spPr>
        <p:txBody>
          <a:bodyPr wrap="square" rtlCol="0" anchor="t">
            <a:spAutoFit/>
          </a:bodyPr>
          <a:lstStyle/>
          <a:p>
            <a:pPr lvl="0" indent="-285750" algn="just" fontAlgn="auto">
              <a:lnSpc>
                <a:spcPct val="180000"/>
              </a:lnSpc>
              <a:spcAft>
                <a:spcPct val="0"/>
              </a:spcAft>
              <a:buClrTx/>
              <a:buSzTx/>
              <a:buFont typeface="Arial" panose="020B0604020202020204" pitchFamily="34" charset="0"/>
              <a:buChar char="●"/>
            </a:pPr>
            <a:r>
              <a:rPr lang="zh-CN" altLang="en-US" sz="1600">
                <a:sym typeface="+mn-ea"/>
              </a:rPr>
              <a:t>敬烟往往是社交的序曲，能缩短人与人之间的心理距离。</a:t>
            </a:r>
          </a:p>
          <a:p>
            <a:pPr lvl="0" indent="-285750" algn="just" fontAlgn="auto">
              <a:lnSpc>
                <a:spcPct val="180000"/>
              </a:lnSpc>
              <a:spcAft>
                <a:spcPct val="0"/>
              </a:spcAft>
              <a:buClrTx/>
              <a:buSzTx/>
              <a:buFont typeface="Arial" panose="020B0604020202020204" pitchFamily="34" charset="0"/>
              <a:buChar char="●"/>
            </a:pPr>
            <a:r>
              <a:rPr lang="zh-CN" altLang="en-US" sz="1600">
                <a:sym typeface="+mn-ea"/>
              </a:rPr>
              <a:t>互相敬烟能沟通感情，产生心理上的接近，有利于问题的解决。</a:t>
            </a:r>
          </a:p>
          <a:p>
            <a:pPr lvl="0" indent="-285750" algn="just" fontAlgn="auto">
              <a:lnSpc>
                <a:spcPct val="180000"/>
              </a:lnSpc>
              <a:spcAft>
                <a:spcPct val="0"/>
              </a:spcAft>
              <a:buClrTx/>
              <a:buSzTx/>
              <a:buFont typeface="Arial" panose="020B0604020202020204" pitchFamily="34" charset="0"/>
              <a:buChar char="●"/>
            </a:pPr>
            <a:r>
              <a:rPr lang="zh-CN" altLang="en-US" sz="1600">
                <a:sym typeface="+mn-ea"/>
              </a:rPr>
              <a:t>许多人开始纯粹是因为社交上的应酬，办事前，首先要给对方敬上一支，随后再为自己点上一支；</a:t>
            </a:r>
          </a:p>
          <a:p>
            <a:pPr lvl="0" indent="-285750" algn="just" fontAlgn="auto">
              <a:lnSpc>
                <a:spcPct val="180000"/>
              </a:lnSpc>
              <a:spcAft>
                <a:spcPct val="0"/>
              </a:spcAft>
              <a:buClrTx/>
              <a:buSzTx/>
              <a:buFont typeface="Arial" panose="020B0604020202020204" pitchFamily="34" charset="0"/>
              <a:buChar char="●"/>
            </a:pPr>
            <a:r>
              <a:rPr lang="zh-CN" altLang="en-US" sz="1600">
                <a:sym typeface="+mn-ea"/>
              </a:rPr>
              <a:t>别人给你敬烟，不接受又显得不礼貌。</a:t>
            </a:r>
          </a:p>
        </p:txBody>
      </p:sp>
      <p:grpSp>
        <p:nvGrpSpPr>
          <p:cNvPr id="6" name="组合 5"/>
          <p:cNvGrpSpPr/>
          <p:nvPr/>
        </p:nvGrpSpPr>
        <p:grpSpPr>
          <a:xfrm>
            <a:off x="1254760" y="2414905"/>
            <a:ext cx="1861185" cy="796290"/>
            <a:chOff x="1290" y="5505"/>
            <a:chExt cx="2931" cy="1254"/>
          </a:xfrm>
        </p:grpSpPr>
        <p:sp>
          <p:nvSpPr>
            <p:cNvPr id="15" name="文本框 14"/>
            <p:cNvSpPr txBox="1"/>
            <p:nvPr/>
          </p:nvSpPr>
          <p:spPr>
            <a:xfrm>
              <a:off x="1290" y="5739"/>
              <a:ext cx="2931" cy="1020"/>
            </a:xfrm>
            <a:prstGeom prst="rect">
              <a:avLst/>
            </a:prstGeom>
            <a:solidFill>
              <a:srgbClr val="7B0805"/>
            </a:solidFill>
            <a:ln>
              <a:noFill/>
            </a:ln>
          </p:spPr>
          <p:txBody>
            <a:bodyPr wrap="square" bIns="107950" rtlCol="0" anchor="ctr" anchorCtr="0">
              <a:noAutofit/>
            </a:bodyPr>
            <a:lstStyle/>
            <a:p>
              <a:pPr lvl="0" algn="dist" fontAlgn="auto">
                <a:lnSpc>
                  <a:spcPct val="200000"/>
                </a:lnSpc>
                <a:buClrTx/>
                <a:buSzTx/>
                <a:buFontTx/>
              </a:pPr>
              <a:endParaRPr lang="zh-CN" altLang="en-US" sz="2000">
                <a:solidFill>
                  <a:schemeClr val="bg1"/>
                </a:solidFill>
                <a:latin typeface="三极正极黑简体" panose="00000500000000000000" charset="-122"/>
                <a:ea typeface="三极正极黑简体" panose="00000500000000000000" charset="-122"/>
                <a:sym typeface="+mn-ea"/>
              </a:endParaRPr>
            </a:p>
          </p:txBody>
        </p:sp>
        <p:sp>
          <p:nvSpPr>
            <p:cNvPr id="2" name="文本框 1"/>
            <p:cNvSpPr txBox="1"/>
            <p:nvPr/>
          </p:nvSpPr>
          <p:spPr>
            <a:xfrm>
              <a:off x="2221" y="5505"/>
              <a:ext cx="1888" cy="1113"/>
            </a:xfrm>
            <a:prstGeom prst="rect">
              <a:avLst/>
            </a:prstGeom>
            <a:noFill/>
          </p:spPr>
          <p:txBody>
            <a:bodyPr wrap="none" rtlCol="0">
              <a:spAutoFit/>
            </a:bodyPr>
            <a:lstStyle/>
            <a:p>
              <a:pPr lvl="0" algn="dist" fontAlgn="auto">
                <a:lnSpc>
                  <a:spcPct val="200000"/>
                </a:lnSpc>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交际需要</a:t>
              </a:r>
            </a:p>
          </p:txBody>
        </p:sp>
        <p:grpSp>
          <p:nvGrpSpPr>
            <p:cNvPr id="5" name="组合 4"/>
            <p:cNvGrpSpPr/>
            <p:nvPr/>
          </p:nvGrpSpPr>
          <p:grpSpPr>
            <a:xfrm>
              <a:off x="1512" y="5895"/>
              <a:ext cx="737" cy="737"/>
              <a:chOff x="1647" y="6032"/>
              <a:chExt cx="737" cy="737"/>
            </a:xfrm>
          </p:grpSpPr>
          <p:sp>
            <p:nvSpPr>
              <p:cNvPr id="3" name="椭圆 2"/>
              <p:cNvSpPr/>
              <p:nvPr/>
            </p:nvSpPr>
            <p:spPr>
              <a:xfrm>
                <a:off x="1647" y="6032"/>
                <a:ext cx="737" cy="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solidFill>
                    <a:srgbClr val="7B0805"/>
                  </a:solidFill>
                </a:endParaRPr>
              </a:p>
            </p:txBody>
          </p:sp>
          <p:sp>
            <p:nvSpPr>
              <p:cNvPr id="4" name="文本框 3"/>
              <p:cNvSpPr txBox="1"/>
              <p:nvPr/>
            </p:nvSpPr>
            <p:spPr>
              <a:xfrm>
                <a:off x="1672" y="6111"/>
                <a:ext cx="684" cy="580"/>
              </a:xfrm>
              <a:prstGeom prst="rect">
                <a:avLst/>
              </a:prstGeom>
              <a:noFill/>
            </p:spPr>
            <p:txBody>
              <a:bodyPr wrap="none" rtlCol="0">
                <a:spAutoFit/>
              </a:bodyPr>
              <a:lstStyle/>
              <a:p>
                <a:pPr algn="ctr"/>
                <a:r>
                  <a:rPr lang="en-US" altLang="zh-CN">
                    <a:solidFill>
                      <a:srgbClr val="7B0805"/>
                    </a:solidFill>
                    <a:sym typeface="+mn-ea"/>
                  </a:rPr>
                  <a:t>03</a:t>
                </a:r>
                <a:endParaRPr lang="en-US" altLang="zh-CN">
                  <a:solidFill>
                    <a:srgbClr val="7B0805"/>
                  </a:solidFill>
                </a:endParaRPr>
              </a:p>
            </p:txBody>
          </p:sp>
        </p:grpSp>
      </p:grpSp>
      <p:sp>
        <p:nvSpPr>
          <p:cNvPr id="7" name="文本框 6"/>
          <p:cNvSpPr txBox="1"/>
          <p:nvPr/>
        </p:nvSpPr>
        <p:spPr>
          <a:xfrm>
            <a:off x="3115945" y="2471420"/>
            <a:ext cx="3837940" cy="645160"/>
          </a:xfrm>
          <a:prstGeom prst="rect">
            <a:avLst/>
          </a:prstGeom>
          <a:noFill/>
        </p:spPr>
        <p:txBody>
          <a:bodyPr wrap="square" rtlCol="0" anchor="t">
            <a:spAutoFit/>
          </a:bodyPr>
          <a:lstStyle/>
          <a:p>
            <a:pPr lvl="0" indent="0" algn="just" fontAlgn="auto">
              <a:lnSpc>
                <a:spcPct val="200000"/>
              </a:lnSpc>
              <a:spcAft>
                <a:spcPts val="600"/>
              </a:spcAft>
              <a:buClrTx/>
              <a:buSzTx/>
              <a:buFont typeface="Arial" panose="020B0604020202020204" pitchFamily="34" charset="0"/>
              <a:buNone/>
            </a:pPr>
            <a:r>
              <a:rPr lang="zh-CN" altLang="en-US">
                <a:solidFill>
                  <a:srgbClr val="7B0805"/>
                </a:solidFill>
                <a:sym typeface="+mn-ea"/>
              </a:rPr>
              <a:t>在中国，吸烟已成为一种交际手段。</a:t>
            </a:r>
          </a:p>
        </p:txBody>
      </p:sp>
      <p:sp>
        <p:nvSpPr>
          <p:cNvPr id="8" name="文本框 7"/>
          <p:cNvSpPr txBox="1"/>
          <p:nvPr/>
        </p:nvSpPr>
        <p:spPr>
          <a:xfrm>
            <a:off x="1121410" y="5083810"/>
            <a:ext cx="10121900" cy="583565"/>
          </a:xfrm>
          <a:prstGeom prst="rect">
            <a:avLst/>
          </a:prstGeom>
          <a:noFill/>
        </p:spPr>
        <p:txBody>
          <a:bodyPr wrap="none" rtlCol="0">
            <a:spAutoFit/>
          </a:bodyPr>
          <a:lstStyle/>
          <a:p>
            <a:pPr lvl="0" indent="0" algn="just" fontAlgn="auto">
              <a:lnSpc>
                <a:spcPct val="200000"/>
              </a:lnSpc>
              <a:spcAft>
                <a:spcPts val="600"/>
              </a:spcAft>
              <a:buClrTx/>
              <a:buSzTx/>
              <a:buFont typeface="Arial" panose="020B0604020202020204" pitchFamily="34" charset="0"/>
              <a:buNone/>
            </a:pPr>
            <a:r>
              <a:rPr lang="zh-CN" altLang="en-US" sz="1600">
                <a:solidFill>
                  <a:srgbClr val="7B0805"/>
                </a:solidFill>
                <a:sym typeface="+mn-ea"/>
              </a:rPr>
              <a:t>随着这种"礼尚往来"的增多，慢慢地由抽一支烟半天不舒服到半天不抽烟就不舒服，终于加入到吸烟者的行列。</a:t>
            </a:r>
          </a:p>
        </p:txBody>
      </p:sp>
      <p:pic>
        <p:nvPicPr>
          <p:cNvPr id="9" name="图片 8" descr="51miz-E1120594-82F3A0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25005" y="1591310"/>
            <a:ext cx="3325495" cy="33254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after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afterGroup">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ppt_x</p:attrName>
                                        </p:attrNameLst>
                                      </p:cBhvr>
                                      <p:tavLst>
                                        <p:tav tm="0">
                                          <p:val>
                                            <p:strVal val="#ppt_x-.2"/>
                                          </p:val>
                                        </p:tav>
                                        <p:tav tm="100000">
                                          <p:val>
                                            <p:strVal val="#ppt_x"/>
                                          </p:val>
                                        </p:tav>
                                      </p:tavLst>
                                    </p:anim>
                                    <p:anim calcmode="lin" valueType="num">
                                      <p:cBhvr>
                                        <p:cTn id="29"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
                                        </p:tgtEl>
                                      </p:cBhvr>
                                    </p:animEffect>
                                  </p:childTnLst>
                                </p:cTn>
                              </p:par>
                            </p:childTnLst>
                          </p:cTn>
                        </p:par>
                      </p:childTnLst>
                    </p:cTn>
                  </p:par>
                  <p:par>
                    <p:cTn id="31" fill="hold" nodeType="clickPar">
                      <p:stCondLst>
                        <p:cond delay="indefinite"/>
                      </p:stCondLst>
                      <p:childTnLst>
                        <p:par>
                          <p:cTn id="32" fill="hold" nodeType="afterGroup">
                            <p:stCondLst>
                              <p:cond delay="0"/>
                            </p:stCondLst>
                            <p:childTnLst>
                              <p:par>
                                <p:cTn id="33" presetID="42"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3531235" y="2179955"/>
            <a:ext cx="4246880" cy="977265"/>
          </a:xfrm>
          <a:prstGeom prst="rect">
            <a:avLst/>
          </a:prstGeom>
          <a:noFill/>
        </p:spPr>
        <p:txBody>
          <a:bodyPr wrap="square" rtlCol="0" anchor="t">
            <a:spAutoFit/>
          </a:bodyPr>
          <a:lstStyle/>
          <a:p>
            <a:pPr lvl="0" indent="0" algn="just" fontAlgn="auto">
              <a:lnSpc>
                <a:spcPct val="180000"/>
              </a:lnSpc>
              <a:spcAft>
                <a:spcPct val="0"/>
              </a:spcAft>
              <a:buClrTx/>
              <a:buSzTx/>
              <a:buFont typeface="Arial" panose="020B0604020202020204" pitchFamily="34" charset="0"/>
              <a:buNone/>
            </a:pPr>
            <a:r>
              <a:rPr lang="zh-CN" altLang="en-US" sz="1600">
                <a:sym typeface="+mn-ea"/>
              </a:rPr>
              <a:t>有不少人在工作、学习、生活中受到挫折以后，便借抽烟来缓解自己的紧张情绪，消除烦恼。</a:t>
            </a:r>
          </a:p>
        </p:txBody>
      </p:sp>
      <p:grpSp>
        <p:nvGrpSpPr>
          <p:cNvPr id="6" name="组合 5"/>
          <p:cNvGrpSpPr/>
          <p:nvPr/>
        </p:nvGrpSpPr>
        <p:grpSpPr>
          <a:xfrm>
            <a:off x="879475" y="2253615"/>
            <a:ext cx="2606675" cy="792480"/>
            <a:chOff x="1290" y="5511"/>
            <a:chExt cx="4105" cy="1248"/>
          </a:xfrm>
        </p:grpSpPr>
        <p:sp>
          <p:nvSpPr>
            <p:cNvPr id="15" name="文本框 14"/>
            <p:cNvSpPr txBox="1"/>
            <p:nvPr/>
          </p:nvSpPr>
          <p:spPr>
            <a:xfrm>
              <a:off x="1290" y="5739"/>
              <a:ext cx="4105" cy="1020"/>
            </a:xfrm>
            <a:prstGeom prst="rect">
              <a:avLst/>
            </a:prstGeom>
            <a:solidFill>
              <a:srgbClr val="7B0805"/>
            </a:solidFill>
            <a:ln>
              <a:noFill/>
            </a:ln>
          </p:spPr>
          <p:txBody>
            <a:bodyPr wrap="square" bIns="107950" rtlCol="0" anchor="ctr" anchorCtr="0">
              <a:noAutofit/>
            </a:bodyPr>
            <a:lstStyle/>
            <a:p>
              <a:pPr lvl="0" algn="dist" fontAlgn="auto">
                <a:lnSpc>
                  <a:spcPct val="200000"/>
                </a:lnSpc>
                <a:buClrTx/>
                <a:buSzTx/>
                <a:buFontTx/>
              </a:pPr>
              <a:endParaRPr lang="zh-CN" altLang="en-US" sz="2000">
                <a:solidFill>
                  <a:schemeClr val="bg1"/>
                </a:solidFill>
                <a:latin typeface="三极正极黑简体" panose="00000500000000000000" charset="-122"/>
                <a:ea typeface="三极正极黑简体" panose="00000500000000000000" charset="-122"/>
                <a:sym typeface="+mn-ea"/>
              </a:endParaRPr>
            </a:p>
          </p:txBody>
        </p:sp>
        <p:sp>
          <p:nvSpPr>
            <p:cNvPr id="2" name="文本框 1"/>
            <p:cNvSpPr txBox="1"/>
            <p:nvPr/>
          </p:nvSpPr>
          <p:spPr>
            <a:xfrm>
              <a:off x="2235" y="5511"/>
              <a:ext cx="2461" cy="1113"/>
            </a:xfrm>
            <a:prstGeom prst="rect">
              <a:avLst/>
            </a:prstGeom>
            <a:noFill/>
          </p:spPr>
          <p:txBody>
            <a:bodyPr wrap="square" rtlCol="0">
              <a:spAutoFit/>
            </a:bodyPr>
            <a:lstStyle/>
            <a:p>
              <a:pPr lvl="0" algn="dist" fontAlgn="auto">
                <a:lnSpc>
                  <a:spcPct val="200000"/>
                </a:lnSpc>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消愁的习惯</a:t>
              </a:r>
            </a:p>
          </p:txBody>
        </p:sp>
        <p:grpSp>
          <p:nvGrpSpPr>
            <p:cNvPr id="5" name="组合 4"/>
            <p:cNvGrpSpPr/>
            <p:nvPr/>
          </p:nvGrpSpPr>
          <p:grpSpPr>
            <a:xfrm>
              <a:off x="1512" y="5895"/>
              <a:ext cx="737" cy="737"/>
              <a:chOff x="1647" y="6032"/>
              <a:chExt cx="737" cy="737"/>
            </a:xfrm>
          </p:grpSpPr>
          <p:sp>
            <p:nvSpPr>
              <p:cNvPr id="3" name="椭圆 2"/>
              <p:cNvSpPr/>
              <p:nvPr/>
            </p:nvSpPr>
            <p:spPr>
              <a:xfrm>
                <a:off x="1647" y="6032"/>
                <a:ext cx="737" cy="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solidFill>
                    <a:srgbClr val="7B0805"/>
                  </a:solidFill>
                </a:endParaRPr>
              </a:p>
            </p:txBody>
          </p:sp>
          <p:sp>
            <p:nvSpPr>
              <p:cNvPr id="4" name="文本框 3"/>
              <p:cNvSpPr txBox="1"/>
              <p:nvPr/>
            </p:nvSpPr>
            <p:spPr>
              <a:xfrm>
                <a:off x="1672" y="6111"/>
                <a:ext cx="684" cy="580"/>
              </a:xfrm>
              <a:prstGeom prst="rect">
                <a:avLst/>
              </a:prstGeom>
              <a:noFill/>
            </p:spPr>
            <p:txBody>
              <a:bodyPr wrap="none" rtlCol="0">
                <a:spAutoFit/>
              </a:bodyPr>
              <a:lstStyle/>
              <a:p>
                <a:pPr algn="ctr"/>
                <a:r>
                  <a:rPr lang="en-US" altLang="zh-CN">
                    <a:solidFill>
                      <a:srgbClr val="7B0805"/>
                    </a:solidFill>
                    <a:sym typeface="+mn-ea"/>
                  </a:rPr>
                  <a:t>04</a:t>
                </a:r>
                <a:endParaRPr lang="en-US" altLang="zh-CN">
                  <a:solidFill>
                    <a:srgbClr val="7B0805"/>
                  </a:solidFill>
                </a:endParaRPr>
              </a:p>
            </p:txBody>
          </p:sp>
        </p:grpSp>
      </p:grpSp>
      <p:sp>
        <p:nvSpPr>
          <p:cNvPr id="9" name="文本框 8"/>
          <p:cNvSpPr txBox="1"/>
          <p:nvPr/>
        </p:nvSpPr>
        <p:spPr>
          <a:xfrm>
            <a:off x="3522345" y="3225165"/>
            <a:ext cx="7706995" cy="977265"/>
          </a:xfrm>
          <a:prstGeom prst="rect">
            <a:avLst/>
          </a:prstGeom>
          <a:noFill/>
        </p:spPr>
        <p:txBody>
          <a:bodyPr wrap="square" rtlCol="0" anchor="t">
            <a:spAutoFit/>
          </a:bodyPr>
          <a:lstStyle/>
          <a:p>
            <a:pPr lvl="0" indent="0" algn="just" fontAlgn="auto">
              <a:lnSpc>
                <a:spcPct val="180000"/>
              </a:lnSpc>
              <a:spcAft>
                <a:spcPct val="0"/>
              </a:spcAft>
              <a:buClrTx/>
              <a:buSzTx/>
              <a:buFont typeface="Arial" panose="020B0604020202020204" pitchFamily="34" charset="0"/>
              <a:buNone/>
            </a:pPr>
            <a:r>
              <a:rPr lang="zh-CN" altLang="en-US" sz="1600" dirty="0">
                <a:sym typeface="+mn-ea"/>
              </a:rPr>
              <a:t>吸烟成瘾之后，人们发现烟具有一定的兴奋作用，而生理上的烟瘾使得抽烟成为一种习惯和享受，许多吸烟成瘾的人不吸烟就无精神，而一抽烟，就精神焕发，思路大开。</a:t>
            </a:r>
          </a:p>
        </p:txBody>
      </p:sp>
      <p:grpSp>
        <p:nvGrpSpPr>
          <p:cNvPr id="10" name="组合 9"/>
          <p:cNvGrpSpPr/>
          <p:nvPr/>
        </p:nvGrpSpPr>
        <p:grpSpPr>
          <a:xfrm>
            <a:off x="870585" y="3298825"/>
            <a:ext cx="2615565" cy="792480"/>
            <a:chOff x="1290" y="5511"/>
            <a:chExt cx="4119" cy="1248"/>
          </a:xfrm>
        </p:grpSpPr>
        <p:sp>
          <p:nvSpPr>
            <p:cNvPr id="11" name="文本框 10"/>
            <p:cNvSpPr txBox="1"/>
            <p:nvPr/>
          </p:nvSpPr>
          <p:spPr>
            <a:xfrm>
              <a:off x="1290" y="5739"/>
              <a:ext cx="4119" cy="1020"/>
            </a:xfrm>
            <a:prstGeom prst="rect">
              <a:avLst/>
            </a:prstGeom>
            <a:solidFill>
              <a:srgbClr val="7B0805"/>
            </a:solidFill>
            <a:ln>
              <a:noFill/>
            </a:ln>
          </p:spPr>
          <p:txBody>
            <a:bodyPr wrap="square" bIns="107950" rtlCol="0" anchor="ctr" anchorCtr="0">
              <a:noAutofit/>
            </a:bodyPr>
            <a:lstStyle/>
            <a:p>
              <a:pPr lvl="0" algn="dist" fontAlgn="auto">
                <a:lnSpc>
                  <a:spcPct val="200000"/>
                </a:lnSpc>
                <a:buClrTx/>
                <a:buSzTx/>
                <a:buFontTx/>
              </a:pPr>
              <a:endParaRPr lang="zh-CN" altLang="en-US" sz="2000">
                <a:solidFill>
                  <a:schemeClr val="bg1"/>
                </a:solidFill>
                <a:latin typeface="三极正极黑简体" panose="00000500000000000000" charset="-122"/>
                <a:ea typeface="三极正极黑简体" panose="00000500000000000000" charset="-122"/>
                <a:sym typeface="+mn-ea"/>
              </a:endParaRPr>
            </a:p>
          </p:txBody>
        </p:sp>
        <p:sp>
          <p:nvSpPr>
            <p:cNvPr id="12" name="文本框 11"/>
            <p:cNvSpPr txBox="1"/>
            <p:nvPr/>
          </p:nvSpPr>
          <p:spPr>
            <a:xfrm>
              <a:off x="2235" y="5511"/>
              <a:ext cx="2746" cy="1113"/>
            </a:xfrm>
            <a:prstGeom prst="rect">
              <a:avLst/>
            </a:prstGeom>
            <a:noFill/>
          </p:spPr>
          <p:txBody>
            <a:bodyPr wrap="square" rtlCol="0">
              <a:spAutoFit/>
            </a:bodyPr>
            <a:lstStyle/>
            <a:p>
              <a:pPr lvl="0" algn="dist" fontAlgn="auto">
                <a:lnSpc>
                  <a:spcPct val="200000"/>
                </a:lnSpc>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认为用于提神</a:t>
              </a:r>
            </a:p>
          </p:txBody>
        </p:sp>
        <p:grpSp>
          <p:nvGrpSpPr>
            <p:cNvPr id="14" name="组合 13"/>
            <p:cNvGrpSpPr/>
            <p:nvPr/>
          </p:nvGrpSpPr>
          <p:grpSpPr>
            <a:xfrm>
              <a:off x="1512" y="5895"/>
              <a:ext cx="737" cy="737"/>
              <a:chOff x="1647" y="6032"/>
              <a:chExt cx="737" cy="737"/>
            </a:xfrm>
          </p:grpSpPr>
          <p:sp>
            <p:nvSpPr>
              <p:cNvPr id="16" name="椭圆 15"/>
              <p:cNvSpPr/>
              <p:nvPr/>
            </p:nvSpPr>
            <p:spPr>
              <a:xfrm>
                <a:off x="1647" y="6032"/>
                <a:ext cx="737" cy="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solidFill>
                    <a:srgbClr val="7B0805"/>
                  </a:solidFill>
                </a:endParaRPr>
              </a:p>
            </p:txBody>
          </p:sp>
          <p:sp>
            <p:nvSpPr>
              <p:cNvPr id="17" name="文本框 16"/>
              <p:cNvSpPr txBox="1"/>
              <p:nvPr/>
            </p:nvSpPr>
            <p:spPr>
              <a:xfrm>
                <a:off x="1672" y="6111"/>
                <a:ext cx="684" cy="580"/>
              </a:xfrm>
              <a:prstGeom prst="rect">
                <a:avLst/>
              </a:prstGeom>
              <a:noFill/>
            </p:spPr>
            <p:txBody>
              <a:bodyPr wrap="none" rtlCol="0">
                <a:spAutoFit/>
              </a:bodyPr>
              <a:lstStyle/>
              <a:p>
                <a:pPr algn="ctr"/>
                <a:r>
                  <a:rPr lang="en-US" altLang="zh-CN">
                    <a:solidFill>
                      <a:srgbClr val="7B0805"/>
                    </a:solidFill>
                    <a:sym typeface="+mn-ea"/>
                  </a:rPr>
                  <a:t>05</a:t>
                </a:r>
                <a:endParaRPr lang="en-US" altLang="zh-CN">
                  <a:solidFill>
                    <a:srgbClr val="7B0805"/>
                  </a:solidFill>
                </a:endParaRPr>
              </a:p>
            </p:txBody>
          </p:sp>
        </p:grpSp>
      </p:grpSp>
      <p:sp>
        <p:nvSpPr>
          <p:cNvPr id="18" name="文本框 17"/>
          <p:cNvSpPr txBox="1"/>
          <p:nvPr/>
        </p:nvSpPr>
        <p:spPr>
          <a:xfrm>
            <a:off x="3531870" y="4246880"/>
            <a:ext cx="8054340" cy="1863725"/>
          </a:xfrm>
          <a:prstGeom prst="rect">
            <a:avLst/>
          </a:prstGeom>
          <a:noFill/>
        </p:spPr>
        <p:txBody>
          <a:bodyPr wrap="square" rtlCol="0" anchor="t">
            <a:spAutoFit/>
          </a:bodyPr>
          <a:lstStyle/>
          <a:p>
            <a:pPr lvl="0" indent="0" algn="just" fontAlgn="auto">
              <a:lnSpc>
                <a:spcPct val="180000"/>
              </a:lnSpc>
              <a:spcAft>
                <a:spcPct val="0"/>
              </a:spcAft>
              <a:buClrTx/>
              <a:buSzTx/>
              <a:buFont typeface="Arial" panose="020B0604020202020204" pitchFamily="34" charset="0"/>
              <a:buNone/>
            </a:pPr>
            <a:r>
              <a:rPr lang="zh-CN" altLang="en-US" sz="1600">
                <a:sym typeface="+mn-ea"/>
              </a:rPr>
              <a:t>在许多青少年眼里，抽烟是一种所谓“男子汉”的标志，是成熟的标志。</a:t>
            </a:r>
          </a:p>
          <a:p>
            <a:pPr lvl="0" indent="0" algn="just" fontAlgn="auto">
              <a:lnSpc>
                <a:spcPct val="180000"/>
              </a:lnSpc>
              <a:spcAft>
                <a:spcPct val="0"/>
              </a:spcAft>
              <a:buClrTx/>
              <a:buSzTx/>
              <a:buFont typeface="Arial" panose="020B0604020202020204" pitchFamily="34" charset="0"/>
              <a:buNone/>
            </a:pPr>
            <a:r>
              <a:rPr lang="zh-CN" altLang="en-US" sz="1600">
                <a:sym typeface="+mn-ea"/>
              </a:rPr>
              <a:t>为了证明自己不再是小孩，而选择了吸烟这种方式。</a:t>
            </a:r>
          </a:p>
          <a:p>
            <a:pPr lvl="0" indent="0" algn="just" fontAlgn="auto">
              <a:lnSpc>
                <a:spcPct val="180000"/>
              </a:lnSpc>
              <a:spcAft>
                <a:spcPct val="0"/>
              </a:spcAft>
              <a:buClrTx/>
              <a:buSzTx/>
              <a:buFont typeface="Arial" panose="020B0604020202020204" pitchFamily="34" charset="0"/>
              <a:buNone/>
            </a:pPr>
            <a:r>
              <a:rPr lang="zh-CN" altLang="en-US" sz="1600">
                <a:sym typeface="+mn-ea"/>
              </a:rPr>
              <a:t>还有很多人认为，女人吸烟源于追求男女平等和妇女解放。</a:t>
            </a:r>
          </a:p>
          <a:p>
            <a:pPr lvl="0" indent="0" algn="just" fontAlgn="auto">
              <a:lnSpc>
                <a:spcPct val="180000"/>
              </a:lnSpc>
              <a:spcAft>
                <a:spcPct val="0"/>
              </a:spcAft>
              <a:buClrTx/>
              <a:buSzTx/>
              <a:buFont typeface="Arial" panose="020B0604020202020204" pitchFamily="34" charset="0"/>
              <a:buNone/>
            </a:pPr>
            <a:r>
              <a:rPr lang="zh-CN" altLang="en-US" sz="1600">
                <a:sym typeface="+mn-ea"/>
              </a:rPr>
              <a:t>但面对烟草，男女终究无法“平等”，大多数研究表明，女性吸烟的危害尤甚于男性。</a:t>
            </a:r>
          </a:p>
        </p:txBody>
      </p:sp>
      <p:grpSp>
        <p:nvGrpSpPr>
          <p:cNvPr id="19" name="组合 18"/>
          <p:cNvGrpSpPr/>
          <p:nvPr/>
        </p:nvGrpSpPr>
        <p:grpSpPr>
          <a:xfrm>
            <a:off x="869950" y="4465320"/>
            <a:ext cx="2616200" cy="1522730"/>
            <a:chOff x="1290" y="5739"/>
            <a:chExt cx="4120" cy="2398"/>
          </a:xfrm>
        </p:grpSpPr>
        <p:sp>
          <p:nvSpPr>
            <p:cNvPr id="20" name="文本框 19"/>
            <p:cNvSpPr txBox="1"/>
            <p:nvPr/>
          </p:nvSpPr>
          <p:spPr>
            <a:xfrm>
              <a:off x="1290" y="5739"/>
              <a:ext cx="4120" cy="2398"/>
            </a:xfrm>
            <a:prstGeom prst="rect">
              <a:avLst/>
            </a:prstGeom>
            <a:solidFill>
              <a:srgbClr val="7B0805"/>
            </a:solidFill>
            <a:ln>
              <a:noFill/>
            </a:ln>
          </p:spPr>
          <p:txBody>
            <a:bodyPr wrap="square" bIns="107950" rtlCol="0" anchor="ctr" anchorCtr="0">
              <a:noAutofit/>
            </a:bodyPr>
            <a:lstStyle/>
            <a:p>
              <a:pPr lvl="0" algn="dist" fontAlgn="auto">
                <a:lnSpc>
                  <a:spcPct val="200000"/>
                </a:lnSpc>
                <a:buClrTx/>
                <a:buSzTx/>
                <a:buFontTx/>
              </a:pPr>
              <a:endParaRPr lang="zh-CN" altLang="en-US" sz="2000">
                <a:solidFill>
                  <a:schemeClr val="bg1"/>
                </a:solidFill>
                <a:latin typeface="三极正极黑简体" panose="00000500000000000000" charset="-122"/>
                <a:ea typeface="三极正极黑简体" panose="00000500000000000000" charset="-122"/>
                <a:sym typeface="+mn-ea"/>
              </a:endParaRPr>
            </a:p>
          </p:txBody>
        </p:sp>
        <p:sp>
          <p:nvSpPr>
            <p:cNvPr id="21" name="文本框 20"/>
            <p:cNvSpPr txBox="1"/>
            <p:nvPr/>
          </p:nvSpPr>
          <p:spPr>
            <a:xfrm>
              <a:off x="2235" y="6222"/>
              <a:ext cx="3175" cy="1113"/>
            </a:xfrm>
            <a:prstGeom prst="rect">
              <a:avLst/>
            </a:prstGeom>
            <a:noFill/>
          </p:spPr>
          <p:txBody>
            <a:bodyPr wrap="square" rtlCol="0">
              <a:spAutoFit/>
            </a:bodyPr>
            <a:lstStyle/>
            <a:p>
              <a:pPr lvl="0" algn="dist" fontAlgn="auto">
                <a:lnSpc>
                  <a:spcPct val="200000"/>
                </a:lnSpc>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显示自己的成熟</a:t>
              </a:r>
            </a:p>
          </p:txBody>
        </p:sp>
        <p:grpSp>
          <p:nvGrpSpPr>
            <p:cNvPr id="22" name="组合 21"/>
            <p:cNvGrpSpPr/>
            <p:nvPr/>
          </p:nvGrpSpPr>
          <p:grpSpPr>
            <a:xfrm>
              <a:off x="1526" y="6570"/>
              <a:ext cx="737" cy="737"/>
              <a:chOff x="1661" y="6707"/>
              <a:chExt cx="737" cy="737"/>
            </a:xfrm>
          </p:grpSpPr>
          <p:sp>
            <p:nvSpPr>
              <p:cNvPr id="23" name="椭圆 22"/>
              <p:cNvSpPr/>
              <p:nvPr/>
            </p:nvSpPr>
            <p:spPr>
              <a:xfrm>
                <a:off x="1661" y="6707"/>
                <a:ext cx="737" cy="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solidFill>
                    <a:srgbClr val="7B0805"/>
                  </a:solidFill>
                </a:endParaRPr>
              </a:p>
            </p:txBody>
          </p:sp>
          <p:sp>
            <p:nvSpPr>
              <p:cNvPr id="24" name="文本框 23"/>
              <p:cNvSpPr txBox="1"/>
              <p:nvPr/>
            </p:nvSpPr>
            <p:spPr>
              <a:xfrm>
                <a:off x="1672" y="6786"/>
                <a:ext cx="684" cy="580"/>
              </a:xfrm>
              <a:prstGeom prst="rect">
                <a:avLst/>
              </a:prstGeom>
              <a:noFill/>
            </p:spPr>
            <p:txBody>
              <a:bodyPr wrap="none" rtlCol="0">
                <a:spAutoFit/>
              </a:bodyPr>
              <a:lstStyle/>
              <a:p>
                <a:pPr algn="ctr"/>
                <a:r>
                  <a:rPr lang="en-US" altLang="zh-CN">
                    <a:solidFill>
                      <a:srgbClr val="7B0805"/>
                    </a:solidFill>
                    <a:sym typeface="+mn-ea"/>
                  </a:rPr>
                  <a:t>06</a:t>
                </a:r>
                <a:endParaRPr lang="en-US" altLang="zh-CN">
                  <a:solidFill>
                    <a:srgbClr val="7B0805"/>
                  </a:solidFill>
                </a:endParaRPr>
              </a:p>
            </p:txBody>
          </p:sp>
        </p:grpSp>
      </p:grpSp>
      <p:pic>
        <p:nvPicPr>
          <p:cNvPr id="27" name="图片 26" descr="51miz-E903122-0BA7934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8132445" y="2224405"/>
            <a:ext cx="3007995" cy="1116965"/>
          </a:xfrm>
          <a:prstGeom prst="rect">
            <a:avLst/>
          </a:prstGeom>
        </p:spPr>
      </p:pic>
      <p:pic>
        <p:nvPicPr>
          <p:cNvPr id="28" name="图片 27" descr="51miz-E1021599-6B07328C"/>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486265" y="3903980"/>
            <a:ext cx="2007235" cy="20072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afterGroup">
                            <p:stCondLst>
                              <p:cond delay="0"/>
                            </p:stCondLst>
                            <p:childTnLst>
                              <p:par>
                                <p:cTn id="19" presetID="53"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childTnLst>
                    </p:cTn>
                  </p:par>
                  <p:par>
                    <p:cTn id="24" fill="hold" nodeType="clickPar">
                      <p:stCondLst>
                        <p:cond delay="indefinite"/>
                      </p:stCondLst>
                      <p:childTnLst>
                        <p:par>
                          <p:cTn id="25" fill="hold" nodeType="after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afterGroup">
                            <p:stCondLst>
                              <p:cond delay="0"/>
                            </p:stCondLst>
                            <p:childTnLst>
                              <p:par>
                                <p:cTn id="33" presetID="53" presetClass="entr" presetSubtype="0" fill="hold" nodeType="click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p:cTn id="35" dur="500" fill="hold"/>
                                        <p:tgtEl>
                                          <p:spTgt spid="19"/>
                                        </p:tgtEl>
                                        <p:attrNameLst>
                                          <p:attrName>ppt_w</p:attrName>
                                        </p:attrNameLst>
                                      </p:cBhvr>
                                      <p:tavLst>
                                        <p:tav tm="0">
                                          <p:val>
                                            <p:fltVal val="0"/>
                                          </p:val>
                                        </p:tav>
                                        <p:tav tm="100000">
                                          <p:val>
                                            <p:strVal val="#ppt_w"/>
                                          </p:val>
                                        </p:tav>
                                      </p:tavLst>
                                    </p:anim>
                                    <p:anim calcmode="lin" valueType="num">
                                      <p:cBhvr>
                                        <p:cTn id="36" dur="500" fill="hold"/>
                                        <p:tgtEl>
                                          <p:spTgt spid="19"/>
                                        </p:tgtEl>
                                        <p:attrNameLst>
                                          <p:attrName>ppt_h</p:attrName>
                                        </p:attrNameLst>
                                      </p:cBhvr>
                                      <p:tavLst>
                                        <p:tav tm="0">
                                          <p:val>
                                            <p:fltVal val="0"/>
                                          </p:val>
                                        </p:tav>
                                        <p:tav tm="100000">
                                          <p:val>
                                            <p:strVal val="#ppt_h"/>
                                          </p:val>
                                        </p:tav>
                                      </p:tavLst>
                                    </p:anim>
                                    <p:animEffect transition="in" filter="fade">
                                      <p:cBhvr>
                                        <p:cTn id="37" dur="500"/>
                                        <p:tgtEl>
                                          <p:spTgt spid="19"/>
                                        </p:tgtEl>
                                      </p:cBhvr>
                                    </p:animEffect>
                                  </p:childTnLst>
                                </p:cTn>
                              </p:par>
                            </p:childTnLst>
                          </p:cTn>
                        </p:par>
                      </p:childTnLst>
                    </p:cTn>
                  </p:par>
                  <p:par>
                    <p:cTn id="38" fill="hold" nodeType="clickPar">
                      <p:stCondLst>
                        <p:cond delay="indefinite"/>
                      </p:stCondLst>
                      <p:childTnLst>
                        <p:par>
                          <p:cTn id="39" fill="hold" nodeType="afterGroup">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a:spLocks noChangeArrowheads="1"/>
          </p:cNvSpPr>
          <p:nvPr/>
        </p:nvSpPr>
        <p:spPr bwMode="auto">
          <a:xfrm>
            <a:off x="1074420" y="2426970"/>
            <a:ext cx="9941560" cy="1124585"/>
          </a:xfrm>
          <a:prstGeom prst="rect">
            <a:avLst/>
          </a:prstGeom>
          <a:noFill/>
        </p:spPr>
        <p:txBody>
          <a:bodyPr wrap="square" rtlCol="0" ancho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algn="just" eaLnBrk="1" fontAlgn="auto" hangingPunct="1">
              <a:lnSpc>
                <a:spcPct val="168000"/>
              </a:lnSpc>
            </a:pPr>
            <a:r>
              <a:rPr lang="en-US" altLang="zh-CN" sz="2400" dirty="0">
                <a:solidFill>
                  <a:srgbClr val="7B0805"/>
                </a:solidFill>
                <a:latin typeface="思源黑体 CN Medium" panose="020B0600000000000000" charset="-122"/>
                <a:ea typeface="思源黑体 CN Medium" panose="020B0600000000000000" charset="-122"/>
                <a:cs typeface="思源黑体 CN Medium" panose="020B0600000000000000" charset="-122"/>
                <a:sym typeface="+mn-ea"/>
              </a:rPr>
              <a:t>2</a:t>
            </a:r>
            <a:r>
              <a:rPr lang="zh-CN" altLang="en-US" sz="2400" dirty="0">
                <a:solidFill>
                  <a:srgbClr val="7B0805"/>
                </a:solidFill>
                <a:latin typeface="思源黑体 CN Medium" panose="020B0600000000000000" charset="-122"/>
                <a:ea typeface="思源黑体 CN Medium" panose="020B0600000000000000" charset="-122"/>
                <a:cs typeface="思源黑体 CN Medium" panose="020B0600000000000000" charset="-122"/>
                <a:sym typeface="+mn-ea"/>
              </a:rPr>
              <a:t>、</a:t>
            </a:r>
            <a:r>
              <a:rPr lang="zh-CN" altLang="en-US" sz="2400" dirty="0">
                <a:solidFill>
                  <a:srgbClr val="7B0805"/>
                </a:solidFill>
                <a:latin typeface="三极正极黑简体" panose="00000500000000000000" charset="-122"/>
                <a:ea typeface="三极正极黑简体" panose="00000500000000000000" charset="-122"/>
                <a:sym typeface="+mn-ea"/>
              </a:rPr>
              <a:t>吸烟危害：</a:t>
            </a:r>
            <a:r>
              <a:rPr lang="zh-CN" altLang="en-US" sz="1600" dirty="0">
                <a:latin typeface="+mn-lt"/>
                <a:ea typeface="+mn-ea"/>
                <a:sym typeface="+mn-ea"/>
              </a:rPr>
              <a:t>一包香烟内包含了超过7000种不同的化学物质，其中有69种是致癌物质，每一支烟，亦同时吸入这4000种化学物质，令寿命缩短5~15分钟。</a:t>
            </a:r>
          </a:p>
        </p:txBody>
      </p:sp>
      <p:sp>
        <p:nvSpPr>
          <p:cNvPr id="4" name="矩形 3"/>
          <p:cNvSpPr/>
          <p:nvPr/>
        </p:nvSpPr>
        <p:spPr>
          <a:xfrm>
            <a:off x="1047750" y="3700145"/>
            <a:ext cx="8943975" cy="1076325"/>
          </a:xfrm>
          <a:prstGeom prst="rect">
            <a:avLst/>
          </a:prstGeom>
        </p:spPr>
        <p:txBody>
          <a:bodyPr wrap="square">
            <a:spAutoFit/>
          </a:bodyPr>
          <a:lstStyle/>
          <a:p>
            <a:pPr algn="just" fontAlgn="auto">
              <a:lnSpc>
                <a:spcPct val="200000"/>
              </a:lnSpc>
            </a:pPr>
            <a:r>
              <a:rPr lang="en-US" altLang="zh-CN" sz="1600"/>
              <a:t>                                                    </a:t>
            </a:r>
            <a:r>
              <a:rPr lang="zh-CN" altLang="en-US" sz="1600"/>
              <a:t>烟焦油内含有许多致癌物质以及能降低机体排除异物能力的纤毛毒物质。</a:t>
            </a:r>
          </a:p>
          <a:p>
            <a:pPr algn="just" fontAlgn="auto">
              <a:lnSpc>
                <a:spcPct val="200000"/>
              </a:lnSpc>
            </a:pPr>
            <a:r>
              <a:rPr lang="zh-CN" altLang="en-US" sz="1600"/>
              <a:t>这些毒物质附在香烟烟雾的微小颗粒上，到达肺泡并沉积。</a:t>
            </a:r>
          </a:p>
        </p:txBody>
      </p:sp>
      <p:sp>
        <p:nvSpPr>
          <p:cNvPr id="12" name="文本框 11"/>
          <p:cNvSpPr txBox="1"/>
          <p:nvPr/>
        </p:nvSpPr>
        <p:spPr>
          <a:xfrm>
            <a:off x="1144270" y="3859530"/>
            <a:ext cx="2288540" cy="393700"/>
          </a:xfrm>
          <a:prstGeom prst="snipRoundRect">
            <a:avLst/>
          </a:prstGeom>
          <a:solidFill>
            <a:srgbClr val="7B0805"/>
          </a:solidFill>
          <a:ln>
            <a:noFill/>
          </a:ln>
        </p:spPr>
        <p:txBody>
          <a:bodyPr wrap="square" lIns="0" rIns="0" bIns="107950" rtlCol="0" anchor="ctr" anchorCtr="0">
            <a:noAutofit/>
          </a:bodyPr>
          <a:lstStyle/>
          <a:p>
            <a:pPr lvl="0" algn="ctr">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对呼吸系统的危害</a:t>
            </a:r>
          </a:p>
        </p:txBody>
      </p:sp>
      <p:sp>
        <p:nvSpPr>
          <p:cNvPr id="5" name="矩形 4"/>
          <p:cNvSpPr/>
          <p:nvPr/>
        </p:nvSpPr>
        <p:spPr>
          <a:xfrm>
            <a:off x="1047750" y="4880610"/>
            <a:ext cx="10097135" cy="583565"/>
          </a:xfrm>
          <a:prstGeom prst="rect">
            <a:avLst/>
          </a:prstGeom>
        </p:spPr>
        <p:txBody>
          <a:bodyPr wrap="square">
            <a:spAutoFit/>
          </a:bodyPr>
          <a:lstStyle/>
          <a:p>
            <a:pPr algn="just" fontAlgn="auto">
              <a:lnSpc>
                <a:spcPct val="200000"/>
              </a:lnSpc>
            </a:pPr>
            <a:r>
              <a:rPr lang="en-US" altLang="zh-CN" sz="1600"/>
              <a:t>                                                    </a:t>
            </a:r>
            <a:r>
              <a:rPr lang="zh-CN" altLang="en-US" sz="1600"/>
              <a:t>长期刺激下，形成慢性支气管炎和慢性呼吸道阻塞，进一步发展成肺气肿、肺心病。</a:t>
            </a:r>
          </a:p>
        </p:txBody>
      </p:sp>
      <p:sp>
        <p:nvSpPr>
          <p:cNvPr id="7" name="文本框 6"/>
          <p:cNvSpPr txBox="1"/>
          <p:nvPr/>
        </p:nvSpPr>
        <p:spPr>
          <a:xfrm>
            <a:off x="1144270" y="5039995"/>
            <a:ext cx="2288540" cy="393700"/>
          </a:xfrm>
          <a:prstGeom prst="snipRoundRect">
            <a:avLst/>
          </a:prstGeom>
          <a:solidFill>
            <a:srgbClr val="7B0805"/>
          </a:solidFill>
          <a:ln>
            <a:noFill/>
          </a:ln>
        </p:spPr>
        <p:txBody>
          <a:bodyPr wrap="square" lIns="0" rIns="0" bIns="107950" rtlCol="0" anchor="ctr" anchorCtr="0">
            <a:noAutofit/>
          </a:bodyPr>
          <a:lstStyle/>
          <a:p>
            <a:pPr lvl="0" algn="ctr">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吸烟危害</a:t>
            </a:r>
          </a:p>
        </p:txBody>
      </p:sp>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73810" y="2272665"/>
            <a:ext cx="9643110" cy="1568450"/>
          </a:xfrm>
          <a:prstGeom prst="rect">
            <a:avLst/>
          </a:prstGeom>
        </p:spPr>
        <p:txBody>
          <a:bodyPr wrap="square">
            <a:spAutoFit/>
          </a:bodyPr>
          <a:lstStyle/>
          <a:p>
            <a:pPr algn="just" fontAlgn="auto">
              <a:lnSpc>
                <a:spcPct val="200000"/>
              </a:lnSpc>
            </a:pPr>
            <a:r>
              <a:rPr lang="en-US" altLang="zh-CN" sz="1600"/>
              <a:t>                                                    </a:t>
            </a:r>
            <a:r>
              <a:rPr lang="zh-CN" altLang="en-US" sz="1600">
                <a:solidFill>
                  <a:srgbClr val="7B0805"/>
                </a:solidFill>
              </a:rPr>
              <a:t>尼古丁</a:t>
            </a:r>
            <a:r>
              <a:rPr lang="zh-CN" altLang="en-US" sz="1600"/>
              <a:t>是一种毒性生物碱，会引起儿苯酚铵的释放，使吸烟者的末梢神经收缩，收缩压和舒张压上升，心跳加快，血糖升高。</a:t>
            </a:r>
          </a:p>
          <a:p>
            <a:pPr algn="just" fontAlgn="auto">
              <a:lnSpc>
                <a:spcPct val="200000"/>
              </a:lnSpc>
            </a:pPr>
            <a:r>
              <a:rPr lang="zh-CN" altLang="en-US" sz="1600">
                <a:solidFill>
                  <a:srgbClr val="7B0805"/>
                </a:solidFill>
              </a:rPr>
              <a:t>一氧化碳</a:t>
            </a:r>
            <a:r>
              <a:rPr lang="zh-CN" altLang="en-US" sz="1600"/>
              <a:t>会损害血管内壁，易诱发动脉粥硬化，导致冠心病。</a:t>
            </a:r>
          </a:p>
        </p:txBody>
      </p:sp>
      <p:sp>
        <p:nvSpPr>
          <p:cNvPr id="12" name="文本框 11"/>
          <p:cNvSpPr txBox="1"/>
          <p:nvPr/>
        </p:nvSpPr>
        <p:spPr>
          <a:xfrm>
            <a:off x="1370330" y="2432050"/>
            <a:ext cx="2288540" cy="393700"/>
          </a:xfrm>
          <a:prstGeom prst="snipRoundRect">
            <a:avLst/>
          </a:prstGeom>
          <a:solidFill>
            <a:srgbClr val="7B0805"/>
          </a:solidFill>
          <a:ln>
            <a:noFill/>
          </a:ln>
        </p:spPr>
        <p:txBody>
          <a:bodyPr wrap="square" lIns="0" rIns="0" bIns="107950" rtlCol="0" anchor="ctr" anchorCtr="0">
            <a:noAutofit/>
          </a:bodyPr>
          <a:lstStyle/>
          <a:p>
            <a:pPr lvl="0" algn="ctr">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对循环系统的危害</a:t>
            </a:r>
          </a:p>
        </p:txBody>
      </p:sp>
      <p:sp>
        <p:nvSpPr>
          <p:cNvPr id="2" name="矩形 1"/>
          <p:cNvSpPr/>
          <p:nvPr/>
        </p:nvSpPr>
        <p:spPr>
          <a:xfrm>
            <a:off x="1273810" y="4133215"/>
            <a:ext cx="9643745" cy="1568450"/>
          </a:xfrm>
          <a:prstGeom prst="rect">
            <a:avLst/>
          </a:prstGeom>
        </p:spPr>
        <p:txBody>
          <a:bodyPr wrap="square">
            <a:spAutoFit/>
          </a:bodyPr>
          <a:lstStyle/>
          <a:p>
            <a:pPr algn="just" fontAlgn="auto">
              <a:lnSpc>
                <a:spcPct val="200000"/>
              </a:lnSpc>
            </a:pPr>
            <a:r>
              <a:rPr lang="en-US" altLang="zh-CN" sz="1600"/>
              <a:t>                                                    </a:t>
            </a:r>
            <a:r>
              <a:rPr lang="zh-CN" altLang="en-US" sz="1600">
                <a:solidFill>
                  <a:srgbClr val="7B0805"/>
                </a:solidFill>
              </a:rPr>
              <a:t>尼古丁</a:t>
            </a:r>
            <a:r>
              <a:rPr lang="zh-CN" altLang="en-US" sz="1600"/>
              <a:t>会刺激脑部，释放一种让人有快感的化学物质，如果你没有及时吸烟，就会因脱瘾症而感到急躁。</a:t>
            </a:r>
          </a:p>
          <a:p>
            <a:pPr algn="just" fontAlgn="auto">
              <a:lnSpc>
                <a:spcPct val="200000"/>
              </a:lnSpc>
            </a:pPr>
            <a:r>
              <a:rPr lang="zh-CN" altLang="en-US" sz="1600"/>
              <a:t>动脉硬化，血管壁弹性减弱，可诱发脑血管破裂出血，官腔变窄，甚至形成脑血栓和脑栓塞，导致脑中风。</a:t>
            </a:r>
          </a:p>
        </p:txBody>
      </p:sp>
      <p:sp>
        <p:nvSpPr>
          <p:cNvPr id="3" name="文本框 2"/>
          <p:cNvSpPr txBox="1"/>
          <p:nvPr/>
        </p:nvSpPr>
        <p:spPr>
          <a:xfrm>
            <a:off x="1370330" y="4292600"/>
            <a:ext cx="2288540" cy="393700"/>
          </a:xfrm>
          <a:prstGeom prst="snipRoundRect">
            <a:avLst/>
          </a:prstGeom>
          <a:solidFill>
            <a:srgbClr val="7B0805"/>
          </a:solidFill>
          <a:ln>
            <a:noFill/>
          </a:ln>
        </p:spPr>
        <p:txBody>
          <a:bodyPr wrap="square" lIns="0" rIns="0" bIns="107950" rtlCol="0" anchor="ctr" anchorCtr="0">
            <a:noAutofit/>
          </a:bodyPr>
          <a:lstStyle/>
          <a:p>
            <a:pPr lvl="0" algn="ctr">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对中枢神经的危害</a:t>
            </a:r>
          </a:p>
        </p:txBody>
      </p:sp>
      <p:pic>
        <p:nvPicPr>
          <p:cNvPr id="27" name="图片 26" descr="51miz-E903122-0BA79346"/>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a:off x="7047230" y="3016250"/>
            <a:ext cx="3007995" cy="111696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874520" y="2524125"/>
            <a:ext cx="7978140" cy="1568450"/>
          </a:xfrm>
          <a:prstGeom prst="rect">
            <a:avLst/>
          </a:prstGeom>
        </p:spPr>
        <p:txBody>
          <a:bodyPr wrap="square">
            <a:spAutoFit/>
          </a:bodyPr>
          <a:lstStyle/>
          <a:p>
            <a:pPr algn="just" fontAlgn="auto">
              <a:lnSpc>
                <a:spcPct val="200000"/>
              </a:lnSpc>
            </a:pPr>
            <a:r>
              <a:rPr lang="en-US" altLang="zh-CN" sz="1600"/>
              <a:t>                                                    </a:t>
            </a:r>
            <a:r>
              <a:rPr lang="zh-CN" altLang="en-US" sz="1600"/>
              <a:t>据研究发现，吸烟者溃疡病的发病率是非吸烟者的2-4倍。吸烟引起和加重胃病的罪魁祸首是尼古丁，它迷走神经系统，破坏正常的胃肠活动，促使胃酸分泌增多，抑制前列腺素合成，，使胃粘膜粘液分泌减少。</a:t>
            </a:r>
          </a:p>
        </p:txBody>
      </p:sp>
      <p:sp>
        <p:nvSpPr>
          <p:cNvPr id="12" name="文本框 11"/>
          <p:cNvSpPr txBox="1"/>
          <p:nvPr/>
        </p:nvSpPr>
        <p:spPr>
          <a:xfrm>
            <a:off x="1971040" y="2683510"/>
            <a:ext cx="2288540" cy="393700"/>
          </a:xfrm>
          <a:prstGeom prst="snipRoundRect">
            <a:avLst/>
          </a:prstGeom>
          <a:solidFill>
            <a:srgbClr val="7B0805"/>
          </a:solidFill>
          <a:ln>
            <a:noFill/>
          </a:ln>
        </p:spPr>
        <p:txBody>
          <a:bodyPr wrap="square" lIns="0" rIns="0" bIns="107950" rtlCol="0" anchor="ctr" anchorCtr="0">
            <a:noAutofit/>
          </a:bodyPr>
          <a:lstStyle/>
          <a:p>
            <a:pPr lvl="0" algn="ctr">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对消化系统的危害</a:t>
            </a:r>
          </a:p>
        </p:txBody>
      </p:sp>
      <p:sp>
        <p:nvSpPr>
          <p:cNvPr id="5" name="矩形 4"/>
          <p:cNvSpPr/>
          <p:nvPr/>
        </p:nvSpPr>
        <p:spPr>
          <a:xfrm>
            <a:off x="1874520" y="4206875"/>
            <a:ext cx="7863840" cy="583565"/>
          </a:xfrm>
          <a:prstGeom prst="rect">
            <a:avLst/>
          </a:prstGeom>
        </p:spPr>
        <p:txBody>
          <a:bodyPr wrap="square">
            <a:spAutoFit/>
          </a:bodyPr>
          <a:lstStyle/>
          <a:p>
            <a:pPr algn="just" fontAlgn="auto">
              <a:lnSpc>
                <a:spcPct val="200000"/>
              </a:lnSpc>
            </a:pPr>
            <a:r>
              <a:rPr lang="en-US" altLang="zh-CN" sz="1600"/>
              <a:t>                                                    </a:t>
            </a:r>
            <a:r>
              <a:rPr lang="zh-CN" altLang="en-US" sz="1600"/>
              <a:t>据测定，二手烟的危害是主烟雾的2倍。</a:t>
            </a:r>
          </a:p>
        </p:txBody>
      </p:sp>
      <p:sp>
        <p:nvSpPr>
          <p:cNvPr id="6" name="文本框 5"/>
          <p:cNvSpPr txBox="1"/>
          <p:nvPr/>
        </p:nvSpPr>
        <p:spPr>
          <a:xfrm>
            <a:off x="1971040" y="4366260"/>
            <a:ext cx="2288540" cy="393700"/>
          </a:xfrm>
          <a:prstGeom prst="snipRoundRect">
            <a:avLst/>
          </a:prstGeom>
          <a:solidFill>
            <a:srgbClr val="7B0805"/>
          </a:solidFill>
          <a:ln>
            <a:noFill/>
          </a:ln>
        </p:spPr>
        <p:txBody>
          <a:bodyPr wrap="square" lIns="0" rIns="0" bIns="107950" rtlCol="0" anchor="ctr" anchorCtr="0">
            <a:noAutofit/>
          </a:bodyPr>
          <a:lstStyle/>
          <a:p>
            <a:pPr lvl="0" algn="ctr">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对他人的危害</a:t>
            </a:r>
          </a:p>
        </p:txBody>
      </p:sp>
      <p:sp>
        <p:nvSpPr>
          <p:cNvPr id="7" name="矩形 6"/>
          <p:cNvSpPr/>
          <p:nvPr/>
        </p:nvSpPr>
        <p:spPr>
          <a:xfrm>
            <a:off x="1874520" y="4964430"/>
            <a:ext cx="9689465" cy="583565"/>
          </a:xfrm>
          <a:prstGeom prst="rect">
            <a:avLst/>
          </a:prstGeom>
        </p:spPr>
        <p:txBody>
          <a:bodyPr wrap="square">
            <a:spAutoFit/>
          </a:bodyPr>
          <a:lstStyle/>
          <a:p>
            <a:pPr algn="just" fontAlgn="auto">
              <a:lnSpc>
                <a:spcPct val="200000"/>
              </a:lnSpc>
            </a:pPr>
            <a:r>
              <a:rPr lang="en-US" altLang="zh-CN" sz="1600"/>
              <a:t>                                                    </a:t>
            </a:r>
            <a:r>
              <a:rPr lang="zh-CN" altLang="en-US" sz="1600"/>
              <a:t>1. 污染空气 2. 各烟草种植国近5%的森林砍伐与烟草加工有关。</a:t>
            </a:r>
          </a:p>
        </p:txBody>
      </p:sp>
      <p:sp>
        <p:nvSpPr>
          <p:cNvPr id="8" name="文本框 7"/>
          <p:cNvSpPr txBox="1"/>
          <p:nvPr/>
        </p:nvSpPr>
        <p:spPr>
          <a:xfrm>
            <a:off x="1971040" y="5123815"/>
            <a:ext cx="2288540" cy="393700"/>
          </a:xfrm>
          <a:prstGeom prst="snipRoundRect">
            <a:avLst/>
          </a:prstGeom>
          <a:solidFill>
            <a:srgbClr val="7B0805"/>
          </a:solidFill>
          <a:ln>
            <a:noFill/>
          </a:ln>
        </p:spPr>
        <p:txBody>
          <a:bodyPr wrap="square" lIns="0" rIns="0" bIns="107950" rtlCol="0" anchor="ctr" anchorCtr="0">
            <a:noAutofit/>
          </a:bodyPr>
          <a:lstStyle/>
          <a:p>
            <a:pPr lvl="0" algn="ctr">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对环境的危害</a:t>
            </a:r>
          </a:p>
        </p:txBody>
      </p:sp>
      <p:pic>
        <p:nvPicPr>
          <p:cNvPr id="16" name="图片 15" descr="51miz-E850175-F86AD26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09610" y="3529965"/>
            <a:ext cx="1520190" cy="166243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674495" y="3091180"/>
            <a:ext cx="5801995" cy="2861310"/>
          </a:xfrm>
          <a:prstGeom prst="rect">
            <a:avLst/>
          </a:prstGeom>
        </p:spPr>
        <p:txBody>
          <a:bodyPr wrap="square">
            <a:spAutoFit/>
          </a:bodyPr>
          <a:lstStyle/>
          <a:p>
            <a:pPr algn="just" fontAlgn="auto">
              <a:lnSpc>
                <a:spcPct val="200000"/>
              </a:lnSpc>
            </a:pPr>
            <a:r>
              <a:rPr lang="zh-CN" altLang="en-US" dirty="0"/>
              <a:t>1. 口腔问题：口腔粘膜色素沉着、口腔异味、口腔癌等。</a:t>
            </a:r>
          </a:p>
          <a:p>
            <a:pPr algn="just" fontAlgn="auto">
              <a:lnSpc>
                <a:spcPct val="200000"/>
              </a:lnSpc>
            </a:pPr>
            <a:r>
              <a:rPr lang="zh-CN" altLang="en-US" dirty="0"/>
              <a:t>2. 眼科：视觉适应性减退、白内障、黄斑变性等。</a:t>
            </a:r>
          </a:p>
          <a:p>
            <a:pPr algn="just" fontAlgn="auto">
              <a:lnSpc>
                <a:spcPct val="200000"/>
              </a:lnSpc>
            </a:pPr>
            <a:r>
              <a:rPr lang="zh-CN" altLang="en-US" dirty="0"/>
              <a:t>3. 生殖系统：不孕不育。</a:t>
            </a:r>
          </a:p>
          <a:p>
            <a:pPr algn="just" fontAlgn="auto">
              <a:lnSpc>
                <a:spcPct val="200000"/>
              </a:lnSpc>
            </a:pPr>
            <a:r>
              <a:rPr lang="zh-CN" altLang="en-US" dirty="0"/>
              <a:t>4. 容颜易老。</a:t>
            </a:r>
          </a:p>
          <a:p>
            <a:pPr algn="just" fontAlgn="auto">
              <a:lnSpc>
                <a:spcPct val="200000"/>
              </a:lnSpc>
            </a:pPr>
            <a:r>
              <a:rPr lang="zh-CN" altLang="en-US" dirty="0"/>
              <a:t>………………</a:t>
            </a:r>
          </a:p>
        </p:txBody>
      </p:sp>
      <p:sp>
        <p:nvSpPr>
          <p:cNvPr id="12" name="文本框 11"/>
          <p:cNvSpPr txBox="1"/>
          <p:nvPr/>
        </p:nvSpPr>
        <p:spPr>
          <a:xfrm>
            <a:off x="1797685" y="2505710"/>
            <a:ext cx="2143125" cy="502920"/>
          </a:xfrm>
          <a:prstGeom prst="snipRoundRect">
            <a:avLst/>
          </a:prstGeom>
          <a:solidFill>
            <a:srgbClr val="7B0805"/>
          </a:solidFill>
          <a:ln>
            <a:noFill/>
          </a:ln>
        </p:spPr>
        <p:txBody>
          <a:bodyPr wrap="square" lIns="0" rIns="0" bIns="107950" rtlCol="0" anchor="ctr" anchorCtr="0">
            <a:noAutofit/>
          </a:bodyPr>
          <a:lstStyle/>
          <a:p>
            <a:pPr lvl="0" algn="ctr">
              <a:buClrTx/>
              <a:buSzTx/>
              <a:buFontTx/>
            </a:pPr>
            <a:r>
              <a:rPr lang="zh-CN" altLang="en-US" sz="2400">
                <a:solidFill>
                  <a:schemeClr val="bg1"/>
                </a:solidFill>
                <a:latin typeface="三极正极黑简体" panose="00000500000000000000" charset="-122"/>
                <a:ea typeface="三极正极黑简体" panose="00000500000000000000" charset="-122"/>
                <a:sym typeface="+mn-ea"/>
              </a:rPr>
              <a:t>对其他的危害</a:t>
            </a:r>
          </a:p>
        </p:txBody>
      </p:sp>
      <p:pic>
        <p:nvPicPr>
          <p:cNvPr id="2" name="图片 1" descr="51miz-E1168769-34D2054D"/>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95845" y="2505710"/>
            <a:ext cx="3317875" cy="33178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38910" y="2328980"/>
            <a:ext cx="8446770" cy="2306955"/>
          </a:xfrm>
          <a:prstGeom prst="rect">
            <a:avLst/>
          </a:prstGeom>
          <a:noFill/>
        </p:spPr>
        <p:txBody>
          <a:bodyPr wrap="square" rtlCol="0" anchor="t">
            <a:spAutoFit/>
          </a:bodyPr>
          <a:lstStyle/>
          <a:p>
            <a:pPr indent="0" algn="l" fontAlgn="auto">
              <a:lnSpc>
                <a:spcPct val="200000"/>
              </a:lnSpc>
              <a:buFont typeface="+mj-ea"/>
              <a:buNone/>
            </a:pPr>
            <a:r>
              <a:rPr altLang="zh-CN" sz="7200" dirty="0" err="1">
                <a:solidFill>
                  <a:srgbClr val="7B0805"/>
                </a:solidFill>
                <a:latin typeface="卢文辉经典粗黑简体" panose="02000000000000000000" charset="-122"/>
                <a:ea typeface="卢文辉经典粗黑简体" panose="02000000000000000000" charset="-122"/>
                <a:cs typeface="三极信黑简体" panose="00000500000000000000" charset="-122"/>
                <a:sym typeface="+mn-ea"/>
              </a:rPr>
              <a:t>青少年拒绝第一支烟</a:t>
            </a:r>
            <a:endParaRPr altLang="zh-CN" sz="7200" dirty="0">
              <a:solidFill>
                <a:srgbClr val="7B0805"/>
              </a:solidFill>
              <a:latin typeface="卢文辉经典粗黑简体" panose="02000000000000000000" charset="-122"/>
              <a:ea typeface="卢文辉经典粗黑简体" panose="02000000000000000000" charset="-122"/>
              <a:cs typeface="三极信黑简体" panose="00000500000000000000" charset="-122"/>
              <a:sym typeface="+mn-ea"/>
            </a:endParaRPr>
          </a:p>
        </p:txBody>
      </p:sp>
      <p:sp>
        <p:nvSpPr>
          <p:cNvPr id="40" name="圆角矩形 39"/>
          <p:cNvSpPr/>
          <p:nvPr/>
        </p:nvSpPr>
        <p:spPr>
          <a:xfrm>
            <a:off x="1659055" y="2279015"/>
            <a:ext cx="1551305" cy="460375"/>
          </a:xfrm>
          <a:prstGeom prst="roundRect">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dist">
              <a:buClrTx/>
              <a:buSzTx/>
              <a:buFontTx/>
            </a:pPr>
            <a:r>
              <a:rPr lang="zh-CN" altLang="en-US" sz="2400">
                <a:latin typeface="思源宋體" panose="02020700000000000000" charset="-120"/>
                <a:ea typeface="思源宋體" panose="02020700000000000000" charset="-120"/>
                <a:sym typeface="+mn-ea"/>
              </a:rPr>
              <a:t>第四部分</a:t>
            </a:r>
          </a:p>
        </p:txBody>
      </p:sp>
      <p:sp>
        <p:nvSpPr>
          <p:cNvPr id="6" name="文本框 5"/>
          <p:cNvSpPr txBox="1"/>
          <p:nvPr/>
        </p:nvSpPr>
        <p:spPr>
          <a:xfrm>
            <a:off x="1530350" y="4533900"/>
            <a:ext cx="5082540" cy="460375"/>
          </a:xfrm>
          <a:prstGeom prst="rect">
            <a:avLst/>
          </a:prstGeom>
          <a:noFill/>
        </p:spPr>
        <p:txBody>
          <a:bodyPr wrap="square" rtlCol="0">
            <a:spAutoFit/>
          </a:bodyPr>
          <a:lstStyle/>
          <a:p>
            <a:pPr algn="dist"/>
            <a:r>
              <a:rPr lang="en-US" sz="2400">
                <a:solidFill>
                  <a:srgbClr val="7B0805"/>
                </a:solidFill>
                <a:latin typeface="思源黑体 CN Medium" panose="020B0600000000000000" charset="-122"/>
                <a:ea typeface="思源黑体 CN Medium" panose="020B0600000000000000" charset="-122"/>
                <a:cs typeface="三极正极黑简体" panose="00000500000000000000" charset="-122"/>
                <a:sym typeface="+mn-ea"/>
              </a:rPr>
              <a:t>2022</a:t>
            </a:r>
            <a:r>
              <a:rPr lang="zh-CN" altLang="en-US" sz="2400">
                <a:solidFill>
                  <a:srgbClr val="7B0805"/>
                </a:solidFill>
                <a:latin typeface="三极正极黑简体" panose="00000500000000000000" charset="-122"/>
                <a:ea typeface="三极正极黑简体" panose="00000500000000000000" charset="-122"/>
                <a:cs typeface="三极正极黑简体" panose="00000500000000000000" charset="-122"/>
                <a:sym typeface="+mn-ea"/>
              </a:rPr>
              <a:t>世界无烟日中小学生主题班会</a:t>
            </a:r>
          </a:p>
        </p:txBody>
      </p:sp>
      <p:sp>
        <p:nvSpPr>
          <p:cNvPr id="3" name="文本框 2"/>
          <p:cNvSpPr txBox="1"/>
          <p:nvPr/>
        </p:nvSpPr>
        <p:spPr>
          <a:xfrm>
            <a:off x="161290" y="225425"/>
            <a:ext cx="3498850" cy="398780"/>
          </a:xfrm>
          <a:prstGeom prst="rect">
            <a:avLst/>
          </a:prstGeom>
          <a:noFill/>
        </p:spPr>
        <p:txBody>
          <a:bodyPr wrap="square" rtlCol="0">
            <a:spAutoFit/>
          </a:bodyPr>
          <a:lstStyle/>
          <a:p>
            <a:pPr algn="dist"/>
            <a:r>
              <a:rPr lang="zh-CN" altLang="en-US" sz="2000">
                <a:solidFill>
                  <a:srgbClr val="7B0805"/>
                </a:solidFill>
                <a:latin typeface="思源宋體" panose="02020700000000000000" charset="-120"/>
                <a:ea typeface="思源宋體" panose="02020700000000000000" charset="-120"/>
              </a:rPr>
              <a:t>别让香烟烧断你的前路</a:t>
            </a:r>
          </a:p>
        </p:txBody>
      </p:sp>
      <p:sp>
        <p:nvSpPr>
          <p:cNvPr id="5" name="文本框 4"/>
          <p:cNvSpPr txBox="1"/>
          <p:nvPr/>
        </p:nvSpPr>
        <p:spPr>
          <a:xfrm>
            <a:off x="161290" y="720725"/>
            <a:ext cx="3981450" cy="337185"/>
          </a:xfrm>
          <a:prstGeom prst="rect">
            <a:avLst/>
          </a:prstGeom>
          <a:noFill/>
        </p:spPr>
        <p:txBody>
          <a:bodyPr wrap="square" rtlCol="0" anchor="t">
            <a:spAutoFit/>
          </a:bodyPr>
          <a:lstStyle/>
          <a:p>
            <a:pPr algn="dist"/>
            <a:r>
              <a:rPr lang="zh-CN" altLang="en-US" sz="1600">
                <a:solidFill>
                  <a:srgbClr val="7B0805"/>
                </a:solidFill>
              </a:rPr>
              <a:t>Don't let cigarettes burn your way</a:t>
            </a: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37895" y="3009900"/>
            <a:ext cx="2074545" cy="1198880"/>
          </a:xfrm>
          <a:prstGeom prst="rect">
            <a:avLst/>
          </a:prstGeom>
          <a:noFill/>
        </p:spPr>
        <p:txBody>
          <a:bodyPr wrap="square" rtlCol="0">
            <a:spAutoFit/>
          </a:bodyPr>
          <a:lstStyle/>
          <a:p>
            <a:pPr algn="dist"/>
            <a:r>
              <a:rPr lang="zh-CN" altLang="zh-CN" sz="7200">
                <a:ln w="28575">
                  <a:noFill/>
                </a:ln>
                <a:solidFill>
                  <a:srgbClr val="7B0805"/>
                </a:solidFill>
                <a:effectLst/>
                <a:latin typeface="卢文辉经典粗黑简体" panose="02000000000000000000" charset="-122"/>
                <a:ea typeface="卢文辉经典粗黑简体" panose="02000000000000000000" charset="-122"/>
                <a:cs typeface="三极信黑简体" panose="00000500000000000000" charset="-122"/>
                <a:sym typeface="+mn-ea"/>
              </a:rPr>
              <a:t>目录</a:t>
            </a:r>
          </a:p>
        </p:txBody>
      </p:sp>
      <p:sp>
        <p:nvSpPr>
          <p:cNvPr id="11" name="文本框 10"/>
          <p:cNvSpPr txBox="1"/>
          <p:nvPr/>
        </p:nvSpPr>
        <p:spPr>
          <a:xfrm>
            <a:off x="3362960" y="1348105"/>
            <a:ext cx="5371465" cy="4523105"/>
          </a:xfrm>
          <a:prstGeom prst="rect">
            <a:avLst/>
          </a:prstGeom>
          <a:noFill/>
          <a:ln>
            <a:noFill/>
          </a:ln>
        </p:spPr>
        <p:txBody>
          <a:bodyPr wrap="square" rtlCol="0">
            <a:spAutoFit/>
          </a:bodyPr>
          <a:lstStyle/>
          <a:p>
            <a:pPr marL="571500" indent="-571500" algn="just" fontAlgn="auto">
              <a:lnSpc>
                <a:spcPct val="200000"/>
              </a:lnSpc>
              <a:buFont typeface="+mj-ea"/>
              <a:buAutoNum type="ea1JpnChsDbPeriod"/>
            </a:pPr>
            <a:r>
              <a:rPr altLang="zh-CN" sz="3600" dirty="0" err="1">
                <a:solidFill>
                  <a:srgbClr val="7B0805"/>
                </a:solidFill>
                <a:latin typeface="微软雅黑" pitchFamily="34" charset="-122"/>
                <a:ea typeface="微软雅黑" pitchFamily="34" charset="-122"/>
                <a:cs typeface="三极信黑简体" panose="00000500000000000000" charset="-122"/>
              </a:rPr>
              <a:t>世界无烟日的来历</a:t>
            </a:r>
            <a:endParaRPr altLang="zh-CN" sz="3600" dirty="0">
              <a:solidFill>
                <a:srgbClr val="7B0805"/>
              </a:solidFill>
              <a:latin typeface="微软雅黑" pitchFamily="34" charset="-122"/>
              <a:ea typeface="微软雅黑" pitchFamily="34" charset="-122"/>
              <a:cs typeface="三极信黑简体" panose="00000500000000000000" charset="-122"/>
            </a:endParaRPr>
          </a:p>
          <a:p>
            <a:pPr marL="571500" indent="-571500" algn="just" fontAlgn="auto">
              <a:lnSpc>
                <a:spcPct val="200000"/>
              </a:lnSpc>
              <a:buFont typeface="+mj-ea"/>
              <a:buAutoNum type="ea1JpnChsDbPeriod"/>
            </a:pPr>
            <a:r>
              <a:rPr altLang="zh-CN" sz="3600" dirty="0" err="1">
                <a:solidFill>
                  <a:srgbClr val="7B0805"/>
                </a:solidFill>
                <a:latin typeface="微软雅黑" pitchFamily="34" charset="-122"/>
                <a:ea typeface="微软雅黑" pitchFamily="34" charset="-122"/>
                <a:cs typeface="三极信黑简体" panose="00000500000000000000" charset="-122"/>
              </a:rPr>
              <a:t>世界无烟日的主题</a:t>
            </a:r>
            <a:endParaRPr altLang="zh-CN" sz="3600" dirty="0">
              <a:solidFill>
                <a:srgbClr val="7B0805"/>
              </a:solidFill>
              <a:latin typeface="微软雅黑" pitchFamily="34" charset="-122"/>
              <a:ea typeface="微软雅黑" pitchFamily="34" charset="-122"/>
              <a:cs typeface="三极信黑简体" panose="00000500000000000000" charset="-122"/>
            </a:endParaRPr>
          </a:p>
          <a:p>
            <a:pPr marL="571500" indent="-571500" algn="just" fontAlgn="auto">
              <a:lnSpc>
                <a:spcPct val="200000"/>
              </a:lnSpc>
              <a:buFont typeface="+mj-ea"/>
              <a:buAutoNum type="ea1JpnChsDbPeriod"/>
            </a:pPr>
            <a:r>
              <a:rPr altLang="zh-CN" sz="3600" dirty="0" err="1">
                <a:solidFill>
                  <a:srgbClr val="7B0805"/>
                </a:solidFill>
                <a:latin typeface="微软雅黑" pitchFamily="34" charset="-122"/>
                <a:ea typeface="微软雅黑" pitchFamily="34" charset="-122"/>
                <a:cs typeface="三极信黑简体" panose="00000500000000000000" charset="-122"/>
              </a:rPr>
              <a:t>吸烟的原因和危害</a:t>
            </a:r>
            <a:endParaRPr altLang="zh-CN" sz="3600" dirty="0">
              <a:solidFill>
                <a:srgbClr val="7B0805"/>
              </a:solidFill>
              <a:latin typeface="微软雅黑" pitchFamily="34" charset="-122"/>
              <a:ea typeface="微软雅黑" pitchFamily="34" charset="-122"/>
              <a:cs typeface="三极信黑简体" panose="00000500000000000000" charset="-122"/>
            </a:endParaRPr>
          </a:p>
          <a:p>
            <a:pPr marL="571500" indent="-571500" algn="just" fontAlgn="auto">
              <a:lnSpc>
                <a:spcPct val="200000"/>
              </a:lnSpc>
              <a:buFont typeface="+mj-ea"/>
              <a:buAutoNum type="ea1JpnChsDbPeriod"/>
            </a:pPr>
            <a:r>
              <a:rPr altLang="zh-CN" sz="3600" dirty="0" err="1">
                <a:solidFill>
                  <a:srgbClr val="7B0805"/>
                </a:solidFill>
                <a:latin typeface="微软雅黑" pitchFamily="34" charset="-122"/>
                <a:ea typeface="微软雅黑" pitchFamily="34" charset="-122"/>
                <a:cs typeface="三极信黑简体" panose="00000500000000000000" charset="-122"/>
              </a:rPr>
              <a:t>青少年拒绝第一支烟</a:t>
            </a:r>
            <a:endParaRPr altLang="zh-CN" sz="3600" dirty="0">
              <a:solidFill>
                <a:srgbClr val="7B0805"/>
              </a:solidFill>
              <a:latin typeface="微软雅黑" pitchFamily="34" charset="-122"/>
              <a:ea typeface="微软雅黑" pitchFamily="34" charset="-122"/>
              <a:cs typeface="三极信黑简体" panose="00000500000000000000" charset="-122"/>
            </a:endParaRPr>
          </a:p>
        </p:txBody>
      </p:sp>
      <p:sp>
        <p:nvSpPr>
          <p:cNvPr id="2" name="文本框 1"/>
          <p:cNvSpPr txBox="1"/>
          <p:nvPr/>
        </p:nvSpPr>
        <p:spPr>
          <a:xfrm>
            <a:off x="161290" y="225425"/>
            <a:ext cx="3498850" cy="398780"/>
          </a:xfrm>
          <a:prstGeom prst="rect">
            <a:avLst/>
          </a:prstGeom>
          <a:noFill/>
        </p:spPr>
        <p:txBody>
          <a:bodyPr wrap="square" rtlCol="0">
            <a:spAutoFit/>
          </a:bodyPr>
          <a:lstStyle/>
          <a:p>
            <a:pPr algn="dist"/>
            <a:r>
              <a:rPr lang="zh-CN" altLang="en-US" sz="2000">
                <a:solidFill>
                  <a:srgbClr val="7B0805"/>
                </a:solidFill>
                <a:latin typeface="思源宋體" panose="02020700000000000000" charset="-120"/>
                <a:ea typeface="思源宋體" panose="02020700000000000000" charset="-120"/>
              </a:rPr>
              <a:t>别让香烟烧断你的前路</a:t>
            </a:r>
          </a:p>
        </p:txBody>
      </p:sp>
      <p:sp>
        <p:nvSpPr>
          <p:cNvPr id="3" name="文本框 2"/>
          <p:cNvSpPr txBox="1"/>
          <p:nvPr/>
        </p:nvSpPr>
        <p:spPr>
          <a:xfrm>
            <a:off x="161290" y="720725"/>
            <a:ext cx="3981450" cy="337185"/>
          </a:xfrm>
          <a:prstGeom prst="rect">
            <a:avLst/>
          </a:prstGeom>
          <a:noFill/>
        </p:spPr>
        <p:txBody>
          <a:bodyPr wrap="square" rtlCol="0" anchor="t">
            <a:spAutoFit/>
          </a:bodyPr>
          <a:lstStyle/>
          <a:p>
            <a:pPr algn="dist"/>
            <a:r>
              <a:rPr lang="zh-CN" altLang="en-US" sz="1600">
                <a:solidFill>
                  <a:srgbClr val="7B0805"/>
                </a:solidFill>
              </a:rPr>
              <a:t>Don't let cigarettes burn your way</a:t>
            </a: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fade">
                                      <p:cBhvr>
                                        <p:cTn id="13" dur="1000"/>
                                        <p:tgtEl>
                                          <p:spTgt spid="11">
                                            <p:txEl>
                                              <p:pRg st="0" end="0"/>
                                            </p:txEl>
                                          </p:spTgt>
                                        </p:tgtEl>
                                      </p:cBhvr>
                                    </p:animEffect>
                                    <p:anim calcmode="lin" valueType="num">
                                      <p:cBhvr>
                                        <p:cTn id="14"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nodeType="after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animEffect transition="in" filter="fade">
                                      <p:cBhvr>
                                        <p:cTn id="19" dur="1000"/>
                                        <p:tgtEl>
                                          <p:spTgt spid="11">
                                            <p:txEl>
                                              <p:pRg st="1" end="1"/>
                                            </p:txEl>
                                          </p:spTgt>
                                        </p:tgtEl>
                                      </p:cBhvr>
                                    </p:animEffect>
                                    <p:anim calcmode="lin" valueType="num">
                                      <p:cBhvr>
                                        <p:cTn id="20" dur="10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fill="hold" nodeType="afterEffect">
                                  <p:stCondLst>
                                    <p:cond delay="0"/>
                                  </p:stCondLst>
                                  <p:childTnLst>
                                    <p:set>
                                      <p:cBhvr>
                                        <p:cTn id="24" dur="1" fill="hold">
                                          <p:stCondLst>
                                            <p:cond delay="0"/>
                                          </p:stCondLst>
                                        </p:cTn>
                                        <p:tgtEl>
                                          <p:spTgt spid="11">
                                            <p:txEl>
                                              <p:pRg st="2" end="2"/>
                                            </p:txEl>
                                          </p:spTgt>
                                        </p:tgtEl>
                                        <p:attrNameLst>
                                          <p:attrName>style.visibility</p:attrName>
                                        </p:attrNameLst>
                                      </p:cBhvr>
                                      <p:to>
                                        <p:strVal val="visible"/>
                                      </p:to>
                                    </p:set>
                                    <p:animEffect transition="in" filter="fade">
                                      <p:cBhvr>
                                        <p:cTn id="25" dur="1000"/>
                                        <p:tgtEl>
                                          <p:spTgt spid="11">
                                            <p:txEl>
                                              <p:pRg st="2" end="2"/>
                                            </p:txEl>
                                          </p:spTgt>
                                        </p:tgtEl>
                                      </p:cBhvr>
                                    </p:animEffect>
                                    <p:anim calcmode="lin" valueType="num">
                                      <p:cBhvr>
                                        <p:cTn id="26" dur="10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fill="hold" nodeType="afterEffect">
                                  <p:stCondLst>
                                    <p:cond delay="0"/>
                                  </p:stCondLst>
                                  <p:childTnLst>
                                    <p:set>
                                      <p:cBhvr>
                                        <p:cTn id="30" dur="1" fill="hold">
                                          <p:stCondLst>
                                            <p:cond delay="0"/>
                                          </p:stCondLst>
                                        </p:cTn>
                                        <p:tgtEl>
                                          <p:spTgt spid="11">
                                            <p:txEl>
                                              <p:pRg st="3" end="3"/>
                                            </p:txEl>
                                          </p:spTgt>
                                        </p:tgtEl>
                                        <p:attrNameLst>
                                          <p:attrName>style.visibility</p:attrName>
                                        </p:attrNameLst>
                                      </p:cBhvr>
                                      <p:to>
                                        <p:strVal val="visible"/>
                                      </p:to>
                                    </p:set>
                                    <p:animEffect transition="in" filter="fade">
                                      <p:cBhvr>
                                        <p:cTn id="31" dur="1000"/>
                                        <p:tgtEl>
                                          <p:spTgt spid="11">
                                            <p:txEl>
                                              <p:pRg st="3" end="3"/>
                                            </p:txEl>
                                          </p:spTgt>
                                        </p:tgtEl>
                                      </p:cBhvr>
                                    </p:animEffect>
                                    <p:anim calcmode="lin" valueType="num">
                                      <p:cBhvr>
                                        <p:cTn id="32" dur="10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94510" y="2714625"/>
            <a:ext cx="8632825" cy="529590"/>
          </a:xfrm>
          <a:prstGeom prst="rect">
            <a:avLst/>
          </a:prstGeom>
          <a:solidFill>
            <a:srgbClr val="7B0805"/>
          </a:solidFill>
          <a:ln>
            <a:noFill/>
          </a:ln>
        </p:spPr>
        <p:txBody>
          <a:bodyPr wrap="square" bIns="107950" rtlCol="0" anchor="ctr" anchorCtr="0">
            <a:noAutofit/>
          </a:bodyPr>
          <a:lstStyle/>
          <a:p>
            <a:pPr lvl="0" algn="dist">
              <a:buClrTx/>
              <a:buSzTx/>
              <a:buFontTx/>
            </a:pPr>
            <a:r>
              <a:rPr lang="zh-CN" altLang="en-US" sz="2000" dirty="0">
                <a:solidFill>
                  <a:schemeClr val="bg1"/>
                </a:solidFill>
                <a:latin typeface="三极正极黑简体" panose="00000500000000000000" charset="-122"/>
                <a:ea typeface="三极正极黑简体" panose="00000500000000000000" charset="-122"/>
                <a:sym typeface="+mn-ea"/>
              </a:rPr>
              <a:t>烟草危害不仅是当今世界最严重的环境问题之一，更是人类健康的“杀手”。</a:t>
            </a:r>
          </a:p>
        </p:txBody>
      </p:sp>
      <p:sp>
        <p:nvSpPr>
          <p:cNvPr id="3" name="文本框 2"/>
          <p:cNvSpPr txBox="1"/>
          <p:nvPr/>
        </p:nvSpPr>
        <p:spPr>
          <a:xfrm>
            <a:off x="1677670" y="3333115"/>
            <a:ext cx="8836025" cy="1938020"/>
          </a:xfrm>
          <a:prstGeom prst="rect">
            <a:avLst/>
          </a:prstGeom>
          <a:noFill/>
        </p:spPr>
        <p:txBody>
          <a:bodyPr wrap="square">
            <a:spAutoFit/>
          </a:bodyPr>
          <a:lstStyle/>
          <a:p>
            <a:pPr lvl="0" algn="just">
              <a:lnSpc>
                <a:spcPct val="200000"/>
              </a:lnSpc>
              <a:buClrTx/>
              <a:buSzTx/>
              <a:buFontTx/>
            </a:pPr>
            <a:r>
              <a:rPr sz="2000" dirty="0">
                <a:sym typeface="+mn-ea"/>
              </a:rPr>
              <a:t>学校是学习知识、增长技能的圣地，控烟活动是学校教育工作的重要内容，开展全校性禁烟活动，建设无烟校园是文明校园创建的一个重要组成部分、是消除校园安全隐患的一项重要措施、是学校关心师生身心健康的具体行动。</a:t>
            </a: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419860" y="3401695"/>
            <a:ext cx="4947285" cy="1322070"/>
          </a:xfrm>
          <a:prstGeom prst="rect">
            <a:avLst/>
          </a:prstGeom>
          <a:noFill/>
        </p:spPr>
        <p:txBody>
          <a:bodyPr wrap="square">
            <a:spAutoFit/>
          </a:bodyPr>
          <a:lstStyle/>
          <a:p>
            <a:pPr lvl="0" algn="just">
              <a:lnSpc>
                <a:spcPct val="200000"/>
              </a:lnSpc>
              <a:buClrTx/>
              <a:buSzTx/>
              <a:buFontTx/>
            </a:pPr>
            <a:r>
              <a:rPr sz="2000">
                <a:sym typeface="+mn-ea"/>
              </a:rPr>
              <a:t>同学们</a:t>
            </a:r>
            <a:r>
              <a:rPr lang="zh-CN" sz="2000">
                <a:sym typeface="+mn-ea"/>
              </a:rPr>
              <a:t>，</a:t>
            </a:r>
            <a:r>
              <a:rPr sz="2000">
                <a:sym typeface="+mn-ea"/>
              </a:rPr>
              <a:t>你还以为抽烟很酷？</a:t>
            </a:r>
          </a:p>
          <a:p>
            <a:pPr lvl="0" algn="just">
              <a:lnSpc>
                <a:spcPct val="200000"/>
              </a:lnSpc>
              <a:buClrTx/>
              <a:buSzTx/>
              <a:buFontTx/>
            </a:pPr>
            <a:r>
              <a:rPr sz="2000">
                <a:sym typeface="+mn-ea"/>
              </a:rPr>
              <a:t>你还以为抽烟很帅？你以为抽烟无伤大雅？</a:t>
            </a:r>
            <a:endParaRPr sz="2000">
              <a:solidFill>
                <a:srgbClr val="7B0805"/>
              </a:solidFill>
              <a:latin typeface="三极正极黑简体" panose="00000500000000000000" charset="-122"/>
              <a:ea typeface="三极正极黑简体" panose="00000500000000000000" charset="-122"/>
              <a:sym typeface="+mn-ea"/>
            </a:endParaRPr>
          </a:p>
        </p:txBody>
      </p:sp>
      <p:sp>
        <p:nvSpPr>
          <p:cNvPr id="3" name="文本框 2"/>
          <p:cNvSpPr txBox="1"/>
          <p:nvPr/>
        </p:nvSpPr>
        <p:spPr>
          <a:xfrm>
            <a:off x="4722495" y="3606165"/>
            <a:ext cx="1767205" cy="521970"/>
          </a:xfrm>
          <a:prstGeom prst="rect">
            <a:avLst/>
          </a:prstGeom>
          <a:noFill/>
        </p:spPr>
        <p:txBody>
          <a:bodyPr wrap="none" rtlCol="0">
            <a:spAutoFit/>
          </a:bodyPr>
          <a:lstStyle/>
          <a:p>
            <a:pPr algn="l"/>
            <a:r>
              <a:rPr sz="2800">
                <a:solidFill>
                  <a:srgbClr val="7B0805"/>
                </a:solidFill>
                <a:sym typeface="+mn-ea"/>
              </a:rPr>
              <a:t>NO！！！</a:t>
            </a:r>
            <a:endParaRPr lang="zh-CN" altLang="en-US" sz="2800">
              <a:solidFill>
                <a:srgbClr val="7B0805"/>
              </a:solidFill>
              <a:sym typeface="+mn-ea"/>
            </a:endParaRPr>
          </a:p>
        </p:txBody>
      </p:sp>
      <p:sp>
        <p:nvSpPr>
          <p:cNvPr id="5" name="文本框 4"/>
          <p:cNvSpPr txBox="1"/>
          <p:nvPr/>
        </p:nvSpPr>
        <p:spPr>
          <a:xfrm>
            <a:off x="1528445" y="2847340"/>
            <a:ext cx="4672330" cy="461010"/>
          </a:xfrm>
          <a:prstGeom prst="rect">
            <a:avLst/>
          </a:prstGeom>
          <a:solidFill>
            <a:srgbClr val="7B0805"/>
          </a:solidFill>
          <a:ln>
            <a:noFill/>
          </a:ln>
        </p:spPr>
        <p:txBody>
          <a:bodyPr wrap="square" bIns="107950" rtlCol="0" anchor="ctr" anchorCtr="0">
            <a:noAutofit/>
          </a:bodyPr>
          <a:lstStyle/>
          <a:p>
            <a:pPr lvl="0" algn="dist">
              <a:buClrTx/>
              <a:buSzTx/>
              <a:buFontTx/>
            </a:pPr>
            <a:r>
              <a:rPr lang="zh-CN" altLang="en-US" sz="2400">
                <a:solidFill>
                  <a:schemeClr val="bg1"/>
                </a:solidFill>
                <a:latin typeface="三极正极黑简体" panose="00000500000000000000" charset="-122"/>
                <a:ea typeface="三极正极黑简体" panose="00000500000000000000" charset="-122"/>
                <a:sym typeface="+mn-ea"/>
              </a:rPr>
              <a:t>健康成长 做不吸烟的新一代</a:t>
            </a:r>
          </a:p>
        </p:txBody>
      </p:sp>
      <p:sp>
        <p:nvSpPr>
          <p:cNvPr id="6" name="文本框 5"/>
          <p:cNvSpPr txBox="1"/>
          <p:nvPr/>
        </p:nvSpPr>
        <p:spPr>
          <a:xfrm>
            <a:off x="1419860" y="4612640"/>
            <a:ext cx="9709785" cy="706755"/>
          </a:xfrm>
          <a:prstGeom prst="rect">
            <a:avLst/>
          </a:prstGeom>
          <a:noFill/>
        </p:spPr>
        <p:txBody>
          <a:bodyPr wrap="square" rtlCol="0">
            <a:spAutoFit/>
          </a:bodyPr>
          <a:lstStyle/>
          <a:p>
            <a:pPr lvl="0" algn="just">
              <a:lnSpc>
                <a:spcPct val="200000"/>
              </a:lnSpc>
              <a:buClrTx/>
              <a:buSzTx/>
              <a:buFontTx/>
            </a:pPr>
            <a:r>
              <a:rPr sz="2000" dirty="0" err="1">
                <a:solidFill>
                  <a:srgbClr val="7B0805"/>
                </a:solidFill>
                <a:latin typeface="三极正极黑简体" panose="00000500000000000000" charset="-122"/>
                <a:ea typeface="三极正极黑简体" panose="00000500000000000000" charset="-122"/>
                <a:sym typeface="+mn-ea"/>
              </a:rPr>
              <a:t>吸烟的危害已经明确，吸烟等于吸毒，一经染上很难戒除。</a:t>
            </a:r>
            <a:r>
              <a:rPr sz="2000" dirty="0" err="1" smtClean="0">
                <a:solidFill>
                  <a:srgbClr val="7B0805"/>
                </a:solidFill>
                <a:latin typeface="三极正极黑简体" panose="00000500000000000000" charset="-122"/>
                <a:ea typeface="三极正极黑简体" panose="00000500000000000000" charset="-122"/>
                <a:sym typeface="+mn-ea"/>
              </a:rPr>
              <a:t>不要陷在烟瘾中苦苦挣扎</a:t>
            </a:r>
            <a:endParaRPr lang="zh-CN" altLang="en-US" sz="2000" dirty="0">
              <a:solidFill>
                <a:srgbClr val="7B0805"/>
              </a:solidFill>
              <a:latin typeface="三极正极黑简体" panose="00000500000000000000" charset="-122"/>
              <a:ea typeface="三极正极黑简体" panose="00000500000000000000" charset="-122"/>
              <a:sym typeface="+mn-ea"/>
            </a:endParaRPr>
          </a:p>
        </p:txBody>
      </p:sp>
      <p:pic>
        <p:nvPicPr>
          <p:cNvPr id="7" name="图片 6" descr="51miz-E219142-4D7B876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12585" y="2287270"/>
            <a:ext cx="3653155" cy="243649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0"/>
                                        </p:tgtEl>
                                        <p:attrNameLst>
                                          <p:attrName>style.visibility</p:attrName>
                                        </p:attrNameLst>
                                      </p:cBhvr>
                                      <p:to>
                                        <p:strVal val="visible"/>
                                      </p:to>
                                    </p:set>
                                    <p:animEffect transition="in" filter="fade">
                                      <p:cBhvr>
                                        <p:cTn id="14" dur="1000"/>
                                        <p:tgtEl>
                                          <p:spTgt spid="100"/>
                                        </p:tgtEl>
                                      </p:cBhvr>
                                    </p:animEffect>
                                    <p:anim calcmode="lin" valueType="num">
                                      <p:cBhvr>
                                        <p:cTn id="15" dur="1000" fill="hold"/>
                                        <p:tgtEl>
                                          <p:spTgt spid="100"/>
                                        </p:tgtEl>
                                        <p:attrNameLst>
                                          <p:attrName>ppt_x</p:attrName>
                                        </p:attrNameLst>
                                      </p:cBhvr>
                                      <p:tavLst>
                                        <p:tav tm="0">
                                          <p:val>
                                            <p:strVal val="#ppt_x"/>
                                          </p:val>
                                        </p:tav>
                                        <p:tav tm="100000">
                                          <p:val>
                                            <p:strVal val="#ppt_x"/>
                                          </p:val>
                                        </p:tav>
                                      </p:tavLst>
                                    </p:anim>
                                    <p:anim calcmode="lin" valueType="num">
                                      <p:cBhvr>
                                        <p:cTn id="16"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afterGroup">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childTnLst>
                    </p:cTn>
                  </p:par>
                  <p:par>
                    <p:cTn id="24" fill="hold" nodeType="clickPar">
                      <p:stCondLst>
                        <p:cond delay="indefinite"/>
                      </p:stCondLst>
                      <p:childTnLst>
                        <p:par>
                          <p:cTn id="25" fill="hold" nodeType="afterGroup">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ppt_x</p:attrName>
                                        </p:attrNameLst>
                                      </p:cBhvr>
                                      <p:tavLst>
                                        <p:tav tm="0">
                                          <p:val>
                                            <p:strVal val="#ppt_x-.2"/>
                                          </p:val>
                                        </p:tav>
                                        <p:tav tm="100000">
                                          <p:val>
                                            <p:strVal val="#ppt_x"/>
                                          </p:val>
                                        </p:tav>
                                      </p:tavLst>
                                    </p:anim>
                                    <p:anim calcmode="lin" valueType="num">
                                      <p:cBhvr>
                                        <p:cTn id="29"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6"/>
                                        </p:tgtEl>
                                      </p:cBhvr>
                                    </p:animEffect>
                                  </p:childTnLst>
                                </p:cTn>
                              </p:par>
                              <p:par>
                                <p:cTn id="31" presetID="42"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3" grpId="0"/>
      <p:bldP spid="5" grpId="0" animBg="1"/>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712470" y="3229610"/>
            <a:ext cx="5190619" cy="2291715"/>
          </a:xfrm>
          <a:prstGeom prst="rect">
            <a:avLst/>
          </a:prstGeom>
          <a:noFill/>
        </p:spPr>
        <p:txBody>
          <a:bodyPr wrap="square">
            <a:spAutoFit/>
          </a:bodyPr>
          <a:lstStyle/>
          <a:p>
            <a:pPr marL="414020" lvl="0" indent="-414020" algn="just" fontAlgn="auto">
              <a:lnSpc>
                <a:spcPct val="200000"/>
              </a:lnSpc>
              <a:spcAft>
                <a:spcPts val="600"/>
              </a:spcAft>
              <a:buClrTx/>
              <a:buSzTx/>
              <a:buFont typeface="+mj-lt"/>
              <a:buAutoNum type="arabicPeriod"/>
            </a:pPr>
            <a:r>
              <a:rPr sz="1600" dirty="0" err="1">
                <a:sym typeface="+mn-ea"/>
              </a:rPr>
              <a:t>转移对烟草好奇的注意力，去做自己感兴趣的事</a:t>
            </a:r>
            <a:r>
              <a:rPr sz="1600" dirty="0">
                <a:sym typeface="+mn-ea"/>
              </a:rPr>
              <a:t>。</a:t>
            </a:r>
          </a:p>
          <a:p>
            <a:pPr marL="414020" lvl="0" indent="-414020" algn="just" fontAlgn="auto">
              <a:lnSpc>
                <a:spcPct val="200000"/>
              </a:lnSpc>
              <a:spcAft>
                <a:spcPts val="600"/>
              </a:spcAft>
              <a:buClrTx/>
              <a:buSzTx/>
              <a:buFont typeface="+mj-lt"/>
              <a:buAutoNum type="arabicPeriod"/>
            </a:pPr>
            <a:r>
              <a:rPr sz="1600" dirty="0" err="1">
                <a:sym typeface="+mn-ea"/>
              </a:rPr>
              <a:t>离开产生好奇心的环境</a:t>
            </a:r>
            <a:r>
              <a:rPr sz="1600" dirty="0">
                <a:sym typeface="+mn-ea"/>
              </a:rPr>
              <a:t>。</a:t>
            </a:r>
          </a:p>
          <a:p>
            <a:pPr marL="414020" lvl="0" indent="-414020" algn="just" fontAlgn="auto">
              <a:lnSpc>
                <a:spcPct val="200000"/>
              </a:lnSpc>
              <a:spcAft>
                <a:spcPts val="600"/>
              </a:spcAft>
              <a:buClrTx/>
              <a:buSzTx/>
              <a:buFont typeface="+mj-lt"/>
              <a:buAutoNum type="arabicPeriod"/>
            </a:pPr>
            <a:r>
              <a:rPr sz="1600" dirty="0" err="1">
                <a:sym typeface="+mn-ea"/>
              </a:rPr>
              <a:t>想象自己吸烟后可能承受的沉重心理负担</a:t>
            </a:r>
            <a:r>
              <a:rPr sz="1600" dirty="0">
                <a:sym typeface="+mn-ea"/>
              </a:rPr>
              <a:t>。</a:t>
            </a:r>
          </a:p>
          <a:p>
            <a:pPr marL="414020" lvl="0" indent="-414020" algn="just" fontAlgn="auto">
              <a:lnSpc>
                <a:spcPct val="200000"/>
              </a:lnSpc>
              <a:spcAft>
                <a:spcPts val="600"/>
              </a:spcAft>
              <a:buClrTx/>
              <a:buSzTx/>
              <a:buFont typeface="+mj-lt"/>
              <a:buAutoNum type="arabicPeriod"/>
            </a:pPr>
            <a:r>
              <a:rPr sz="1600" dirty="0" err="1">
                <a:sym typeface="+mn-ea"/>
              </a:rPr>
              <a:t>当别人敬烟时坚持不接烟，立即找借口离开</a:t>
            </a:r>
            <a:r>
              <a:rPr sz="1600" dirty="0">
                <a:sym typeface="+mn-ea"/>
              </a:rPr>
              <a:t>。</a:t>
            </a:r>
          </a:p>
        </p:txBody>
      </p:sp>
      <p:sp>
        <p:nvSpPr>
          <p:cNvPr id="5" name="文本框 4"/>
          <p:cNvSpPr txBox="1"/>
          <p:nvPr/>
        </p:nvSpPr>
        <p:spPr>
          <a:xfrm>
            <a:off x="857250" y="2734310"/>
            <a:ext cx="4369435" cy="461010"/>
          </a:xfrm>
          <a:prstGeom prst="round2DiagRect">
            <a:avLst/>
          </a:prstGeom>
          <a:solidFill>
            <a:srgbClr val="7B0805"/>
          </a:solidFill>
          <a:ln>
            <a:noFill/>
          </a:ln>
        </p:spPr>
        <p:txBody>
          <a:bodyPr wrap="square" lIns="0" rIns="0" bIns="107950" rtlCol="0" anchor="ctr" anchorCtr="0">
            <a:noAutofit/>
          </a:bodyPr>
          <a:lstStyle/>
          <a:p>
            <a:pPr lvl="0" algn="dist">
              <a:buClrTx/>
              <a:buSzTx/>
              <a:buFontTx/>
            </a:pPr>
            <a:r>
              <a:rPr lang="en-US" altLang="zh-CN" sz="2000">
                <a:solidFill>
                  <a:schemeClr val="bg1"/>
                </a:solidFill>
                <a:latin typeface="三极正极黑简体" panose="00000500000000000000" charset="-122"/>
                <a:ea typeface="三极正极黑简体" panose="00000500000000000000" charset="-122"/>
                <a:sym typeface="+mn-ea"/>
              </a:rPr>
              <a:t> </a:t>
            </a:r>
            <a:r>
              <a:rPr lang="zh-CN" altLang="en-US" sz="2000">
                <a:solidFill>
                  <a:schemeClr val="bg1"/>
                </a:solidFill>
                <a:latin typeface="三极正极黑简体" panose="00000500000000000000" charset="-122"/>
                <a:ea typeface="三极正极黑简体" panose="00000500000000000000" charset="-122"/>
                <a:sym typeface="+mn-ea"/>
              </a:rPr>
              <a:t>当你好奇，想尝试吸烟时，请这么做！</a:t>
            </a:r>
          </a:p>
        </p:txBody>
      </p:sp>
      <p:sp>
        <p:nvSpPr>
          <p:cNvPr id="2" name="文本框 1"/>
          <p:cNvSpPr txBox="1"/>
          <p:nvPr/>
        </p:nvSpPr>
        <p:spPr>
          <a:xfrm>
            <a:off x="5672455" y="3229610"/>
            <a:ext cx="6603365" cy="2306320"/>
          </a:xfrm>
          <a:prstGeom prst="rect">
            <a:avLst/>
          </a:prstGeom>
          <a:noFill/>
        </p:spPr>
        <p:txBody>
          <a:bodyPr wrap="square">
            <a:spAutoFit/>
          </a:bodyPr>
          <a:lstStyle/>
          <a:p>
            <a:pPr marL="414020" lvl="0" indent="-414020" algn="just">
              <a:lnSpc>
                <a:spcPct val="180000"/>
              </a:lnSpc>
              <a:buClrTx/>
              <a:buSzTx/>
              <a:buFont typeface="+mj-lt"/>
              <a:buAutoNum type="arabicPeriod"/>
            </a:pPr>
            <a:r>
              <a:rPr sz="1600">
                <a:sym typeface="+mn-ea"/>
              </a:rPr>
              <a:t>找借口拒绝吸烟，如：“我刚感冒，不能吸烟。”</a:t>
            </a:r>
          </a:p>
          <a:p>
            <a:pPr marL="414020" lvl="0" indent="-414020" algn="just">
              <a:lnSpc>
                <a:spcPct val="180000"/>
              </a:lnSpc>
              <a:buClrTx/>
              <a:buSzTx/>
              <a:buFont typeface="+mj-lt"/>
              <a:buAutoNum type="arabicPeriod"/>
            </a:pPr>
            <a:r>
              <a:rPr sz="1600">
                <a:sym typeface="+mn-ea"/>
              </a:rPr>
              <a:t>有礼貌地谢绝，坚决不接别人递的烟。</a:t>
            </a:r>
          </a:p>
          <a:p>
            <a:pPr marL="414020" lvl="0" indent="-414020" algn="just">
              <a:lnSpc>
                <a:spcPct val="180000"/>
              </a:lnSpc>
              <a:buClrTx/>
              <a:buSzTx/>
              <a:buFont typeface="+mj-lt"/>
              <a:buAutoNum type="arabicPeriod"/>
            </a:pPr>
            <a:r>
              <a:rPr sz="1600">
                <a:sym typeface="+mn-ea"/>
              </a:rPr>
              <a:t>转变话题，比如别人邀请吸烟时，你可以说：“不，我喝茶！”</a:t>
            </a:r>
          </a:p>
          <a:p>
            <a:pPr marL="414020" lvl="0" indent="-414020" algn="just">
              <a:lnSpc>
                <a:spcPct val="180000"/>
              </a:lnSpc>
              <a:buClrTx/>
              <a:buSzTx/>
              <a:buFont typeface="+mj-lt"/>
              <a:buAutoNum type="arabicPeriod"/>
            </a:pPr>
            <a:r>
              <a:rPr sz="1600">
                <a:sym typeface="+mn-ea"/>
              </a:rPr>
              <a:t>与不吸烟的人在一起，避开吸烟的场所。</a:t>
            </a:r>
          </a:p>
          <a:p>
            <a:pPr marL="414020" lvl="0" indent="-414020" algn="just">
              <a:lnSpc>
                <a:spcPct val="180000"/>
              </a:lnSpc>
              <a:buClrTx/>
              <a:buSzTx/>
              <a:buFont typeface="+mj-lt"/>
              <a:buAutoNum type="arabicPeriod"/>
            </a:pPr>
            <a:r>
              <a:rPr sz="1600">
                <a:sym typeface="+mn-ea"/>
              </a:rPr>
              <a:t>不受吸烟家长的影响，帮助家长戒烟或少吸香烟。</a:t>
            </a:r>
          </a:p>
        </p:txBody>
      </p:sp>
      <p:sp>
        <p:nvSpPr>
          <p:cNvPr id="4" name="文本框 3"/>
          <p:cNvSpPr txBox="1"/>
          <p:nvPr/>
        </p:nvSpPr>
        <p:spPr>
          <a:xfrm>
            <a:off x="5805805" y="2734310"/>
            <a:ext cx="3122295" cy="461010"/>
          </a:xfrm>
          <a:prstGeom prst="round2DiagRect">
            <a:avLst/>
          </a:prstGeom>
          <a:solidFill>
            <a:srgbClr val="7B0805"/>
          </a:solidFill>
          <a:ln>
            <a:noFill/>
          </a:ln>
        </p:spPr>
        <p:txBody>
          <a:bodyPr wrap="square" lIns="71755" rIns="71755" bIns="107950" rtlCol="0" anchor="ctr" anchorCtr="0">
            <a:noAutofit/>
          </a:bodyPr>
          <a:lstStyle/>
          <a:p>
            <a:pPr lvl="0" algn="dist">
              <a:buClrTx/>
              <a:buSzTx/>
              <a:buFontTx/>
            </a:pPr>
            <a:r>
              <a:rPr lang="zh-CN" altLang="en-US" sz="2000">
                <a:solidFill>
                  <a:schemeClr val="bg1"/>
                </a:solidFill>
                <a:latin typeface="三极正极黑简体" panose="00000500000000000000" charset="-122"/>
                <a:ea typeface="三极正极黑简体" panose="00000500000000000000" charset="-122"/>
                <a:sym typeface="+mn-ea"/>
              </a:rPr>
              <a:t>拒绝第一支烟的小贴士</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fade">
                                      <p:cBhvr>
                                        <p:cTn id="7" dur="1000"/>
                                        <p:tgtEl>
                                          <p:spTgt spid="100"/>
                                        </p:tgtEl>
                                      </p:cBhvr>
                                    </p:animEffect>
                                    <p:anim calcmode="lin" valueType="num">
                                      <p:cBhvr>
                                        <p:cTn id="8" dur="1000" fill="hold"/>
                                        <p:tgtEl>
                                          <p:spTgt spid="100"/>
                                        </p:tgtEl>
                                        <p:attrNameLst>
                                          <p:attrName>ppt_x</p:attrName>
                                        </p:attrNameLst>
                                      </p:cBhvr>
                                      <p:tavLst>
                                        <p:tav tm="0">
                                          <p:val>
                                            <p:strVal val="#ppt_x"/>
                                          </p:val>
                                        </p:tav>
                                        <p:tav tm="100000">
                                          <p:val>
                                            <p:strVal val="#ppt_x"/>
                                          </p:val>
                                        </p:tav>
                                      </p:tavLst>
                                    </p:anim>
                                    <p:anim calcmode="lin" valueType="num">
                                      <p:cBhvr>
                                        <p:cTn id="9"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cond evt="onBegin" delay="0">
                          <p:tn val="9"/>
                        </p:cond>
                      </p:stCondLst>
                      <p:childTnLst>
                        <p:par>
                          <p:cTn id="11" fill="hold" nodeType="after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par>
                          <p:cTn id="17" fill="hold" nodeType="afterGroup">
                            <p:stCondLst>
                              <p:cond delay="1000"/>
                            </p:stCondLst>
                            <p:childTnLst>
                              <p:par>
                                <p:cTn id="18" presetID="42" presetClass="entr" presetSubtype="0" fill="hold" nodeType="afterEffect">
                                  <p:stCondLst>
                                    <p:cond delay="0"/>
                                  </p:stCondLst>
                                  <p:childTnLst>
                                    <p:set>
                                      <p:cBhvr>
                                        <p:cTn id="19" dur="1" fill="hold">
                                          <p:stCondLst>
                                            <p:cond delay="0"/>
                                          </p:stCondLst>
                                        </p:cTn>
                                        <p:tgtEl>
                                          <p:spTgt spid="100">
                                            <p:txEl>
                                              <p:pRg st="0" end="0"/>
                                            </p:txEl>
                                          </p:spTgt>
                                        </p:tgtEl>
                                        <p:attrNameLst>
                                          <p:attrName>style.visibility</p:attrName>
                                        </p:attrNameLst>
                                      </p:cBhvr>
                                      <p:to>
                                        <p:strVal val="visible"/>
                                      </p:to>
                                    </p:set>
                                    <p:animEffect transition="in" filter="fade">
                                      <p:cBhvr>
                                        <p:cTn id="20" dur="1000"/>
                                        <p:tgtEl>
                                          <p:spTgt spid="100">
                                            <p:txEl>
                                              <p:pRg st="0" end="0"/>
                                            </p:txEl>
                                          </p:spTgt>
                                        </p:tgtEl>
                                      </p:cBhvr>
                                    </p:animEffect>
                                    <p:anim calcmode="lin" valueType="num">
                                      <p:cBhvr>
                                        <p:cTn id="21"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000"/>
                            </p:stCondLst>
                            <p:childTnLst>
                              <p:par>
                                <p:cTn id="24" presetID="42" presetClass="entr" presetSubtype="0" fill="hold" nodeType="afterEffect">
                                  <p:stCondLst>
                                    <p:cond delay="0"/>
                                  </p:stCondLst>
                                  <p:childTnLst>
                                    <p:set>
                                      <p:cBhvr>
                                        <p:cTn id="25" dur="1" fill="hold">
                                          <p:stCondLst>
                                            <p:cond delay="0"/>
                                          </p:stCondLst>
                                        </p:cTn>
                                        <p:tgtEl>
                                          <p:spTgt spid="100">
                                            <p:txEl>
                                              <p:pRg st="1" end="1"/>
                                            </p:txEl>
                                          </p:spTgt>
                                        </p:tgtEl>
                                        <p:attrNameLst>
                                          <p:attrName>style.visibility</p:attrName>
                                        </p:attrNameLst>
                                      </p:cBhvr>
                                      <p:to>
                                        <p:strVal val="visible"/>
                                      </p:to>
                                    </p:set>
                                    <p:animEffect transition="in" filter="fade">
                                      <p:cBhvr>
                                        <p:cTn id="26" dur="1000"/>
                                        <p:tgtEl>
                                          <p:spTgt spid="100">
                                            <p:txEl>
                                              <p:pRg st="1" end="1"/>
                                            </p:txEl>
                                          </p:spTgt>
                                        </p:tgtEl>
                                      </p:cBhvr>
                                    </p:animEffect>
                                    <p:anim calcmode="lin" valueType="num">
                                      <p:cBhvr>
                                        <p:cTn id="27" dur="1000" fill="hold"/>
                                        <p:tgtEl>
                                          <p:spTgt spid="100">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100">
                                            <p:txEl>
                                              <p:pRg st="1" end="1"/>
                                            </p:txEl>
                                          </p:spTgt>
                                        </p:tgtEl>
                                        <p:attrNameLst>
                                          <p:attrName>ppt_y</p:attrName>
                                        </p:attrNameLst>
                                      </p:cBhvr>
                                      <p:tavLst>
                                        <p:tav tm="0">
                                          <p:val>
                                            <p:strVal val="#ppt_y+.1"/>
                                          </p:val>
                                        </p:tav>
                                        <p:tav tm="100000">
                                          <p:val>
                                            <p:strVal val="#ppt_y"/>
                                          </p:val>
                                        </p:tav>
                                      </p:tavLst>
                                    </p:anim>
                                  </p:childTnLst>
                                </p:cTn>
                              </p:par>
                            </p:childTnLst>
                          </p:cTn>
                        </p:par>
                        <p:par>
                          <p:cTn id="29" fill="hold" nodeType="afterGroup">
                            <p:stCondLst>
                              <p:cond delay="3000"/>
                            </p:stCondLst>
                            <p:childTnLst>
                              <p:par>
                                <p:cTn id="30" presetID="42" presetClass="entr" presetSubtype="0" fill="hold" nodeType="afterEffect">
                                  <p:stCondLst>
                                    <p:cond delay="0"/>
                                  </p:stCondLst>
                                  <p:childTnLst>
                                    <p:set>
                                      <p:cBhvr>
                                        <p:cTn id="31" dur="1" fill="hold">
                                          <p:stCondLst>
                                            <p:cond delay="0"/>
                                          </p:stCondLst>
                                        </p:cTn>
                                        <p:tgtEl>
                                          <p:spTgt spid="100">
                                            <p:txEl>
                                              <p:pRg st="2" end="2"/>
                                            </p:txEl>
                                          </p:spTgt>
                                        </p:tgtEl>
                                        <p:attrNameLst>
                                          <p:attrName>style.visibility</p:attrName>
                                        </p:attrNameLst>
                                      </p:cBhvr>
                                      <p:to>
                                        <p:strVal val="visible"/>
                                      </p:to>
                                    </p:set>
                                    <p:animEffect transition="in" filter="fade">
                                      <p:cBhvr>
                                        <p:cTn id="32" dur="1000"/>
                                        <p:tgtEl>
                                          <p:spTgt spid="100">
                                            <p:txEl>
                                              <p:pRg st="2" end="2"/>
                                            </p:txEl>
                                          </p:spTgt>
                                        </p:tgtEl>
                                      </p:cBhvr>
                                    </p:animEffect>
                                    <p:anim calcmode="lin" valueType="num">
                                      <p:cBhvr>
                                        <p:cTn id="33" dur="1000" fill="hold"/>
                                        <p:tgtEl>
                                          <p:spTgt spid="100">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100">
                                            <p:txEl>
                                              <p:pRg st="2" end="2"/>
                                            </p:txEl>
                                          </p:spTgt>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4000"/>
                            </p:stCondLst>
                            <p:childTnLst>
                              <p:par>
                                <p:cTn id="36" presetID="42" presetClass="entr" presetSubtype="0" fill="hold" nodeType="afterEffect">
                                  <p:stCondLst>
                                    <p:cond delay="0"/>
                                  </p:stCondLst>
                                  <p:childTnLst>
                                    <p:set>
                                      <p:cBhvr>
                                        <p:cTn id="37" dur="1" fill="hold">
                                          <p:stCondLst>
                                            <p:cond delay="0"/>
                                          </p:stCondLst>
                                        </p:cTn>
                                        <p:tgtEl>
                                          <p:spTgt spid="100">
                                            <p:txEl>
                                              <p:pRg st="3" end="3"/>
                                            </p:txEl>
                                          </p:spTgt>
                                        </p:tgtEl>
                                        <p:attrNameLst>
                                          <p:attrName>style.visibility</p:attrName>
                                        </p:attrNameLst>
                                      </p:cBhvr>
                                      <p:to>
                                        <p:strVal val="visible"/>
                                      </p:to>
                                    </p:set>
                                    <p:animEffect transition="in" filter="fade">
                                      <p:cBhvr>
                                        <p:cTn id="38" dur="1000"/>
                                        <p:tgtEl>
                                          <p:spTgt spid="100">
                                            <p:txEl>
                                              <p:pRg st="3" end="3"/>
                                            </p:txEl>
                                          </p:spTgt>
                                        </p:tgtEl>
                                      </p:cBhvr>
                                    </p:animEffect>
                                    <p:anim calcmode="lin" valueType="num">
                                      <p:cBhvr>
                                        <p:cTn id="39" dur="1000" fill="hold"/>
                                        <p:tgtEl>
                                          <p:spTgt spid="100">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100">
                                            <p:txEl>
                                              <p:pRg st="3" end="3"/>
                                            </p:txEl>
                                          </p:spTgt>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5000"/>
                            </p:stCondLst>
                            <p:childTnLst>
                              <p:par>
                                <p:cTn id="42" presetID="42" presetClass="entr" presetSubtype="0"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1000"/>
                                        <p:tgtEl>
                                          <p:spTgt spid="2"/>
                                        </p:tgtEl>
                                      </p:cBhvr>
                                    </p:animEffect>
                                    <p:anim calcmode="lin" valueType="num">
                                      <p:cBhvr>
                                        <p:cTn id="45" dur="1000" fill="hold"/>
                                        <p:tgtEl>
                                          <p:spTgt spid="2"/>
                                        </p:tgtEl>
                                        <p:attrNameLst>
                                          <p:attrName>ppt_x</p:attrName>
                                        </p:attrNameLst>
                                      </p:cBhvr>
                                      <p:tavLst>
                                        <p:tav tm="0">
                                          <p:val>
                                            <p:strVal val="#ppt_x"/>
                                          </p:val>
                                        </p:tav>
                                        <p:tav tm="100000">
                                          <p:val>
                                            <p:strVal val="#ppt_x"/>
                                          </p:val>
                                        </p:tav>
                                      </p:tavLst>
                                    </p:anim>
                                    <p:anim calcmode="lin" valueType="num">
                                      <p:cBhvr>
                                        <p:cTn id="4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7" fill="hold" nodeType="clickPar">
                      <p:stCondLst>
                        <p:cond delay="indefinite"/>
                        <p:cond evt="onBegin" delay="0">
                          <p:tn val="46"/>
                        </p:cond>
                      </p:stCondLst>
                      <p:childTnLst>
                        <p:par>
                          <p:cTn id="48" fill="hold" nodeType="afterGroup">
                            <p:stCondLst>
                              <p:cond delay="0"/>
                            </p:stCondLst>
                            <p:childTnLst>
                              <p:par>
                                <p:cTn id="49" presetID="29" presetClass="entr" presetSubtype="0" fill="hold" grpId="0" nodeType="click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1000" fill="hold"/>
                                        <p:tgtEl>
                                          <p:spTgt spid="4"/>
                                        </p:tgtEl>
                                        <p:attrNameLst>
                                          <p:attrName>ppt_x</p:attrName>
                                        </p:attrNameLst>
                                      </p:cBhvr>
                                      <p:tavLst>
                                        <p:tav tm="0">
                                          <p:val>
                                            <p:strVal val="#ppt_x-.2"/>
                                          </p:val>
                                        </p:tav>
                                        <p:tav tm="100000">
                                          <p:val>
                                            <p:strVal val="#ppt_x"/>
                                          </p:val>
                                        </p:tav>
                                      </p:tavLst>
                                    </p:anim>
                                    <p:anim calcmode="lin" valueType="num">
                                      <p:cBhvr>
                                        <p:cTn id="5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53" dur="1000"/>
                                        <p:tgtEl>
                                          <p:spTgt spid="4"/>
                                        </p:tgtEl>
                                      </p:cBhvr>
                                    </p:animEffect>
                                  </p:childTnLst>
                                </p:cTn>
                              </p:par>
                            </p:childTnLst>
                          </p:cTn>
                        </p:par>
                        <p:par>
                          <p:cTn id="54" fill="hold" nodeType="afterGroup">
                            <p:stCondLst>
                              <p:cond delay="1000"/>
                            </p:stCondLst>
                            <p:childTnLst>
                              <p:par>
                                <p:cTn id="55" presetID="42" presetClass="entr" presetSubtype="0" fill="hold" nodeType="afterEffect">
                                  <p:stCondLst>
                                    <p:cond delay="0"/>
                                  </p:stCondLst>
                                  <p:childTnLst>
                                    <p:set>
                                      <p:cBhvr>
                                        <p:cTn id="56" dur="1" fill="hold">
                                          <p:stCondLst>
                                            <p:cond delay="0"/>
                                          </p:stCondLst>
                                        </p:cTn>
                                        <p:tgtEl>
                                          <p:spTgt spid="2">
                                            <p:txEl>
                                              <p:pRg st="0" end="0"/>
                                            </p:txEl>
                                          </p:spTgt>
                                        </p:tgtEl>
                                        <p:attrNameLst>
                                          <p:attrName>style.visibility</p:attrName>
                                        </p:attrNameLst>
                                      </p:cBhvr>
                                      <p:to>
                                        <p:strVal val="visible"/>
                                      </p:to>
                                    </p:set>
                                    <p:animEffect transition="in" filter="fade">
                                      <p:cBhvr>
                                        <p:cTn id="57" dur="1000"/>
                                        <p:tgtEl>
                                          <p:spTgt spid="2">
                                            <p:txEl>
                                              <p:pRg st="0" end="0"/>
                                            </p:txEl>
                                          </p:spTgt>
                                        </p:tgtEl>
                                      </p:cBhvr>
                                    </p:animEffect>
                                    <p:anim calcmode="lin" valueType="num">
                                      <p:cBhvr>
                                        <p:cTn id="58"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59"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60" fill="hold" nodeType="afterGroup">
                            <p:stCondLst>
                              <p:cond delay="2000"/>
                            </p:stCondLst>
                            <p:childTnLst>
                              <p:par>
                                <p:cTn id="61" presetID="42" presetClass="entr" presetSubtype="0" fill="hold" nodeType="afterEffect">
                                  <p:stCondLst>
                                    <p:cond delay="0"/>
                                  </p:stCondLst>
                                  <p:childTnLst>
                                    <p:set>
                                      <p:cBhvr>
                                        <p:cTn id="62" dur="1" fill="hold">
                                          <p:stCondLst>
                                            <p:cond delay="0"/>
                                          </p:stCondLst>
                                        </p:cTn>
                                        <p:tgtEl>
                                          <p:spTgt spid="2">
                                            <p:txEl>
                                              <p:pRg st="1" end="1"/>
                                            </p:txEl>
                                          </p:spTgt>
                                        </p:tgtEl>
                                        <p:attrNameLst>
                                          <p:attrName>style.visibility</p:attrName>
                                        </p:attrNameLst>
                                      </p:cBhvr>
                                      <p:to>
                                        <p:strVal val="visible"/>
                                      </p:to>
                                    </p:set>
                                    <p:animEffect transition="in" filter="fade">
                                      <p:cBhvr>
                                        <p:cTn id="63" dur="1000"/>
                                        <p:tgtEl>
                                          <p:spTgt spid="2">
                                            <p:txEl>
                                              <p:pRg st="1" end="1"/>
                                            </p:txEl>
                                          </p:spTgt>
                                        </p:tgtEl>
                                      </p:cBhvr>
                                    </p:animEffect>
                                    <p:anim calcmode="lin" valueType="num">
                                      <p:cBhvr>
                                        <p:cTn id="64"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65"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66" fill="hold" nodeType="afterGroup">
                            <p:stCondLst>
                              <p:cond delay="3000"/>
                            </p:stCondLst>
                            <p:childTnLst>
                              <p:par>
                                <p:cTn id="67" presetID="42" presetClass="entr" presetSubtype="0" fill="hold" nodeType="afterEffect">
                                  <p:stCondLst>
                                    <p:cond delay="0"/>
                                  </p:stCondLst>
                                  <p:childTnLst>
                                    <p:set>
                                      <p:cBhvr>
                                        <p:cTn id="68" dur="1" fill="hold">
                                          <p:stCondLst>
                                            <p:cond delay="0"/>
                                          </p:stCondLst>
                                        </p:cTn>
                                        <p:tgtEl>
                                          <p:spTgt spid="2">
                                            <p:txEl>
                                              <p:pRg st="2" end="2"/>
                                            </p:txEl>
                                          </p:spTgt>
                                        </p:tgtEl>
                                        <p:attrNameLst>
                                          <p:attrName>style.visibility</p:attrName>
                                        </p:attrNameLst>
                                      </p:cBhvr>
                                      <p:to>
                                        <p:strVal val="visible"/>
                                      </p:to>
                                    </p:set>
                                    <p:animEffect transition="in" filter="fade">
                                      <p:cBhvr>
                                        <p:cTn id="69" dur="1000"/>
                                        <p:tgtEl>
                                          <p:spTgt spid="2">
                                            <p:txEl>
                                              <p:pRg st="2" end="2"/>
                                            </p:txEl>
                                          </p:spTgt>
                                        </p:tgtEl>
                                      </p:cBhvr>
                                    </p:animEffect>
                                    <p:anim calcmode="lin" valueType="num">
                                      <p:cBhvr>
                                        <p:cTn id="70"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71"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72" fill="hold" nodeType="afterGroup">
                            <p:stCondLst>
                              <p:cond delay="4000"/>
                            </p:stCondLst>
                            <p:childTnLst>
                              <p:par>
                                <p:cTn id="73" presetID="42" presetClass="entr" presetSubtype="0" fill="hold" nodeType="afterEffect">
                                  <p:stCondLst>
                                    <p:cond delay="0"/>
                                  </p:stCondLst>
                                  <p:childTnLst>
                                    <p:set>
                                      <p:cBhvr>
                                        <p:cTn id="74" dur="1" fill="hold">
                                          <p:stCondLst>
                                            <p:cond delay="0"/>
                                          </p:stCondLst>
                                        </p:cTn>
                                        <p:tgtEl>
                                          <p:spTgt spid="2">
                                            <p:txEl>
                                              <p:pRg st="3" end="3"/>
                                            </p:txEl>
                                          </p:spTgt>
                                        </p:tgtEl>
                                        <p:attrNameLst>
                                          <p:attrName>style.visibility</p:attrName>
                                        </p:attrNameLst>
                                      </p:cBhvr>
                                      <p:to>
                                        <p:strVal val="visible"/>
                                      </p:to>
                                    </p:set>
                                    <p:animEffect transition="in" filter="fade">
                                      <p:cBhvr>
                                        <p:cTn id="75" dur="1000"/>
                                        <p:tgtEl>
                                          <p:spTgt spid="2">
                                            <p:txEl>
                                              <p:pRg st="3" end="3"/>
                                            </p:txEl>
                                          </p:spTgt>
                                        </p:tgtEl>
                                      </p:cBhvr>
                                    </p:animEffect>
                                    <p:anim calcmode="lin" valueType="num">
                                      <p:cBhvr>
                                        <p:cTn id="76"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77"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5000"/>
                            </p:stCondLst>
                            <p:childTnLst>
                              <p:par>
                                <p:cTn id="79" presetID="42" presetClass="entr" presetSubtype="0" fill="hold" nodeType="afterEffect">
                                  <p:stCondLst>
                                    <p:cond delay="0"/>
                                  </p:stCondLst>
                                  <p:childTnLst>
                                    <p:set>
                                      <p:cBhvr>
                                        <p:cTn id="80" dur="1" fill="hold">
                                          <p:stCondLst>
                                            <p:cond delay="0"/>
                                          </p:stCondLst>
                                        </p:cTn>
                                        <p:tgtEl>
                                          <p:spTgt spid="2">
                                            <p:txEl>
                                              <p:pRg st="4" end="4"/>
                                            </p:txEl>
                                          </p:spTgt>
                                        </p:tgtEl>
                                        <p:attrNameLst>
                                          <p:attrName>style.visibility</p:attrName>
                                        </p:attrNameLst>
                                      </p:cBhvr>
                                      <p:to>
                                        <p:strVal val="visible"/>
                                      </p:to>
                                    </p:set>
                                    <p:animEffect transition="in" filter="fade">
                                      <p:cBhvr>
                                        <p:cTn id="81" dur="1000"/>
                                        <p:tgtEl>
                                          <p:spTgt spid="2">
                                            <p:txEl>
                                              <p:pRg st="4" end="4"/>
                                            </p:txEl>
                                          </p:spTgt>
                                        </p:tgtEl>
                                      </p:cBhvr>
                                    </p:animEffect>
                                    <p:anim calcmode="lin" valueType="num">
                                      <p:cBhvr>
                                        <p:cTn id="82"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83"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5" grpId="0" animBg="1"/>
      <p:bldP spid="2" grpId="0"/>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214754" y="3147060"/>
            <a:ext cx="6748627" cy="2306955"/>
          </a:xfrm>
          <a:prstGeom prst="rect">
            <a:avLst/>
          </a:prstGeom>
          <a:noFill/>
        </p:spPr>
        <p:txBody>
          <a:bodyPr wrap="square">
            <a:spAutoFit/>
          </a:bodyPr>
          <a:lstStyle/>
          <a:p>
            <a:pPr lvl="0" indent="0" algn="just">
              <a:lnSpc>
                <a:spcPct val="200000"/>
              </a:lnSpc>
              <a:buClrTx/>
              <a:buSzTx/>
              <a:buFont typeface="+mj-lt"/>
              <a:buNone/>
            </a:pPr>
            <a:r>
              <a:rPr dirty="0" err="1">
                <a:sym typeface="+mn-ea"/>
              </a:rPr>
              <a:t>青少年戒烟跟成人戒烟没有区别，不管是否成瘾都要戒烟</a:t>
            </a:r>
            <a:r>
              <a:rPr dirty="0">
                <a:sym typeface="+mn-ea"/>
              </a:rPr>
              <a:t>。</a:t>
            </a:r>
          </a:p>
          <a:p>
            <a:pPr lvl="0" indent="0" algn="just">
              <a:lnSpc>
                <a:spcPct val="200000"/>
              </a:lnSpc>
              <a:buClrTx/>
              <a:buSzTx/>
              <a:buFont typeface="+mj-lt"/>
              <a:buNone/>
            </a:pPr>
            <a:r>
              <a:rPr dirty="0">
                <a:sym typeface="+mn-ea"/>
              </a:rPr>
              <a:t>对于吸烟时长在1-2个月的青少年来说，还未成瘾，要果断戒掉。</a:t>
            </a:r>
          </a:p>
          <a:p>
            <a:pPr lvl="0" indent="0" algn="just">
              <a:lnSpc>
                <a:spcPct val="200000"/>
              </a:lnSpc>
              <a:buClrTx/>
              <a:buSzTx/>
              <a:buFont typeface="+mj-lt"/>
              <a:buNone/>
            </a:pPr>
            <a:r>
              <a:rPr dirty="0" err="1">
                <a:sym typeface="+mn-ea"/>
              </a:rPr>
              <a:t>若已经烟草成瘾，请你信任来时，坦白的告诉老师，老师会保守你的密码，也会和你一起共同努力，帮助你尽快戒烟</a:t>
            </a:r>
            <a:r>
              <a:rPr dirty="0">
                <a:sym typeface="+mn-ea"/>
              </a:rPr>
              <a:t>。</a:t>
            </a:r>
          </a:p>
        </p:txBody>
      </p:sp>
      <p:sp>
        <p:nvSpPr>
          <p:cNvPr id="3" name="文本框 2"/>
          <p:cNvSpPr txBox="1"/>
          <p:nvPr/>
        </p:nvSpPr>
        <p:spPr>
          <a:xfrm>
            <a:off x="1544320" y="2444750"/>
            <a:ext cx="1960880" cy="737235"/>
          </a:xfrm>
          <a:prstGeom prst="rect">
            <a:avLst/>
          </a:prstGeom>
          <a:noFill/>
        </p:spPr>
        <p:txBody>
          <a:bodyPr wrap="none" rtlCol="0">
            <a:spAutoFit/>
          </a:bodyPr>
          <a:lstStyle/>
          <a:p>
            <a:pPr indent="0" algn="l" fontAlgn="auto">
              <a:lnSpc>
                <a:spcPct val="150000"/>
              </a:lnSpc>
              <a:spcAft>
                <a:spcPts val="600"/>
              </a:spcAft>
            </a:pPr>
            <a:r>
              <a:rPr lang="zh-CN" altLang="en-US" sz="2800">
                <a:solidFill>
                  <a:srgbClr val="7B0805"/>
                </a:solidFill>
                <a:latin typeface="三极正极黑简体" panose="00000500000000000000" charset="-122"/>
                <a:ea typeface="三极正极黑简体" panose="00000500000000000000" charset="-122"/>
                <a:sym typeface="+mn-ea"/>
              </a:rPr>
              <a:t>戒烟小贴士</a:t>
            </a:r>
            <a:endParaRPr lang="zh-CN" altLang="en-US" sz="2800" b="0">
              <a:solidFill>
                <a:srgbClr val="7B0805"/>
              </a:solidFill>
              <a:latin typeface="三极正极黑简体" panose="00000500000000000000" charset="-122"/>
              <a:ea typeface="三极正极黑简体" panose="00000500000000000000" charset="-122"/>
              <a:sym typeface="+mn-ea"/>
            </a:endParaRPr>
          </a:p>
        </p:txBody>
      </p:sp>
      <p:sp>
        <p:nvSpPr>
          <p:cNvPr id="4" name="矩形 3"/>
          <p:cNvSpPr/>
          <p:nvPr/>
        </p:nvSpPr>
        <p:spPr>
          <a:xfrm>
            <a:off x="1364615" y="2776855"/>
            <a:ext cx="180000" cy="288000"/>
          </a:xfrm>
          <a:prstGeom prst="rect">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descr="51miz-E1120594-82F3A0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51090" y="2175510"/>
            <a:ext cx="3844925" cy="384492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par>
                          <p:cTn id="17" fill="hold" nodeType="afterGroup">
                            <p:stCondLst>
                              <p:cond delay="1000"/>
                            </p:stCondLst>
                            <p:childTnLst>
                              <p:par>
                                <p:cTn id="18" presetID="42" presetClass="entr" presetSubtype="0" fill="hold" nodeType="afterEffect">
                                  <p:stCondLst>
                                    <p:cond delay="0"/>
                                  </p:stCondLst>
                                  <p:childTnLst>
                                    <p:set>
                                      <p:cBhvr>
                                        <p:cTn id="19" dur="1" fill="hold">
                                          <p:stCondLst>
                                            <p:cond delay="0"/>
                                          </p:stCondLst>
                                        </p:cTn>
                                        <p:tgtEl>
                                          <p:spTgt spid="100">
                                            <p:txEl>
                                              <p:pRg st="0" end="0"/>
                                            </p:txEl>
                                          </p:spTgt>
                                        </p:tgtEl>
                                        <p:attrNameLst>
                                          <p:attrName>style.visibility</p:attrName>
                                        </p:attrNameLst>
                                      </p:cBhvr>
                                      <p:to>
                                        <p:strVal val="visible"/>
                                      </p:to>
                                    </p:set>
                                    <p:animEffect transition="in" filter="fade">
                                      <p:cBhvr>
                                        <p:cTn id="20" dur="1000"/>
                                        <p:tgtEl>
                                          <p:spTgt spid="100">
                                            <p:txEl>
                                              <p:pRg st="0" end="0"/>
                                            </p:txEl>
                                          </p:spTgt>
                                        </p:tgtEl>
                                      </p:cBhvr>
                                    </p:animEffect>
                                    <p:anim calcmode="lin" valueType="num">
                                      <p:cBhvr>
                                        <p:cTn id="21"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par>
                          <p:cTn id="23" fill="hold" nodeType="afterGroup">
                            <p:stCondLst>
                              <p:cond delay="2000"/>
                            </p:stCondLst>
                            <p:childTnLst>
                              <p:par>
                                <p:cTn id="24" presetID="42" presetClass="entr" presetSubtype="0" fill="hold" nodeType="afterEffect">
                                  <p:stCondLst>
                                    <p:cond delay="0"/>
                                  </p:stCondLst>
                                  <p:childTnLst>
                                    <p:set>
                                      <p:cBhvr>
                                        <p:cTn id="25" dur="1" fill="hold">
                                          <p:stCondLst>
                                            <p:cond delay="0"/>
                                          </p:stCondLst>
                                        </p:cTn>
                                        <p:tgtEl>
                                          <p:spTgt spid="100">
                                            <p:txEl>
                                              <p:pRg st="1" end="1"/>
                                            </p:txEl>
                                          </p:spTgt>
                                        </p:tgtEl>
                                        <p:attrNameLst>
                                          <p:attrName>style.visibility</p:attrName>
                                        </p:attrNameLst>
                                      </p:cBhvr>
                                      <p:to>
                                        <p:strVal val="visible"/>
                                      </p:to>
                                    </p:set>
                                    <p:animEffect transition="in" filter="fade">
                                      <p:cBhvr>
                                        <p:cTn id="26" dur="1000"/>
                                        <p:tgtEl>
                                          <p:spTgt spid="100">
                                            <p:txEl>
                                              <p:pRg st="1" end="1"/>
                                            </p:txEl>
                                          </p:spTgt>
                                        </p:tgtEl>
                                      </p:cBhvr>
                                    </p:animEffect>
                                    <p:anim calcmode="lin" valueType="num">
                                      <p:cBhvr>
                                        <p:cTn id="27" dur="1000" fill="hold"/>
                                        <p:tgtEl>
                                          <p:spTgt spid="100">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100">
                                            <p:txEl>
                                              <p:pRg st="1" end="1"/>
                                            </p:txEl>
                                          </p:spTgt>
                                        </p:tgtEl>
                                        <p:attrNameLst>
                                          <p:attrName>ppt_y</p:attrName>
                                        </p:attrNameLst>
                                      </p:cBhvr>
                                      <p:tavLst>
                                        <p:tav tm="0">
                                          <p:val>
                                            <p:strVal val="#ppt_y+.1"/>
                                          </p:val>
                                        </p:tav>
                                        <p:tav tm="100000">
                                          <p:val>
                                            <p:strVal val="#ppt_y"/>
                                          </p:val>
                                        </p:tav>
                                      </p:tavLst>
                                    </p:anim>
                                  </p:childTnLst>
                                </p:cTn>
                              </p:par>
                            </p:childTnLst>
                          </p:cTn>
                        </p:par>
                        <p:par>
                          <p:cTn id="29" fill="hold" nodeType="afterGroup">
                            <p:stCondLst>
                              <p:cond delay="3000"/>
                            </p:stCondLst>
                            <p:childTnLst>
                              <p:par>
                                <p:cTn id="30" presetID="42" presetClass="entr" presetSubtype="0" fill="hold" nodeType="afterEffect">
                                  <p:stCondLst>
                                    <p:cond delay="0"/>
                                  </p:stCondLst>
                                  <p:childTnLst>
                                    <p:set>
                                      <p:cBhvr>
                                        <p:cTn id="31" dur="1" fill="hold">
                                          <p:stCondLst>
                                            <p:cond delay="0"/>
                                          </p:stCondLst>
                                        </p:cTn>
                                        <p:tgtEl>
                                          <p:spTgt spid="100">
                                            <p:txEl>
                                              <p:pRg st="2" end="2"/>
                                            </p:txEl>
                                          </p:spTgt>
                                        </p:tgtEl>
                                        <p:attrNameLst>
                                          <p:attrName>style.visibility</p:attrName>
                                        </p:attrNameLst>
                                      </p:cBhvr>
                                      <p:to>
                                        <p:strVal val="visible"/>
                                      </p:to>
                                    </p:set>
                                    <p:animEffect transition="in" filter="fade">
                                      <p:cBhvr>
                                        <p:cTn id="32" dur="1000"/>
                                        <p:tgtEl>
                                          <p:spTgt spid="100">
                                            <p:txEl>
                                              <p:pRg st="2" end="2"/>
                                            </p:txEl>
                                          </p:spTgt>
                                        </p:tgtEl>
                                      </p:cBhvr>
                                    </p:animEffect>
                                    <p:anim calcmode="lin" valueType="num">
                                      <p:cBhvr>
                                        <p:cTn id="33" dur="1000" fill="hold"/>
                                        <p:tgtEl>
                                          <p:spTgt spid="100">
                                            <p:txEl>
                                              <p:pRg st="2" end="2"/>
                                            </p:txEl>
                                          </p:spTgt>
                                        </p:tgtEl>
                                        <p:attrNameLst>
                                          <p:attrName>ppt_x</p:attrName>
                                        </p:attrNameLst>
                                      </p:cBhvr>
                                      <p:tavLst>
                                        <p:tav tm="0">
                                          <p:val>
                                            <p:strVal val="#ppt_x"/>
                                          </p:val>
                                        </p:tav>
                                        <p:tav tm="100000">
                                          <p:val>
                                            <p:strVal val="#ppt_x"/>
                                          </p:val>
                                        </p:tav>
                                      </p:tavLst>
                                    </p:anim>
                                    <p:anim calcmode="lin" valueType="num">
                                      <p:cBhvr>
                                        <p:cTn id="34" dur="1000" fill="hold"/>
                                        <p:tgtEl>
                                          <p:spTgt spid="10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5" fill="hold" nodeType="clickPar">
                      <p:stCondLst>
                        <p:cond delay="indefinite"/>
                      </p:stCondLst>
                      <p:childTnLst>
                        <p:par>
                          <p:cTn id="36" fill="hold" nodeType="afterGroup">
                            <p:stCondLst>
                              <p:cond delay="0"/>
                            </p:stCondLst>
                            <p:childTnLst>
                              <p:par>
                                <p:cTn id="37" presetID="42"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2"/>
          <p:cNvSpPr txBox="1"/>
          <p:nvPr/>
        </p:nvSpPr>
        <p:spPr>
          <a:xfrm>
            <a:off x="840740" y="2677795"/>
            <a:ext cx="10859135" cy="338010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68000"/>
              </a:lnSpc>
              <a:spcBef>
                <a:spcPct val="0"/>
              </a:spcBef>
              <a:buNone/>
            </a:pPr>
            <a:r>
              <a:rPr lang="en-US" altLang="zh-CN" sz="1600" dirty="0">
                <a:latin typeface="思源黑体 CN Normal"/>
                <a:ea typeface="思源黑体 CN Normal"/>
                <a:cs typeface="思源黑体 CN Normal" panose="020B0400000000000000" charset="-122"/>
              </a:rPr>
              <a:t>1. </a:t>
            </a:r>
            <a:r>
              <a:rPr lang="zh-CN" altLang="en-US" sz="1600" dirty="0">
                <a:latin typeface="思源黑体 CN Normal"/>
                <a:ea typeface="思源黑体 CN Normal"/>
                <a:cs typeface="思源黑体 CN Normal" panose="020B0400000000000000" charset="-122"/>
              </a:rPr>
              <a:t>戒烟从现在开始，完全戒烟或逐渐减少吸烟次数的方法，通常</a:t>
            </a:r>
            <a:r>
              <a:rPr lang="en-US" altLang="zh-CN" sz="1600" dirty="0">
                <a:latin typeface="思源黑体 CN Normal"/>
                <a:ea typeface="思源黑体 CN Normal"/>
                <a:cs typeface="思源黑体 CN Normal" panose="020B0400000000000000" charset="-122"/>
              </a:rPr>
              <a:t>3</a:t>
            </a:r>
            <a:r>
              <a:rPr lang="zh-CN" altLang="en-US" sz="1600" dirty="0">
                <a:latin typeface="思源黑体 CN Normal"/>
                <a:ea typeface="思源黑体 CN Normal"/>
                <a:cs typeface="思源黑体 CN Normal" panose="020B0400000000000000" charset="-122"/>
              </a:rPr>
              <a:t>～</a:t>
            </a:r>
            <a:r>
              <a:rPr lang="en-US" altLang="zh-CN" sz="1600" dirty="0">
                <a:latin typeface="思源黑体 CN Normal"/>
                <a:ea typeface="思源黑体 CN Normal"/>
                <a:cs typeface="思源黑体 CN Normal" panose="020B0400000000000000" charset="-122"/>
              </a:rPr>
              <a:t>4</a:t>
            </a:r>
            <a:r>
              <a:rPr lang="zh-CN" altLang="en-US" sz="1600" dirty="0">
                <a:latin typeface="思源黑体 CN Normal"/>
                <a:ea typeface="思源黑体 CN Normal"/>
                <a:cs typeface="思源黑体 CN Normal" panose="020B0400000000000000" charset="-122"/>
              </a:rPr>
              <a:t>个月就可以成功。</a:t>
            </a:r>
          </a:p>
          <a:p>
            <a:pPr marL="0" indent="0" algn="just" fontAlgn="auto">
              <a:lnSpc>
                <a:spcPct val="168000"/>
              </a:lnSpc>
              <a:spcBef>
                <a:spcPct val="0"/>
              </a:spcBef>
              <a:buNone/>
            </a:pPr>
            <a:r>
              <a:rPr lang="en-US" altLang="zh-CN" sz="1600" dirty="0">
                <a:latin typeface="思源黑体 CN Normal"/>
                <a:ea typeface="思源黑体 CN Normal"/>
                <a:cs typeface="思源黑体 CN Normal" panose="020B0400000000000000" charset="-122"/>
              </a:rPr>
              <a:t>2. </a:t>
            </a:r>
            <a:r>
              <a:rPr lang="zh-CN" altLang="en-US" sz="1600" dirty="0">
                <a:latin typeface="思源黑体 CN Normal"/>
                <a:ea typeface="思源黑体 CN Normal"/>
                <a:cs typeface="思源黑体 CN Normal" panose="020B0400000000000000" charset="-122"/>
              </a:rPr>
              <a:t>扔掉吸烟用具，诸如打火机、烟灰缸，减少你的“条件反射”。 </a:t>
            </a:r>
          </a:p>
          <a:p>
            <a:pPr marL="0" indent="0" algn="just" fontAlgn="auto">
              <a:lnSpc>
                <a:spcPct val="168000"/>
              </a:lnSpc>
              <a:spcBef>
                <a:spcPct val="0"/>
              </a:spcBef>
              <a:buNone/>
            </a:pPr>
            <a:r>
              <a:rPr lang="en-US" altLang="zh-CN" sz="1600" dirty="0">
                <a:latin typeface="思源黑体 CN Normal"/>
                <a:ea typeface="思源黑体 CN Normal"/>
                <a:cs typeface="思源黑体 CN Normal" panose="020B0400000000000000" charset="-122"/>
              </a:rPr>
              <a:t>3. </a:t>
            </a:r>
            <a:r>
              <a:rPr lang="zh-CN" altLang="en-US" sz="1600" dirty="0">
                <a:latin typeface="思源黑体 CN Normal"/>
                <a:ea typeface="思源黑体 CN Normal"/>
                <a:cs typeface="思源黑体 CN Normal" panose="020B0400000000000000" charset="-122"/>
              </a:rPr>
              <a:t>坚决拒绝香烟的引诱，经常提醒自己，再吸一支烟足以令戒烟的计划前功尽弃。</a:t>
            </a:r>
          </a:p>
          <a:p>
            <a:pPr marL="0" indent="0" algn="just" fontAlgn="auto">
              <a:lnSpc>
                <a:spcPct val="168000"/>
              </a:lnSpc>
              <a:spcBef>
                <a:spcPct val="0"/>
              </a:spcBef>
              <a:buNone/>
            </a:pPr>
            <a:r>
              <a:rPr lang="en-US" altLang="zh-CN" sz="1600" dirty="0">
                <a:latin typeface="思源黑体 CN Normal"/>
                <a:ea typeface="思源黑体 CN Normal"/>
                <a:cs typeface="思源黑体 CN Normal" panose="020B0400000000000000" charset="-122"/>
              </a:rPr>
              <a:t>4.</a:t>
            </a:r>
            <a:r>
              <a:rPr lang="zh-CN" altLang="en-US" sz="1600" dirty="0">
                <a:latin typeface="思源黑体 CN Normal"/>
                <a:ea typeface="思源黑体 CN Normal"/>
                <a:cs typeface="思源黑体 CN Normal" panose="020B0400000000000000" charset="-122"/>
              </a:rPr>
              <a:t>避免参与往常习惯吸烟的场所或活动。</a:t>
            </a:r>
          </a:p>
          <a:p>
            <a:pPr marL="0" indent="0" algn="just" fontAlgn="auto">
              <a:lnSpc>
                <a:spcPct val="168000"/>
              </a:lnSpc>
              <a:spcBef>
                <a:spcPct val="0"/>
              </a:spcBef>
              <a:buNone/>
            </a:pPr>
            <a:r>
              <a:rPr lang="zh-CN" altLang="en-US" sz="1600" dirty="0">
                <a:latin typeface="思源黑体 CN Normal"/>
                <a:ea typeface="思源黑体 CN Normal"/>
                <a:cs typeface="思源黑体 CN Normal" panose="020B0400000000000000" charset="-122"/>
              </a:rPr>
              <a:t>5. 餐后喝水、吃水果或散步，摆脱饭后一支烟的想法。</a:t>
            </a:r>
          </a:p>
          <a:p>
            <a:pPr marL="0" indent="0" algn="just" fontAlgn="auto">
              <a:lnSpc>
                <a:spcPct val="168000"/>
              </a:lnSpc>
              <a:spcBef>
                <a:spcPct val="0"/>
              </a:spcBef>
              <a:buNone/>
            </a:pPr>
            <a:r>
              <a:rPr lang="zh-CN" altLang="en-US" sz="1600" dirty="0">
                <a:latin typeface="思源黑体 CN Normal"/>
                <a:ea typeface="思源黑体 CN Normal"/>
                <a:cs typeface="思源黑体 CN Normal" panose="020B0400000000000000" charset="-122"/>
              </a:rPr>
              <a:t>研究表明：在戒烟初期多喝一些果汁可以帮助戒除尼古丁的成瘾。</a:t>
            </a:r>
          </a:p>
          <a:p>
            <a:pPr marL="0" indent="0" algn="just" fontAlgn="auto">
              <a:lnSpc>
                <a:spcPct val="168000"/>
              </a:lnSpc>
              <a:spcBef>
                <a:spcPct val="0"/>
              </a:spcBef>
              <a:buNone/>
            </a:pPr>
            <a:r>
              <a:rPr lang="zh-CN" altLang="en-US" sz="1600" dirty="0">
                <a:latin typeface="思源黑体 CN Normal"/>
                <a:ea typeface="思源黑体 CN Normal"/>
                <a:cs typeface="思源黑体 CN Normal" panose="020B0400000000000000" charset="-122"/>
              </a:rPr>
              <a:t>6. 烟瘾来时，要立即做深呼吸活动，或咀嚼无糖分的口香糖，避免用零食代替香烟，否则会引起血糖升高，身体过胖。</a:t>
            </a:r>
          </a:p>
          <a:p>
            <a:pPr marL="0" indent="0" algn="just" fontAlgn="auto">
              <a:lnSpc>
                <a:spcPct val="168000"/>
              </a:lnSpc>
              <a:spcBef>
                <a:spcPct val="0"/>
              </a:spcBef>
              <a:buNone/>
            </a:pPr>
            <a:r>
              <a:rPr lang="zh-CN" altLang="en-US" sz="1600" dirty="0">
                <a:latin typeface="思源黑体 CN Normal"/>
                <a:ea typeface="思源黑体 CN Normal"/>
                <a:cs typeface="思源黑体 CN Normal" panose="020B0400000000000000" charset="-122"/>
              </a:rPr>
              <a:t>7 告诉别人你已经戒烟，不要给你烟卷，也不要在你面前吸烟。</a:t>
            </a:r>
          </a:p>
        </p:txBody>
      </p:sp>
      <p:sp>
        <p:nvSpPr>
          <p:cNvPr id="2" name="文本框 1"/>
          <p:cNvSpPr txBox="1"/>
          <p:nvPr/>
        </p:nvSpPr>
        <p:spPr>
          <a:xfrm>
            <a:off x="841375" y="2265680"/>
            <a:ext cx="3814445" cy="398780"/>
          </a:xfrm>
          <a:prstGeom prst="rect">
            <a:avLst/>
          </a:prstGeom>
          <a:noFill/>
        </p:spPr>
        <p:txBody>
          <a:bodyPr wrap="square" rtlCol="0">
            <a:spAutoFit/>
          </a:bodyPr>
          <a:lstStyle/>
          <a:p>
            <a:pPr algn="l"/>
            <a:r>
              <a:rPr lang="zh-CN" altLang="en-US" sz="2000">
                <a:solidFill>
                  <a:srgbClr val="7B0805"/>
                </a:solidFill>
                <a:latin typeface="三极正极黑简体" panose="00000500000000000000" charset="-122"/>
                <a:ea typeface="三极正极黑简体" panose="00000500000000000000" charset="-122"/>
                <a:sym typeface="+mn-ea"/>
              </a:rPr>
              <a:t>日常生活中戒烟的几种小方法</a:t>
            </a:r>
            <a:endParaRPr lang="zh-CN" altLang="en-US" sz="2000">
              <a:solidFill>
                <a:srgbClr val="7B0805"/>
              </a:solidFill>
              <a:latin typeface="三极正极黑简体" panose="00000500000000000000" charset="-122"/>
              <a:ea typeface="三极正极黑简体" panose="00000500000000000000" charset="-122"/>
              <a:cs typeface="+mn-cs"/>
              <a:sym typeface="+mn-ea"/>
            </a:endParaRPr>
          </a:p>
        </p:txBody>
      </p:sp>
      <p:pic>
        <p:nvPicPr>
          <p:cNvPr id="28" name="图片 27" descr="51miz-E1021599-6B07328C"/>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61910" y="2011045"/>
            <a:ext cx="3531235" cy="353123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1000"/>
                                        <p:tgtEl>
                                          <p:spTgt spid="7">
                                            <p:txEl>
                                              <p:pRg st="1" end="1"/>
                                            </p:txEl>
                                          </p:spTgt>
                                        </p:tgtEl>
                                      </p:cBhvr>
                                    </p:animEffect>
                                    <p:anim calcmode="lin" valueType="num">
                                      <p:cBhvr>
                                        <p:cTn id="1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nodeType="after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Effect transition="in" filter="fade">
                                      <p:cBhvr>
                                        <p:cTn id="19" dur="1000"/>
                                        <p:tgtEl>
                                          <p:spTgt spid="7">
                                            <p:txEl>
                                              <p:pRg st="2" end="2"/>
                                            </p:txEl>
                                          </p:spTgt>
                                        </p:tgtEl>
                                      </p:cBhvr>
                                    </p:animEffect>
                                    <p:anim calcmode="lin" valueType="num">
                                      <p:cBhvr>
                                        <p:cTn id="20"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Effect transition="in" filter="fade">
                                      <p:cBhvr>
                                        <p:cTn id="25" dur="1000"/>
                                        <p:tgtEl>
                                          <p:spTgt spid="7">
                                            <p:txEl>
                                              <p:pRg st="3" end="3"/>
                                            </p:txEl>
                                          </p:spTgt>
                                        </p:tgtEl>
                                      </p:cBhvr>
                                    </p:animEffect>
                                    <p:anim calcmode="lin" valueType="num">
                                      <p:cBhvr>
                                        <p:cTn id="26"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7">
                                            <p:txEl>
                                              <p:pRg st="3" end="3"/>
                                            </p:txEl>
                                          </p:spTgt>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fill="hold" nodeType="after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Effect transition="in" filter="fade">
                                      <p:cBhvr>
                                        <p:cTn id="31" dur="1000"/>
                                        <p:tgtEl>
                                          <p:spTgt spid="7">
                                            <p:txEl>
                                              <p:pRg st="4" end="4"/>
                                            </p:txEl>
                                          </p:spTgt>
                                        </p:tgtEl>
                                      </p:cBhvr>
                                    </p:animEffect>
                                    <p:anim calcmode="lin" valueType="num">
                                      <p:cBhvr>
                                        <p:cTn id="32"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5000"/>
                            </p:stCondLst>
                            <p:childTnLst>
                              <p:par>
                                <p:cTn id="35" presetID="42" presetClass="entr" presetSubtype="0"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Effect transition="in" filter="fade">
                                      <p:cBhvr>
                                        <p:cTn id="37" dur="1000"/>
                                        <p:tgtEl>
                                          <p:spTgt spid="7">
                                            <p:txEl>
                                              <p:pRg st="5" end="5"/>
                                            </p:txEl>
                                          </p:spTgt>
                                        </p:tgtEl>
                                      </p:cBhvr>
                                    </p:animEffect>
                                    <p:anim calcmode="lin" valueType="num">
                                      <p:cBhvr>
                                        <p:cTn id="38"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7">
                                            <p:txEl>
                                              <p:pRg st="5" end="5"/>
                                            </p:txEl>
                                          </p:spTgt>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6000"/>
                            </p:stCondLst>
                            <p:childTnLst>
                              <p:par>
                                <p:cTn id="41" presetID="42" presetClass="entr" presetSubtype="0" fill="hold" nodeType="afterEffect">
                                  <p:stCondLst>
                                    <p:cond delay="0"/>
                                  </p:stCondLst>
                                  <p:childTnLst>
                                    <p:set>
                                      <p:cBhvr>
                                        <p:cTn id="42" dur="1" fill="hold">
                                          <p:stCondLst>
                                            <p:cond delay="0"/>
                                          </p:stCondLst>
                                        </p:cTn>
                                        <p:tgtEl>
                                          <p:spTgt spid="7">
                                            <p:txEl>
                                              <p:pRg st="6" end="6"/>
                                            </p:txEl>
                                          </p:spTgt>
                                        </p:tgtEl>
                                        <p:attrNameLst>
                                          <p:attrName>style.visibility</p:attrName>
                                        </p:attrNameLst>
                                      </p:cBhvr>
                                      <p:to>
                                        <p:strVal val="visible"/>
                                      </p:to>
                                    </p:set>
                                    <p:animEffect transition="in" filter="fade">
                                      <p:cBhvr>
                                        <p:cTn id="43" dur="1000"/>
                                        <p:tgtEl>
                                          <p:spTgt spid="7">
                                            <p:txEl>
                                              <p:pRg st="6" end="6"/>
                                            </p:txEl>
                                          </p:spTgt>
                                        </p:tgtEl>
                                      </p:cBhvr>
                                    </p:animEffect>
                                    <p:anim calcmode="lin" valueType="num">
                                      <p:cBhvr>
                                        <p:cTn id="44"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45"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7000"/>
                            </p:stCondLst>
                            <p:childTnLst>
                              <p:par>
                                <p:cTn id="47" presetID="42" presetClass="entr" presetSubtype="0" fill="hold" nodeType="afterEffect">
                                  <p:stCondLst>
                                    <p:cond delay="0"/>
                                  </p:stCondLst>
                                  <p:childTnLst>
                                    <p:set>
                                      <p:cBhvr>
                                        <p:cTn id="48" dur="1" fill="hold">
                                          <p:stCondLst>
                                            <p:cond delay="0"/>
                                          </p:stCondLst>
                                        </p:cTn>
                                        <p:tgtEl>
                                          <p:spTgt spid="7">
                                            <p:txEl>
                                              <p:pRg st="7" end="7"/>
                                            </p:txEl>
                                          </p:spTgt>
                                        </p:tgtEl>
                                        <p:attrNameLst>
                                          <p:attrName>style.visibility</p:attrName>
                                        </p:attrNameLst>
                                      </p:cBhvr>
                                      <p:to>
                                        <p:strVal val="visible"/>
                                      </p:to>
                                    </p:set>
                                    <p:animEffect transition="in" filter="fade">
                                      <p:cBhvr>
                                        <p:cTn id="49" dur="1000"/>
                                        <p:tgtEl>
                                          <p:spTgt spid="7">
                                            <p:txEl>
                                              <p:pRg st="7" end="7"/>
                                            </p:txEl>
                                          </p:spTgt>
                                        </p:tgtEl>
                                      </p:cBhvr>
                                    </p:animEffect>
                                    <p:anim calcmode="lin" valueType="num">
                                      <p:cBhvr>
                                        <p:cTn id="50"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51" dur="1000" fill="hold"/>
                                        <p:tgtEl>
                                          <p:spTgt spid="7">
                                            <p:txEl>
                                              <p:pRg st="7" end="7"/>
                                            </p:txEl>
                                          </p:spTgt>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fade">
                                      <p:cBhvr>
                                        <p:cTn id="54" dur="1000"/>
                                        <p:tgtEl>
                                          <p:spTgt spid="28"/>
                                        </p:tgtEl>
                                      </p:cBhvr>
                                    </p:animEffect>
                                    <p:anim calcmode="lin" valueType="num">
                                      <p:cBhvr>
                                        <p:cTn id="55" dur="1000" fill="hold"/>
                                        <p:tgtEl>
                                          <p:spTgt spid="28"/>
                                        </p:tgtEl>
                                        <p:attrNameLst>
                                          <p:attrName>ppt_x</p:attrName>
                                        </p:attrNameLst>
                                      </p:cBhvr>
                                      <p:tavLst>
                                        <p:tav tm="0">
                                          <p:val>
                                            <p:strVal val="#ppt_x"/>
                                          </p:val>
                                        </p:tav>
                                        <p:tav tm="100000">
                                          <p:val>
                                            <p:strVal val="#ppt_x"/>
                                          </p:val>
                                        </p:tav>
                                      </p:tavLst>
                                    </p:anim>
                                    <p:anim calcmode="lin" valueType="num">
                                      <p:cBhvr>
                                        <p:cTn id="5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1452245" y="3351530"/>
            <a:ext cx="6129020" cy="2306955"/>
          </a:xfrm>
          <a:prstGeom prst="rect">
            <a:avLst/>
          </a:prstGeom>
          <a:noFill/>
        </p:spPr>
        <p:txBody>
          <a:bodyPr wrap="square">
            <a:spAutoFit/>
          </a:bodyPr>
          <a:lstStyle/>
          <a:p>
            <a:pPr marL="285750" lvl="0" indent="-285750" algn="just">
              <a:lnSpc>
                <a:spcPct val="200000"/>
              </a:lnSpc>
              <a:buClrTx/>
              <a:buSzTx/>
              <a:buFont typeface="Arial" panose="020B0604020202020204" pitchFamily="34" charset="0"/>
              <a:buChar char="•"/>
            </a:pPr>
            <a:r>
              <a:rPr>
                <a:sym typeface="+mn-ea"/>
              </a:rPr>
              <a:t>科学研究表明，每吸一支烟会使生命缩短10分钟。</a:t>
            </a:r>
          </a:p>
          <a:p>
            <a:pPr marL="285750" lvl="0" indent="-285750" algn="just">
              <a:lnSpc>
                <a:spcPct val="200000"/>
              </a:lnSpc>
              <a:buClrTx/>
              <a:buSzTx/>
              <a:buFont typeface="Arial" panose="020B0604020202020204" pitchFamily="34" charset="0"/>
              <a:buChar char="•"/>
            </a:pPr>
            <a:r>
              <a:rPr>
                <a:sym typeface="+mn-ea"/>
              </a:rPr>
              <a:t>爱好千万种，健康第一位，一时好奇心，老来两行泪。</a:t>
            </a:r>
          </a:p>
          <a:p>
            <a:pPr marL="285750" lvl="0" indent="-285750" algn="just">
              <a:lnSpc>
                <a:spcPct val="200000"/>
              </a:lnSpc>
              <a:buClrTx/>
              <a:buSzTx/>
              <a:buFont typeface="Arial" panose="020B0604020202020204" pitchFamily="34" charset="0"/>
              <a:buChar char="•"/>
            </a:pPr>
            <a:r>
              <a:rPr>
                <a:sym typeface="+mn-ea"/>
              </a:rPr>
              <a:t>我们要做到自觉主动的拒绝香烟，远离烟草烟雾。</a:t>
            </a:r>
          </a:p>
          <a:p>
            <a:pPr marL="285750" lvl="0" indent="-285750" algn="just">
              <a:lnSpc>
                <a:spcPct val="200000"/>
              </a:lnSpc>
              <a:buClrTx/>
              <a:buSzTx/>
              <a:buFont typeface="Arial" panose="020B0604020202020204" pitchFamily="34" charset="0"/>
              <a:buChar char="•"/>
            </a:pPr>
            <a:r>
              <a:rPr>
                <a:sym typeface="+mn-ea"/>
              </a:rPr>
              <a:t>做一个积极向上、活泼乐观、健康快乐的学生！</a:t>
            </a:r>
          </a:p>
        </p:txBody>
      </p:sp>
      <p:sp>
        <p:nvSpPr>
          <p:cNvPr id="5" name="文本框 4"/>
          <p:cNvSpPr txBox="1"/>
          <p:nvPr/>
        </p:nvSpPr>
        <p:spPr>
          <a:xfrm>
            <a:off x="1448435" y="2632075"/>
            <a:ext cx="3457575" cy="460375"/>
          </a:xfrm>
          <a:prstGeom prst="rect">
            <a:avLst/>
          </a:prstGeom>
          <a:noFill/>
        </p:spPr>
        <p:txBody>
          <a:bodyPr wrap="square" rtlCol="0">
            <a:spAutoFit/>
          </a:bodyPr>
          <a:lstStyle/>
          <a:p>
            <a:pPr lvl="0" algn="dist">
              <a:buClrTx/>
              <a:buSzTx/>
              <a:buFontTx/>
            </a:pPr>
            <a:r>
              <a:rPr lang="zh-CN" altLang="en-US" sz="2400">
                <a:solidFill>
                  <a:srgbClr val="7B0805"/>
                </a:solidFill>
                <a:latin typeface="三极正极黑简体" panose="00000500000000000000" charset="-122"/>
                <a:ea typeface="三极正极黑简体" panose="00000500000000000000" charset="-122"/>
                <a:sym typeface="+mn-ea"/>
              </a:rPr>
              <a:t>同学们，生命仅有一次</a:t>
            </a:r>
          </a:p>
        </p:txBody>
      </p:sp>
      <p:sp>
        <p:nvSpPr>
          <p:cNvPr id="6" name="对角圆角矩形 5"/>
          <p:cNvSpPr/>
          <p:nvPr/>
        </p:nvSpPr>
        <p:spPr>
          <a:xfrm>
            <a:off x="1557655" y="3277870"/>
            <a:ext cx="3276000" cy="75565"/>
          </a:xfrm>
          <a:prstGeom prst="round2DiagRect">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descr="51miz-E1120745-04E8AB2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27595" y="2343785"/>
            <a:ext cx="3545205" cy="35452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childTnLst>
                          </p:cTn>
                        </p:par>
                        <p:par>
                          <p:cTn id="15" fill="hold" nodeType="afterGroup">
                            <p:stCondLst>
                              <p:cond delay="500"/>
                            </p:stCondLst>
                            <p:childTnLst>
                              <p:par>
                                <p:cTn id="16" presetID="42" presetClass="entr" presetSubtype="0" fill="hold" nodeType="afterEffect">
                                  <p:stCondLst>
                                    <p:cond delay="0"/>
                                  </p:stCondLst>
                                  <p:childTnLst>
                                    <p:set>
                                      <p:cBhvr>
                                        <p:cTn id="17" dur="1" fill="hold">
                                          <p:stCondLst>
                                            <p:cond delay="0"/>
                                          </p:stCondLst>
                                        </p:cTn>
                                        <p:tgtEl>
                                          <p:spTgt spid="100">
                                            <p:txEl>
                                              <p:pRg st="0" end="0"/>
                                            </p:txEl>
                                          </p:spTgt>
                                        </p:tgtEl>
                                        <p:attrNameLst>
                                          <p:attrName>style.visibility</p:attrName>
                                        </p:attrNameLst>
                                      </p:cBhvr>
                                      <p:to>
                                        <p:strVal val="visible"/>
                                      </p:to>
                                    </p:set>
                                    <p:animEffect transition="in" filter="fade">
                                      <p:cBhvr>
                                        <p:cTn id="18" dur="1000"/>
                                        <p:tgtEl>
                                          <p:spTgt spid="100">
                                            <p:txEl>
                                              <p:pRg st="0" end="0"/>
                                            </p:txEl>
                                          </p:spTgt>
                                        </p:tgtEl>
                                      </p:cBhvr>
                                    </p:animEffect>
                                    <p:anim calcmode="lin" valueType="num">
                                      <p:cBhvr>
                                        <p:cTn id="19" dur="1000" fill="hold"/>
                                        <p:tgtEl>
                                          <p:spTgt spid="100">
                                            <p:txEl>
                                              <p:pRg st="0" end="0"/>
                                            </p:txEl>
                                          </p:spTgt>
                                        </p:tgtEl>
                                        <p:attrNameLst>
                                          <p:attrName>ppt_x</p:attrName>
                                        </p:attrNameLst>
                                      </p:cBhvr>
                                      <p:tavLst>
                                        <p:tav tm="0">
                                          <p:val>
                                            <p:strVal val="#ppt_x"/>
                                          </p:val>
                                        </p:tav>
                                        <p:tav tm="100000">
                                          <p:val>
                                            <p:strVal val="#ppt_x"/>
                                          </p:val>
                                        </p:tav>
                                      </p:tavLst>
                                    </p:anim>
                                    <p:anim calcmode="lin" valueType="num">
                                      <p:cBhvr>
                                        <p:cTn id="20" dur="1000" fill="hold"/>
                                        <p:tgtEl>
                                          <p:spTgt spid="100">
                                            <p:txEl>
                                              <p:pRg st="0" end="0"/>
                                            </p:txEl>
                                          </p:spTgt>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1500"/>
                            </p:stCondLst>
                            <p:childTnLst>
                              <p:par>
                                <p:cTn id="22" presetID="42" presetClass="entr" presetSubtype="0" fill="hold" nodeType="afterEffect">
                                  <p:stCondLst>
                                    <p:cond delay="0"/>
                                  </p:stCondLst>
                                  <p:childTnLst>
                                    <p:set>
                                      <p:cBhvr>
                                        <p:cTn id="23" dur="1" fill="hold">
                                          <p:stCondLst>
                                            <p:cond delay="0"/>
                                          </p:stCondLst>
                                        </p:cTn>
                                        <p:tgtEl>
                                          <p:spTgt spid="100">
                                            <p:txEl>
                                              <p:pRg st="1" end="1"/>
                                            </p:txEl>
                                          </p:spTgt>
                                        </p:tgtEl>
                                        <p:attrNameLst>
                                          <p:attrName>style.visibility</p:attrName>
                                        </p:attrNameLst>
                                      </p:cBhvr>
                                      <p:to>
                                        <p:strVal val="visible"/>
                                      </p:to>
                                    </p:set>
                                    <p:animEffect transition="in" filter="fade">
                                      <p:cBhvr>
                                        <p:cTn id="24" dur="1000"/>
                                        <p:tgtEl>
                                          <p:spTgt spid="100">
                                            <p:txEl>
                                              <p:pRg st="1" end="1"/>
                                            </p:txEl>
                                          </p:spTgt>
                                        </p:tgtEl>
                                      </p:cBhvr>
                                    </p:animEffect>
                                    <p:anim calcmode="lin" valueType="num">
                                      <p:cBhvr>
                                        <p:cTn id="25" dur="1000" fill="hold"/>
                                        <p:tgtEl>
                                          <p:spTgt spid="100">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100">
                                            <p:txEl>
                                              <p:pRg st="1" end="1"/>
                                            </p:txEl>
                                          </p:spTgt>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2500"/>
                            </p:stCondLst>
                            <p:childTnLst>
                              <p:par>
                                <p:cTn id="28" presetID="42" presetClass="entr" presetSubtype="0" fill="hold" nodeType="afterEffect">
                                  <p:stCondLst>
                                    <p:cond delay="0"/>
                                  </p:stCondLst>
                                  <p:childTnLst>
                                    <p:set>
                                      <p:cBhvr>
                                        <p:cTn id="29" dur="1" fill="hold">
                                          <p:stCondLst>
                                            <p:cond delay="0"/>
                                          </p:stCondLst>
                                        </p:cTn>
                                        <p:tgtEl>
                                          <p:spTgt spid="100">
                                            <p:txEl>
                                              <p:pRg st="2" end="2"/>
                                            </p:txEl>
                                          </p:spTgt>
                                        </p:tgtEl>
                                        <p:attrNameLst>
                                          <p:attrName>style.visibility</p:attrName>
                                        </p:attrNameLst>
                                      </p:cBhvr>
                                      <p:to>
                                        <p:strVal val="visible"/>
                                      </p:to>
                                    </p:set>
                                    <p:animEffect transition="in" filter="fade">
                                      <p:cBhvr>
                                        <p:cTn id="30" dur="1000"/>
                                        <p:tgtEl>
                                          <p:spTgt spid="100">
                                            <p:txEl>
                                              <p:pRg st="2" end="2"/>
                                            </p:txEl>
                                          </p:spTgt>
                                        </p:tgtEl>
                                      </p:cBhvr>
                                    </p:animEffect>
                                    <p:anim calcmode="lin" valueType="num">
                                      <p:cBhvr>
                                        <p:cTn id="31" dur="1000" fill="hold"/>
                                        <p:tgtEl>
                                          <p:spTgt spid="100">
                                            <p:txEl>
                                              <p:pRg st="2" end="2"/>
                                            </p:txEl>
                                          </p:spTgt>
                                        </p:tgtEl>
                                        <p:attrNameLst>
                                          <p:attrName>ppt_x</p:attrName>
                                        </p:attrNameLst>
                                      </p:cBhvr>
                                      <p:tavLst>
                                        <p:tav tm="0">
                                          <p:val>
                                            <p:strVal val="#ppt_x"/>
                                          </p:val>
                                        </p:tav>
                                        <p:tav tm="100000">
                                          <p:val>
                                            <p:strVal val="#ppt_x"/>
                                          </p:val>
                                        </p:tav>
                                      </p:tavLst>
                                    </p:anim>
                                    <p:anim calcmode="lin" valueType="num">
                                      <p:cBhvr>
                                        <p:cTn id="32" dur="1000" fill="hold"/>
                                        <p:tgtEl>
                                          <p:spTgt spid="100">
                                            <p:txEl>
                                              <p:pRg st="2" end="2"/>
                                            </p:txEl>
                                          </p:spTgt>
                                        </p:tgtEl>
                                        <p:attrNameLst>
                                          <p:attrName>ppt_y</p:attrName>
                                        </p:attrNameLst>
                                      </p:cBhvr>
                                      <p:tavLst>
                                        <p:tav tm="0">
                                          <p:val>
                                            <p:strVal val="#ppt_y+.1"/>
                                          </p:val>
                                        </p:tav>
                                        <p:tav tm="100000">
                                          <p:val>
                                            <p:strVal val="#ppt_y"/>
                                          </p:val>
                                        </p:tav>
                                      </p:tavLst>
                                    </p:anim>
                                  </p:childTnLst>
                                </p:cTn>
                              </p:par>
                            </p:childTnLst>
                          </p:cTn>
                        </p:par>
                        <p:par>
                          <p:cTn id="33" fill="hold" nodeType="afterGroup">
                            <p:stCondLst>
                              <p:cond delay="3500"/>
                            </p:stCondLst>
                            <p:childTnLst>
                              <p:par>
                                <p:cTn id="34" presetID="42" presetClass="entr" presetSubtype="0" fill="hold" nodeType="afterEffect">
                                  <p:stCondLst>
                                    <p:cond delay="0"/>
                                  </p:stCondLst>
                                  <p:childTnLst>
                                    <p:set>
                                      <p:cBhvr>
                                        <p:cTn id="35" dur="1" fill="hold">
                                          <p:stCondLst>
                                            <p:cond delay="0"/>
                                          </p:stCondLst>
                                        </p:cTn>
                                        <p:tgtEl>
                                          <p:spTgt spid="100">
                                            <p:txEl>
                                              <p:pRg st="3" end="3"/>
                                            </p:txEl>
                                          </p:spTgt>
                                        </p:tgtEl>
                                        <p:attrNameLst>
                                          <p:attrName>style.visibility</p:attrName>
                                        </p:attrNameLst>
                                      </p:cBhvr>
                                      <p:to>
                                        <p:strVal val="visible"/>
                                      </p:to>
                                    </p:set>
                                    <p:animEffect transition="in" filter="fade">
                                      <p:cBhvr>
                                        <p:cTn id="36" dur="1000"/>
                                        <p:tgtEl>
                                          <p:spTgt spid="100">
                                            <p:txEl>
                                              <p:pRg st="3" end="3"/>
                                            </p:txEl>
                                          </p:spTgt>
                                        </p:tgtEl>
                                      </p:cBhvr>
                                    </p:animEffect>
                                    <p:anim calcmode="lin" valueType="num">
                                      <p:cBhvr>
                                        <p:cTn id="37" dur="1000" fill="hold"/>
                                        <p:tgtEl>
                                          <p:spTgt spid="100">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100">
                                            <p:txEl>
                                              <p:pRg st="3" end="3"/>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1000"/>
                                        <p:tgtEl>
                                          <p:spTgt spid="17"/>
                                        </p:tgtEl>
                                      </p:cBhvr>
                                    </p:animEffect>
                                    <p:anim calcmode="lin" valueType="num">
                                      <p:cBhvr>
                                        <p:cTn id="42" dur="1000" fill="hold"/>
                                        <p:tgtEl>
                                          <p:spTgt spid="17"/>
                                        </p:tgtEl>
                                        <p:attrNameLst>
                                          <p:attrName>ppt_x</p:attrName>
                                        </p:attrNameLst>
                                      </p:cBhvr>
                                      <p:tavLst>
                                        <p:tav tm="0">
                                          <p:val>
                                            <p:strVal val="#ppt_x"/>
                                          </p:val>
                                        </p:tav>
                                        <p:tav tm="100000">
                                          <p:val>
                                            <p:strVal val="#ppt_x"/>
                                          </p:val>
                                        </p:tav>
                                      </p:tavLst>
                                    </p:anim>
                                    <p:anim calcmode="lin" valueType="num">
                                      <p:cBhvr>
                                        <p:cTn id="4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18304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圆角矩形 39"/>
          <p:cNvSpPr/>
          <p:nvPr/>
        </p:nvSpPr>
        <p:spPr>
          <a:xfrm>
            <a:off x="2040055" y="2267585"/>
            <a:ext cx="1551305" cy="460375"/>
          </a:xfrm>
          <a:prstGeom prst="roundRect">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dist">
              <a:buClrTx/>
              <a:buSzTx/>
              <a:buFontTx/>
            </a:pPr>
            <a:r>
              <a:rPr lang="zh-CN" altLang="en-US" sz="2400">
                <a:latin typeface="思源宋體" panose="02020700000000000000" charset="-120"/>
                <a:ea typeface="思源宋體" panose="02020700000000000000" charset="-120"/>
                <a:sym typeface="+mn-ea"/>
              </a:rPr>
              <a:t>第一部分</a:t>
            </a:r>
          </a:p>
        </p:txBody>
      </p:sp>
      <p:sp>
        <p:nvSpPr>
          <p:cNvPr id="2" name="文本框 1"/>
          <p:cNvSpPr txBox="1"/>
          <p:nvPr/>
        </p:nvSpPr>
        <p:spPr>
          <a:xfrm>
            <a:off x="1819910" y="2378510"/>
            <a:ext cx="8446770" cy="2306955"/>
          </a:xfrm>
          <a:prstGeom prst="rect">
            <a:avLst/>
          </a:prstGeom>
          <a:noFill/>
        </p:spPr>
        <p:txBody>
          <a:bodyPr wrap="square" rtlCol="0" anchor="t">
            <a:spAutoFit/>
          </a:bodyPr>
          <a:lstStyle/>
          <a:p>
            <a:pPr indent="0" algn="l" fontAlgn="auto">
              <a:lnSpc>
                <a:spcPct val="200000"/>
              </a:lnSpc>
              <a:buFont typeface="+mj-ea"/>
              <a:buNone/>
            </a:pPr>
            <a:r>
              <a:rPr altLang="zh-CN" sz="7200" dirty="0" err="1">
                <a:solidFill>
                  <a:srgbClr val="7B0805"/>
                </a:solidFill>
                <a:latin typeface="卢文辉经典粗黑简体" panose="02000000000000000000" charset="-122"/>
                <a:ea typeface="卢文辉经典粗黑简体" panose="02000000000000000000" charset="-122"/>
                <a:cs typeface="三极信黑简体" panose="00000500000000000000" charset="-122"/>
                <a:sym typeface="+mn-ea"/>
              </a:rPr>
              <a:t>世界无烟日的来历</a:t>
            </a:r>
            <a:endParaRPr altLang="zh-CN" sz="7200" dirty="0">
              <a:solidFill>
                <a:srgbClr val="7B0805"/>
              </a:solidFill>
              <a:latin typeface="卢文辉经典粗黑简体" panose="02000000000000000000" charset="-122"/>
              <a:ea typeface="卢文辉经典粗黑简体" panose="02000000000000000000" charset="-122"/>
              <a:cs typeface="三极信黑简体" panose="00000500000000000000" charset="-122"/>
              <a:sym typeface="+mn-ea"/>
            </a:endParaRPr>
          </a:p>
        </p:txBody>
      </p:sp>
      <p:sp>
        <p:nvSpPr>
          <p:cNvPr id="6" name="文本框 5"/>
          <p:cNvSpPr txBox="1"/>
          <p:nvPr/>
        </p:nvSpPr>
        <p:spPr>
          <a:xfrm>
            <a:off x="1922780" y="4602480"/>
            <a:ext cx="5082540" cy="460375"/>
          </a:xfrm>
          <a:prstGeom prst="rect">
            <a:avLst/>
          </a:prstGeom>
          <a:noFill/>
        </p:spPr>
        <p:txBody>
          <a:bodyPr wrap="square" rtlCol="0">
            <a:spAutoFit/>
          </a:bodyPr>
          <a:lstStyle/>
          <a:p>
            <a:pPr algn="dist"/>
            <a:r>
              <a:rPr lang="en-US" sz="2400">
                <a:solidFill>
                  <a:srgbClr val="7B0805"/>
                </a:solidFill>
                <a:latin typeface="思源黑体 CN Medium" panose="020B0600000000000000" charset="-122"/>
                <a:ea typeface="思源黑体 CN Medium" panose="020B0600000000000000" charset="-122"/>
                <a:cs typeface="三极正极黑简体" panose="00000500000000000000" charset="-122"/>
                <a:sym typeface="+mn-ea"/>
              </a:rPr>
              <a:t>2022</a:t>
            </a:r>
            <a:r>
              <a:rPr lang="zh-CN" altLang="en-US" sz="2400">
                <a:solidFill>
                  <a:srgbClr val="7B0805"/>
                </a:solidFill>
                <a:latin typeface="三极正极黑简体" panose="00000500000000000000" charset="-122"/>
                <a:ea typeface="三极正极黑简体" panose="00000500000000000000" charset="-122"/>
                <a:cs typeface="三极正极黑简体" panose="00000500000000000000" charset="-122"/>
                <a:sym typeface="+mn-ea"/>
              </a:rPr>
              <a:t>世界无烟日中小学生主题班会</a:t>
            </a:r>
          </a:p>
        </p:txBody>
      </p:sp>
      <p:sp>
        <p:nvSpPr>
          <p:cNvPr id="3" name="文本框 2"/>
          <p:cNvSpPr txBox="1"/>
          <p:nvPr/>
        </p:nvSpPr>
        <p:spPr>
          <a:xfrm>
            <a:off x="161290" y="225425"/>
            <a:ext cx="3498850" cy="398780"/>
          </a:xfrm>
          <a:prstGeom prst="rect">
            <a:avLst/>
          </a:prstGeom>
          <a:noFill/>
        </p:spPr>
        <p:txBody>
          <a:bodyPr wrap="square" rtlCol="0">
            <a:spAutoFit/>
          </a:bodyPr>
          <a:lstStyle/>
          <a:p>
            <a:pPr algn="dist"/>
            <a:r>
              <a:rPr lang="zh-CN" altLang="en-US" sz="2000">
                <a:solidFill>
                  <a:srgbClr val="7B0805"/>
                </a:solidFill>
                <a:latin typeface="思源宋體" panose="02020700000000000000" charset="-120"/>
                <a:ea typeface="思源宋體" panose="02020700000000000000" charset="-120"/>
              </a:rPr>
              <a:t>别让香烟烧断你的前路</a:t>
            </a:r>
          </a:p>
        </p:txBody>
      </p:sp>
      <p:sp>
        <p:nvSpPr>
          <p:cNvPr id="5" name="文本框 4"/>
          <p:cNvSpPr txBox="1"/>
          <p:nvPr/>
        </p:nvSpPr>
        <p:spPr>
          <a:xfrm>
            <a:off x="161290" y="720725"/>
            <a:ext cx="3981450" cy="337185"/>
          </a:xfrm>
          <a:prstGeom prst="rect">
            <a:avLst/>
          </a:prstGeom>
          <a:noFill/>
        </p:spPr>
        <p:txBody>
          <a:bodyPr wrap="square" rtlCol="0" anchor="t">
            <a:spAutoFit/>
          </a:bodyPr>
          <a:lstStyle/>
          <a:p>
            <a:pPr algn="dist"/>
            <a:r>
              <a:rPr lang="zh-CN" altLang="en-US" sz="1600">
                <a:solidFill>
                  <a:srgbClr val="7B0805"/>
                </a:solidFill>
              </a:rPr>
              <a:t>Don't let cigarettes burn your way</a:t>
            </a: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420745" y="2706370"/>
            <a:ext cx="5508625" cy="706755"/>
          </a:xfrm>
          <a:prstGeom prst="rect">
            <a:avLst/>
          </a:prstGeom>
          <a:noFill/>
        </p:spPr>
        <p:txBody>
          <a:bodyPr wrap="square">
            <a:spAutoFit/>
          </a:bodyPr>
          <a:lstStyle/>
          <a:p>
            <a:pPr algn="l" fontAlgn="auto">
              <a:lnSpc>
                <a:spcPct val="200000"/>
              </a:lnSpc>
            </a:pPr>
            <a:r>
              <a:rPr sz="2000" dirty="0">
                <a:solidFill>
                  <a:srgbClr val="7B0805"/>
                </a:solidFill>
                <a:latin typeface="思源黑体 CN Medium" panose="020B0600000000000000" charset="-122"/>
                <a:ea typeface="思源黑体 CN Medium" panose="020B0600000000000000" charset="-122"/>
                <a:cs typeface="思源黑体 CN Medium" panose="020B0600000000000000" charset="-122"/>
              </a:rPr>
              <a:t>1987年把每年的4月7日定为世界无烟日</a:t>
            </a:r>
            <a:endParaRPr lang="zh-CN" altLang="en-US" sz="2000" dirty="0">
              <a:solidFill>
                <a:srgbClr val="7B0805"/>
              </a:solidFill>
              <a:latin typeface="思源黑体 CN Medium" panose="020B0600000000000000" charset="-122"/>
              <a:ea typeface="思源黑体 CN Medium" panose="020B0600000000000000" charset="-122"/>
              <a:cs typeface="思源黑体 CN Medium" panose="020B0600000000000000" charset="-122"/>
            </a:endParaRPr>
          </a:p>
        </p:txBody>
      </p:sp>
      <p:sp>
        <p:nvSpPr>
          <p:cNvPr id="2" name="文本框 1"/>
          <p:cNvSpPr txBox="1"/>
          <p:nvPr/>
        </p:nvSpPr>
        <p:spPr>
          <a:xfrm>
            <a:off x="1325880" y="2897505"/>
            <a:ext cx="2103120" cy="529590"/>
          </a:xfrm>
          <a:prstGeom prst="rect">
            <a:avLst/>
          </a:prstGeom>
          <a:solidFill>
            <a:srgbClr val="7B0805"/>
          </a:solidFill>
          <a:ln>
            <a:noFill/>
          </a:ln>
        </p:spPr>
        <p:txBody>
          <a:bodyPr wrap="square" bIns="107950" rtlCol="0" anchor="ctr" anchorCtr="0">
            <a:noAutofit/>
          </a:bodyPr>
          <a:lstStyle/>
          <a:p>
            <a:pPr lvl="0" algn="dist">
              <a:buClrTx/>
              <a:buSzTx/>
              <a:buFontTx/>
            </a:pPr>
            <a:r>
              <a:rPr lang="zh-CN" altLang="en-US" sz="2800" dirty="0">
                <a:solidFill>
                  <a:schemeClr val="bg1"/>
                </a:solidFill>
                <a:latin typeface="三极正极黑简体" panose="00000500000000000000" charset="-122"/>
                <a:ea typeface="三极正极黑简体" panose="00000500000000000000" charset="-122"/>
                <a:sym typeface="+mn-ea"/>
              </a:rPr>
              <a:t>世界无烟日</a:t>
            </a:r>
          </a:p>
        </p:txBody>
      </p:sp>
      <p:sp>
        <p:nvSpPr>
          <p:cNvPr id="3" name="文本框 2"/>
          <p:cNvSpPr txBox="1"/>
          <p:nvPr/>
        </p:nvSpPr>
        <p:spPr>
          <a:xfrm>
            <a:off x="1209040" y="3471545"/>
            <a:ext cx="6783705" cy="1938020"/>
          </a:xfrm>
          <a:prstGeom prst="rect">
            <a:avLst/>
          </a:prstGeom>
          <a:noFill/>
        </p:spPr>
        <p:txBody>
          <a:bodyPr wrap="square">
            <a:spAutoFit/>
          </a:bodyPr>
          <a:lstStyle/>
          <a:p>
            <a:pPr algn="just" fontAlgn="auto">
              <a:lnSpc>
                <a:spcPct val="200000"/>
              </a:lnSpc>
            </a:pPr>
            <a:r>
              <a:rPr sz="2000" dirty="0"/>
              <a:t>在</a:t>
            </a:r>
            <a:r>
              <a:rPr sz="2000" dirty="0">
                <a:solidFill>
                  <a:srgbClr val="7B0805"/>
                </a:solidFill>
              </a:rPr>
              <a:t>1987年11月</a:t>
            </a:r>
            <a:r>
              <a:rPr sz="2000" dirty="0"/>
              <a:t>，世界卫生组织在日本东京举行的第6届吸烟与健康国际会议，会上建议把每年的</a:t>
            </a:r>
            <a:r>
              <a:rPr sz="2000" dirty="0">
                <a:solidFill>
                  <a:srgbClr val="7B0805"/>
                </a:solidFill>
              </a:rPr>
              <a:t>4月7日定为世界无烟日</a:t>
            </a:r>
            <a:r>
              <a:rPr sz="2000" dirty="0"/>
              <a:t>（World No-Tobacco Day），并从1988年开始执行。</a:t>
            </a:r>
            <a:r>
              <a:rPr lang="zh-CN" altLang="en-US" sz="2000" dirty="0"/>
              <a:t>  </a:t>
            </a:r>
          </a:p>
        </p:txBody>
      </p:sp>
      <p:pic>
        <p:nvPicPr>
          <p:cNvPr id="19" name="图片 18" descr="51miz-E219117-DC45AFF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76210" y="2110105"/>
            <a:ext cx="3653155" cy="3773805"/>
          </a:xfrm>
          <a:prstGeom prst="rect">
            <a:avLst/>
          </a:prstGeom>
        </p:spPr>
      </p:pic>
      <p:sp>
        <p:nvSpPr>
          <p:cNvPr id="4" name="文本框 3"/>
          <p:cNvSpPr txBox="1"/>
          <p:nvPr/>
        </p:nvSpPr>
        <p:spPr>
          <a:xfrm>
            <a:off x="1455938" y="1757779"/>
            <a:ext cx="1837678" cy="246221"/>
          </a:xfrm>
          <a:prstGeom prst="rect">
            <a:avLst/>
          </a:prstGeom>
          <a:noFill/>
        </p:spPr>
        <p:txBody>
          <a:bodyPr wrap="square" rtlCol="0">
            <a:spAutoFit/>
          </a:bodyPr>
          <a:lstStyle/>
          <a:p>
            <a:r>
              <a:rPr lang="en-US" altLang="zh-CN" sz="1000" dirty="0">
                <a:solidFill>
                  <a:srgbClr val="FFFFFF"/>
                </a:solidFill>
              </a:rPr>
              <a:t>https://www.ypppt.com/</a:t>
            </a:r>
            <a:endParaRPr lang="zh-CN" altLang="en-US" sz="10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after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animBg="1"/>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067174" y="2405380"/>
            <a:ext cx="7172325" cy="829945"/>
          </a:xfrm>
          <a:prstGeom prst="rect">
            <a:avLst/>
          </a:prstGeom>
          <a:noFill/>
        </p:spPr>
        <p:txBody>
          <a:bodyPr wrap="square">
            <a:spAutoFit/>
          </a:bodyPr>
          <a:lstStyle/>
          <a:p>
            <a:pPr algn="just" fontAlgn="auto">
              <a:lnSpc>
                <a:spcPct val="200000"/>
              </a:lnSpc>
            </a:pPr>
            <a:r>
              <a:rPr sz="2400" dirty="0">
                <a:solidFill>
                  <a:srgbClr val="7B0805"/>
                </a:solidFill>
                <a:latin typeface="思源黑体 CN Medium" panose="020B0600000000000000" charset="-122"/>
                <a:ea typeface="思源黑体 CN Medium" panose="020B0600000000000000" charset="-122"/>
                <a:cs typeface="思源黑体 CN Medium" panose="020B0600000000000000" charset="-122"/>
              </a:rPr>
              <a:t>1989年开始，世界无烟日改为每年的5月31日</a:t>
            </a:r>
          </a:p>
        </p:txBody>
      </p:sp>
      <p:sp>
        <p:nvSpPr>
          <p:cNvPr id="2" name="文本框 1"/>
          <p:cNvSpPr txBox="1"/>
          <p:nvPr/>
        </p:nvSpPr>
        <p:spPr>
          <a:xfrm>
            <a:off x="1972310" y="2676525"/>
            <a:ext cx="2103120" cy="529590"/>
          </a:xfrm>
          <a:prstGeom prst="rect">
            <a:avLst/>
          </a:prstGeom>
          <a:solidFill>
            <a:srgbClr val="7B0805"/>
          </a:solidFill>
          <a:ln>
            <a:noFill/>
          </a:ln>
        </p:spPr>
        <p:txBody>
          <a:bodyPr wrap="square" bIns="107950" rtlCol="0" anchor="ctr" anchorCtr="0">
            <a:noAutofit/>
          </a:bodyPr>
          <a:lstStyle/>
          <a:p>
            <a:pPr lvl="0" algn="dist">
              <a:buClrTx/>
              <a:buSzTx/>
              <a:buFontTx/>
            </a:pPr>
            <a:r>
              <a:rPr lang="zh-CN" altLang="en-US" sz="2800">
                <a:solidFill>
                  <a:schemeClr val="bg1"/>
                </a:solidFill>
                <a:latin typeface="三极正极黑简体" panose="00000500000000000000" charset="-122"/>
                <a:ea typeface="三极正极黑简体" panose="00000500000000000000" charset="-122"/>
                <a:sym typeface="+mn-ea"/>
              </a:rPr>
              <a:t>世界无烟日</a:t>
            </a:r>
          </a:p>
        </p:txBody>
      </p:sp>
      <p:sp>
        <p:nvSpPr>
          <p:cNvPr id="3" name="文本框 2"/>
          <p:cNvSpPr txBox="1"/>
          <p:nvPr/>
        </p:nvSpPr>
        <p:spPr>
          <a:xfrm>
            <a:off x="1855470" y="3204845"/>
            <a:ext cx="8481060" cy="2430145"/>
          </a:xfrm>
          <a:prstGeom prst="rect">
            <a:avLst/>
          </a:prstGeom>
          <a:noFill/>
        </p:spPr>
        <p:txBody>
          <a:bodyPr wrap="square">
            <a:spAutoFit/>
          </a:bodyPr>
          <a:lstStyle/>
          <a:p>
            <a:pPr algn="ctr" fontAlgn="auto">
              <a:lnSpc>
                <a:spcPct val="200000"/>
              </a:lnSpc>
            </a:pPr>
            <a:r>
              <a:rPr sz="2800" dirty="0">
                <a:solidFill>
                  <a:srgbClr val="7B0805"/>
                </a:solidFill>
                <a:latin typeface="三极正极黑简体" panose="00000500000000000000" charset="-122"/>
                <a:ea typeface="三极正极黑简体" panose="00000500000000000000" charset="-122"/>
              </a:rPr>
              <a:t>因为第二天是国际儿童节，希望下一代免受烟草危害</a:t>
            </a:r>
            <a:r>
              <a:rPr sz="2400" dirty="0"/>
              <a:t>烟草依赖是一种慢性疾病，烟草危害是世界最严重的公共卫生问题之一，吸烟和二手烟暴露严重危害人类健康</a:t>
            </a: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after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animBg="1"/>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72615" y="2341825"/>
            <a:ext cx="8446770" cy="2306955"/>
          </a:xfrm>
          <a:prstGeom prst="rect">
            <a:avLst/>
          </a:prstGeom>
          <a:noFill/>
        </p:spPr>
        <p:txBody>
          <a:bodyPr wrap="square" rtlCol="0" anchor="t">
            <a:spAutoFit/>
          </a:bodyPr>
          <a:lstStyle/>
          <a:p>
            <a:pPr indent="0" algn="l" fontAlgn="auto">
              <a:lnSpc>
                <a:spcPct val="200000"/>
              </a:lnSpc>
              <a:buFont typeface="+mj-ea"/>
              <a:buNone/>
            </a:pPr>
            <a:r>
              <a:rPr altLang="zh-CN" sz="7200" dirty="0" err="1">
                <a:solidFill>
                  <a:srgbClr val="7B0805"/>
                </a:solidFill>
                <a:latin typeface="卢文辉经典粗黑简体" panose="02000000000000000000" charset="-122"/>
                <a:ea typeface="卢文辉经典粗黑简体" panose="02000000000000000000" charset="-122"/>
                <a:cs typeface="三极信黑简体" panose="00000500000000000000" charset="-122"/>
                <a:sym typeface="+mn-ea"/>
              </a:rPr>
              <a:t>世界无烟日的主题</a:t>
            </a:r>
            <a:endParaRPr altLang="zh-CN" sz="7200" dirty="0">
              <a:solidFill>
                <a:srgbClr val="7B0805"/>
              </a:solidFill>
              <a:latin typeface="卢文辉经典粗黑简体" panose="02000000000000000000" charset="-122"/>
              <a:ea typeface="卢文辉经典粗黑简体" panose="02000000000000000000" charset="-122"/>
              <a:cs typeface="三极信黑简体" panose="00000500000000000000" charset="-122"/>
              <a:sym typeface="+mn-ea"/>
            </a:endParaRPr>
          </a:p>
        </p:txBody>
      </p:sp>
      <p:sp>
        <p:nvSpPr>
          <p:cNvPr id="40" name="圆角矩形 39"/>
          <p:cNvSpPr/>
          <p:nvPr/>
        </p:nvSpPr>
        <p:spPr>
          <a:xfrm>
            <a:off x="2040055" y="2267585"/>
            <a:ext cx="1551305" cy="460375"/>
          </a:xfrm>
          <a:prstGeom prst="roundRect">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dist">
              <a:buClrTx/>
              <a:buSzTx/>
              <a:buFontTx/>
            </a:pPr>
            <a:r>
              <a:rPr lang="zh-CN" altLang="en-US" sz="2400">
                <a:latin typeface="思源宋體" panose="02020700000000000000" charset="-120"/>
                <a:ea typeface="思源宋體" panose="02020700000000000000" charset="-120"/>
                <a:sym typeface="+mn-ea"/>
              </a:rPr>
              <a:t>第二部分</a:t>
            </a:r>
          </a:p>
        </p:txBody>
      </p:sp>
      <p:sp>
        <p:nvSpPr>
          <p:cNvPr id="6" name="文本框 5"/>
          <p:cNvSpPr txBox="1"/>
          <p:nvPr/>
        </p:nvSpPr>
        <p:spPr>
          <a:xfrm>
            <a:off x="1968500" y="4511040"/>
            <a:ext cx="5082540" cy="460375"/>
          </a:xfrm>
          <a:prstGeom prst="rect">
            <a:avLst/>
          </a:prstGeom>
          <a:noFill/>
        </p:spPr>
        <p:txBody>
          <a:bodyPr wrap="square" rtlCol="0">
            <a:spAutoFit/>
          </a:bodyPr>
          <a:lstStyle/>
          <a:p>
            <a:pPr algn="dist"/>
            <a:r>
              <a:rPr lang="en-US" sz="2400">
                <a:solidFill>
                  <a:srgbClr val="7B0805"/>
                </a:solidFill>
                <a:latin typeface="思源黑体 CN Medium" panose="020B0600000000000000" charset="-122"/>
                <a:ea typeface="思源黑体 CN Medium" panose="020B0600000000000000" charset="-122"/>
                <a:cs typeface="三极正极黑简体" panose="00000500000000000000" charset="-122"/>
                <a:sym typeface="+mn-ea"/>
              </a:rPr>
              <a:t>2022</a:t>
            </a:r>
            <a:r>
              <a:rPr lang="zh-CN" altLang="en-US" sz="2400">
                <a:solidFill>
                  <a:srgbClr val="7B0805"/>
                </a:solidFill>
                <a:latin typeface="三极正极黑简体" panose="00000500000000000000" charset="-122"/>
                <a:ea typeface="三极正极黑简体" panose="00000500000000000000" charset="-122"/>
                <a:cs typeface="三极正极黑简体" panose="00000500000000000000" charset="-122"/>
                <a:sym typeface="+mn-ea"/>
              </a:rPr>
              <a:t>世界无烟日中小学生主题班会</a:t>
            </a:r>
          </a:p>
        </p:txBody>
      </p:sp>
      <p:sp>
        <p:nvSpPr>
          <p:cNvPr id="3" name="文本框 2"/>
          <p:cNvSpPr txBox="1"/>
          <p:nvPr/>
        </p:nvSpPr>
        <p:spPr>
          <a:xfrm>
            <a:off x="161290" y="225425"/>
            <a:ext cx="3498850" cy="398780"/>
          </a:xfrm>
          <a:prstGeom prst="rect">
            <a:avLst/>
          </a:prstGeom>
          <a:noFill/>
        </p:spPr>
        <p:txBody>
          <a:bodyPr wrap="square" rtlCol="0">
            <a:spAutoFit/>
          </a:bodyPr>
          <a:lstStyle/>
          <a:p>
            <a:pPr algn="dist"/>
            <a:r>
              <a:rPr lang="zh-CN" altLang="en-US" sz="2000">
                <a:solidFill>
                  <a:srgbClr val="7B0805"/>
                </a:solidFill>
                <a:latin typeface="思源宋體" panose="02020700000000000000" charset="-120"/>
                <a:ea typeface="思源宋體" panose="02020700000000000000" charset="-120"/>
              </a:rPr>
              <a:t>别让香烟烧断你的前路</a:t>
            </a:r>
          </a:p>
        </p:txBody>
      </p:sp>
      <p:sp>
        <p:nvSpPr>
          <p:cNvPr id="5" name="文本框 4"/>
          <p:cNvSpPr txBox="1"/>
          <p:nvPr/>
        </p:nvSpPr>
        <p:spPr>
          <a:xfrm>
            <a:off x="161290" y="720725"/>
            <a:ext cx="3981450" cy="337185"/>
          </a:xfrm>
          <a:prstGeom prst="rect">
            <a:avLst/>
          </a:prstGeom>
          <a:noFill/>
        </p:spPr>
        <p:txBody>
          <a:bodyPr wrap="square" rtlCol="0" anchor="t">
            <a:spAutoFit/>
          </a:bodyPr>
          <a:lstStyle/>
          <a:p>
            <a:pPr algn="dist"/>
            <a:r>
              <a:rPr lang="zh-CN" altLang="en-US" sz="1600">
                <a:solidFill>
                  <a:srgbClr val="7B0805"/>
                </a:solidFill>
              </a:rPr>
              <a:t>Don't let cigarettes burn your way</a:t>
            </a:r>
          </a:p>
        </p:txBody>
      </p:sp>
    </p:spTree>
  </p:cSld>
  <p:clrMapOvr>
    <a:masterClrMapping/>
  </p:clrMapOvr>
  <mc:AlternateContent xmlns:mc="http://schemas.openxmlformats.org/markup-compatibility/2006" xmlns:p14="http://schemas.microsoft.com/office/powerpoint/2010/main">
    <mc:Choice Requires="p14">
      <p:transition spd="slow" p14:dur="125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2900045" y="2313940"/>
            <a:ext cx="6391910" cy="953135"/>
          </a:xfrm>
          <a:prstGeom prst="rect">
            <a:avLst/>
          </a:prstGeom>
          <a:noFill/>
        </p:spPr>
        <p:txBody>
          <a:bodyPr wrap="square">
            <a:spAutoFit/>
          </a:bodyPr>
          <a:lstStyle/>
          <a:p>
            <a:pPr algn="ctr" fontAlgn="auto">
              <a:lnSpc>
                <a:spcPct val="200000"/>
              </a:lnSpc>
            </a:pPr>
            <a:r>
              <a:rPr lang="en-US" sz="2800">
                <a:solidFill>
                  <a:srgbClr val="7B0805"/>
                </a:solidFill>
                <a:latin typeface="思源黑体 CN Medium" panose="020B0600000000000000" charset="-122"/>
                <a:ea typeface="思源黑体 CN Medium" panose="020B0600000000000000" charset="-122"/>
                <a:cs typeface="思源黑体 CN Medium" panose="020B0600000000000000" charset="-122"/>
              </a:rPr>
              <a:t>2022</a:t>
            </a:r>
            <a:r>
              <a:rPr lang="zh-CN" altLang="en-US" sz="2800">
                <a:solidFill>
                  <a:srgbClr val="7B0805"/>
                </a:solidFill>
                <a:latin typeface="思源黑体 CN Medium" panose="020B0600000000000000" charset="-122"/>
                <a:ea typeface="思源黑体 CN Medium" panose="020B0600000000000000" charset="-122"/>
                <a:cs typeface="思源黑体 CN Medium" panose="020B0600000000000000" charset="-122"/>
              </a:rPr>
              <a:t>年</a:t>
            </a:r>
            <a:r>
              <a:rPr sz="2800">
                <a:solidFill>
                  <a:srgbClr val="7B0805"/>
                </a:solidFill>
                <a:latin typeface="思源黑体 CN Medium" panose="020B0600000000000000" charset="-122"/>
                <a:ea typeface="思源黑体 CN Medium" panose="020B0600000000000000" charset="-122"/>
                <a:cs typeface="思源黑体 CN Medium" panose="020B0600000000000000" charset="-122"/>
              </a:rPr>
              <a:t>世界无烟日的主题</a:t>
            </a:r>
          </a:p>
        </p:txBody>
      </p:sp>
      <p:sp>
        <p:nvSpPr>
          <p:cNvPr id="2" name="文本框 1"/>
          <p:cNvSpPr txBox="1"/>
          <p:nvPr/>
        </p:nvSpPr>
        <p:spPr>
          <a:xfrm>
            <a:off x="2705100" y="3602990"/>
            <a:ext cx="6781165" cy="852170"/>
          </a:xfrm>
          <a:prstGeom prst="roundRect">
            <a:avLst/>
          </a:prstGeom>
          <a:solidFill>
            <a:srgbClr val="7B0805"/>
          </a:solidFill>
          <a:ln>
            <a:noFill/>
          </a:ln>
        </p:spPr>
        <p:txBody>
          <a:bodyPr wrap="square" bIns="107950" rtlCol="0" anchor="ctr" anchorCtr="0">
            <a:noAutofit/>
          </a:bodyPr>
          <a:lstStyle/>
          <a:p>
            <a:pPr lvl="0" algn="dist">
              <a:buClrTx/>
              <a:buSzTx/>
              <a:buFontTx/>
            </a:pPr>
            <a:r>
              <a:rPr lang="zh-CN" altLang="en-US" sz="3600">
                <a:solidFill>
                  <a:schemeClr val="bg1"/>
                </a:solidFill>
                <a:latin typeface="三极正极黑简体" panose="00000500000000000000" charset="-122"/>
                <a:ea typeface="三极正极黑简体" panose="00000500000000000000" charset="-122"/>
                <a:sym typeface="+mn-ea"/>
              </a:rPr>
              <a:t>“烟草：对环境的威胁”</a:t>
            </a:r>
          </a:p>
        </p:txBody>
      </p:sp>
      <p:sp>
        <p:nvSpPr>
          <p:cNvPr id="4" name="文本框 3"/>
          <p:cNvSpPr txBox="1"/>
          <p:nvPr/>
        </p:nvSpPr>
        <p:spPr>
          <a:xfrm>
            <a:off x="1855152" y="4612962"/>
            <a:ext cx="8481060" cy="953135"/>
          </a:xfrm>
          <a:prstGeom prst="rect">
            <a:avLst/>
          </a:prstGeom>
          <a:noFill/>
        </p:spPr>
        <p:txBody>
          <a:bodyPr wrap="square">
            <a:spAutoFit/>
          </a:bodyPr>
          <a:lstStyle/>
          <a:p>
            <a:pPr algn="ctr" fontAlgn="auto">
              <a:lnSpc>
                <a:spcPct val="200000"/>
              </a:lnSpc>
            </a:pPr>
            <a:r>
              <a:rPr sz="2800">
                <a:solidFill>
                  <a:srgbClr val="7B0805"/>
                </a:solidFill>
                <a:latin typeface="三极正极黑简体" panose="00000500000000000000" charset="-122"/>
                <a:ea typeface="三极正极黑简体" panose="00000500000000000000" charset="-122"/>
              </a:rPr>
              <a:t>（Tobacco: Threat to our environment）</a:t>
            </a:r>
            <a:endParaRPr sz="2400"/>
          </a:p>
        </p:txBody>
      </p:sp>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ppt_x</p:attrName>
                                        </p:attrNameLst>
                                      </p:cBhvr>
                                      <p:tavLst>
                                        <p:tav tm="0">
                                          <p:val>
                                            <p:strVal val="#ppt_x-.2"/>
                                          </p:val>
                                        </p:tav>
                                        <p:tav tm="100000">
                                          <p:val>
                                            <p:strVal val="#ppt_x"/>
                                          </p:val>
                                        </p:tav>
                                      </p:tavLst>
                                    </p:anim>
                                    <p:anim calcmode="lin" valueType="num">
                                      <p:cBhvr>
                                        <p:cTn id="15"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16" dur="1000"/>
                                        <p:tgtEl>
                                          <p:spTgt spid="2"/>
                                        </p:tgtEl>
                                      </p:cBhvr>
                                    </p:animEffect>
                                  </p:childTnLst>
                                </p:cTn>
                              </p:par>
                            </p:childTnLst>
                          </p:cTn>
                        </p:par>
                      </p:childTnLst>
                    </p:cTn>
                  </p:par>
                  <p:par>
                    <p:cTn id="17" fill="hold" nodeType="clickPar">
                      <p:stCondLst>
                        <p:cond delay="indefinite"/>
                      </p:stCondLst>
                      <p:childTnLst>
                        <p:par>
                          <p:cTn id="18" fill="hold" nodeType="after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299845" y="2529205"/>
            <a:ext cx="6935470" cy="1032510"/>
          </a:xfrm>
          <a:prstGeom prst="rect">
            <a:avLst/>
          </a:prstGeom>
          <a:noFill/>
        </p:spPr>
        <p:txBody>
          <a:bodyPr wrap="square" rtlCol="0" anchor="t">
            <a:spAutoFit/>
          </a:bodyPr>
          <a:lstStyle/>
          <a:p>
            <a:pPr algn="just" fontAlgn="auto">
              <a:lnSpc>
                <a:spcPct val="180000"/>
              </a:lnSpc>
            </a:pPr>
            <a:r>
              <a:rPr lang="zh-CN" altLang="en-US" dirty="0">
                <a:solidFill>
                  <a:srgbClr val="7B0805"/>
                </a:solidFill>
                <a:latin typeface="三极正极黑简体" panose="00000500000000000000" charset="-122"/>
                <a:ea typeface="三极正极黑简体" panose="00000500000000000000" charset="-122"/>
                <a:sym typeface="+mn-ea"/>
              </a:rPr>
              <a:t>今年的世界无烟日</a:t>
            </a:r>
            <a:r>
              <a:rPr lang="zh-CN" altLang="en-US" sz="1600" dirty="0"/>
              <a:t>旨在通过提高公众对烟草行业与环境之间的关系，从种植、生产、分销和废物处理几个环节切入，吸烟者戒烟的理由将更加充分。</a:t>
            </a:r>
          </a:p>
        </p:txBody>
      </p:sp>
      <p:sp>
        <p:nvSpPr>
          <p:cNvPr id="10" name="文本框 9"/>
          <p:cNvSpPr txBox="1"/>
          <p:nvPr/>
        </p:nvSpPr>
        <p:spPr>
          <a:xfrm>
            <a:off x="2000885" y="3622675"/>
            <a:ext cx="6234430" cy="977265"/>
          </a:xfrm>
          <a:prstGeom prst="rect">
            <a:avLst/>
          </a:prstGeom>
          <a:noFill/>
        </p:spPr>
        <p:txBody>
          <a:bodyPr wrap="square" rtlCol="0" anchor="t">
            <a:spAutoFit/>
          </a:bodyPr>
          <a:lstStyle/>
          <a:p>
            <a:pPr algn="just" fontAlgn="auto">
              <a:lnSpc>
                <a:spcPct val="180000"/>
              </a:lnSpc>
            </a:pPr>
            <a:r>
              <a:rPr lang="zh-CN" altLang="en-US" sz="1600" dirty="0"/>
              <a:t>烟草业一直宣称的“环境友好”面具将被揭下，暴露出该行业的名声和产品的丑陋一面。</a:t>
            </a:r>
          </a:p>
        </p:txBody>
      </p:sp>
      <p:sp>
        <p:nvSpPr>
          <p:cNvPr id="11" name="十二边形 10"/>
          <p:cNvSpPr/>
          <p:nvPr/>
        </p:nvSpPr>
        <p:spPr>
          <a:xfrm>
            <a:off x="1369060" y="3914775"/>
            <a:ext cx="527685" cy="517525"/>
          </a:xfrm>
          <a:prstGeom prst="dodecagon">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t>1</a:t>
            </a:r>
          </a:p>
        </p:txBody>
      </p:sp>
      <p:sp>
        <p:nvSpPr>
          <p:cNvPr id="12" name="文本框 11"/>
          <p:cNvSpPr txBox="1"/>
          <p:nvPr/>
        </p:nvSpPr>
        <p:spPr>
          <a:xfrm>
            <a:off x="2000885" y="4680585"/>
            <a:ext cx="6234430" cy="977265"/>
          </a:xfrm>
          <a:prstGeom prst="rect">
            <a:avLst/>
          </a:prstGeom>
          <a:noFill/>
        </p:spPr>
        <p:txBody>
          <a:bodyPr wrap="square" rtlCol="0" anchor="t">
            <a:spAutoFit/>
          </a:bodyPr>
          <a:lstStyle/>
          <a:p>
            <a:pPr algn="just" fontAlgn="auto">
              <a:lnSpc>
                <a:spcPct val="180000"/>
              </a:lnSpc>
            </a:pPr>
            <a:r>
              <a:rPr lang="zh-CN" altLang="en-US" sz="1600" dirty="0"/>
              <a:t>烟草业每年排放的温室气体相当于84兆吨二氧化碳，导致气候变化，降低气候复原力，浪费资源，破坏生态系统。</a:t>
            </a:r>
          </a:p>
        </p:txBody>
      </p:sp>
      <p:sp>
        <p:nvSpPr>
          <p:cNvPr id="13" name="十二边形 12"/>
          <p:cNvSpPr/>
          <p:nvPr/>
        </p:nvSpPr>
        <p:spPr>
          <a:xfrm>
            <a:off x="1369060" y="4972685"/>
            <a:ext cx="527685" cy="517525"/>
          </a:xfrm>
          <a:prstGeom prst="dodecagon">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t>2</a:t>
            </a:r>
          </a:p>
        </p:txBody>
      </p:sp>
      <p:pic>
        <p:nvPicPr>
          <p:cNvPr id="14" name="图片 13" descr="51miz-E1168267-AC938BF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20380" y="2441575"/>
            <a:ext cx="3464560" cy="34645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afterGroup">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par>
                    <p:cTn id="17" fill="hold" nodeType="clickPar">
                      <p:stCondLst>
                        <p:cond delay="indefinite"/>
                      </p:stCondLst>
                      <p:childTnLst>
                        <p:par>
                          <p:cTn id="18" fill="hold" nodeType="after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afterGroup">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500" fill="hold"/>
                                        <p:tgtEl>
                                          <p:spTgt spid="13"/>
                                        </p:tgtEl>
                                        <p:attrNameLst>
                                          <p:attrName>ppt_w</p:attrName>
                                        </p:attrNameLst>
                                      </p:cBhvr>
                                      <p:tavLst>
                                        <p:tav tm="0">
                                          <p:val>
                                            <p:fltVal val="0"/>
                                          </p:val>
                                        </p:tav>
                                        <p:tav tm="100000">
                                          <p:val>
                                            <p:strVal val="#ppt_w"/>
                                          </p:val>
                                        </p:tav>
                                      </p:tavLst>
                                    </p:anim>
                                    <p:anim calcmode="lin" valueType="num">
                                      <p:cBhvr>
                                        <p:cTn id="29" dur="500" fill="hold"/>
                                        <p:tgtEl>
                                          <p:spTgt spid="13"/>
                                        </p:tgtEl>
                                        <p:attrNameLst>
                                          <p:attrName>ppt_h</p:attrName>
                                        </p:attrNameLst>
                                      </p:cBhvr>
                                      <p:tavLst>
                                        <p:tav tm="0">
                                          <p:val>
                                            <p:fltVal val="0"/>
                                          </p:val>
                                        </p:tav>
                                        <p:tav tm="100000">
                                          <p:val>
                                            <p:strVal val="#ppt_h"/>
                                          </p:val>
                                        </p:tav>
                                      </p:tavLst>
                                    </p:anim>
                                    <p:animEffect transition="in" filter="fade">
                                      <p:cBhvr>
                                        <p:cTn id="30" dur="500"/>
                                        <p:tgtEl>
                                          <p:spTgt spid="13"/>
                                        </p:tgtEl>
                                      </p:cBhvr>
                                    </p:animEffect>
                                  </p:childTnLst>
                                </p:cTn>
                              </p:par>
                            </p:childTnLst>
                          </p:cTn>
                        </p:par>
                      </p:childTnLst>
                    </p:cTn>
                  </p:par>
                  <p:par>
                    <p:cTn id="31" fill="hold" nodeType="clickPar">
                      <p:stCondLst>
                        <p:cond delay="indefinite"/>
                      </p:stCondLst>
                      <p:childTnLst>
                        <p:par>
                          <p:cTn id="32" fill="hold" nodeType="afterGroup">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P spid="11" grpId="0" animBg="1"/>
      <p:bldP spid="12" grpId="0"/>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07025" y="2734945"/>
            <a:ext cx="5898515" cy="534035"/>
          </a:xfrm>
          <a:prstGeom prst="rect">
            <a:avLst/>
          </a:prstGeom>
          <a:noFill/>
        </p:spPr>
        <p:txBody>
          <a:bodyPr wrap="square" rtlCol="0" anchor="t">
            <a:spAutoFit/>
          </a:bodyPr>
          <a:lstStyle/>
          <a:p>
            <a:pPr algn="just" fontAlgn="auto">
              <a:lnSpc>
                <a:spcPct val="180000"/>
              </a:lnSpc>
            </a:pPr>
            <a:r>
              <a:rPr lang="zh-CN" altLang="en-US" sz="1600" dirty="0"/>
              <a:t>因种植烟草，每年约有350万公顷的土地被破坏。</a:t>
            </a:r>
          </a:p>
        </p:txBody>
      </p:sp>
      <p:sp>
        <p:nvSpPr>
          <p:cNvPr id="5" name="十二边形 4"/>
          <p:cNvSpPr/>
          <p:nvPr/>
        </p:nvSpPr>
        <p:spPr>
          <a:xfrm>
            <a:off x="4801870" y="2822575"/>
            <a:ext cx="527685" cy="517525"/>
          </a:xfrm>
          <a:prstGeom prst="dodecagon">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t>3</a:t>
            </a:r>
          </a:p>
        </p:txBody>
      </p:sp>
      <p:sp>
        <p:nvSpPr>
          <p:cNvPr id="10" name="文本框 9"/>
          <p:cNvSpPr txBox="1"/>
          <p:nvPr/>
        </p:nvSpPr>
        <p:spPr>
          <a:xfrm>
            <a:off x="5407025" y="3775075"/>
            <a:ext cx="5898515" cy="534035"/>
          </a:xfrm>
          <a:prstGeom prst="rect">
            <a:avLst/>
          </a:prstGeom>
          <a:noFill/>
        </p:spPr>
        <p:txBody>
          <a:bodyPr wrap="square" rtlCol="0" anchor="t">
            <a:spAutoFit/>
          </a:bodyPr>
          <a:lstStyle/>
          <a:p>
            <a:pPr algn="just" fontAlgn="auto">
              <a:lnSpc>
                <a:spcPct val="180000"/>
              </a:lnSpc>
            </a:pPr>
            <a:r>
              <a:rPr lang="zh-CN" altLang="en-US" sz="1600" dirty="0"/>
              <a:t>种植烟草助长了森林砍伐，这一现象在发展中国家尤为严重。</a:t>
            </a:r>
          </a:p>
        </p:txBody>
      </p:sp>
      <p:sp>
        <p:nvSpPr>
          <p:cNvPr id="11" name="十二边形 10"/>
          <p:cNvSpPr/>
          <p:nvPr/>
        </p:nvSpPr>
        <p:spPr>
          <a:xfrm>
            <a:off x="4801870" y="3853815"/>
            <a:ext cx="527685" cy="517525"/>
          </a:xfrm>
          <a:prstGeom prst="dodecagon">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t>4</a:t>
            </a:r>
          </a:p>
        </p:txBody>
      </p:sp>
      <p:sp>
        <p:nvSpPr>
          <p:cNvPr id="12" name="文本框 11"/>
          <p:cNvSpPr txBox="1"/>
          <p:nvPr/>
        </p:nvSpPr>
        <p:spPr>
          <a:xfrm>
            <a:off x="5407025" y="4592955"/>
            <a:ext cx="5581015" cy="977265"/>
          </a:xfrm>
          <a:prstGeom prst="rect">
            <a:avLst/>
          </a:prstGeom>
          <a:noFill/>
        </p:spPr>
        <p:txBody>
          <a:bodyPr wrap="square" rtlCol="0" anchor="t">
            <a:spAutoFit/>
          </a:bodyPr>
          <a:lstStyle/>
          <a:p>
            <a:pPr algn="just" fontAlgn="auto">
              <a:lnSpc>
                <a:spcPct val="180000"/>
              </a:lnSpc>
            </a:pPr>
            <a:r>
              <a:rPr lang="zh-CN" altLang="en-US" sz="1600" dirty="0"/>
              <a:t>为种植烟草而砍伐森林会导致土壤退化和产量下降，该土地支持任何其他作物或植被生长的能力也将受到严重影响。</a:t>
            </a:r>
          </a:p>
        </p:txBody>
      </p:sp>
      <p:sp>
        <p:nvSpPr>
          <p:cNvPr id="13" name="十二边形 12"/>
          <p:cNvSpPr/>
          <p:nvPr/>
        </p:nvSpPr>
        <p:spPr>
          <a:xfrm>
            <a:off x="4801870" y="4885055"/>
            <a:ext cx="527685" cy="517525"/>
          </a:xfrm>
          <a:prstGeom prst="dodecagon">
            <a:avLst/>
          </a:prstGeom>
          <a:solidFill>
            <a:srgbClr val="7B08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t>5</a:t>
            </a:r>
          </a:p>
        </p:txBody>
      </p:sp>
      <p:pic>
        <p:nvPicPr>
          <p:cNvPr id="4" name="图片 3" descr="51miz-E1120852-DF2627D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18565" y="2536190"/>
            <a:ext cx="3152775" cy="315277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advClick="0" advTm="2000">
        <p:wi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Click="0" advTm="2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nodeType="clickPar">
                      <p:stCondLst>
                        <p:cond delay="indefinite"/>
                      </p:stCondLst>
                      <p:childTnLst>
                        <p:par>
                          <p:cTn id="11" fill="hold" nodeType="after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afterGroup">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nodeType="clickPar">
                      <p:stCondLst>
                        <p:cond delay="indefinite"/>
                      </p:stCondLst>
                      <p:childTnLst>
                        <p:par>
                          <p:cTn id="25" fill="hold" nodeType="afterGroup">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afterGroup">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childTnLst>
                    </p:cTn>
                  </p:par>
                  <p:par>
                    <p:cTn id="38" fill="hold" nodeType="clickPar">
                      <p:stCondLst>
                        <p:cond delay="indefinite"/>
                      </p:stCondLst>
                      <p:childTnLst>
                        <p:par>
                          <p:cTn id="39" fill="hold" nodeType="afterGroup">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10" grpId="0"/>
      <p:bldP spid="11" grpId="0" animBg="1"/>
      <p:bldP spid="12" grpId="0"/>
      <p:bldP spid="1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 name="COMMONDATA" val="eyJoZGlkIjoiMThmZDY2NTcyNjc4NTQyMmEyMTI1MmM1NTA3Njk0YzAifQ=="/>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wm#"/>
  <p:tag name="KSO_WM_SLIDE_ID" val="custom20205176_1"/>
  <p:tag name="KSO_WM_SLIDE_INDEX" val="1"/>
  <p:tag name="KSO_WM_SLIDE_ITEM_CNT" val="0"/>
  <p:tag name="KSO_WM_SLIDE_LAYOUT" val="a_b"/>
  <p:tag name="KSO_WM_SLIDE_LAYOUT_CNT" val="1_1"/>
  <p:tag name="KSO_WM_SLIDE_SUBTYPE" val="defaultBlank"/>
  <p:tag name="KSO_WM_SLIDE_TYPE" val="title"/>
  <p:tag name="KSO_WM_TAG_VERSION" val="1.0"/>
  <p:tag name="KSO_WM_TEMPLATE_CATEGORY" val="custom"/>
  <p:tag name="KSO_WM_TEMPLATE_COLOR_TYPE" val="1"/>
  <p:tag name="KSO_WM_TEMPLATE_INDEX" val="20205176"/>
  <p:tag name="KSO_WM_TEMPLATE_MASTER_TYPE" val="0"/>
  <p:tag name="KSO_WM_TEMPLATE_SUBCATEGORY" val="19"/>
  <p:tag name="KSO_WM_TEMPLATE_THUMBS_INDEX" val="1、4、7、12、13、14、15、16、17、18、20、24、25、28、33、36、40、43、44"/>
  <p:tag name="KSO_WM_UNIT_SHOW_EDIT_AREA_INDICATION" val="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0">
      <a:majorFont>
        <a:latin typeface="思源黑体 CN Normal"/>
        <a:ea typeface="思源黑体 CN Normal"/>
        <a:cs typeface="Arial"/>
      </a:majorFont>
      <a:minorFont>
        <a:latin typeface="思源黑体 CN Normal"/>
        <a:ea typeface="思源黑体 CN Norm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0">
      <a:majorFont>
        <a:latin typeface="思源黑体 CN Normal"/>
        <a:ea typeface="思源黑体 CN Normal"/>
        <a:cs typeface="Arial"/>
      </a:majorFont>
      <a:minorFont>
        <a:latin typeface="思源黑体 CN Normal"/>
        <a:ea typeface="思源黑体 CN Norm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思源黑体 CN Normal"/>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思源黑体 CN Normal"/>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思源黑体 CN Normal"/>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思源黑体 CN Normal"/>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1488</Words>
  <Application>Microsoft Office PowerPoint</Application>
  <PresentationFormat>宽屏</PresentationFormat>
  <Paragraphs>154</Paragraphs>
  <Slides>26</Slides>
  <Notes>2</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26</vt:i4>
      </vt:variant>
    </vt:vector>
  </HeadingPairs>
  <TitlesOfParts>
    <vt:vector size="41" baseType="lpstr">
      <vt:lpstr>Meiryo</vt:lpstr>
      <vt:lpstr>卢文辉经典粗黑简体</vt:lpstr>
      <vt:lpstr>三极信黑简体</vt:lpstr>
      <vt:lpstr>三极正极黑简体</vt:lpstr>
      <vt:lpstr>思源黑体 CN Medium</vt:lpstr>
      <vt:lpstr>思源黑体 CN Normal</vt:lpstr>
      <vt:lpstr>思源宋體</vt:lpstr>
      <vt:lpstr>宋体</vt:lpstr>
      <vt:lpstr>微软雅黑</vt:lpstr>
      <vt:lpstr>Arial</vt:lpstr>
      <vt:lpstr>Calibri</vt:lpstr>
      <vt:lpstr>Calibri Light</vt:lpstr>
      <vt:lpstr>第一PPT模板网-WWW.1PPT.COM</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7</cp:revision>
  <cp:lastPrinted>2022-06-05T21:59:14Z</cp:lastPrinted>
  <dcterms:created xsi:type="dcterms:W3CDTF">2022-06-05T21:59:14Z</dcterms:created>
  <dcterms:modified xsi:type="dcterms:W3CDTF">2023-02-21T00:54:58Z</dcterms:modified>
</cp:coreProperties>
</file>