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62" r:id="rId3"/>
  </p:sldMasterIdLst>
  <p:notesMasterIdLst>
    <p:notesMasterId r:id="rId27"/>
  </p:notesMasterIdLst>
  <p:sldIdLst>
    <p:sldId id="283" r:id="rId4"/>
    <p:sldId id="286" r:id="rId5"/>
    <p:sldId id="285" r:id="rId6"/>
    <p:sldId id="287" r:id="rId7"/>
    <p:sldId id="260" r:id="rId8"/>
    <p:sldId id="293" r:id="rId9"/>
    <p:sldId id="262" r:id="rId10"/>
    <p:sldId id="294" r:id="rId11"/>
    <p:sldId id="265" r:id="rId12"/>
    <p:sldId id="266" r:id="rId13"/>
    <p:sldId id="267" r:id="rId14"/>
    <p:sldId id="268" r:id="rId15"/>
    <p:sldId id="295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96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2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48B83-3CF8-4090-820A-0601818FE7AD}" type="datetimeFigureOut">
              <a:rPr lang="zh-CN" altLang="en-US" smtClean="0"/>
              <a:t>2023/3/2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AC13C-22DB-4CC7-A2D0-E7CC57939F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600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7135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970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7500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327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9927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746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0832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1734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60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350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095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51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053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664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567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AC13C-22DB-4CC7-A2D0-E7CC57939F2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28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08E2817-406D-4886-9B32-B917EF367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5C43E8E-3CA0-4DFE-9FA3-BB9396C5CA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4926BF2-133B-4BFC-B279-72D622330C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E389758-0D58-40FF-8113-5C71025D2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91B9-7A8A-4887-A2AB-F0664D62ACCB}" type="datetimeFigureOut">
              <a:rPr lang="zh-CN" altLang="en-US" smtClean="0"/>
              <a:t>2023/3/2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9FFBAB5-3C5B-414F-A6DB-4DB372120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F455C0A-BC22-4551-B144-ABA435F10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88FC-F1D0-4600-B6D2-69CADA6461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351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07B0686-9809-4916-BDEF-D109BCBB1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CE325B5-70B7-487D-AE68-1F9C2BFB49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15CD2A0-C09F-4140-99B1-BBEE99E66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91B9-7A8A-4887-A2AB-F0664D62ACCB}" type="datetimeFigureOut">
              <a:rPr lang="zh-CN" altLang="en-US" smtClean="0"/>
              <a:t>2023/3/2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9C8A22F-6C86-463F-A448-31D7A210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85E5D4D-2921-441B-8D0D-77AE9802D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88FC-F1D0-4600-B6D2-69CADA6461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5180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7188BA7-7030-4DE6-96FB-470A672570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443F87A-231E-4F2C-8417-C2972B0772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369810D-5420-42C5-A707-0CE0D1146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91B9-7A8A-4887-A2AB-F0664D62ACCB}" type="datetimeFigureOut">
              <a:rPr lang="zh-CN" altLang="en-US" smtClean="0"/>
              <a:t>2023/3/2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B2F5386-1F33-486E-BD1A-4275E813D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F134050-EADC-415F-B686-EE95D3B70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88FC-F1D0-4600-B6D2-69CADA6461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84749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48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897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08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796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20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932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89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70B4B6E-CDAB-4BD8-ABA4-0D3A638513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E228D93-C20E-459B-9BAD-60E180DA3E0D}"/>
              </a:ext>
            </a:extLst>
          </p:cNvPr>
          <p:cNvSpPr/>
          <p:nvPr userDrawn="1"/>
        </p:nvSpPr>
        <p:spPr>
          <a:xfrm>
            <a:off x="219075" y="228600"/>
            <a:ext cx="11753851" cy="6610350"/>
          </a:xfrm>
          <a:prstGeom prst="roundRect">
            <a:avLst>
              <a:gd name="adj" fmla="val 28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49EC86F-5EC2-4E38-8757-43226A9651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448299"/>
            <a:ext cx="12192000" cy="141005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B5FA590-55CA-4A91-9131-66C0D92DD03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566" y="365591"/>
            <a:ext cx="519584" cy="493286"/>
          </a:xfrm>
          <a:custGeom>
            <a:avLst/>
            <a:gdLst>
              <a:gd name="connsiteX0" fmla="*/ 1576129 w 3893576"/>
              <a:gd name="connsiteY0" fmla="*/ 0 h 3366296"/>
              <a:gd name="connsiteX1" fmla="*/ 3893576 w 3893576"/>
              <a:gd name="connsiteY1" fmla="*/ 0 h 3366296"/>
              <a:gd name="connsiteX2" fmla="*/ 3893576 w 3893576"/>
              <a:gd name="connsiteY2" fmla="*/ 3366296 h 3366296"/>
              <a:gd name="connsiteX3" fmla="*/ 0 w 3893576"/>
              <a:gd name="connsiteY3" fmla="*/ 3366296 h 3366296"/>
              <a:gd name="connsiteX4" fmla="*/ 0 w 3893576"/>
              <a:gd name="connsiteY4" fmla="*/ 946466 h 3366296"/>
              <a:gd name="connsiteX5" fmla="*/ 17860 w 3893576"/>
              <a:gd name="connsiteY5" fmla="*/ 973975 h 3366296"/>
              <a:gd name="connsiteX6" fmla="*/ 58994 w 3893576"/>
              <a:gd name="connsiteY6" fmla="*/ 1006554 h 3366296"/>
              <a:gd name="connsiteX7" fmla="*/ 511239 w 3893576"/>
              <a:gd name="connsiteY7" fmla="*/ 1021245 h 3366296"/>
              <a:gd name="connsiteX8" fmla="*/ 528865 w 3893576"/>
              <a:gd name="connsiteY8" fmla="*/ 1017206 h 3366296"/>
              <a:gd name="connsiteX9" fmla="*/ 539527 w 3893576"/>
              <a:gd name="connsiteY9" fmla="*/ 1023866 h 3366296"/>
              <a:gd name="connsiteX10" fmla="*/ 619433 w 3893576"/>
              <a:gd name="connsiteY10" fmla="*/ 1036051 h 3366296"/>
              <a:gd name="connsiteX11" fmla="*/ 1474839 w 3893576"/>
              <a:gd name="connsiteY11" fmla="*/ 33160 h 3366296"/>
              <a:gd name="connsiteX12" fmla="*/ 1504336 w 3893576"/>
              <a:gd name="connsiteY12" fmla="*/ 121651 h 3366296"/>
              <a:gd name="connsiteX13" fmla="*/ 1592826 w 3893576"/>
              <a:gd name="connsiteY13" fmla="*/ 121651 h 3366296"/>
              <a:gd name="connsiteX14" fmla="*/ 1582917 w 3893576"/>
              <a:gd name="connsiteY14" fmla="*/ 40535 h 3366296"/>
              <a:gd name="connsiteX15" fmla="*/ 0 w 3893576"/>
              <a:gd name="connsiteY15" fmla="*/ 0 h 3366296"/>
              <a:gd name="connsiteX16" fmla="*/ 197519 w 3893576"/>
              <a:gd name="connsiteY16" fmla="*/ 0 h 3366296"/>
              <a:gd name="connsiteX17" fmla="*/ 196166 w 3893576"/>
              <a:gd name="connsiteY17" fmla="*/ 4009 h 3366296"/>
              <a:gd name="connsiteX18" fmla="*/ 176981 w 3893576"/>
              <a:gd name="connsiteY18" fmla="*/ 269134 h 3366296"/>
              <a:gd name="connsiteX19" fmla="*/ 195590 w 3893576"/>
              <a:gd name="connsiteY19" fmla="*/ 370040 h 3366296"/>
              <a:gd name="connsiteX20" fmla="*/ 211689 w 3893576"/>
              <a:gd name="connsiteY20" fmla="*/ 430346 h 3366296"/>
              <a:gd name="connsiteX21" fmla="*/ 190876 w 3893576"/>
              <a:gd name="connsiteY21" fmla="*/ 441729 h 3366296"/>
              <a:gd name="connsiteX22" fmla="*/ 58994 w 3893576"/>
              <a:gd name="connsiteY22" fmla="*/ 534605 h 3366296"/>
              <a:gd name="connsiteX23" fmla="*/ 13021 w 3893576"/>
              <a:gd name="connsiteY23" fmla="*/ 594607 h 3366296"/>
              <a:gd name="connsiteX24" fmla="*/ 0 w 3893576"/>
              <a:gd name="connsiteY24" fmla="*/ 622329 h 336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93576" h="3366296">
                <a:moveTo>
                  <a:pt x="1576129" y="0"/>
                </a:moveTo>
                <a:lnTo>
                  <a:pt x="3893576" y="0"/>
                </a:lnTo>
                <a:lnTo>
                  <a:pt x="3893576" y="3366296"/>
                </a:lnTo>
                <a:lnTo>
                  <a:pt x="0" y="3366296"/>
                </a:lnTo>
                <a:lnTo>
                  <a:pt x="0" y="946466"/>
                </a:lnTo>
                <a:lnTo>
                  <a:pt x="17860" y="973975"/>
                </a:lnTo>
                <a:cubicBezTo>
                  <a:pt x="29882" y="987504"/>
                  <a:pt x="43631" y="998565"/>
                  <a:pt x="58994" y="1006554"/>
                </a:cubicBezTo>
                <a:cubicBezTo>
                  <a:pt x="135809" y="1046498"/>
                  <a:pt x="329765" y="1053795"/>
                  <a:pt x="511239" y="1021245"/>
                </a:cubicBezTo>
                <a:lnTo>
                  <a:pt x="528865" y="1017206"/>
                </a:lnTo>
                <a:lnTo>
                  <a:pt x="539527" y="1023866"/>
                </a:lnTo>
                <a:cubicBezTo>
                  <a:pt x="565663" y="1036282"/>
                  <a:pt x="592395" y="1040967"/>
                  <a:pt x="619433" y="1036051"/>
                </a:cubicBezTo>
                <a:cubicBezTo>
                  <a:pt x="835743" y="996722"/>
                  <a:pt x="1155291" y="514941"/>
                  <a:pt x="1474839" y="33160"/>
                </a:cubicBezTo>
                <a:lnTo>
                  <a:pt x="1504336" y="121651"/>
                </a:lnTo>
                <a:cubicBezTo>
                  <a:pt x="1560871" y="170812"/>
                  <a:pt x="1617407" y="219974"/>
                  <a:pt x="1592826" y="121651"/>
                </a:cubicBezTo>
                <a:cubicBezTo>
                  <a:pt x="1592826" y="121651"/>
                  <a:pt x="1590061" y="89696"/>
                  <a:pt x="1582917" y="40535"/>
                </a:cubicBezTo>
                <a:close/>
                <a:moveTo>
                  <a:pt x="0" y="0"/>
                </a:moveTo>
                <a:lnTo>
                  <a:pt x="197519" y="0"/>
                </a:lnTo>
                <a:lnTo>
                  <a:pt x="196166" y="4009"/>
                </a:lnTo>
                <a:cubicBezTo>
                  <a:pt x="172833" y="91001"/>
                  <a:pt x="165920" y="182487"/>
                  <a:pt x="176981" y="269134"/>
                </a:cubicBezTo>
                <a:cubicBezTo>
                  <a:pt x="180668" y="298016"/>
                  <a:pt x="186967" y="332276"/>
                  <a:pt x="195590" y="370040"/>
                </a:cubicBezTo>
                <a:lnTo>
                  <a:pt x="211689" y="430346"/>
                </a:lnTo>
                <a:lnTo>
                  <a:pt x="190876" y="441729"/>
                </a:lnTo>
                <a:cubicBezTo>
                  <a:pt x="132506" y="475151"/>
                  <a:pt x="85726" y="506952"/>
                  <a:pt x="58994" y="534605"/>
                </a:cubicBezTo>
                <a:cubicBezTo>
                  <a:pt x="41173" y="553041"/>
                  <a:pt x="25887" y="573243"/>
                  <a:pt x="13021" y="594607"/>
                </a:cubicBezTo>
                <a:lnTo>
                  <a:pt x="0" y="622329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08FE7BB-4F6D-4ED8-92D2-9FA47CDD4DF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5815905"/>
            <a:ext cx="2762250" cy="1251645"/>
          </a:xfrm>
          <a:prstGeom prst="rect">
            <a:avLst/>
          </a:prstGeom>
        </p:spPr>
      </p:pic>
      <p:sp>
        <p:nvSpPr>
          <p:cNvPr id="12" name="PA-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AA04821-1977-48C1-BCAD-0291DF62D49E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739218" y="423894"/>
            <a:ext cx="2994582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20XX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年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全国节能宣传周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F5C9803-70FE-473D-87E7-C727F748184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48900" y="-355"/>
            <a:ext cx="1943100" cy="224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343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0" presetID="0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181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309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6657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96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C0DC353-16DE-4ACD-B4EC-E09093CBA4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2C6FEF0-DFEA-4AA5-9854-133C3A61A88B}"/>
              </a:ext>
            </a:extLst>
          </p:cNvPr>
          <p:cNvSpPr/>
          <p:nvPr userDrawn="1"/>
        </p:nvSpPr>
        <p:spPr>
          <a:xfrm>
            <a:off x="219075" y="228600"/>
            <a:ext cx="11753851" cy="6610350"/>
          </a:xfrm>
          <a:prstGeom prst="roundRect">
            <a:avLst>
              <a:gd name="adj" fmla="val 28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67CEC6A-EB44-469F-B44B-321C0CC5C3F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448299"/>
            <a:ext cx="12192000" cy="141005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E228F7C-D2F0-4E95-810A-4E838B0347D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566" y="365591"/>
            <a:ext cx="519584" cy="493286"/>
          </a:xfrm>
          <a:custGeom>
            <a:avLst/>
            <a:gdLst>
              <a:gd name="connsiteX0" fmla="*/ 1576129 w 3893576"/>
              <a:gd name="connsiteY0" fmla="*/ 0 h 3366296"/>
              <a:gd name="connsiteX1" fmla="*/ 3893576 w 3893576"/>
              <a:gd name="connsiteY1" fmla="*/ 0 h 3366296"/>
              <a:gd name="connsiteX2" fmla="*/ 3893576 w 3893576"/>
              <a:gd name="connsiteY2" fmla="*/ 3366296 h 3366296"/>
              <a:gd name="connsiteX3" fmla="*/ 0 w 3893576"/>
              <a:gd name="connsiteY3" fmla="*/ 3366296 h 3366296"/>
              <a:gd name="connsiteX4" fmla="*/ 0 w 3893576"/>
              <a:gd name="connsiteY4" fmla="*/ 946466 h 3366296"/>
              <a:gd name="connsiteX5" fmla="*/ 17860 w 3893576"/>
              <a:gd name="connsiteY5" fmla="*/ 973975 h 3366296"/>
              <a:gd name="connsiteX6" fmla="*/ 58994 w 3893576"/>
              <a:gd name="connsiteY6" fmla="*/ 1006554 h 3366296"/>
              <a:gd name="connsiteX7" fmla="*/ 511239 w 3893576"/>
              <a:gd name="connsiteY7" fmla="*/ 1021245 h 3366296"/>
              <a:gd name="connsiteX8" fmla="*/ 528865 w 3893576"/>
              <a:gd name="connsiteY8" fmla="*/ 1017206 h 3366296"/>
              <a:gd name="connsiteX9" fmla="*/ 539527 w 3893576"/>
              <a:gd name="connsiteY9" fmla="*/ 1023866 h 3366296"/>
              <a:gd name="connsiteX10" fmla="*/ 619433 w 3893576"/>
              <a:gd name="connsiteY10" fmla="*/ 1036051 h 3366296"/>
              <a:gd name="connsiteX11" fmla="*/ 1474839 w 3893576"/>
              <a:gd name="connsiteY11" fmla="*/ 33160 h 3366296"/>
              <a:gd name="connsiteX12" fmla="*/ 1504336 w 3893576"/>
              <a:gd name="connsiteY12" fmla="*/ 121651 h 3366296"/>
              <a:gd name="connsiteX13" fmla="*/ 1592826 w 3893576"/>
              <a:gd name="connsiteY13" fmla="*/ 121651 h 3366296"/>
              <a:gd name="connsiteX14" fmla="*/ 1582917 w 3893576"/>
              <a:gd name="connsiteY14" fmla="*/ 40535 h 3366296"/>
              <a:gd name="connsiteX15" fmla="*/ 0 w 3893576"/>
              <a:gd name="connsiteY15" fmla="*/ 0 h 3366296"/>
              <a:gd name="connsiteX16" fmla="*/ 197519 w 3893576"/>
              <a:gd name="connsiteY16" fmla="*/ 0 h 3366296"/>
              <a:gd name="connsiteX17" fmla="*/ 196166 w 3893576"/>
              <a:gd name="connsiteY17" fmla="*/ 4009 h 3366296"/>
              <a:gd name="connsiteX18" fmla="*/ 176981 w 3893576"/>
              <a:gd name="connsiteY18" fmla="*/ 269134 h 3366296"/>
              <a:gd name="connsiteX19" fmla="*/ 195590 w 3893576"/>
              <a:gd name="connsiteY19" fmla="*/ 370040 h 3366296"/>
              <a:gd name="connsiteX20" fmla="*/ 211689 w 3893576"/>
              <a:gd name="connsiteY20" fmla="*/ 430346 h 3366296"/>
              <a:gd name="connsiteX21" fmla="*/ 190876 w 3893576"/>
              <a:gd name="connsiteY21" fmla="*/ 441729 h 3366296"/>
              <a:gd name="connsiteX22" fmla="*/ 58994 w 3893576"/>
              <a:gd name="connsiteY22" fmla="*/ 534605 h 3366296"/>
              <a:gd name="connsiteX23" fmla="*/ 13021 w 3893576"/>
              <a:gd name="connsiteY23" fmla="*/ 594607 h 3366296"/>
              <a:gd name="connsiteX24" fmla="*/ 0 w 3893576"/>
              <a:gd name="connsiteY24" fmla="*/ 622329 h 336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93576" h="3366296">
                <a:moveTo>
                  <a:pt x="1576129" y="0"/>
                </a:moveTo>
                <a:lnTo>
                  <a:pt x="3893576" y="0"/>
                </a:lnTo>
                <a:lnTo>
                  <a:pt x="3893576" y="3366296"/>
                </a:lnTo>
                <a:lnTo>
                  <a:pt x="0" y="3366296"/>
                </a:lnTo>
                <a:lnTo>
                  <a:pt x="0" y="946466"/>
                </a:lnTo>
                <a:lnTo>
                  <a:pt x="17860" y="973975"/>
                </a:lnTo>
                <a:cubicBezTo>
                  <a:pt x="29882" y="987504"/>
                  <a:pt x="43631" y="998565"/>
                  <a:pt x="58994" y="1006554"/>
                </a:cubicBezTo>
                <a:cubicBezTo>
                  <a:pt x="135809" y="1046498"/>
                  <a:pt x="329765" y="1053795"/>
                  <a:pt x="511239" y="1021245"/>
                </a:cubicBezTo>
                <a:lnTo>
                  <a:pt x="528865" y="1017206"/>
                </a:lnTo>
                <a:lnTo>
                  <a:pt x="539527" y="1023866"/>
                </a:lnTo>
                <a:cubicBezTo>
                  <a:pt x="565663" y="1036282"/>
                  <a:pt x="592395" y="1040967"/>
                  <a:pt x="619433" y="1036051"/>
                </a:cubicBezTo>
                <a:cubicBezTo>
                  <a:pt x="835743" y="996722"/>
                  <a:pt x="1155291" y="514941"/>
                  <a:pt x="1474839" y="33160"/>
                </a:cubicBezTo>
                <a:lnTo>
                  <a:pt x="1504336" y="121651"/>
                </a:lnTo>
                <a:cubicBezTo>
                  <a:pt x="1560871" y="170812"/>
                  <a:pt x="1617407" y="219974"/>
                  <a:pt x="1592826" y="121651"/>
                </a:cubicBezTo>
                <a:cubicBezTo>
                  <a:pt x="1592826" y="121651"/>
                  <a:pt x="1590061" y="89696"/>
                  <a:pt x="1582917" y="40535"/>
                </a:cubicBezTo>
                <a:close/>
                <a:moveTo>
                  <a:pt x="0" y="0"/>
                </a:moveTo>
                <a:lnTo>
                  <a:pt x="197519" y="0"/>
                </a:lnTo>
                <a:lnTo>
                  <a:pt x="196166" y="4009"/>
                </a:lnTo>
                <a:cubicBezTo>
                  <a:pt x="172833" y="91001"/>
                  <a:pt x="165920" y="182487"/>
                  <a:pt x="176981" y="269134"/>
                </a:cubicBezTo>
                <a:cubicBezTo>
                  <a:pt x="180668" y="298016"/>
                  <a:pt x="186967" y="332276"/>
                  <a:pt x="195590" y="370040"/>
                </a:cubicBezTo>
                <a:lnTo>
                  <a:pt x="211689" y="430346"/>
                </a:lnTo>
                <a:lnTo>
                  <a:pt x="190876" y="441729"/>
                </a:lnTo>
                <a:cubicBezTo>
                  <a:pt x="132506" y="475151"/>
                  <a:pt x="85726" y="506952"/>
                  <a:pt x="58994" y="534605"/>
                </a:cubicBezTo>
                <a:cubicBezTo>
                  <a:pt x="41173" y="553041"/>
                  <a:pt x="25887" y="573243"/>
                  <a:pt x="13021" y="594607"/>
                </a:cubicBezTo>
                <a:lnTo>
                  <a:pt x="0" y="622329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8920F4B-2B26-47F1-BBFA-71E41D6922F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5815905"/>
            <a:ext cx="2762250" cy="1251645"/>
          </a:xfrm>
          <a:prstGeom prst="rect">
            <a:avLst/>
          </a:prstGeom>
        </p:spPr>
      </p:pic>
      <p:sp>
        <p:nvSpPr>
          <p:cNvPr id="12" name="PA-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A51EDC4-F132-4601-9382-649AB5556B18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739218" y="423894"/>
            <a:ext cx="2537382" cy="37620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20XX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年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全国低碳日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1D6951B-22E1-4DC3-9B52-C7C5298028B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48900" y="-355"/>
            <a:ext cx="1943100" cy="224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093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0" presetID="0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34A79D7-7FA9-4E1E-9197-95CB6DF93C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1CB77F2-860D-47A1-AB98-F8DBE68003DD}"/>
              </a:ext>
            </a:extLst>
          </p:cNvPr>
          <p:cNvSpPr/>
          <p:nvPr userDrawn="1"/>
        </p:nvSpPr>
        <p:spPr>
          <a:xfrm>
            <a:off x="219075" y="228600"/>
            <a:ext cx="11753851" cy="6610350"/>
          </a:xfrm>
          <a:prstGeom prst="roundRect">
            <a:avLst>
              <a:gd name="adj" fmla="val 28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F6AFB4D-30D8-4521-8440-6BE2CEB155F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448299"/>
            <a:ext cx="12192000" cy="141005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63123E4-06C2-4139-B3E8-C30C2350069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566" y="365591"/>
            <a:ext cx="519584" cy="493286"/>
          </a:xfrm>
          <a:custGeom>
            <a:avLst/>
            <a:gdLst>
              <a:gd name="connsiteX0" fmla="*/ 1576129 w 3893576"/>
              <a:gd name="connsiteY0" fmla="*/ 0 h 3366296"/>
              <a:gd name="connsiteX1" fmla="*/ 3893576 w 3893576"/>
              <a:gd name="connsiteY1" fmla="*/ 0 h 3366296"/>
              <a:gd name="connsiteX2" fmla="*/ 3893576 w 3893576"/>
              <a:gd name="connsiteY2" fmla="*/ 3366296 h 3366296"/>
              <a:gd name="connsiteX3" fmla="*/ 0 w 3893576"/>
              <a:gd name="connsiteY3" fmla="*/ 3366296 h 3366296"/>
              <a:gd name="connsiteX4" fmla="*/ 0 w 3893576"/>
              <a:gd name="connsiteY4" fmla="*/ 946466 h 3366296"/>
              <a:gd name="connsiteX5" fmla="*/ 17860 w 3893576"/>
              <a:gd name="connsiteY5" fmla="*/ 973975 h 3366296"/>
              <a:gd name="connsiteX6" fmla="*/ 58994 w 3893576"/>
              <a:gd name="connsiteY6" fmla="*/ 1006554 h 3366296"/>
              <a:gd name="connsiteX7" fmla="*/ 511239 w 3893576"/>
              <a:gd name="connsiteY7" fmla="*/ 1021245 h 3366296"/>
              <a:gd name="connsiteX8" fmla="*/ 528865 w 3893576"/>
              <a:gd name="connsiteY8" fmla="*/ 1017206 h 3366296"/>
              <a:gd name="connsiteX9" fmla="*/ 539527 w 3893576"/>
              <a:gd name="connsiteY9" fmla="*/ 1023866 h 3366296"/>
              <a:gd name="connsiteX10" fmla="*/ 619433 w 3893576"/>
              <a:gd name="connsiteY10" fmla="*/ 1036051 h 3366296"/>
              <a:gd name="connsiteX11" fmla="*/ 1474839 w 3893576"/>
              <a:gd name="connsiteY11" fmla="*/ 33160 h 3366296"/>
              <a:gd name="connsiteX12" fmla="*/ 1504336 w 3893576"/>
              <a:gd name="connsiteY12" fmla="*/ 121651 h 3366296"/>
              <a:gd name="connsiteX13" fmla="*/ 1592826 w 3893576"/>
              <a:gd name="connsiteY13" fmla="*/ 121651 h 3366296"/>
              <a:gd name="connsiteX14" fmla="*/ 1582917 w 3893576"/>
              <a:gd name="connsiteY14" fmla="*/ 40535 h 3366296"/>
              <a:gd name="connsiteX15" fmla="*/ 0 w 3893576"/>
              <a:gd name="connsiteY15" fmla="*/ 0 h 3366296"/>
              <a:gd name="connsiteX16" fmla="*/ 197519 w 3893576"/>
              <a:gd name="connsiteY16" fmla="*/ 0 h 3366296"/>
              <a:gd name="connsiteX17" fmla="*/ 196166 w 3893576"/>
              <a:gd name="connsiteY17" fmla="*/ 4009 h 3366296"/>
              <a:gd name="connsiteX18" fmla="*/ 176981 w 3893576"/>
              <a:gd name="connsiteY18" fmla="*/ 269134 h 3366296"/>
              <a:gd name="connsiteX19" fmla="*/ 195590 w 3893576"/>
              <a:gd name="connsiteY19" fmla="*/ 370040 h 3366296"/>
              <a:gd name="connsiteX20" fmla="*/ 211689 w 3893576"/>
              <a:gd name="connsiteY20" fmla="*/ 430346 h 3366296"/>
              <a:gd name="connsiteX21" fmla="*/ 190876 w 3893576"/>
              <a:gd name="connsiteY21" fmla="*/ 441729 h 3366296"/>
              <a:gd name="connsiteX22" fmla="*/ 58994 w 3893576"/>
              <a:gd name="connsiteY22" fmla="*/ 534605 h 3366296"/>
              <a:gd name="connsiteX23" fmla="*/ 13021 w 3893576"/>
              <a:gd name="connsiteY23" fmla="*/ 594607 h 3366296"/>
              <a:gd name="connsiteX24" fmla="*/ 0 w 3893576"/>
              <a:gd name="connsiteY24" fmla="*/ 622329 h 336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93576" h="3366296">
                <a:moveTo>
                  <a:pt x="1576129" y="0"/>
                </a:moveTo>
                <a:lnTo>
                  <a:pt x="3893576" y="0"/>
                </a:lnTo>
                <a:lnTo>
                  <a:pt x="3893576" y="3366296"/>
                </a:lnTo>
                <a:lnTo>
                  <a:pt x="0" y="3366296"/>
                </a:lnTo>
                <a:lnTo>
                  <a:pt x="0" y="946466"/>
                </a:lnTo>
                <a:lnTo>
                  <a:pt x="17860" y="973975"/>
                </a:lnTo>
                <a:cubicBezTo>
                  <a:pt x="29882" y="987504"/>
                  <a:pt x="43631" y="998565"/>
                  <a:pt x="58994" y="1006554"/>
                </a:cubicBezTo>
                <a:cubicBezTo>
                  <a:pt x="135809" y="1046498"/>
                  <a:pt x="329765" y="1053795"/>
                  <a:pt x="511239" y="1021245"/>
                </a:cubicBezTo>
                <a:lnTo>
                  <a:pt x="528865" y="1017206"/>
                </a:lnTo>
                <a:lnTo>
                  <a:pt x="539527" y="1023866"/>
                </a:lnTo>
                <a:cubicBezTo>
                  <a:pt x="565663" y="1036282"/>
                  <a:pt x="592395" y="1040967"/>
                  <a:pt x="619433" y="1036051"/>
                </a:cubicBezTo>
                <a:cubicBezTo>
                  <a:pt x="835743" y="996722"/>
                  <a:pt x="1155291" y="514941"/>
                  <a:pt x="1474839" y="33160"/>
                </a:cubicBezTo>
                <a:lnTo>
                  <a:pt x="1504336" y="121651"/>
                </a:lnTo>
                <a:cubicBezTo>
                  <a:pt x="1560871" y="170812"/>
                  <a:pt x="1617407" y="219974"/>
                  <a:pt x="1592826" y="121651"/>
                </a:cubicBezTo>
                <a:cubicBezTo>
                  <a:pt x="1592826" y="121651"/>
                  <a:pt x="1590061" y="89696"/>
                  <a:pt x="1582917" y="40535"/>
                </a:cubicBezTo>
                <a:close/>
                <a:moveTo>
                  <a:pt x="0" y="0"/>
                </a:moveTo>
                <a:lnTo>
                  <a:pt x="197519" y="0"/>
                </a:lnTo>
                <a:lnTo>
                  <a:pt x="196166" y="4009"/>
                </a:lnTo>
                <a:cubicBezTo>
                  <a:pt x="172833" y="91001"/>
                  <a:pt x="165920" y="182487"/>
                  <a:pt x="176981" y="269134"/>
                </a:cubicBezTo>
                <a:cubicBezTo>
                  <a:pt x="180668" y="298016"/>
                  <a:pt x="186967" y="332276"/>
                  <a:pt x="195590" y="370040"/>
                </a:cubicBezTo>
                <a:lnTo>
                  <a:pt x="211689" y="430346"/>
                </a:lnTo>
                <a:lnTo>
                  <a:pt x="190876" y="441729"/>
                </a:lnTo>
                <a:cubicBezTo>
                  <a:pt x="132506" y="475151"/>
                  <a:pt x="85726" y="506952"/>
                  <a:pt x="58994" y="534605"/>
                </a:cubicBezTo>
                <a:cubicBezTo>
                  <a:pt x="41173" y="553041"/>
                  <a:pt x="25887" y="573243"/>
                  <a:pt x="13021" y="594607"/>
                </a:cubicBezTo>
                <a:lnTo>
                  <a:pt x="0" y="622329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60C8D36-6385-4A3E-ADD8-DA277273800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5815905"/>
            <a:ext cx="2762250" cy="1251645"/>
          </a:xfrm>
          <a:prstGeom prst="rect">
            <a:avLst/>
          </a:prstGeom>
        </p:spPr>
      </p:pic>
      <p:sp>
        <p:nvSpPr>
          <p:cNvPr id="12" name="PA-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4A51182-D9E7-4ED5-BDC0-D2DC02CA7DE6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739218" y="423894"/>
            <a:ext cx="2156382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为什么要节能降耗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A45F8BF-56C8-44D5-89A4-59653250855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48900" y="-355"/>
            <a:ext cx="1943100" cy="224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5441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0" presetID="0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4ECE16E-1A50-4D25-8E4B-283BBA0015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: 圆角 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D97C2EF-54ED-4795-9717-3C1F2D96A763}"/>
              </a:ext>
            </a:extLst>
          </p:cNvPr>
          <p:cNvSpPr/>
          <p:nvPr userDrawn="1"/>
        </p:nvSpPr>
        <p:spPr>
          <a:xfrm>
            <a:off x="219075" y="228600"/>
            <a:ext cx="11753851" cy="6610350"/>
          </a:xfrm>
          <a:prstGeom prst="roundRect">
            <a:avLst>
              <a:gd name="adj" fmla="val 28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78AD749-635C-4D5D-B1CB-619051F082F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448299"/>
            <a:ext cx="12192000" cy="141005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46B825D-DE2F-46E7-9F60-D7DE47C4DFA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566" y="365591"/>
            <a:ext cx="519584" cy="493286"/>
          </a:xfrm>
          <a:custGeom>
            <a:avLst/>
            <a:gdLst>
              <a:gd name="connsiteX0" fmla="*/ 1576129 w 3893576"/>
              <a:gd name="connsiteY0" fmla="*/ 0 h 3366296"/>
              <a:gd name="connsiteX1" fmla="*/ 3893576 w 3893576"/>
              <a:gd name="connsiteY1" fmla="*/ 0 h 3366296"/>
              <a:gd name="connsiteX2" fmla="*/ 3893576 w 3893576"/>
              <a:gd name="connsiteY2" fmla="*/ 3366296 h 3366296"/>
              <a:gd name="connsiteX3" fmla="*/ 0 w 3893576"/>
              <a:gd name="connsiteY3" fmla="*/ 3366296 h 3366296"/>
              <a:gd name="connsiteX4" fmla="*/ 0 w 3893576"/>
              <a:gd name="connsiteY4" fmla="*/ 946466 h 3366296"/>
              <a:gd name="connsiteX5" fmla="*/ 17860 w 3893576"/>
              <a:gd name="connsiteY5" fmla="*/ 973975 h 3366296"/>
              <a:gd name="connsiteX6" fmla="*/ 58994 w 3893576"/>
              <a:gd name="connsiteY6" fmla="*/ 1006554 h 3366296"/>
              <a:gd name="connsiteX7" fmla="*/ 511239 w 3893576"/>
              <a:gd name="connsiteY7" fmla="*/ 1021245 h 3366296"/>
              <a:gd name="connsiteX8" fmla="*/ 528865 w 3893576"/>
              <a:gd name="connsiteY8" fmla="*/ 1017206 h 3366296"/>
              <a:gd name="connsiteX9" fmla="*/ 539527 w 3893576"/>
              <a:gd name="connsiteY9" fmla="*/ 1023866 h 3366296"/>
              <a:gd name="connsiteX10" fmla="*/ 619433 w 3893576"/>
              <a:gd name="connsiteY10" fmla="*/ 1036051 h 3366296"/>
              <a:gd name="connsiteX11" fmla="*/ 1474839 w 3893576"/>
              <a:gd name="connsiteY11" fmla="*/ 33160 h 3366296"/>
              <a:gd name="connsiteX12" fmla="*/ 1504336 w 3893576"/>
              <a:gd name="connsiteY12" fmla="*/ 121651 h 3366296"/>
              <a:gd name="connsiteX13" fmla="*/ 1592826 w 3893576"/>
              <a:gd name="connsiteY13" fmla="*/ 121651 h 3366296"/>
              <a:gd name="connsiteX14" fmla="*/ 1582917 w 3893576"/>
              <a:gd name="connsiteY14" fmla="*/ 40535 h 3366296"/>
              <a:gd name="connsiteX15" fmla="*/ 0 w 3893576"/>
              <a:gd name="connsiteY15" fmla="*/ 0 h 3366296"/>
              <a:gd name="connsiteX16" fmla="*/ 197519 w 3893576"/>
              <a:gd name="connsiteY16" fmla="*/ 0 h 3366296"/>
              <a:gd name="connsiteX17" fmla="*/ 196166 w 3893576"/>
              <a:gd name="connsiteY17" fmla="*/ 4009 h 3366296"/>
              <a:gd name="connsiteX18" fmla="*/ 176981 w 3893576"/>
              <a:gd name="connsiteY18" fmla="*/ 269134 h 3366296"/>
              <a:gd name="connsiteX19" fmla="*/ 195590 w 3893576"/>
              <a:gd name="connsiteY19" fmla="*/ 370040 h 3366296"/>
              <a:gd name="connsiteX20" fmla="*/ 211689 w 3893576"/>
              <a:gd name="connsiteY20" fmla="*/ 430346 h 3366296"/>
              <a:gd name="connsiteX21" fmla="*/ 190876 w 3893576"/>
              <a:gd name="connsiteY21" fmla="*/ 441729 h 3366296"/>
              <a:gd name="connsiteX22" fmla="*/ 58994 w 3893576"/>
              <a:gd name="connsiteY22" fmla="*/ 534605 h 3366296"/>
              <a:gd name="connsiteX23" fmla="*/ 13021 w 3893576"/>
              <a:gd name="connsiteY23" fmla="*/ 594607 h 3366296"/>
              <a:gd name="connsiteX24" fmla="*/ 0 w 3893576"/>
              <a:gd name="connsiteY24" fmla="*/ 622329 h 336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93576" h="3366296">
                <a:moveTo>
                  <a:pt x="1576129" y="0"/>
                </a:moveTo>
                <a:lnTo>
                  <a:pt x="3893576" y="0"/>
                </a:lnTo>
                <a:lnTo>
                  <a:pt x="3893576" y="3366296"/>
                </a:lnTo>
                <a:lnTo>
                  <a:pt x="0" y="3366296"/>
                </a:lnTo>
                <a:lnTo>
                  <a:pt x="0" y="946466"/>
                </a:lnTo>
                <a:lnTo>
                  <a:pt x="17860" y="973975"/>
                </a:lnTo>
                <a:cubicBezTo>
                  <a:pt x="29882" y="987504"/>
                  <a:pt x="43631" y="998565"/>
                  <a:pt x="58994" y="1006554"/>
                </a:cubicBezTo>
                <a:cubicBezTo>
                  <a:pt x="135809" y="1046498"/>
                  <a:pt x="329765" y="1053795"/>
                  <a:pt x="511239" y="1021245"/>
                </a:cubicBezTo>
                <a:lnTo>
                  <a:pt x="528865" y="1017206"/>
                </a:lnTo>
                <a:lnTo>
                  <a:pt x="539527" y="1023866"/>
                </a:lnTo>
                <a:cubicBezTo>
                  <a:pt x="565663" y="1036282"/>
                  <a:pt x="592395" y="1040967"/>
                  <a:pt x="619433" y="1036051"/>
                </a:cubicBezTo>
                <a:cubicBezTo>
                  <a:pt x="835743" y="996722"/>
                  <a:pt x="1155291" y="514941"/>
                  <a:pt x="1474839" y="33160"/>
                </a:cubicBezTo>
                <a:lnTo>
                  <a:pt x="1504336" y="121651"/>
                </a:lnTo>
                <a:cubicBezTo>
                  <a:pt x="1560871" y="170812"/>
                  <a:pt x="1617407" y="219974"/>
                  <a:pt x="1592826" y="121651"/>
                </a:cubicBezTo>
                <a:cubicBezTo>
                  <a:pt x="1592826" y="121651"/>
                  <a:pt x="1590061" y="89696"/>
                  <a:pt x="1582917" y="40535"/>
                </a:cubicBezTo>
                <a:close/>
                <a:moveTo>
                  <a:pt x="0" y="0"/>
                </a:moveTo>
                <a:lnTo>
                  <a:pt x="197519" y="0"/>
                </a:lnTo>
                <a:lnTo>
                  <a:pt x="196166" y="4009"/>
                </a:lnTo>
                <a:cubicBezTo>
                  <a:pt x="172833" y="91001"/>
                  <a:pt x="165920" y="182487"/>
                  <a:pt x="176981" y="269134"/>
                </a:cubicBezTo>
                <a:cubicBezTo>
                  <a:pt x="180668" y="298016"/>
                  <a:pt x="186967" y="332276"/>
                  <a:pt x="195590" y="370040"/>
                </a:cubicBezTo>
                <a:lnTo>
                  <a:pt x="211689" y="430346"/>
                </a:lnTo>
                <a:lnTo>
                  <a:pt x="190876" y="441729"/>
                </a:lnTo>
                <a:cubicBezTo>
                  <a:pt x="132506" y="475151"/>
                  <a:pt x="85726" y="506952"/>
                  <a:pt x="58994" y="534605"/>
                </a:cubicBezTo>
                <a:cubicBezTo>
                  <a:pt x="41173" y="553041"/>
                  <a:pt x="25887" y="573243"/>
                  <a:pt x="13021" y="594607"/>
                </a:cubicBezTo>
                <a:lnTo>
                  <a:pt x="0" y="622329"/>
                </a:lnTo>
                <a:close/>
              </a:path>
            </a:pathLst>
          </a:custGeom>
        </p:spPr>
      </p:pic>
      <p:pic>
        <p:nvPicPr>
          <p:cNvPr id="12" name="图片 1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6BB3108-6C36-4BCA-BB7E-75E82A70A23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5815905"/>
            <a:ext cx="2762250" cy="1251645"/>
          </a:xfrm>
          <a:prstGeom prst="rect">
            <a:avLst/>
          </a:prstGeom>
        </p:spPr>
      </p:pic>
      <p:sp>
        <p:nvSpPr>
          <p:cNvPr id="13" name="PA-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3DDBF87-AF56-4945-889A-A15AF46EB578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739218" y="423894"/>
            <a:ext cx="1470582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节能知识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BFA11FF-5940-4756-8043-902DFB1956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48900" y="-355"/>
            <a:ext cx="1943100" cy="224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789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0" presetID="0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BC5F23E-1F0C-4486-AC33-2401694991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D0E8A9E-5DC5-464E-8732-29826B575417}"/>
              </a:ext>
            </a:extLst>
          </p:cNvPr>
          <p:cNvSpPr/>
          <p:nvPr userDrawn="1"/>
        </p:nvSpPr>
        <p:spPr>
          <a:xfrm>
            <a:off x="219075" y="228600"/>
            <a:ext cx="11753851" cy="6610350"/>
          </a:xfrm>
          <a:prstGeom prst="roundRect">
            <a:avLst>
              <a:gd name="adj" fmla="val 28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8E36464-2B25-4ED8-8ED4-51C5B8B595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448299"/>
            <a:ext cx="12192000" cy="141005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04A2ED2-457D-4008-82B3-14587A4A0A1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566" y="365591"/>
            <a:ext cx="519584" cy="493286"/>
          </a:xfrm>
          <a:custGeom>
            <a:avLst/>
            <a:gdLst>
              <a:gd name="connsiteX0" fmla="*/ 1576129 w 3893576"/>
              <a:gd name="connsiteY0" fmla="*/ 0 h 3366296"/>
              <a:gd name="connsiteX1" fmla="*/ 3893576 w 3893576"/>
              <a:gd name="connsiteY1" fmla="*/ 0 h 3366296"/>
              <a:gd name="connsiteX2" fmla="*/ 3893576 w 3893576"/>
              <a:gd name="connsiteY2" fmla="*/ 3366296 h 3366296"/>
              <a:gd name="connsiteX3" fmla="*/ 0 w 3893576"/>
              <a:gd name="connsiteY3" fmla="*/ 3366296 h 3366296"/>
              <a:gd name="connsiteX4" fmla="*/ 0 w 3893576"/>
              <a:gd name="connsiteY4" fmla="*/ 946466 h 3366296"/>
              <a:gd name="connsiteX5" fmla="*/ 17860 w 3893576"/>
              <a:gd name="connsiteY5" fmla="*/ 973975 h 3366296"/>
              <a:gd name="connsiteX6" fmla="*/ 58994 w 3893576"/>
              <a:gd name="connsiteY6" fmla="*/ 1006554 h 3366296"/>
              <a:gd name="connsiteX7" fmla="*/ 511239 w 3893576"/>
              <a:gd name="connsiteY7" fmla="*/ 1021245 h 3366296"/>
              <a:gd name="connsiteX8" fmla="*/ 528865 w 3893576"/>
              <a:gd name="connsiteY8" fmla="*/ 1017206 h 3366296"/>
              <a:gd name="connsiteX9" fmla="*/ 539527 w 3893576"/>
              <a:gd name="connsiteY9" fmla="*/ 1023866 h 3366296"/>
              <a:gd name="connsiteX10" fmla="*/ 619433 w 3893576"/>
              <a:gd name="connsiteY10" fmla="*/ 1036051 h 3366296"/>
              <a:gd name="connsiteX11" fmla="*/ 1474839 w 3893576"/>
              <a:gd name="connsiteY11" fmla="*/ 33160 h 3366296"/>
              <a:gd name="connsiteX12" fmla="*/ 1504336 w 3893576"/>
              <a:gd name="connsiteY12" fmla="*/ 121651 h 3366296"/>
              <a:gd name="connsiteX13" fmla="*/ 1592826 w 3893576"/>
              <a:gd name="connsiteY13" fmla="*/ 121651 h 3366296"/>
              <a:gd name="connsiteX14" fmla="*/ 1582917 w 3893576"/>
              <a:gd name="connsiteY14" fmla="*/ 40535 h 3366296"/>
              <a:gd name="connsiteX15" fmla="*/ 0 w 3893576"/>
              <a:gd name="connsiteY15" fmla="*/ 0 h 3366296"/>
              <a:gd name="connsiteX16" fmla="*/ 197519 w 3893576"/>
              <a:gd name="connsiteY16" fmla="*/ 0 h 3366296"/>
              <a:gd name="connsiteX17" fmla="*/ 196166 w 3893576"/>
              <a:gd name="connsiteY17" fmla="*/ 4009 h 3366296"/>
              <a:gd name="connsiteX18" fmla="*/ 176981 w 3893576"/>
              <a:gd name="connsiteY18" fmla="*/ 269134 h 3366296"/>
              <a:gd name="connsiteX19" fmla="*/ 195590 w 3893576"/>
              <a:gd name="connsiteY19" fmla="*/ 370040 h 3366296"/>
              <a:gd name="connsiteX20" fmla="*/ 211689 w 3893576"/>
              <a:gd name="connsiteY20" fmla="*/ 430346 h 3366296"/>
              <a:gd name="connsiteX21" fmla="*/ 190876 w 3893576"/>
              <a:gd name="connsiteY21" fmla="*/ 441729 h 3366296"/>
              <a:gd name="connsiteX22" fmla="*/ 58994 w 3893576"/>
              <a:gd name="connsiteY22" fmla="*/ 534605 h 3366296"/>
              <a:gd name="connsiteX23" fmla="*/ 13021 w 3893576"/>
              <a:gd name="connsiteY23" fmla="*/ 594607 h 3366296"/>
              <a:gd name="connsiteX24" fmla="*/ 0 w 3893576"/>
              <a:gd name="connsiteY24" fmla="*/ 622329 h 336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93576" h="3366296">
                <a:moveTo>
                  <a:pt x="1576129" y="0"/>
                </a:moveTo>
                <a:lnTo>
                  <a:pt x="3893576" y="0"/>
                </a:lnTo>
                <a:lnTo>
                  <a:pt x="3893576" y="3366296"/>
                </a:lnTo>
                <a:lnTo>
                  <a:pt x="0" y="3366296"/>
                </a:lnTo>
                <a:lnTo>
                  <a:pt x="0" y="946466"/>
                </a:lnTo>
                <a:lnTo>
                  <a:pt x="17860" y="973975"/>
                </a:lnTo>
                <a:cubicBezTo>
                  <a:pt x="29882" y="987504"/>
                  <a:pt x="43631" y="998565"/>
                  <a:pt x="58994" y="1006554"/>
                </a:cubicBezTo>
                <a:cubicBezTo>
                  <a:pt x="135809" y="1046498"/>
                  <a:pt x="329765" y="1053795"/>
                  <a:pt x="511239" y="1021245"/>
                </a:cubicBezTo>
                <a:lnTo>
                  <a:pt x="528865" y="1017206"/>
                </a:lnTo>
                <a:lnTo>
                  <a:pt x="539527" y="1023866"/>
                </a:lnTo>
                <a:cubicBezTo>
                  <a:pt x="565663" y="1036282"/>
                  <a:pt x="592395" y="1040967"/>
                  <a:pt x="619433" y="1036051"/>
                </a:cubicBezTo>
                <a:cubicBezTo>
                  <a:pt x="835743" y="996722"/>
                  <a:pt x="1155291" y="514941"/>
                  <a:pt x="1474839" y="33160"/>
                </a:cubicBezTo>
                <a:lnTo>
                  <a:pt x="1504336" y="121651"/>
                </a:lnTo>
                <a:cubicBezTo>
                  <a:pt x="1560871" y="170812"/>
                  <a:pt x="1617407" y="219974"/>
                  <a:pt x="1592826" y="121651"/>
                </a:cubicBezTo>
                <a:cubicBezTo>
                  <a:pt x="1592826" y="121651"/>
                  <a:pt x="1590061" y="89696"/>
                  <a:pt x="1582917" y="40535"/>
                </a:cubicBezTo>
                <a:close/>
                <a:moveTo>
                  <a:pt x="0" y="0"/>
                </a:moveTo>
                <a:lnTo>
                  <a:pt x="197519" y="0"/>
                </a:lnTo>
                <a:lnTo>
                  <a:pt x="196166" y="4009"/>
                </a:lnTo>
                <a:cubicBezTo>
                  <a:pt x="172833" y="91001"/>
                  <a:pt x="165920" y="182487"/>
                  <a:pt x="176981" y="269134"/>
                </a:cubicBezTo>
                <a:cubicBezTo>
                  <a:pt x="180668" y="298016"/>
                  <a:pt x="186967" y="332276"/>
                  <a:pt x="195590" y="370040"/>
                </a:cubicBezTo>
                <a:lnTo>
                  <a:pt x="211689" y="430346"/>
                </a:lnTo>
                <a:lnTo>
                  <a:pt x="190876" y="441729"/>
                </a:lnTo>
                <a:cubicBezTo>
                  <a:pt x="132506" y="475151"/>
                  <a:pt x="85726" y="506952"/>
                  <a:pt x="58994" y="534605"/>
                </a:cubicBezTo>
                <a:cubicBezTo>
                  <a:pt x="41173" y="553041"/>
                  <a:pt x="25887" y="573243"/>
                  <a:pt x="13021" y="594607"/>
                </a:cubicBezTo>
                <a:lnTo>
                  <a:pt x="0" y="622329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A5C2D49-80CD-4F97-8E0A-458E4BCB6C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5815905"/>
            <a:ext cx="2762250" cy="1251645"/>
          </a:xfrm>
          <a:prstGeom prst="rect">
            <a:avLst/>
          </a:prstGeom>
        </p:spPr>
      </p:pic>
      <p:sp>
        <p:nvSpPr>
          <p:cNvPr id="15" name="PA-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DDCD404-23A7-4197-839B-B2A26A6FECEF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739218" y="423894"/>
            <a:ext cx="1508682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版权声明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F1BC6EC-7AB3-4C16-84B0-4F3293B347C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48900" y="-355"/>
            <a:ext cx="1943100" cy="224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074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0" presetID="0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7AF8309-B5C5-4DCE-A16E-B22029A43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4500F20-FE22-4881-81F4-7FCB52A7D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91B9-7A8A-4887-A2AB-F0664D62ACCB}" type="datetimeFigureOut">
              <a:rPr lang="zh-CN" altLang="en-US" smtClean="0"/>
              <a:t>2023/3/2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7C9FCF1-BF10-4955-BC47-3DA49A397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3AEC61A-7654-40FE-A71B-B7933E40A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88FC-F1D0-4600-B6D2-69CADA6461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8383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C2C8CCF-7AEC-47FC-864D-556AEC738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91B9-7A8A-4887-A2AB-F0664D62ACCB}" type="datetimeFigureOut">
              <a:rPr lang="zh-CN" altLang="en-US" smtClean="0"/>
              <a:t>2023/3/2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45F6A7E-9FB9-42C4-BEB6-7CFAC1F16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E77C878-3677-4256-B2C3-EDE8B9F42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88FC-F1D0-4600-B6D2-69CADA6461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99074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957A6CA-B4D7-464C-AF3C-73E86480C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87670F0-C181-425C-A456-5D40E0CDF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AFEF7E3-2E80-4376-9B48-097F76DA96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2E3EA31-96EE-4DCE-9E93-CB22542EF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91B9-7A8A-4887-A2AB-F0664D62ACCB}" type="datetimeFigureOut">
              <a:rPr lang="zh-CN" altLang="en-US" smtClean="0"/>
              <a:t>2023/3/2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50741FE-2D98-46A3-B6EC-661153175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5AAB56D-0D01-4444-8202-36F400483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88FC-F1D0-4600-B6D2-69CADA6461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3398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47A59B7-9152-4DB2-BB00-355501A66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474BCB7-3834-4007-B5EF-A1F616F9E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6A7205D-751F-45CD-8E76-0F1B18DF72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E91B9-7A8A-4887-A2AB-F0664D62ACCB}" type="datetimeFigureOut">
              <a:rPr lang="zh-CN" altLang="en-US" smtClean="0"/>
              <a:t>2023/3/2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75F546B-469E-4176-B824-B401F3F0DB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CAA4CA1-3D96-48A8-B27C-EAAB630B1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F88FC-F1D0-4600-B6D2-69CADA64616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104945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0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10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F63C6C6-4BA2-4E33-ABC3-DFCB5C8EE1E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7F7BEFC-BF71-4EAF-8E06-3F9CC934DE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26731"/>
            <a:ext cx="12192000" cy="6131269"/>
          </a:xfrm>
          <a:custGeom>
            <a:avLst/>
            <a:gdLst>
              <a:gd name="connsiteX0" fmla="*/ 5203107 w 12192000"/>
              <a:gd name="connsiteY0" fmla="*/ 854419 h 6131269"/>
              <a:gd name="connsiteX1" fmla="*/ 4648200 w 12192000"/>
              <a:gd name="connsiteY1" fmla="*/ 1248119 h 6131269"/>
              <a:gd name="connsiteX2" fmla="*/ 5203107 w 12192000"/>
              <a:gd name="connsiteY2" fmla="*/ 1641819 h 6131269"/>
              <a:gd name="connsiteX3" fmla="*/ 5758015 w 12192000"/>
              <a:gd name="connsiteY3" fmla="*/ 1248119 h 6131269"/>
              <a:gd name="connsiteX4" fmla="*/ 5203107 w 12192000"/>
              <a:gd name="connsiteY4" fmla="*/ 854419 h 6131269"/>
              <a:gd name="connsiteX5" fmla="*/ 0 w 12192000"/>
              <a:gd name="connsiteY5" fmla="*/ 0 h 6131269"/>
              <a:gd name="connsiteX6" fmla="*/ 12192000 w 12192000"/>
              <a:gd name="connsiteY6" fmla="*/ 0 h 6131269"/>
              <a:gd name="connsiteX7" fmla="*/ 12192000 w 12192000"/>
              <a:gd name="connsiteY7" fmla="*/ 6131269 h 6131269"/>
              <a:gd name="connsiteX8" fmla="*/ 0 w 12192000"/>
              <a:gd name="connsiteY8" fmla="*/ 6131269 h 6131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131269">
                <a:moveTo>
                  <a:pt x="5203107" y="854419"/>
                </a:moveTo>
                <a:cubicBezTo>
                  <a:pt x="4896640" y="854419"/>
                  <a:pt x="4648200" y="1030684"/>
                  <a:pt x="4648200" y="1248119"/>
                </a:cubicBezTo>
                <a:cubicBezTo>
                  <a:pt x="4648200" y="1465554"/>
                  <a:pt x="4896640" y="1641819"/>
                  <a:pt x="5203107" y="1641819"/>
                </a:cubicBezTo>
                <a:cubicBezTo>
                  <a:pt x="5509574" y="1641819"/>
                  <a:pt x="5758015" y="1465554"/>
                  <a:pt x="5758015" y="1248119"/>
                </a:cubicBezTo>
                <a:cubicBezTo>
                  <a:pt x="5758015" y="1030684"/>
                  <a:pt x="5509574" y="854419"/>
                  <a:pt x="5203107" y="854419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131269"/>
                </a:lnTo>
                <a:lnTo>
                  <a:pt x="0" y="6131269"/>
                </a:lnTo>
                <a:close/>
              </a:path>
            </a:pathLst>
          </a:custGeom>
        </p:spPr>
      </p:pic>
      <p:pic>
        <p:nvPicPr>
          <p:cNvPr id="12" name="图片 1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ACAAADA-3B9C-4E69-8E61-BC6F73C85A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98349" y="5455787"/>
            <a:ext cx="1115075" cy="121387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9046D5C-2A29-47E7-870B-66D7F80B18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14345" y="4940034"/>
            <a:ext cx="3028950" cy="163830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4A01041-2402-44DB-8B44-1B4FE56FA0F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8900" y="-38100"/>
            <a:ext cx="5963112" cy="5661298"/>
          </a:xfrm>
          <a:custGeom>
            <a:avLst/>
            <a:gdLst>
              <a:gd name="connsiteX0" fmla="*/ 1576129 w 3893576"/>
              <a:gd name="connsiteY0" fmla="*/ 0 h 3366296"/>
              <a:gd name="connsiteX1" fmla="*/ 3893576 w 3893576"/>
              <a:gd name="connsiteY1" fmla="*/ 0 h 3366296"/>
              <a:gd name="connsiteX2" fmla="*/ 3893576 w 3893576"/>
              <a:gd name="connsiteY2" fmla="*/ 3366296 h 3366296"/>
              <a:gd name="connsiteX3" fmla="*/ 0 w 3893576"/>
              <a:gd name="connsiteY3" fmla="*/ 3366296 h 3366296"/>
              <a:gd name="connsiteX4" fmla="*/ 0 w 3893576"/>
              <a:gd name="connsiteY4" fmla="*/ 946466 h 3366296"/>
              <a:gd name="connsiteX5" fmla="*/ 17860 w 3893576"/>
              <a:gd name="connsiteY5" fmla="*/ 973975 h 3366296"/>
              <a:gd name="connsiteX6" fmla="*/ 58994 w 3893576"/>
              <a:gd name="connsiteY6" fmla="*/ 1006554 h 3366296"/>
              <a:gd name="connsiteX7" fmla="*/ 511239 w 3893576"/>
              <a:gd name="connsiteY7" fmla="*/ 1021245 h 3366296"/>
              <a:gd name="connsiteX8" fmla="*/ 528865 w 3893576"/>
              <a:gd name="connsiteY8" fmla="*/ 1017206 h 3366296"/>
              <a:gd name="connsiteX9" fmla="*/ 539527 w 3893576"/>
              <a:gd name="connsiteY9" fmla="*/ 1023866 h 3366296"/>
              <a:gd name="connsiteX10" fmla="*/ 619433 w 3893576"/>
              <a:gd name="connsiteY10" fmla="*/ 1036051 h 3366296"/>
              <a:gd name="connsiteX11" fmla="*/ 1474839 w 3893576"/>
              <a:gd name="connsiteY11" fmla="*/ 33160 h 3366296"/>
              <a:gd name="connsiteX12" fmla="*/ 1504336 w 3893576"/>
              <a:gd name="connsiteY12" fmla="*/ 121651 h 3366296"/>
              <a:gd name="connsiteX13" fmla="*/ 1592826 w 3893576"/>
              <a:gd name="connsiteY13" fmla="*/ 121651 h 3366296"/>
              <a:gd name="connsiteX14" fmla="*/ 1582917 w 3893576"/>
              <a:gd name="connsiteY14" fmla="*/ 40535 h 3366296"/>
              <a:gd name="connsiteX15" fmla="*/ 0 w 3893576"/>
              <a:gd name="connsiteY15" fmla="*/ 0 h 3366296"/>
              <a:gd name="connsiteX16" fmla="*/ 197519 w 3893576"/>
              <a:gd name="connsiteY16" fmla="*/ 0 h 3366296"/>
              <a:gd name="connsiteX17" fmla="*/ 196166 w 3893576"/>
              <a:gd name="connsiteY17" fmla="*/ 4009 h 3366296"/>
              <a:gd name="connsiteX18" fmla="*/ 176981 w 3893576"/>
              <a:gd name="connsiteY18" fmla="*/ 269134 h 3366296"/>
              <a:gd name="connsiteX19" fmla="*/ 195590 w 3893576"/>
              <a:gd name="connsiteY19" fmla="*/ 370040 h 3366296"/>
              <a:gd name="connsiteX20" fmla="*/ 211689 w 3893576"/>
              <a:gd name="connsiteY20" fmla="*/ 430346 h 3366296"/>
              <a:gd name="connsiteX21" fmla="*/ 190876 w 3893576"/>
              <a:gd name="connsiteY21" fmla="*/ 441729 h 3366296"/>
              <a:gd name="connsiteX22" fmla="*/ 58994 w 3893576"/>
              <a:gd name="connsiteY22" fmla="*/ 534605 h 3366296"/>
              <a:gd name="connsiteX23" fmla="*/ 13021 w 3893576"/>
              <a:gd name="connsiteY23" fmla="*/ 594607 h 3366296"/>
              <a:gd name="connsiteX24" fmla="*/ 0 w 3893576"/>
              <a:gd name="connsiteY24" fmla="*/ 622329 h 336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93576" h="3366296">
                <a:moveTo>
                  <a:pt x="1576129" y="0"/>
                </a:moveTo>
                <a:lnTo>
                  <a:pt x="3893576" y="0"/>
                </a:lnTo>
                <a:lnTo>
                  <a:pt x="3893576" y="3366296"/>
                </a:lnTo>
                <a:lnTo>
                  <a:pt x="0" y="3366296"/>
                </a:lnTo>
                <a:lnTo>
                  <a:pt x="0" y="946466"/>
                </a:lnTo>
                <a:lnTo>
                  <a:pt x="17860" y="973975"/>
                </a:lnTo>
                <a:cubicBezTo>
                  <a:pt x="29882" y="987504"/>
                  <a:pt x="43631" y="998565"/>
                  <a:pt x="58994" y="1006554"/>
                </a:cubicBezTo>
                <a:cubicBezTo>
                  <a:pt x="135809" y="1046498"/>
                  <a:pt x="329765" y="1053795"/>
                  <a:pt x="511239" y="1021245"/>
                </a:cubicBezTo>
                <a:lnTo>
                  <a:pt x="528865" y="1017206"/>
                </a:lnTo>
                <a:lnTo>
                  <a:pt x="539527" y="1023866"/>
                </a:lnTo>
                <a:cubicBezTo>
                  <a:pt x="565663" y="1036282"/>
                  <a:pt x="592395" y="1040967"/>
                  <a:pt x="619433" y="1036051"/>
                </a:cubicBezTo>
                <a:cubicBezTo>
                  <a:pt x="835743" y="996722"/>
                  <a:pt x="1155291" y="514941"/>
                  <a:pt x="1474839" y="33160"/>
                </a:cubicBezTo>
                <a:lnTo>
                  <a:pt x="1504336" y="121651"/>
                </a:lnTo>
                <a:cubicBezTo>
                  <a:pt x="1560871" y="170812"/>
                  <a:pt x="1617407" y="219974"/>
                  <a:pt x="1592826" y="121651"/>
                </a:cubicBezTo>
                <a:cubicBezTo>
                  <a:pt x="1592826" y="121651"/>
                  <a:pt x="1590061" y="89696"/>
                  <a:pt x="1582917" y="40535"/>
                </a:cubicBezTo>
                <a:close/>
                <a:moveTo>
                  <a:pt x="0" y="0"/>
                </a:moveTo>
                <a:lnTo>
                  <a:pt x="197519" y="0"/>
                </a:lnTo>
                <a:lnTo>
                  <a:pt x="196166" y="4009"/>
                </a:lnTo>
                <a:cubicBezTo>
                  <a:pt x="172833" y="91001"/>
                  <a:pt x="165920" y="182487"/>
                  <a:pt x="176981" y="269134"/>
                </a:cubicBezTo>
                <a:cubicBezTo>
                  <a:pt x="180668" y="298016"/>
                  <a:pt x="186967" y="332276"/>
                  <a:pt x="195590" y="370040"/>
                </a:cubicBezTo>
                <a:lnTo>
                  <a:pt x="211689" y="430346"/>
                </a:lnTo>
                <a:lnTo>
                  <a:pt x="190876" y="441729"/>
                </a:lnTo>
                <a:cubicBezTo>
                  <a:pt x="132506" y="475151"/>
                  <a:pt x="85726" y="506952"/>
                  <a:pt x="58994" y="534605"/>
                </a:cubicBezTo>
                <a:cubicBezTo>
                  <a:pt x="41173" y="553041"/>
                  <a:pt x="25887" y="573243"/>
                  <a:pt x="13021" y="594607"/>
                </a:cubicBezTo>
                <a:lnTo>
                  <a:pt x="0" y="622329"/>
                </a:lnTo>
                <a:close/>
              </a:path>
            </a:pathLst>
          </a:custGeom>
        </p:spPr>
      </p:pic>
      <p:sp>
        <p:nvSpPr>
          <p:cNvPr id="11" name="文本框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E2FE107-503B-401B-A83B-09629D1F5D93}"/>
              </a:ext>
            </a:extLst>
          </p:cNvPr>
          <p:cNvSpPr txBox="1"/>
          <p:nvPr/>
        </p:nvSpPr>
        <p:spPr>
          <a:xfrm rot="2061153">
            <a:off x="2018049" y="2558098"/>
            <a:ext cx="2782446" cy="14465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DA159F1-7CA2-415B-A760-CFF9B87587C8}"/>
              </a:ext>
            </a:extLst>
          </p:cNvPr>
          <p:cNvSpPr txBox="1"/>
          <p:nvPr/>
        </p:nvSpPr>
        <p:spPr>
          <a:xfrm rot="1170250">
            <a:off x="3260001" y="3053515"/>
            <a:ext cx="2782446" cy="14465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能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49BD5DF-3174-4122-8B1F-FC6477F9482E}"/>
              </a:ext>
            </a:extLst>
          </p:cNvPr>
          <p:cNvSpPr txBox="1"/>
          <p:nvPr/>
        </p:nvSpPr>
        <p:spPr>
          <a:xfrm>
            <a:off x="4516864" y="3286110"/>
            <a:ext cx="2782446" cy="14465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宣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BE7DAE1-C187-4742-96A3-53EDA28E5E31}"/>
              </a:ext>
            </a:extLst>
          </p:cNvPr>
          <p:cNvSpPr txBox="1"/>
          <p:nvPr/>
        </p:nvSpPr>
        <p:spPr>
          <a:xfrm rot="20274082">
            <a:off x="5631619" y="3043888"/>
            <a:ext cx="2782446" cy="14465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传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89B4866-000E-4688-B325-8FA0D8EC6338}"/>
              </a:ext>
            </a:extLst>
          </p:cNvPr>
          <p:cNvSpPr txBox="1"/>
          <p:nvPr/>
        </p:nvSpPr>
        <p:spPr>
          <a:xfrm rot="19446912">
            <a:off x="6594562" y="2453338"/>
            <a:ext cx="2782446" cy="14465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周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9DC6CF0-CEA8-4879-A3E5-3971734FB3AE}"/>
              </a:ext>
            </a:extLst>
          </p:cNvPr>
          <p:cNvGrpSpPr/>
          <p:nvPr/>
        </p:nvGrpSpPr>
        <p:grpSpPr>
          <a:xfrm>
            <a:off x="4367576" y="1407333"/>
            <a:ext cx="2787834" cy="1573018"/>
            <a:chOff x="4266630" y="1030929"/>
            <a:chExt cx="2489750" cy="2804688"/>
          </a:xfrm>
          <a:scene3d>
            <a:camera prst="orthographicFront"/>
            <a:lightRig rig="threePt" dir="t"/>
          </a:scene3d>
        </p:grpSpPr>
        <p:sp>
          <p:nvSpPr>
            <p:cNvPr id="19" name="文本框 1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FC7E408-5963-422E-A7DB-C46E56524FC9}"/>
                </a:ext>
              </a:extLst>
            </p:cNvPr>
            <p:cNvSpPr txBox="1"/>
            <p:nvPr/>
          </p:nvSpPr>
          <p:spPr>
            <a:xfrm>
              <a:off x="4271442" y="1036916"/>
              <a:ext cx="2484938" cy="2798701"/>
            </a:xfrm>
            <a:prstGeom prst="rect">
              <a:avLst/>
            </a:prstGeom>
            <a:noFill/>
            <a:effectLst>
              <a:outerShdw blurRad="76200" dist="25400" dir="810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9600">
                  <a:ln w="104775">
                    <a:solidFill>
                      <a:schemeClr val="bg1"/>
                    </a:solidFill>
                  </a:ln>
                  <a:gradFill flip="none" rotWithShape="1">
                    <a:gsLst>
                      <a:gs pos="34000">
                        <a:srgbClr val="008913"/>
                      </a:gs>
                      <a:gs pos="100000">
                        <a:srgbClr val="C5BE28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全国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AA9488B-806A-4B30-A4D9-D0BBEAEDC707}"/>
                </a:ext>
              </a:extLst>
            </p:cNvPr>
            <p:cNvSpPr txBox="1"/>
            <p:nvPr/>
          </p:nvSpPr>
          <p:spPr>
            <a:xfrm>
              <a:off x="4266630" y="1030929"/>
              <a:ext cx="2484938" cy="2798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9600" dirty="0">
                  <a:gradFill flip="none" rotWithShape="1">
                    <a:gsLst>
                      <a:gs pos="34000">
                        <a:srgbClr val="23C27F"/>
                      </a:gs>
                      <a:gs pos="100000">
                        <a:srgbClr val="58D669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全国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C3332D0-14BC-4BA3-9639-69C8B0312869}"/>
              </a:ext>
            </a:extLst>
          </p:cNvPr>
          <p:cNvSpPr txBox="1"/>
          <p:nvPr/>
        </p:nvSpPr>
        <p:spPr>
          <a:xfrm>
            <a:off x="324091" y="287202"/>
            <a:ext cx="18164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20XX</a:t>
            </a:r>
            <a:r>
              <a:rPr lang="zh-CN" altLang="en-US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年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全国节能宣传周</a:t>
            </a:r>
            <a:r>
              <a:rPr lang="en-US" altLang="zh-CN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/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全国低碳日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EE11572-61A1-4615-8123-1A83AACBB62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47286" flipH="1">
            <a:off x="9655494" y="794581"/>
            <a:ext cx="1980338" cy="1665958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  <p:sp>
        <p:nvSpPr>
          <p:cNvPr id="23" name="文本框 2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3D2D525-6A80-4CCE-A7DA-780069CC1879}"/>
              </a:ext>
            </a:extLst>
          </p:cNvPr>
          <p:cNvSpPr txBox="1"/>
          <p:nvPr/>
        </p:nvSpPr>
        <p:spPr>
          <a:xfrm>
            <a:off x="2961431" y="4845380"/>
            <a:ext cx="569763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绿色全国节能宣传周主题教育课件</a:t>
            </a:r>
          </a:p>
        </p:txBody>
      </p:sp>
    </p:spTree>
    <p:extLst>
      <p:ext uri="{BB962C8B-B14F-4D97-AF65-F5344CB8AC3E}">
        <p14:creationId xmlns:p14="http://schemas.microsoft.com/office/powerpoint/2010/main" val="350277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37" presetID="23" presetClass="entr" presetSubtype="288" fill="hold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75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3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4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6" presetClass="entr" presetSubtype="21" fill="hold" grpId="6" nodeType="after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1"/>
      <p:bldP spid="15" grpId="2"/>
      <p:bldP spid="16" grpId="3"/>
      <p:bldP spid="17" grpId="4"/>
      <p:bldP spid="21" grpId="5"/>
      <p:bldP spid="23" grpId="6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grpSp>
        <p:nvGrpSpPr>
          <p:cNvPr id="20" name="组合 6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56E580A-4810-4436-87F2-CBD4B14A030E}"/>
              </a:ext>
            </a:extLst>
          </p:cNvPr>
          <p:cNvGrpSpPr/>
          <p:nvPr/>
        </p:nvGrpSpPr>
        <p:grpSpPr>
          <a:xfrm>
            <a:off x="5889832" y="1222120"/>
            <a:ext cx="502571" cy="4188080"/>
            <a:chOff x="695325" y="1484783"/>
            <a:chExt cx="502571" cy="4188080"/>
          </a:xfrm>
        </p:grpSpPr>
        <p:sp>
          <p:nvSpPr>
            <p:cNvPr id="21" name="等腰三角形 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FA2D011-BC2F-40B2-8995-320EEDEB8BC3}"/>
                </a:ext>
              </a:extLst>
            </p:cNvPr>
            <p:cNvSpPr/>
            <p:nvPr/>
          </p:nvSpPr>
          <p:spPr>
            <a:xfrm rot="5400000">
              <a:off x="395159" y="1784949"/>
              <a:ext cx="1102903" cy="502571"/>
            </a:xfrm>
            <a:custGeom>
              <a:avLst/>
              <a:gdLst>
                <a:gd name="connsiteX0" fmla="*/ 0 w 1102903"/>
                <a:gd name="connsiteY0" fmla="*/ 500190 h 502571"/>
                <a:gd name="connsiteX1" fmla="*/ 1102903 w 1102903"/>
                <a:gd name="connsiteY1" fmla="*/ 0 h 502571"/>
                <a:gd name="connsiteX2" fmla="*/ 729047 w 1102903"/>
                <a:gd name="connsiteY2" fmla="*/ 502571 h 502571"/>
                <a:gd name="connsiteX3" fmla="*/ 0 w 1102903"/>
                <a:gd name="connsiteY3" fmla="*/ 500190 h 50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2903" h="502570">
                  <a:moveTo>
                    <a:pt x="0" y="500190"/>
                  </a:moveTo>
                  <a:lnTo>
                    <a:pt x="1102903" y="0"/>
                  </a:lnTo>
                  <a:lnTo>
                    <a:pt x="729047" y="502571"/>
                  </a:lnTo>
                  <a:lnTo>
                    <a:pt x="0" y="500190"/>
                  </a:lnTo>
                  <a:close/>
                </a:path>
              </a:pathLst>
            </a:custGeom>
            <a:solidFill>
              <a:srgbClr val="146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9D66AAC-564E-498F-910D-4AC0159EF370}"/>
                </a:ext>
              </a:extLst>
            </p:cNvPr>
            <p:cNvCxnSpPr/>
            <p:nvPr/>
          </p:nvCxnSpPr>
          <p:spPr>
            <a:xfrm flipH="1">
              <a:off x="1190309" y="2578162"/>
              <a:ext cx="1" cy="3094701"/>
            </a:xfrm>
            <a:prstGeom prst="line">
              <a:avLst/>
            </a:prstGeom>
            <a:ln>
              <a:solidFill>
                <a:srgbClr val="23C2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5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B2559B5-D72B-4655-8E1D-370571C779E6}"/>
              </a:ext>
            </a:extLst>
          </p:cNvPr>
          <p:cNvGrpSpPr/>
          <p:nvPr/>
        </p:nvGrpSpPr>
        <p:grpSpPr>
          <a:xfrm>
            <a:off x="5889833" y="1222121"/>
            <a:ext cx="3713828" cy="728790"/>
            <a:chOff x="695326" y="1484784"/>
            <a:chExt cx="3713828" cy="728790"/>
          </a:xfrm>
          <a:solidFill>
            <a:srgbClr val="0061CC"/>
          </a:solidFill>
        </p:grpSpPr>
        <p:sp>
          <p:nvSpPr>
            <p:cNvPr id="24" name="五边形 2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3E31085-049B-4C8D-8DF5-0BDEDF5C636C}"/>
                </a:ext>
              </a:extLst>
            </p:cNvPr>
            <p:cNvSpPr/>
            <p:nvPr/>
          </p:nvSpPr>
          <p:spPr>
            <a:xfrm>
              <a:off x="695326" y="1484784"/>
              <a:ext cx="3713828" cy="728790"/>
            </a:xfrm>
            <a:prstGeom prst="homePlate">
              <a:avLst/>
            </a:prstGeom>
            <a:solidFill>
              <a:srgbClr val="23C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25" name="TextBox 19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EF17585-E9BB-4E1A-A41C-75B86C04F99D}"/>
                </a:ext>
              </a:extLst>
            </p:cNvPr>
            <p:cNvSpPr txBox="1"/>
            <p:nvPr/>
          </p:nvSpPr>
          <p:spPr>
            <a:xfrm>
              <a:off x="710993" y="1567243"/>
              <a:ext cx="3322617" cy="6327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、有利于可持续发展。</a:t>
              </a:r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FE77F60-8997-4655-B3E3-65738F81191F}"/>
              </a:ext>
            </a:extLst>
          </p:cNvPr>
          <p:cNvSpPr/>
          <p:nvPr/>
        </p:nvSpPr>
        <p:spPr>
          <a:xfrm>
            <a:off x="6737556" y="2300857"/>
            <a:ext cx="4330493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chemeClr val="tx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化石能源是不可持续的一种能源，过度的依赖化石能源会造成地球资源的紧张，对化石能源无节制地开采利用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88F73E5-5DF1-43A4-B649-D306DDFC989B}"/>
              </a:ext>
            </a:extLst>
          </p:cNvPr>
          <p:cNvSpPr/>
          <p:nvPr/>
        </p:nvSpPr>
        <p:spPr>
          <a:xfrm>
            <a:off x="6737556" y="3786064"/>
            <a:ext cx="4330493" cy="152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chemeClr val="tx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总有一天化石能源会消耗殆尽，到时候就会面临能源危机。地球上可供人们利用的化石能源是有限的，只有节约能源，开发再能能源，人们才能持续发展。</a:t>
            </a:r>
          </a:p>
        </p:txBody>
      </p:sp>
      <p:pic>
        <p:nvPicPr>
          <p:cNvPr id="40" name="图片 3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C3A58BE-1E22-40AF-8187-62B3FBFFF38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76877" y="2247900"/>
            <a:ext cx="4357122" cy="435712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grpSp>
        <p:nvGrpSpPr>
          <p:cNvPr id="30" name="组合 2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C0DEC10-CEBC-4629-9C9D-06922B6813C0}"/>
              </a:ext>
            </a:extLst>
          </p:cNvPr>
          <p:cNvGrpSpPr/>
          <p:nvPr/>
        </p:nvGrpSpPr>
        <p:grpSpPr>
          <a:xfrm>
            <a:off x="1814754" y="1627239"/>
            <a:ext cx="3214446" cy="1020711"/>
            <a:chOff x="2595804" y="1741539"/>
            <a:chExt cx="3214446" cy="1020711"/>
          </a:xfrm>
        </p:grpSpPr>
        <p:sp>
          <p:nvSpPr>
            <p:cNvPr id="21" name="箭头: 右 20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6EADCFC-0C5D-4837-B4EF-76AEC6A8C549}"/>
                </a:ext>
              </a:extLst>
            </p:cNvPr>
            <p:cNvSpPr/>
            <p:nvPr/>
          </p:nvSpPr>
          <p:spPr>
            <a:xfrm>
              <a:off x="2595804" y="1741539"/>
              <a:ext cx="3214446" cy="1020711"/>
            </a:xfrm>
            <a:prstGeom prst="rightArrow">
              <a:avLst/>
            </a:prstGeom>
            <a:solidFill>
              <a:srgbClr val="23C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0FDA36C-AECC-4AC6-B5C3-84DCA8E26538}"/>
                </a:ext>
              </a:extLst>
            </p:cNvPr>
            <p:cNvSpPr txBox="1"/>
            <p:nvPr/>
          </p:nvSpPr>
          <p:spPr>
            <a:xfrm>
              <a:off x="2743612" y="2002829"/>
              <a:ext cx="30094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、有利于环境保护。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899F84F-88C8-4593-9A3B-4B6D693D6EB1}"/>
              </a:ext>
            </a:extLst>
          </p:cNvPr>
          <p:cNvGrpSpPr/>
          <p:nvPr/>
        </p:nvGrpSpPr>
        <p:grpSpPr>
          <a:xfrm>
            <a:off x="1619250" y="2914650"/>
            <a:ext cx="8858250" cy="2438400"/>
            <a:chOff x="1752600" y="3028950"/>
            <a:chExt cx="8858250" cy="2438400"/>
          </a:xfrm>
        </p:grpSpPr>
        <p:sp>
          <p:nvSpPr>
            <p:cNvPr id="24" name="矩形 23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F889F65-691D-4B02-AAFE-36E1E42DFAA8}"/>
                </a:ext>
              </a:extLst>
            </p:cNvPr>
            <p:cNvSpPr/>
            <p:nvPr/>
          </p:nvSpPr>
          <p:spPr>
            <a:xfrm>
              <a:off x="2308340" y="3589987"/>
              <a:ext cx="3410961" cy="1156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目前的能源大部分都是化石能源，无论是开采过程中，还是使用过程中，都会对环境造成破坏，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4D9CE3F-2E5B-4BB0-8EF8-FD1C7D676E34}"/>
                </a:ext>
              </a:extLst>
            </p:cNvPr>
            <p:cNvSpPr/>
            <p:nvPr/>
          </p:nvSpPr>
          <p:spPr>
            <a:xfrm>
              <a:off x="6594590" y="3589987"/>
              <a:ext cx="3410961" cy="15257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如果我们减少能源的使用，做到节约能源。那么我们就能减少能源的开采与利用，就能为保护地球做出一点微薄的贡献。</a:t>
              </a:r>
            </a:p>
          </p:txBody>
        </p:sp>
        <p:sp>
          <p:nvSpPr>
            <p:cNvPr id="27" name="矩形: 圆角 2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1499DDE-917D-4D9D-9BAE-9E312952BE73}"/>
                </a:ext>
              </a:extLst>
            </p:cNvPr>
            <p:cNvSpPr/>
            <p:nvPr/>
          </p:nvSpPr>
          <p:spPr>
            <a:xfrm>
              <a:off x="1752600" y="3028950"/>
              <a:ext cx="8858250" cy="2438400"/>
            </a:xfrm>
            <a:prstGeom prst="roundRect">
              <a:avLst/>
            </a:prstGeom>
            <a:noFill/>
            <a:ln w="28575">
              <a:solidFill>
                <a:srgbClr val="23C2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036262A-8891-48C9-B7BF-8C4153DA48A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375" y="577844"/>
            <a:ext cx="3505210" cy="233680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24631F0-672A-44EA-850F-FB0DCACAD164}"/>
              </a:ext>
            </a:extLst>
          </p:cNvPr>
          <p:cNvSpPr txBox="1"/>
          <p:nvPr/>
        </p:nvSpPr>
        <p:spPr>
          <a:xfrm>
            <a:off x="957759" y="2489951"/>
            <a:ext cx="10844022" cy="5105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  <a:cs typeface="+mn-ea"/>
              </a:defRPr>
            </a:lvl1pPr>
          </a:lstStyle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目前的能源大部分都是化石能源，无论是开采过程中，还是使用过程中，都会对环境造成破坏，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CE51895-79EE-44AC-BA8A-E1977667EEB3}"/>
              </a:ext>
            </a:extLst>
          </p:cNvPr>
          <p:cNvGrpSpPr/>
          <p:nvPr/>
        </p:nvGrpSpPr>
        <p:grpSpPr>
          <a:xfrm>
            <a:off x="1181444" y="2072081"/>
            <a:ext cx="6381406" cy="152301"/>
            <a:chOff x="971894" y="2205431"/>
            <a:chExt cx="4533899" cy="152400"/>
          </a:xfrm>
        </p:grpSpPr>
        <p:cxnSp>
          <p:nvCxnSpPr>
            <p:cNvPr id="22" name="直接连接符 2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1D4D3CA-ED59-476E-A238-D2C7856F2CC8}"/>
                </a:ext>
              </a:extLst>
            </p:cNvPr>
            <p:cNvCxnSpPr/>
            <p:nvPr/>
          </p:nvCxnSpPr>
          <p:spPr>
            <a:xfrm>
              <a:off x="971894" y="2205431"/>
              <a:ext cx="4533899" cy="0"/>
            </a:xfrm>
            <a:prstGeom prst="line">
              <a:avLst/>
            </a:prstGeom>
            <a:ln w="57150">
              <a:solidFill>
                <a:srgbClr val="23C2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506BB1C-D017-43AB-8711-6BC1CAE5DDEF}"/>
                </a:ext>
              </a:extLst>
            </p:cNvPr>
            <p:cNvCxnSpPr/>
            <p:nvPr/>
          </p:nvCxnSpPr>
          <p:spPr>
            <a:xfrm>
              <a:off x="971894" y="2357831"/>
              <a:ext cx="4533899" cy="0"/>
            </a:xfrm>
            <a:prstGeom prst="line">
              <a:avLst/>
            </a:prstGeom>
            <a:ln w="19050">
              <a:solidFill>
                <a:srgbClr val="23C2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文本框 2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B370419-314A-4181-A641-F4749F99D7DF}"/>
              </a:ext>
            </a:extLst>
          </p:cNvPr>
          <p:cNvSpPr txBox="1"/>
          <p:nvPr/>
        </p:nvSpPr>
        <p:spPr>
          <a:xfrm>
            <a:off x="938709" y="3272158"/>
            <a:ext cx="4509591" cy="22247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  <a:cs typeface="+mn-ea"/>
              </a:defRPr>
            </a:lvl1pPr>
          </a:lstStyle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如果我们减少能源的使用，做到节约能源。那么我们就能减少能源的开采与利用，就能为保护地球做出一点微薄的贡献。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E1545BB-CCF2-4EBB-A541-271423F6EEAC}"/>
              </a:ext>
            </a:extLst>
          </p:cNvPr>
          <p:cNvSpPr txBox="1"/>
          <p:nvPr/>
        </p:nvSpPr>
        <p:spPr>
          <a:xfrm>
            <a:off x="1029044" y="1468615"/>
            <a:ext cx="7238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、有利于提高人们爱好环境，保护地球的意识。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83AF255-D660-4282-962F-E004E9B9F6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3702" y="3266043"/>
            <a:ext cx="3048006" cy="304800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1"/>
      <p:bldP spid="25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5B7331C-6CD9-483A-8754-63CBE90BC3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B61D09D-E2EE-40D1-BA5A-11C0CF6B63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8894" y="4076700"/>
            <a:ext cx="6096012" cy="26289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7F93DFE-5DE5-4B93-B6E4-C29DC9DFF0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67101"/>
            <a:ext cx="12192000" cy="33909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9981906-0B53-4BF2-ABE0-361FA7C815D9}"/>
              </a:ext>
            </a:extLst>
          </p:cNvPr>
          <p:cNvGrpSpPr/>
          <p:nvPr/>
        </p:nvGrpSpPr>
        <p:grpSpPr>
          <a:xfrm>
            <a:off x="1911848" y="2006173"/>
            <a:ext cx="2008234" cy="2008234"/>
            <a:chOff x="9284198" y="653623"/>
            <a:chExt cx="2008234" cy="2008234"/>
          </a:xfrm>
        </p:grpSpPr>
        <p:sp>
          <p:nvSpPr>
            <p:cNvPr id="8" name="椭圆 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A810B50-496D-434B-A7D8-F27FB9203F9B}"/>
                </a:ext>
              </a:extLst>
            </p:cNvPr>
            <p:cNvSpPr/>
            <p:nvPr/>
          </p:nvSpPr>
          <p:spPr>
            <a:xfrm>
              <a:off x="9284198" y="653623"/>
              <a:ext cx="2008234" cy="2008234"/>
            </a:xfrm>
            <a:prstGeom prst="ellipse">
              <a:avLst/>
            </a:prstGeom>
            <a:gradFill>
              <a:gsLst>
                <a:gs pos="6000">
                  <a:srgbClr val="23C27F"/>
                </a:gs>
                <a:gs pos="100000">
                  <a:srgbClr val="58D669"/>
                </a:gs>
              </a:gsLst>
              <a:lin ang="2700000" scaled="1"/>
            </a:gradFill>
            <a:ln w="28575">
              <a:solidFill>
                <a:schemeClr val="bg1"/>
              </a:solidFill>
            </a:ln>
            <a:effectLst>
              <a:outerShdw blurRad="165100" dist="127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7245842-55EC-42DC-85C9-515974ED8B64}"/>
                </a:ext>
              </a:extLst>
            </p:cNvPr>
            <p:cNvSpPr txBox="1"/>
            <p:nvPr/>
          </p:nvSpPr>
          <p:spPr>
            <a:xfrm>
              <a:off x="9409554" y="965117"/>
              <a:ext cx="1715646" cy="144655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800">
                  <a:solidFill>
                    <a:schemeClr val="bg1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04</a:t>
              </a:r>
              <a:endParaRPr lang="zh-CN" altLang="en-US" sz="8800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endParaRPr>
            </a:p>
          </p:txBody>
        </p:sp>
      </p:grpSp>
      <p:cxnSp>
        <p:nvCxnSpPr>
          <p:cNvPr id="11" name="直接连接符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043938E-ECC9-43F8-8FEE-6215B301946F}"/>
              </a:ext>
            </a:extLst>
          </p:cNvPr>
          <p:cNvCxnSpPr/>
          <p:nvPr/>
        </p:nvCxnSpPr>
        <p:spPr>
          <a:xfrm flipH="1">
            <a:off x="4267200" y="1614107"/>
            <a:ext cx="0" cy="2571750"/>
          </a:xfrm>
          <a:prstGeom prst="line">
            <a:avLst/>
          </a:prstGeom>
          <a:ln w="28575">
            <a:gradFill>
              <a:gsLst>
                <a:gs pos="0">
                  <a:srgbClr val="58D669"/>
                </a:gs>
                <a:gs pos="100000">
                  <a:srgbClr val="23C27F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19AEAB4-BCF3-402C-8182-2BDA5DAD06E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85912" flipH="1">
            <a:off x="8524878" y="4552950"/>
            <a:ext cx="1504950" cy="16383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4A46D68-4CBF-4DA5-AD0D-E93729C46DBF}"/>
              </a:ext>
            </a:extLst>
          </p:cNvPr>
          <p:cNvSpPr txBox="1"/>
          <p:nvPr/>
        </p:nvSpPr>
        <p:spPr>
          <a:xfrm>
            <a:off x="10001491" y="306252"/>
            <a:ext cx="18164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20XX</a:t>
            </a:r>
            <a:r>
              <a:rPr lang="zh-CN" altLang="en-US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年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全国节能宣传周</a:t>
            </a:r>
            <a:r>
              <a:rPr lang="en-US" altLang="zh-CN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/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全国低碳日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4F121B0-243C-4420-B9D6-ACD89F82A3B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47286" flipH="1">
            <a:off x="10464949" y="3374361"/>
            <a:ext cx="1722330" cy="1448909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5415198-33D6-4743-9443-DFBBF4C2DBC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52714">
            <a:off x="653433" y="479033"/>
            <a:ext cx="1250714" cy="1052162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  <p:sp>
        <p:nvSpPr>
          <p:cNvPr id="19" name="PA-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8CC069E-3C98-46E3-BE48-66FBFD8277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415868" y="2081244"/>
            <a:ext cx="526153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000">
                <a:gradFill flip="none" rotWithShape="1">
                  <a:gsLst>
                    <a:gs pos="34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节能知识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E95B6F3-4A2A-42E8-AAA3-936C6AA796AF}"/>
              </a:ext>
            </a:extLst>
          </p:cNvPr>
          <p:cNvSpPr txBox="1"/>
          <p:nvPr/>
        </p:nvSpPr>
        <p:spPr>
          <a:xfrm>
            <a:off x="4525877" y="2940735"/>
            <a:ext cx="6542173" cy="131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>
                <a:solidFill>
                  <a:schemeClr val="bg1">
                    <a:lumMod val="7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The average person is always waiting for an opportunity to The average person is always waiting for an opportunity to</a:t>
            </a:r>
            <a:endParaRPr lang="zh-CN" altLang="en-US" sz="1400">
              <a:solidFill>
                <a:schemeClr val="bg1">
                  <a:lumMod val="7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  <a:p>
            <a:pPr>
              <a:lnSpc>
                <a:spcPct val="200000"/>
              </a:lnSpc>
            </a:pPr>
            <a:endParaRPr lang="zh-CN" altLang="en-US" sz="1400">
              <a:solidFill>
                <a:schemeClr val="bg1">
                  <a:lumMod val="7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1783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750"/>
                            </p:stCondLst>
                            <p:childTnLst>
                              <p:par>
                                <p:cTn id="45" presetID="16" presetClass="entr" presetSubtype="42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49" presetID="0" presetClass="entr" presetSubtype="0" fill="hold" grpId="1" nodeType="afterEffect">
                                  <p:stCondLst>
                                    <p:cond delay="5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56" presetID="22" presetClass="entr" presetSubtype="8" fill="hold" grpId="2" nodeType="afterEffect">
                                  <p:stCondLst>
                                    <p:cond delay="6225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1"/>
      <p:bldP spid="20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E6E4050-E6BA-4934-BE23-5BDE7EB12940}"/>
              </a:ext>
            </a:extLst>
          </p:cNvPr>
          <p:cNvGrpSpPr/>
          <p:nvPr/>
        </p:nvGrpSpPr>
        <p:grpSpPr>
          <a:xfrm>
            <a:off x="1389422" y="2167395"/>
            <a:ext cx="2534878" cy="1052055"/>
            <a:chOff x="1887793" y="3252018"/>
            <a:chExt cx="2534878" cy="2740094"/>
          </a:xfrm>
        </p:grpSpPr>
        <p:sp>
          <p:nvSpPr>
            <p:cNvPr id="36" name="矩形: 圆角 3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2338FA0-355B-4289-99F3-1A318285BBA9}"/>
                </a:ext>
              </a:extLst>
            </p:cNvPr>
            <p:cNvSpPr/>
            <p:nvPr/>
          </p:nvSpPr>
          <p:spPr>
            <a:xfrm>
              <a:off x="1887793" y="3252018"/>
              <a:ext cx="2534878" cy="2740094"/>
            </a:xfrm>
            <a:prstGeom prst="roundRect">
              <a:avLst/>
            </a:prstGeom>
            <a:noFill/>
            <a:ln w="19050">
              <a:solidFill>
                <a:srgbClr val="23C27F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D2B2531-6836-4FA0-BEC6-6D9819D7BFD0}"/>
                </a:ext>
              </a:extLst>
            </p:cNvPr>
            <p:cNvSpPr txBox="1"/>
            <p:nvPr/>
          </p:nvSpPr>
          <p:spPr>
            <a:xfrm>
              <a:off x="2070233" y="3923798"/>
              <a:ext cx="2257188" cy="15230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充电后及时拔掉充电器，减少对电的浪费。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12202A7-D451-4DFC-B5F2-07E4EF52EF3A}"/>
              </a:ext>
            </a:extLst>
          </p:cNvPr>
          <p:cNvGrpSpPr/>
          <p:nvPr/>
        </p:nvGrpSpPr>
        <p:grpSpPr>
          <a:xfrm>
            <a:off x="3589171" y="972474"/>
            <a:ext cx="5166059" cy="608676"/>
            <a:chOff x="3589171" y="705774"/>
            <a:chExt cx="5166059" cy="608676"/>
          </a:xfrm>
        </p:grpSpPr>
        <p:cxnSp>
          <p:nvCxnSpPr>
            <p:cNvPr id="58" name="直接连接符 5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95245AB-407B-427B-8982-2E49B1B176A4}"/>
                </a:ext>
              </a:extLst>
            </p:cNvPr>
            <p:cNvCxnSpPr/>
            <p:nvPr/>
          </p:nvCxnSpPr>
          <p:spPr>
            <a:xfrm>
              <a:off x="3589171" y="1314450"/>
              <a:ext cx="5166059" cy="0"/>
            </a:xfrm>
            <a:prstGeom prst="line">
              <a:avLst/>
            </a:prstGeom>
            <a:ln w="38100">
              <a:solidFill>
                <a:srgbClr val="23C2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矩形 5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B3625A5-D33A-4FF4-94CE-69528671F080}"/>
                </a:ext>
              </a:extLst>
            </p:cNvPr>
            <p:cNvSpPr/>
            <p:nvPr/>
          </p:nvSpPr>
          <p:spPr>
            <a:xfrm>
              <a:off x="4528135" y="705774"/>
              <a:ext cx="2901366" cy="46166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 b="1">
                  <a:ln w="19050">
                    <a:noFill/>
                  </a:ln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10</a:t>
              </a:r>
              <a:r>
                <a:rPr lang="zh-CN" altLang="en-US" sz="2400" b="1">
                  <a:ln w="19050">
                    <a:noFill/>
                  </a:ln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个节约好习惯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6ECA7E6-7C33-4282-BD7E-B731DE0BFECB}"/>
              </a:ext>
            </a:extLst>
          </p:cNvPr>
          <p:cNvGrpSpPr/>
          <p:nvPr/>
        </p:nvGrpSpPr>
        <p:grpSpPr>
          <a:xfrm>
            <a:off x="4737341" y="2167395"/>
            <a:ext cx="2534878" cy="1052055"/>
            <a:chOff x="1887793" y="3252018"/>
            <a:chExt cx="2534878" cy="2740094"/>
          </a:xfrm>
        </p:grpSpPr>
        <p:sp>
          <p:nvSpPr>
            <p:cNvPr id="60" name="矩形: 圆角 59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A42B2FF-7AC8-4D36-96B2-F7CDF7147EEF}"/>
                </a:ext>
              </a:extLst>
            </p:cNvPr>
            <p:cNvSpPr/>
            <p:nvPr/>
          </p:nvSpPr>
          <p:spPr>
            <a:xfrm>
              <a:off x="1887793" y="3252018"/>
              <a:ext cx="2534878" cy="2740094"/>
            </a:xfrm>
            <a:prstGeom prst="roundRect">
              <a:avLst/>
            </a:prstGeom>
            <a:noFill/>
            <a:ln w="19050">
              <a:solidFill>
                <a:srgbClr val="23C27F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01D97F7-18BA-4C47-B9D0-8FA40D437A65}"/>
                </a:ext>
              </a:extLst>
            </p:cNvPr>
            <p:cNvSpPr txBox="1"/>
            <p:nvPr/>
          </p:nvSpPr>
          <p:spPr>
            <a:xfrm>
              <a:off x="2070233" y="3626102"/>
              <a:ext cx="2257188" cy="21643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采用节能灯，夏天将空调调到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26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摄氏度，这样可以大大节约能源。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83B950C-3ABF-4278-AE74-A272341B95BF}"/>
              </a:ext>
            </a:extLst>
          </p:cNvPr>
          <p:cNvGrpSpPr/>
          <p:nvPr/>
        </p:nvGrpSpPr>
        <p:grpSpPr>
          <a:xfrm>
            <a:off x="8085260" y="2167395"/>
            <a:ext cx="2534878" cy="1052055"/>
            <a:chOff x="1887793" y="3252018"/>
            <a:chExt cx="2534878" cy="2740094"/>
          </a:xfrm>
        </p:grpSpPr>
        <p:sp>
          <p:nvSpPr>
            <p:cNvPr id="63" name="矩形: 圆角 62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1D7E18B-112B-4585-BAB3-0552FEC4468F}"/>
                </a:ext>
              </a:extLst>
            </p:cNvPr>
            <p:cNvSpPr/>
            <p:nvPr/>
          </p:nvSpPr>
          <p:spPr>
            <a:xfrm>
              <a:off x="1887793" y="3252018"/>
              <a:ext cx="2534878" cy="2740094"/>
            </a:xfrm>
            <a:prstGeom prst="roundRect">
              <a:avLst/>
            </a:prstGeom>
            <a:noFill/>
            <a:ln w="19050">
              <a:solidFill>
                <a:srgbClr val="23C27F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C8BD07C-48D7-4F2D-96BC-7090C032230D}"/>
                </a:ext>
              </a:extLst>
            </p:cNvPr>
            <p:cNvSpPr txBox="1"/>
            <p:nvPr/>
          </p:nvSpPr>
          <p:spPr>
            <a:xfrm>
              <a:off x="2070233" y="3923798"/>
              <a:ext cx="2257188" cy="15230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用便携环保餐具自带午餐，不用一次性餐具。</a:t>
              </a: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78C211A-3D4A-4BC9-9B3B-6F9092589492}"/>
              </a:ext>
            </a:extLst>
          </p:cNvPr>
          <p:cNvGrpSpPr/>
          <p:nvPr/>
        </p:nvGrpSpPr>
        <p:grpSpPr>
          <a:xfrm>
            <a:off x="4737341" y="3845265"/>
            <a:ext cx="2534878" cy="1052055"/>
            <a:chOff x="1887793" y="3252018"/>
            <a:chExt cx="2534878" cy="2740094"/>
          </a:xfrm>
        </p:grpSpPr>
        <p:sp>
          <p:nvSpPr>
            <p:cNvPr id="69" name="矩形: 圆角 6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C6E768A-BA0D-49CC-A2C6-54A9E98ED703}"/>
                </a:ext>
              </a:extLst>
            </p:cNvPr>
            <p:cNvSpPr/>
            <p:nvPr/>
          </p:nvSpPr>
          <p:spPr>
            <a:xfrm>
              <a:off x="1887793" y="3252018"/>
              <a:ext cx="2534878" cy="2740094"/>
            </a:xfrm>
            <a:prstGeom prst="roundRect">
              <a:avLst/>
            </a:prstGeom>
            <a:noFill/>
            <a:ln w="19050">
              <a:solidFill>
                <a:srgbClr val="23C27F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9ECD45F-CCF4-4A9D-90FD-897640D1BE95}"/>
                </a:ext>
              </a:extLst>
            </p:cNvPr>
            <p:cNvSpPr txBox="1"/>
            <p:nvPr/>
          </p:nvSpPr>
          <p:spPr>
            <a:xfrm>
              <a:off x="2070233" y="3626102"/>
              <a:ext cx="2257188" cy="21643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刷牙时把水龙头关上，即使是漏滴，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天就能漏掉一吨水。</a:t>
              </a: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27B60CA-7E92-48CA-9FC6-C0F3E8E433A8}"/>
              </a:ext>
            </a:extLst>
          </p:cNvPr>
          <p:cNvGrpSpPr/>
          <p:nvPr/>
        </p:nvGrpSpPr>
        <p:grpSpPr>
          <a:xfrm>
            <a:off x="8085260" y="3845265"/>
            <a:ext cx="2534878" cy="1052055"/>
            <a:chOff x="1887793" y="3252018"/>
            <a:chExt cx="2534878" cy="2740094"/>
          </a:xfrm>
        </p:grpSpPr>
        <p:sp>
          <p:nvSpPr>
            <p:cNvPr id="72" name="矩形: 圆角 7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9DBEB27-E042-4BAE-9167-45F627C81F00}"/>
                </a:ext>
              </a:extLst>
            </p:cNvPr>
            <p:cNvSpPr/>
            <p:nvPr/>
          </p:nvSpPr>
          <p:spPr>
            <a:xfrm>
              <a:off x="1887793" y="3252018"/>
              <a:ext cx="2534878" cy="2740094"/>
            </a:xfrm>
            <a:prstGeom prst="roundRect">
              <a:avLst/>
            </a:prstGeom>
            <a:noFill/>
            <a:ln w="19050">
              <a:solidFill>
                <a:srgbClr val="23C27F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E983971-E330-40E6-8741-9CA42F4B5377}"/>
                </a:ext>
              </a:extLst>
            </p:cNvPr>
            <p:cNvSpPr txBox="1"/>
            <p:nvPr/>
          </p:nvSpPr>
          <p:spPr>
            <a:xfrm>
              <a:off x="1906843" y="3576486"/>
              <a:ext cx="2439628" cy="21643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自备的菜篮子或布袋买菜购物，一个一次性塑料袋需要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年才能腐烂。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BC0A3BA-741B-4E5F-85E0-144E5DC04C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94" y="3619500"/>
            <a:ext cx="2857506" cy="285750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5107C78-7CC7-4533-80C5-F3BE0FF77041}"/>
              </a:ext>
            </a:extLst>
          </p:cNvPr>
          <p:cNvSpPr/>
          <p:nvPr/>
        </p:nvSpPr>
        <p:spPr>
          <a:xfrm>
            <a:off x="3981871" y="928250"/>
            <a:ext cx="3788266" cy="547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dist">
              <a:lnSpc>
                <a:spcPts val="2500"/>
              </a:lnSpc>
              <a:spcBef>
                <a:spcPct val="0"/>
              </a:spcBef>
            </a:pPr>
            <a:r>
              <a:rPr lang="en-US" altLang="zh-CN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</a:t>
            </a:r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个节约好习惯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AC54780-02C8-42F1-A717-50E9CAAAF0CE}"/>
              </a:ext>
            </a:extLst>
          </p:cNvPr>
          <p:cNvGrpSpPr/>
          <p:nvPr/>
        </p:nvGrpSpPr>
        <p:grpSpPr>
          <a:xfrm>
            <a:off x="1076243" y="1772122"/>
            <a:ext cx="4380661" cy="1054219"/>
            <a:chOff x="882246" y="3660042"/>
            <a:chExt cx="4380661" cy="1054219"/>
          </a:xfrm>
        </p:grpSpPr>
        <p:sp>
          <p:nvSpPr>
            <p:cNvPr id="53" name="文本框 52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E9F1F82-21BB-4580-B7D0-071CBAE88492}"/>
                </a:ext>
              </a:extLst>
            </p:cNvPr>
            <p:cNvSpPr txBox="1"/>
            <p:nvPr/>
          </p:nvSpPr>
          <p:spPr>
            <a:xfrm>
              <a:off x="882246" y="4157414"/>
              <a:ext cx="1020006" cy="306467"/>
            </a:xfrm>
            <a:prstGeom prst="roundRect">
              <a:avLst/>
            </a:prstGeom>
            <a:solidFill>
              <a:srgbClr val="23C27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CN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</p:txBody>
        </p:sp>
        <p:sp>
          <p:nvSpPr>
            <p:cNvPr id="54" name="矩形 53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130C8B9-0326-423E-9681-366BDCAFD058}"/>
                </a:ext>
              </a:extLst>
            </p:cNvPr>
            <p:cNvSpPr/>
            <p:nvPr/>
          </p:nvSpPr>
          <p:spPr>
            <a:xfrm>
              <a:off x="2054651" y="3660042"/>
              <a:ext cx="3208256" cy="105421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>
                <a:lnSpc>
                  <a:spcPct val="200000"/>
                </a:lnSpc>
                <a:spcBef>
                  <a:spcPct val="0"/>
                </a:spcBef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自制果汁，不仅健康还能减少工业用水和用电。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AEAF64B-3E4C-4A3E-A584-BD36800F35E2}"/>
              </a:ext>
            </a:extLst>
          </p:cNvPr>
          <p:cNvGrpSpPr/>
          <p:nvPr/>
        </p:nvGrpSpPr>
        <p:grpSpPr>
          <a:xfrm>
            <a:off x="1076243" y="3260130"/>
            <a:ext cx="5019757" cy="1054219"/>
            <a:chOff x="882246" y="3837024"/>
            <a:chExt cx="5019757" cy="1054219"/>
          </a:xfrm>
        </p:grpSpPr>
        <p:sp>
          <p:nvSpPr>
            <p:cNvPr id="56" name="文本框 5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E8ACC16-DF95-461C-AEFE-B556CDEDD92F}"/>
                </a:ext>
              </a:extLst>
            </p:cNvPr>
            <p:cNvSpPr txBox="1"/>
            <p:nvPr/>
          </p:nvSpPr>
          <p:spPr>
            <a:xfrm>
              <a:off x="882246" y="4157414"/>
              <a:ext cx="1020006" cy="306467"/>
            </a:xfrm>
            <a:prstGeom prst="roundRect">
              <a:avLst/>
            </a:prstGeom>
            <a:solidFill>
              <a:srgbClr val="23C27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CN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  <p:sp>
          <p:nvSpPr>
            <p:cNvPr id="57" name="矩形 5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6A5A82E-1803-4F87-9CDF-0F8BCA95C78A}"/>
                </a:ext>
              </a:extLst>
            </p:cNvPr>
            <p:cNvSpPr/>
            <p:nvPr/>
          </p:nvSpPr>
          <p:spPr>
            <a:xfrm>
              <a:off x="2054651" y="3837024"/>
              <a:ext cx="3847352" cy="105421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多用微波炉加热和烹调食物，用电比煤气污染少也更省钱，对健康和环保都好。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65F9F14-5644-4415-AB8C-657FEF44622D}"/>
              </a:ext>
            </a:extLst>
          </p:cNvPr>
          <p:cNvGrpSpPr/>
          <p:nvPr/>
        </p:nvGrpSpPr>
        <p:grpSpPr>
          <a:xfrm>
            <a:off x="1076243" y="4423670"/>
            <a:ext cx="5059085" cy="1054219"/>
            <a:chOff x="882246" y="3630545"/>
            <a:chExt cx="5059085" cy="1054219"/>
          </a:xfrm>
        </p:grpSpPr>
        <p:sp>
          <p:nvSpPr>
            <p:cNvPr id="59" name="文本框 5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961085E-25AC-4059-B316-AE1C56BAC284}"/>
                </a:ext>
              </a:extLst>
            </p:cNvPr>
            <p:cNvSpPr txBox="1"/>
            <p:nvPr/>
          </p:nvSpPr>
          <p:spPr>
            <a:xfrm>
              <a:off x="882246" y="4157414"/>
              <a:ext cx="1020006" cy="306467"/>
            </a:xfrm>
            <a:prstGeom prst="roundRect">
              <a:avLst/>
            </a:prstGeom>
            <a:solidFill>
              <a:srgbClr val="23C27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CN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60" name="矩形 59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93232D2-C96B-4059-BFCB-71DF66C33A6A}"/>
                </a:ext>
              </a:extLst>
            </p:cNvPr>
            <p:cNvSpPr/>
            <p:nvPr/>
          </p:nvSpPr>
          <p:spPr>
            <a:xfrm>
              <a:off x="2025152" y="3630545"/>
              <a:ext cx="3916179" cy="105421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>
                <a:lnSpc>
                  <a:spcPct val="200000"/>
                </a:lnSpc>
                <a:spcBef>
                  <a:spcPct val="0"/>
                </a:spcBef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纸张双面使用，多用手绢少用面巾纸，减少树木砍伐，造福子孙。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CCE2A43-7DC7-443F-8824-0D5029A98EC1}"/>
              </a:ext>
            </a:extLst>
          </p:cNvPr>
          <p:cNvGrpSpPr/>
          <p:nvPr/>
        </p:nvGrpSpPr>
        <p:grpSpPr>
          <a:xfrm>
            <a:off x="6533146" y="2362057"/>
            <a:ext cx="4380661" cy="1054219"/>
            <a:chOff x="882246" y="3660042"/>
            <a:chExt cx="4380661" cy="1054219"/>
          </a:xfrm>
        </p:grpSpPr>
        <p:sp>
          <p:nvSpPr>
            <p:cNvPr id="62" name="文本框 6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EAB27FC-D993-4B85-A5D0-3845FAE54421}"/>
                </a:ext>
              </a:extLst>
            </p:cNvPr>
            <p:cNvSpPr txBox="1"/>
            <p:nvPr/>
          </p:nvSpPr>
          <p:spPr>
            <a:xfrm>
              <a:off x="882246" y="4157414"/>
              <a:ext cx="1020006" cy="306467"/>
            </a:xfrm>
            <a:prstGeom prst="roundRect">
              <a:avLst/>
            </a:prstGeom>
            <a:solidFill>
              <a:srgbClr val="23C27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CN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  <p:sp>
          <p:nvSpPr>
            <p:cNvPr id="63" name="矩形 62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FA5B871-CDC5-4708-ADE3-549013E92044}"/>
                </a:ext>
              </a:extLst>
            </p:cNvPr>
            <p:cNvSpPr/>
            <p:nvPr/>
          </p:nvSpPr>
          <p:spPr>
            <a:xfrm>
              <a:off x="2054651" y="3660042"/>
              <a:ext cx="3208256" cy="105421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>
                <a:lnSpc>
                  <a:spcPct val="200000"/>
                </a:lnSpc>
                <a:spcBef>
                  <a:spcPct val="0"/>
                </a:spcBef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使用可降解、用量少的洗涤用品，减少对江河和海洋的污染。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01B4BCA-965B-426D-9500-64F9A7231AE8}"/>
              </a:ext>
            </a:extLst>
          </p:cNvPr>
          <p:cNvGrpSpPr/>
          <p:nvPr/>
        </p:nvGrpSpPr>
        <p:grpSpPr>
          <a:xfrm>
            <a:off x="6533146" y="3997549"/>
            <a:ext cx="5049254" cy="1054219"/>
            <a:chOff x="882246" y="3984508"/>
            <a:chExt cx="5049254" cy="1054219"/>
          </a:xfrm>
        </p:grpSpPr>
        <p:sp>
          <p:nvSpPr>
            <p:cNvPr id="65" name="文本框 64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2B685E2-4D5A-4FCA-A94E-CFE1B52FC584}"/>
                </a:ext>
              </a:extLst>
            </p:cNvPr>
            <p:cNvSpPr txBox="1"/>
            <p:nvPr/>
          </p:nvSpPr>
          <p:spPr>
            <a:xfrm>
              <a:off x="882246" y="4157414"/>
              <a:ext cx="1020006" cy="306467"/>
            </a:xfrm>
            <a:prstGeom prst="roundRect">
              <a:avLst/>
            </a:prstGeom>
            <a:solidFill>
              <a:srgbClr val="23C27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CN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  <p:sp>
          <p:nvSpPr>
            <p:cNvPr id="66" name="矩形 6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6F9056D-185D-4F69-8F31-701CB16D634C}"/>
                </a:ext>
              </a:extLst>
            </p:cNvPr>
            <p:cNvSpPr/>
            <p:nvPr/>
          </p:nvSpPr>
          <p:spPr>
            <a:xfrm>
              <a:off x="2084148" y="3984508"/>
              <a:ext cx="3847352" cy="105421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无论外出和工作，携带自己的水杯，方便又卫生。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接连接符 1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F710A8A-22F6-408B-853F-51EDA4254D6A}"/>
              </a:ext>
            </a:extLst>
          </p:cNvPr>
          <p:cNvCxnSpPr/>
          <p:nvPr/>
        </p:nvCxnSpPr>
        <p:spPr>
          <a:xfrm>
            <a:off x="905201" y="2315732"/>
            <a:ext cx="10156091" cy="0"/>
          </a:xfrm>
          <a:prstGeom prst="line">
            <a:avLst/>
          </a:prstGeom>
          <a:ln>
            <a:solidFill>
              <a:srgbClr val="23C27F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F78965E-2445-4717-AF5D-0C24832A86E6}"/>
              </a:ext>
            </a:extLst>
          </p:cNvPr>
          <p:cNvSpPr/>
          <p:nvPr/>
        </p:nvSpPr>
        <p:spPr>
          <a:xfrm>
            <a:off x="3002222" y="1516449"/>
            <a:ext cx="5138887" cy="437168"/>
          </a:xfrm>
          <a:prstGeom prst="rect">
            <a:avLst/>
          </a:prstGeom>
          <a:solidFill>
            <a:srgbClr val="23C27F"/>
          </a:solidFill>
          <a:effectLst/>
        </p:spPr>
        <p:txBody>
          <a:bodyPr wrap="square" lIns="67181" tIns="33590" rIns="67181" bIns="33590">
            <a:spAutoFit/>
          </a:bodyPr>
          <a:lstStyle/>
          <a:p>
            <a:pPr algn="dist"/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家庭生活节能小常识</a:t>
            </a:r>
          </a:p>
        </p:txBody>
      </p:sp>
      <p:sp>
        <p:nvSpPr>
          <p:cNvPr id="49" name="Text Box 2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6A9DF52-8E1B-4700-B0AD-9EF588DFCD5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54589" y="2718179"/>
            <a:ext cx="5317158" cy="7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defTabSz="1219170" eaLnBrk="1" hangingPunct="1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空调的设置温度不宜过低，过低会导致耗电量增加。夏季设定在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26℃-28℃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，冬季设定在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16℃-18℃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。</a:t>
            </a:r>
          </a:p>
        </p:txBody>
      </p:sp>
      <p:sp>
        <p:nvSpPr>
          <p:cNvPr id="50" name="Text Box 2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E402E66-E4A1-444A-8254-CB1CB16DCEE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54589" y="3975229"/>
            <a:ext cx="5317158" cy="115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defTabSz="1219170" eaLnBrk="1" hangingPunct="1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冰箱内贮存食品过少时，由于热容量变小，压缩机开停时间缩短，造成冰箱累计耗电量增加。所以食品过少时，可以用几只塑料盒盛水放进冷冻室内。</a:t>
            </a:r>
          </a:p>
        </p:txBody>
      </p:sp>
      <p:sp>
        <p:nvSpPr>
          <p:cNvPr id="51" name="Text Box 2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BA6631A-0776-4AAB-B179-4532B9A3661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271747" y="2718179"/>
            <a:ext cx="5317158" cy="7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defTabSz="1219170" eaLnBrk="1" hangingPunct="1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电视机不看时应拔掉电源插头。有些电视机关闭后，显像管仍有灯丝预热，整机处在待用状态仍在耗电。</a:t>
            </a:r>
          </a:p>
        </p:txBody>
      </p:sp>
      <p:sp>
        <p:nvSpPr>
          <p:cNvPr id="52" name="Text Box 2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3E46728-650D-4953-950A-EA46AD66E96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271747" y="3975229"/>
            <a:ext cx="5317158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defTabSz="1219170" eaLnBrk="1" hangingPunct="1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煮饭前将米浸泡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30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分钟后再用热水煮，可省电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30%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。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F6185EA-A8A2-495C-920C-8D05AF33027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60" y="4542268"/>
            <a:ext cx="2315732" cy="231573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2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1" presetID="42" presetClass="entr" presetSubtype="0" fill="hold" grpId="4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9" grpId="1"/>
      <p:bldP spid="50" grpId="2"/>
      <p:bldP spid="51" grpId="3"/>
      <p:bldP spid="52" grpId="4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13B08AB-6A04-4A9E-BD15-E7406BEC7991}"/>
              </a:ext>
            </a:extLst>
          </p:cNvPr>
          <p:cNvGrpSpPr/>
          <p:nvPr/>
        </p:nvGrpSpPr>
        <p:grpSpPr>
          <a:xfrm>
            <a:off x="2394475" y="1297858"/>
            <a:ext cx="3661991" cy="2389238"/>
            <a:chOff x="1568565" y="2625213"/>
            <a:chExt cx="3661991" cy="2389238"/>
          </a:xfrm>
        </p:grpSpPr>
        <p:sp>
          <p:nvSpPr>
            <p:cNvPr id="31" name="圆角矩形 3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8B8D7B0-F7D4-4D24-A4F9-5AD7FB11134F}"/>
                </a:ext>
              </a:extLst>
            </p:cNvPr>
            <p:cNvSpPr/>
            <p:nvPr/>
          </p:nvSpPr>
          <p:spPr>
            <a:xfrm>
              <a:off x="1568565" y="2625213"/>
              <a:ext cx="3661991" cy="2389238"/>
            </a:xfrm>
            <a:prstGeom prst="roundRect">
              <a:avLst>
                <a:gd name="adj" fmla="val 20119"/>
              </a:avLst>
            </a:prstGeom>
            <a:solidFill>
              <a:srgbClr val="F2F2F2">
                <a:alpha val="68000"/>
              </a:srgbClr>
            </a:solidFill>
            <a:ln w="6350">
              <a:solidFill>
                <a:srgbClr val="BFBFB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rtlCol="0" anchor="ctr">
              <a:noAutofit/>
            </a:bodyPr>
            <a:lstStyle/>
            <a:p>
              <a:pPr algn="ctr"/>
              <a:endParaRPr lang="zh-CN" altLang="en-US" sz="2800">
                <a:ln w="19050">
                  <a:noFill/>
                </a:ln>
                <a:gradFill flip="none" rotWithShape="1">
                  <a:gsLst>
                    <a:gs pos="100000">
                      <a:srgbClr val="E9BE61"/>
                    </a:gs>
                    <a:gs pos="49000">
                      <a:srgbClr val="D8070C"/>
                    </a:gs>
                  </a:gsLst>
                  <a:lin ang="5400000" scaled="0"/>
                </a:gra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32" name="75d24dc5-fe2b-478c-b6d0-6cde2d79beaf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9800FF1-E2F4-4AE3-801E-B66E9802F95D}"/>
                </a:ext>
              </a:extLst>
            </p:cNvPr>
            <p:cNvSpPr/>
            <p:nvPr/>
          </p:nvSpPr>
          <p:spPr>
            <a:xfrm>
              <a:off x="1752901" y="2989399"/>
              <a:ext cx="341130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" panose="020B0500000000000000" pitchFamily="34" charset="-122"/>
                </a:rPr>
                <a:t>一般洗衣机都分有强洗和弱洗功能，许多人为了“省电”，往往会选择“弱洗”功能，这是一种认识上的误区。弱洗比强洗改变叶轮旋转方向的次数要多，所以弱洗反而费电，强洗不但省电，还可延长电机使用寿命。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8FA32CD-30B8-4786-A42C-26CD0039B85D}"/>
              </a:ext>
            </a:extLst>
          </p:cNvPr>
          <p:cNvGrpSpPr/>
          <p:nvPr/>
        </p:nvGrpSpPr>
        <p:grpSpPr>
          <a:xfrm>
            <a:off x="6730501" y="1297858"/>
            <a:ext cx="3713629" cy="2389238"/>
            <a:chOff x="1568565" y="2625213"/>
            <a:chExt cx="3713629" cy="2389238"/>
          </a:xfrm>
        </p:grpSpPr>
        <p:sp>
          <p:nvSpPr>
            <p:cNvPr id="35" name="圆角矩形 3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F7C310B-4C65-48EF-93DC-5884EC2CAD57}"/>
                </a:ext>
              </a:extLst>
            </p:cNvPr>
            <p:cNvSpPr/>
            <p:nvPr/>
          </p:nvSpPr>
          <p:spPr>
            <a:xfrm>
              <a:off x="1568565" y="2625213"/>
              <a:ext cx="3661991" cy="2389238"/>
            </a:xfrm>
            <a:prstGeom prst="roundRect">
              <a:avLst>
                <a:gd name="adj" fmla="val 20119"/>
              </a:avLst>
            </a:prstGeom>
            <a:solidFill>
              <a:srgbClr val="F2F2F2">
                <a:alpha val="68000"/>
              </a:srgbClr>
            </a:solidFill>
            <a:ln w="6350">
              <a:solidFill>
                <a:srgbClr val="BFBFB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rtlCol="0" anchor="ctr">
              <a:noAutofit/>
            </a:bodyPr>
            <a:lstStyle/>
            <a:p>
              <a:pPr algn="ctr"/>
              <a:endParaRPr lang="zh-CN" altLang="en-US" sz="2800">
                <a:ln w="19050">
                  <a:noFill/>
                </a:ln>
                <a:gradFill flip="none" rotWithShape="1">
                  <a:gsLst>
                    <a:gs pos="100000">
                      <a:srgbClr val="E9BE61"/>
                    </a:gs>
                    <a:gs pos="49000">
                      <a:srgbClr val="D8070C"/>
                    </a:gs>
                  </a:gsLst>
                  <a:lin ang="5400000" scaled="0"/>
                </a:gra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36" name="75d24dc5-fe2b-478c-b6d0-6cde2d79beaf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1824C22-A8EC-4B0B-8301-2E65571D32CB}"/>
                </a:ext>
              </a:extLst>
            </p:cNvPr>
            <p:cNvSpPr/>
            <p:nvPr/>
          </p:nvSpPr>
          <p:spPr>
            <a:xfrm>
              <a:off x="1870888" y="2959902"/>
              <a:ext cx="341130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" panose="020B0500000000000000" pitchFamily="34" charset="-122"/>
                </a:rPr>
                <a:t>淘米水切勿随意倒掉，可用来浇花、洗脸或洗碗，肥力、去污力温和，又不污染水质。喝不了的面条汤、水饺汤也有一定的去油污作用，可用来洗刷碗筷。可减少洗洁精对水质的污染和在人体内的蓄积。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9ABEFD6-6723-43CE-9C1E-F04B8A684C11}"/>
              </a:ext>
            </a:extLst>
          </p:cNvPr>
          <p:cNvGrpSpPr/>
          <p:nvPr/>
        </p:nvGrpSpPr>
        <p:grpSpPr>
          <a:xfrm>
            <a:off x="2335482" y="4100183"/>
            <a:ext cx="3661991" cy="1238733"/>
            <a:chOff x="1568565" y="2625213"/>
            <a:chExt cx="3661991" cy="1238733"/>
          </a:xfrm>
        </p:grpSpPr>
        <p:sp>
          <p:nvSpPr>
            <p:cNvPr id="50" name="圆角矩形 3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82CF709-62E6-4104-9E04-A4C478C535B6}"/>
                </a:ext>
              </a:extLst>
            </p:cNvPr>
            <p:cNvSpPr/>
            <p:nvPr/>
          </p:nvSpPr>
          <p:spPr>
            <a:xfrm>
              <a:off x="1568565" y="2625213"/>
              <a:ext cx="3661991" cy="1238733"/>
            </a:xfrm>
            <a:prstGeom prst="roundRect">
              <a:avLst>
                <a:gd name="adj" fmla="val 20119"/>
              </a:avLst>
            </a:prstGeom>
            <a:solidFill>
              <a:srgbClr val="F2F2F2">
                <a:alpha val="68000"/>
              </a:srgbClr>
            </a:solidFill>
            <a:ln w="6350">
              <a:solidFill>
                <a:srgbClr val="BFBFB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rtlCol="0" anchor="ctr">
              <a:noAutofit/>
            </a:bodyPr>
            <a:lstStyle/>
            <a:p>
              <a:pPr algn="ctr"/>
              <a:endParaRPr lang="zh-CN" altLang="en-US" sz="2800">
                <a:ln w="19050">
                  <a:noFill/>
                </a:ln>
                <a:gradFill flip="none" rotWithShape="1">
                  <a:gsLst>
                    <a:gs pos="100000">
                      <a:srgbClr val="E9BE61"/>
                    </a:gs>
                    <a:gs pos="49000">
                      <a:srgbClr val="D8070C"/>
                    </a:gs>
                  </a:gsLst>
                  <a:lin ang="5400000" scaled="0"/>
                </a:gra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51" name="75d24dc5-fe2b-478c-b6d0-6cde2d79beaf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E968AC5-E556-44C6-BFE7-326751BE8F8B}"/>
                </a:ext>
              </a:extLst>
            </p:cNvPr>
            <p:cNvSpPr/>
            <p:nvPr/>
          </p:nvSpPr>
          <p:spPr>
            <a:xfrm>
              <a:off x="1752901" y="2812418"/>
              <a:ext cx="34113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" panose="020B0500000000000000" pitchFamily="34" charset="-122"/>
                </a:rPr>
                <a:t>拒绝含磷洗涤剂，只用无磷洗涤剂。若时间允许、体力允许，尽量手洗衣服，既节电又节水。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97548C4-5748-4B93-9991-0BF3999A9009}"/>
              </a:ext>
            </a:extLst>
          </p:cNvPr>
          <p:cNvGrpSpPr/>
          <p:nvPr/>
        </p:nvGrpSpPr>
        <p:grpSpPr>
          <a:xfrm>
            <a:off x="6782139" y="4100183"/>
            <a:ext cx="3661991" cy="1238733"/>
            <a:chOff x="1568565" y="2625213"/>
            <a:chExt cx="3661991" cy="1238733"/>
          </a:xfrm>
        </p:grpSpPr>
        <p:sp>
          <p:nvSpPr>
            <p:cNvPr id="53" name="圆角矩形 3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9BF5AD2-5000-46A1-A8B9-8FF42A946CD2}"/>
                </a:ext>
              </a:extLst>
            </p:cNvPr>
            <p:cNvSpPr/>
            <p:nvPr/>
          </p:nvSpPr>
          <p:spPr>
            <a:xfrm>
              <a:off x="1568565" y="2625213"/>
              <a:ext cx="3661991" cy="1238733"/>
            </a:xfrm>
            <a:prstGeom prst="roundRect">
              <a:avLst>
                <a:gd name="adj" fmla="val 20119"/>
              </a:avLst>
            </a:prstGeom>
            <a:solidFill>
              <a:srgbClr val="F2F2F2">
                <a:alpha val="68000"/>
              </a:srgbClr>
            </a:solidFill>
            <a:ln w="6350">
              <a:solidFill>
                <a:srgbClr val="BFBFB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rtlCol="0" anchor="ctr">
              <a:noAutofit/>
            </a:bodyPr>
            <a:lstStyle/>
            <a:p>
              <a:pPr algn="ctr"/>
              <a:endParaRPr lang="zh-CN" altLang="en-US" sz="2800">
                <a:ln w="19050">
                  <a:noFill/>
                </a:ln>
                <a:gradFill flip="none" rotWithShape="1">
                  <a:gsLst>
                    <a:gs pos="100000">
                      <a:srgbClr val="E9BE61"/>
                    </a:gs>
                    <a:gs pos="49000">
                      <a:srgbClr val="D8070C"/>
                    </a:gs>
                  </a:gsLst>
                  <a:lin ang="5400000" scaled="0"/>
                </a:gra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54" name="75d24dc5-fe2b-478c-b6d0-6cde2d79beaf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9EA6D54-913F-46E3-A965-C8B9F95BEA21}"/>
                </a:ext>
              </a:extLst>
            </p:cNvPr>
            <p:cNvSpPr/>
            <p:nvPr/>
          </p:nvSpPr>
          <p:spPr>
            <a:xfrm>
              <a:off x="1752901" y="2812418"/>
              <a:ext cx="34113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" panose="020B0500000000000000" pitchFamily="34" charset="-122"/>
                </a:rPr>
                <a:t>家中所有电器及办公室的电器用毕要随手关掉电源，不要让电器长时间处于待机状态。</a:t>
              </a:r>
            </a:p>
          </p:txBody>
        </p:sp>
      </p:grpSp>
      <p:sp>
        <p:nvSpPr>
          <p:cNvPr id="55" name="矩形 5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F4DB8B7-5AFA-43C7-A874-1FC30FA5359A}"/>
              </a:ext>
            </a:extLst>
          </p:cNvPr>
          <p:cNvSpPr/>
          <p:nvPr/>
        </p:nvSpPr>
        <p:spPr>
          <a:xfrm>
            <a:off x="1199405" y="1883138"/>
            <a:ext cx="738664" cy="325213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家庭生活节能小常识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49497" y="2189194"/>
            <a:ext cx="9840212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夏季空调的温度不要与外面的温度相差不超过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5℃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，比如外面是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32℃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，空调最好调在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28℃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。温度上升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1℃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，耗电可以减少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7" name="矩形 36"/>
          <p:cNvSpPr/>
          <p:nvPr/>
        </p:nvSpPr>
        <p:spPr>
          <a:xfrm>
            <a:off x="749497" y="3081226"/>
            <a:ext cx="9085628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将工作模式设定为“自动风”。自动风耗电较少，从而使空调高效率的运转。</a:t>
            </a:r>
          </a:p>
        </p:txBody>
      </p:sp>
      <p:sp>
        <p:nvSpPr>
          <p:cNvPr id="41" name="矩形 40"/>
          <p:cNvSpPr/>
          <p:nvPr/>
        </p:nvSpPr>
        <p:spPr>
          <a:xfrm>
            <a:off x="749497" y="3749804"/>
            <a:ext cx="10645344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电风扇并用。将空调冷气向上吹可以提高降温的效率。当冷气开始运行时，用电风扇将冷气向上吹，可以使床、沙发等聚集处的冷气得以循环。短时间就可以提高降温效率，使制冷效果上升。并且制冷时将空调的风向向上调节器节。</a:t>
            </a:r>
          </a:p>
        </p:txBody>
      </p:sp>
      <p:sp>
        <p:nvSpPr>
          <p:cNvPr id="45" name="矩形 44"/>
          <p:cNvSpPr/>
          <p:nvPr/>
        </p:nvSpPr>
        <p:spPr>
          <a:xfrm>
            <a:off x="749497" y="4631238"/>
            <a:ext cx="10596214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外出前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分钟关闭空调。如果关闭空调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分钟，室温不会有变化。所以要养成出门前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分钟切掉电源的习惯。</a:t>
            </a:r>
          </a:p>
        </p:txBody>
      </p:sp>
      <p:sp>
        <p:nvSpPr>
          <p:cNvPr id="30" name="矩形 29"/>
          <p:cNvSpPr/>
          <p:nvPr/>
        </p:nvSpPr>
        <p:spPr>
          <a:xfrm>
            <a:off x="749496" y="5223308"/>
            <a:ext cx="10830367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夏季使用空调的节能模式是“冷气”、“除湿”两种功能的分开使用。不能单纯的比较冷气和除湿功能耗电的成本。酷暑的晌午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无论如何温度都很高时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就调至冷气功能。而在闷热的梅雨季节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则使用除湿功能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分开使用可以节省电力。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EFDF080-39CA-4F77-87BD-6699A86B238A}"/>
              </a:ext>
            </a:extLst>
          </p:cNvPr>
          <p:cNvGrpSpPr/>
          <p:nvPr/>
        </p:nvGrpSpPr>
        <p:grpSpPr>
          <a:xfrm>
            <a:off x="2949678" y="-13598"/>
            <a:ext cx="5317931" cy="2668308"/>
            <a:chOff x="3274142" y="2021680"/>
            <a:chExt cx="5317931" cy="2668308"/>
          </a:xfrm>
        </p:grpSpPr>
        <p:pic>
          <p:nvPicPr>
            <p:cNvPr id="6" name="图片 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41D9DA1-FBE0-4130-AB90-6CBCB5412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274142" y="2021680"/>
              <a:ext cx="5317931" cy="2668308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5135894" y="3352879"/>
              <a:ext cx="3136240" cy="5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空调节能小贴士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grpId="2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6" presetClass="entr" presetSubtype="21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7" presetID="16" presetClass="entr" presetSubtype="21" fill="hold" grpId="4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7" grpId="1"/>
      <p:bldP spid="41" grpId="2"/>
      <p:bldP spid="45" grpId="3"/>
      <p:bldP spid="30" grpId="4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09701" y="2523803"/>
            <a:ext cx="5522041" cy="2972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办公电脑配置要合适，尽量选用硬盘，以待机代替屏幕保护不用电脑时以待机代替屏幕保护，每台台式机每年可省电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6.3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度，相应减排二氧化碳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千克；</a:t>
            </a:r>
            <a:endParaRPr lang="en-US" altLang="zh-CN" sz="16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endParaRPr lang="en-US" altLang="zh-CN" sz="16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每台笔记本电脑每年可省电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度，相应减排二氧化碳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1.4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千克。调低电脑屏幕亮度，关机拔插头。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08A720C-8A6F-4D17-8952-5805178CFBBE}"/>
              </a:ext>
            </a:extLst>
          </p:cNvPr>
          <p:cNvGrpSpPr/>
          <p:nvPr/>
        </p:nvGrpSpPr>
        <p:grpSpPr>
          <a:xfrm>
            <a:off x="1504338" y="1660246"/>
            <a:ext cx="8967018" cy="466665"/>
            <a:chOff x="1498805" y="1078914"/>
            <a:chExt cx="8967018" cy="466665"/>
          </a:xfrm>
        </p:grpSpPr>
        <p:sp>
          <p:nvSpPr>
            <p:cNvPr id="22" name="矩形 2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AD3023B-CD4A-41B2-9B34-79910748DCEC}"/>
                </a:ext>
              </a:extLst>
            </p:cNvPr>
            <p:cNvSpPr/>
            <p:nvPr/>
          </p:nvSpPr>
          <p:spPr>
            <a:xfrm>
              <a:off x="1498805" y="1078914"/>
              <a:ext cx="3486764" cy="437168"/>
            </a:xfrm>
            <a:prstGeom prst="rect">
              <a:avLst/>
            </a:prstGeom>
            <a:solidFill>
              <a:srgbClr val="23C27F"/>
            </a:solidFill>
            <a:effectLst/>
          </p:spPr>
          <p:txBody>
            <a:bodyPr wrap="square" lIns="67181" tIns="33590" rIns="67181" bIns="33590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办公室节能小常识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61291BF-27FD-4BFC-9EF3-1B4879A6011F}"/>
                </a:ext>
              </a:extLst>
            </p:cNvPr>
            <p:cNvCxnSpPr>
              <a:stCxn id="22" idx="3"/>
            </p:cNvCxnSpPr>
            <p:nvPr/>
          </p:nvCxnSpPr>
          <p:spPr>
            <a:xfrm>
              <a:off x="4985569" y="1297498"/>
              <a:ext cx="1940640" cy="8963"/>
            </a:xfrm>
            <a:prstGeom prst="line">
              <a:avLst/>
            </a:prstGeom>
            <a:ln w="19050">
              <a:solidFill>
                <a:srgbClr val="23C2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59AEA00-511F-4DDA-AC3B-42B0FFA9B579}"/>
                </a:ext>
              </a:extLst>
            </p:cNvPr>
            <p:cNvSpPr/>
            <p:nvPr/>
          </p:nvSpPr>
          <p:spPr>
            <a:xfrm>
              <a:off x="7020846" y="1108411"/>
              <a:ext cx="3444977" cy="437168"/>
            </a:xfrm>
            <a:prstGeom prst="rect">
              <a:avLst/>
            </a:prstGeom>
            <a:solidFill>
              <a:srgbClr val="23C27F"/>
            </a:solidFill>
            <a:effectLst/>
          </p:spPr>
          <p:txBody>
            <a:bodyPr wrap="square" lIns="67181" tIns="33590" rIns="67181" bIns="33590">
              <a:spAutoFit/>
            </a:bodyPr>
            <a:lstStyle/>
            <a:p>
              <a:pPr algn="dist"/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1.</a:t>
              </a: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科学合理使用电脑</a:t>
              </a:r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83B4D1D-0BC5-453C-A89A-24003156BAC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6379" y="2355660"/>
            <a:ext cx="3999271" cy="399927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4B03198-4EEA-4392-8CC1-9728243CA4E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: 对角圆角 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E80498C-CF62-4820-B9D9-E34622328D4C}"/>
              </a:ext>
            </a:extLst>
          </p:cNvPr>
          <p:cNvSpPr/>
          <p:nvPr/>
        </p:nvSpPr>
        <p:spPr>
          <a:xfrm rot="187616">
            <a:off x="926709" y="1279208"/>
            <a:ext cx="9832216" cy="4755794"/>
          </a:xfrm>
          <a:prstGeom prst="round2DiagRect">
            <a:avLst>
              <a:gd name="adj1" fmla="val 214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6D93C61-6125-44BA-B6A6-63B74F555D2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3429000"/>
            <a:ext cx="12192000" cy="3426596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2D35F24-CAAC-471C-AD37-28F4E239458E}"/>
              </a:ext>
            </a:extLst>
          </p:cNvPr>
          <p:cNvGrpSpPr/>
          <p:nvPr/>
        </p:nvGrpSpPr>
        <p:grpSpPr>
          <a:xfrm>
            <a:off x="9284198" y="653623"/>
            <a:ext cx="2008234" cy="2008234"/>
            <a:chOff x="9284198" y="653623"/>
            <a:chExt cx="2008234" cy="2008234"/>
          </a:xfrm>
        </p:grpSpPr>
        <p:sp>
          <p:nvSpPr>
            <p:cNvPr id="6" name="椭圆 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EACF336-28C9-47D1-98B0-39091032F891}"/>
                </a:ext>
              </a:extLst>
            </p:cNvPr>
            <p:cNvSpPr/>
            <p:nvPr/>
          </p:nvSpPr>
          <p:spPr>
            <a:xfrm>
              <a:off x="9284198" y="653623"/>
              <a:ext cx="2008234" cy="2008234"/>
            </a:xfrm>
            <a:prstGeom prst="ellipse">
              <a:avLst/>
            </a:prstGeom>
            <a:gradFill>
              <a:gsLst>
                <a:gs pos="6000">
                  <a:srgbClr val="23C27F"/>
                </a:gs>
                <a:gs pos="100000">
                  <a:srgbClr val="58D669"/>
                </a:gs>
              </a:gsLst>
              <a:lin ang="2700000" scaled="1"/>
            </a:gradFill>
            <a:ln w="47625">
              <a:solidFill>
                <a:schemeClr val="bg1"/>
              </a:solidFill>
            </a:ln>
            <a:effectLst>
              <a:outerShdw blurRad="165100" dist="127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2B85031-A273-459B-A0EA-C889A877F489}"/>
                </a:ext>
              </a:extLst>
            </p:cNvPr>
            <p:cNvSpPr txBox="1"/>
            <p:nvPr/>
          </p:nvSpPr>
          <p:spPr>
            <a:xfrm>
              <a:off x="9447654" y="1212767"/>
              <a:ext cx="1715646" cy="9233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5400">
                  <a:solidFill>
                    <a:schemeClr val="bg1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前言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3228C15-558F-4E54-BC60-E48CF105686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404" y="4982589"/>
            <a:ext cx="2029654" cy="202965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1994D13-4D2A-4DC3-B8AF-B9D56E691A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52714">
            <a:off x="435293" y="184981"/>
            <a:ext cx="1980338" cy="1665958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2B9DF16-7570-460F-8DB8-8B08EF931F3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4313" y="5031043"/>
            <a:ext cx="3028950" cy="16383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BA2C33B-750D-4667-8F4F-9DEC723FF6BE}"/>
              </a:ext>
            </a:extLst>
          </p:cNvPr>
          <p:cNvSpPr txBox="1"/>
          <p:nvPr/>
        </p:nvSpPr>
        <p:spPr>
          <a:xfrm rot="152214">
            <a:off x="1527313" y="1843815"/>
            <a:ext cx="826438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为深入贯彻习近平新时代中国特色社会主义思想，全面贯彻党的十九大和十九届历次全会精神，深入践行习近平生态文明思想，立足新发展阶段，完整、准确、全面贯彻新发展理念，构建新发展格局，推动高质量发展，广泛开展节能降碳宣传教育，大力倡导绿色低碳生产生活方式，积极营造节能降碳浓厚氛围，加快促进经济社会发展全面绿色转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全国节能宣传周定为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日至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日，全国低碳日定为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日。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27767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36" presetID="22" presetClass="entr" presetSubtype="8" fill="hold" grpId="1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59D5B3D-BC23-4C8F-9364-3CF98B448773}"/>
              </a:ext>
            </a:extLst>
          </p:cNvPr>
          <p:cNvSpPr/>
          <p:nvPr/>
        </p:nvSpPr>
        <p:spPr>
          <a:xfrm>
            <a:off x="4687834" y="1322261"/>
            <a:ext cx="2942911" cy="437168"/>
          </a:xfrm>
          <a:prstGeom prst="rect">
            <a:avLst/>
          </a:prstGeom>
          <a:solidFill>
            <a:srgbClr val="23C27F"/>
          </a:solidFill>
          <a:effectLst/>
        </p:spPr>
        <p:txBody>
          <a:bodyPr wrap="square" lIns="67181" tIns="33590" rIns="67181" bIns="33590">
            <a:spAutoFit/>
          </a:bodyPr>
          <a:lstStyle/>
          <a:p>
            <a:pPr algn="dist"/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办公室节能小常识</a:t>
            </a:r>
          </a:p>
        </p:txBody>
      </p:sp>
      <p:sp>
        <p:nvSpPr>
          <p:cNvPr id="22" name="Text Box 2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A2A3AF8-F189-433B-AC3C-9EA6222C547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455161" y="1885536"/>
            <a:ext cx="9408256" cy="71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dist" defTabSz="1219170" eaLnBrk="1" hangingPunct="1">
              <a:lnSpc>
                <a:spcPct val="20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23C2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2.</a:t>
            </a:r>
            <a:r>
              <a:rPr lang="zh-CN" altLang="en-US" sz="2400" b="1">
                <a:solidFill>
                  <a:srgbClr val="23C2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科学合理使用打印机、复印机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A608890-1C42-4280-BCF7-EFDFC8EB78FC}"/>
              </a:ext>
            </a:extLst>
          </p:cNvPr>
          <p:cNvSpPr/>
          <p:nvPr/>
        </p:nvSpPr>
        <p:spPr>
          <a:xfrm>
            <a:off x="1786507" y="2733432"/>
            <a:ext cx="8810209" cy="1218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2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及时断电，下班时或长时间不用，应关闭打印机及其服务器的电源，减少能耗，同时将插头拔出；打印机共享，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C4F1B41-531D-4BA3-AE52-AF8B235211A0}"/>
              </a:ext>
            </a:extLst>
          </p:cNvPr>
          <p:cNvSpPr/>
          <p:nvPr/>
        </p:nvSpPr>
        <p:spPr>
          <a:xfrm>
            <a:off x="1786507" y="3985182"/>
            <a:ext cx="8810209" cy="1218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2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办公室内共用一部打印机，可以减少设备闲置，提高效率，节约能源；运用草稿模式，打印机省墨又节电；打印尽量使用小号字；复印打印用双面，边角余料巧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grpId="2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8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1"/>
      <p:bldP spid="23" grpId="2"/>
      <p:bldP spid="31" grpId="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935591" y="1457623"/>
            <a:ext cx="4440166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23C2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>
                <a:solidFill>
                  <a:srgbClr val="23C2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科学合理利用纸制品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C29B715-0F72-4499-BC1C-56754D627A72}"/>
              </a:ext>
            </a:extLst>
          </p:cNvPr>
          <p:cNvGrpSpPr/>
          <p:nvPr/>
        </p:nvGrpSpPr>
        <p:grpSpPr>
          <a:xfrm>
            <a:off x="1199975" y="1236721"/>
            <a:ext cx="4191790" cy="1572847"/>
            <a:chOff x="-2077621" y="1468160"/>
            <a:chExt cx="5350835" cy="2046565"/>
          </a:xfrm>
        </p:grpSpPr>
        <p:grpSp>
          <p:nvGrpSpPr>
            <p:cNvPr id="22" name="组合 2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7E5612A-8566-4A3C-8BC6-5E6420DF9040}"/>
                </a:ext>
              </a:extLst>
            </p:cNvPr>
            <p:cNvGrpSpPr/>
            <p:nvPr/>
          </p:nvGrpSpPr>
          <p:grpSpPr>
            <a:xfrm>
              <a:off x="-2077621" y="1468160"/>
              <a:ext cx="4864510" cy="2046565"/>
              <a:chOff x="-2077621" y="1468160"/>
              <a:chExt cx="4864510" cy="2046565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5CE8950-7F40-4A76-A29D-64E87F47E085}"/>
                  </a:ext>
                </a:extLst>
              </p:cNvPr>
              <p:cNvGrpSpPr/>
              <p:nvPr/>
            </p:nvGrpSpPr>
            <p:grpSpPr>
              <a:xfrm>
                <a:off x="-2077621" y="1468160"/>
                <a:ext cx="4646650" cy="2046565"/>
                <a:chOff x="-1293850" y="1904999"/>
                <a:chExt cx="4646650" cy="2046565"/>
              </a:xfrm>
            </p:grpSpPr>
            <p:sp>
              <p:nvSpPr>
                <p:cNvPr id="26" name="直角三角形 6">
                  <a:extLst>
                    <a:ext uri="{FF2B5EF4-FFF2-40B4-BE49-F238E27FC236}">
    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E25D7BD-EB28-4847-8546-F00BC2EF3DE7}"/>
                    </a:ext>
                  </a:extLst>
                </p:cNvPr>
                <p:cNvSpPr/>
                <p:nvPr/>
              </p:nvSpPr>
              <p:spPr>
                <a:xfrm flipV="1">
                  <a:off x="2452913" y="3570513"/>
                  <a:ext cx="870859" cy="381051"/>
                </a:xfrm>
                <a:custGeom>
                  <a:avLst/>
                  <a:gdLst>
                    <a:gd name="connsiteX0" fmla="*/ 0 w 869390"/>
                    <a:gd name="connsiteY0" fmla="*/ 408920 h 408920"/>
                    <a:gd name="connsiteX1" fmla="*/ 9151 w 869390"/>
                    <a:gd name="connsiteY1" fmla="*/ 0 h 408920"/>
                    <a:gd name="connsiteX2" fmla="*/ 869390 w 869390"/>
                    <a:gd name="connsiteY2" fmla="*/ 380345 h 408920"/>
                    <a:gd name="connsiteX3" fmla="*/ 0 w 869390"/>
                    <a:gd name="connsiteY3" fmla="*/ 408920 h 408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9390" h="408920">
                      <a:moveTo>
                        <a:pt x="0" y="408920"/>
                      </a:moveTo>
                      <a:lnTo>
                        <a:pt x="9151" y="0"/>
                      </a:lnTo>
                      <a:cubicBezTo>
                        <a:pt x="201331" y="75982"/>
                        <a:pt x="765548" y="180538"/>
                        <a:pt x="869390" y="380345"/>
                      </a:cubicBezTo>
                      <a:lnTo>
                        <a:pt x="0" y="408920"/>
                      </a:lnTo>
                      <a:close/>
                    </a:path>
                  </a:pathLst>
                </a:custGeom>
                <a:solidFill>
                  <a:srgbClr val="146E4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7" name="矩形: 圆角 26">
                  <a:extLst>
                    <a:ext uri="{FF2B5EF4-FFF2-40B4-BE49-F238E27FC236}">
    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6FC78D3-9ACC-4526-A45B-E4D648DE5952}"/>
                    </a:ext>
                  </a:extLst>
                </p:cNvPr>
                <p:cNvSpPr/>
                <p:nvPr/>
              </p:nvSpPr>
              <p:spPr>
                <a:xfrm>
                  <a:off x="-1293850" y="1904999"/>
                  <a:ext cx="4646650" cy="1828801"/>
                </a:xfrm>
                <a:prstGeom prst="roundRect">
                  <a:avLst/>
                </a:prstGeom>
                <a:solidFill>
                  <a:srgbClr val="23C27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25" name="文本框 24">
                <a:extLst>
                  <a:ext uri="{FF2B5EF4-FFF2-40B4-BE49-F238E27FC236}">
  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E508EE1-173D-4DFC-9738-F5392BACF769}"/>
                  </a:ext>
                </a:extLst>
              </p:cNvPr>
              <p:cNvSpPr txBox="1"/>
              <p:nvPr/>
            </p:nvSpPr>
            <p:spPr>
              <a:xfrm>
                <a:off x="-1460816" y="1988032"/>
                <a:ext cx="4247705" cy="7560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办公室节能小常识</a:t>
                </a:r>
              </a:p>
            </p:txBody>
          </p:sp>
        </p:grpSp>
        <p:sp>
          <p:nvSpPr>
            <p:cNvPr id="23" name="L 形 22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71E3FF8-0631-4E63-AFE2-85EAABAD5DD3}"/>
                </a:ext>
              </a:extLst>
            </p:cNvPr>
            <p:cNvSpPr/>
            <p:nvPr/>
          </p:nvSpPr>
          <p:spPr>
            <a:xfrm rot="13317398">
              <a:off x="2792030" y="2141968"/>
              <a:ext cx="481184" cy="481184"/>
            </a:xfrm>
            <a:prstGeom prst="corner">
              <a:avLst>
                <a:gd name="adj1" fmla="val 13803"/>
                <a:gd name="adj2" fmla="val 13803"/>
              </a:avLst>
            </a:prstGeom>
            <a:solidFill>
              <a:srgbClr val="23C27F"/>
            </a:solidFill>
            <a:ln>
              <a:solidFill>
                <a:srgbClr val="23C2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8" name="Text Box 2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C391034-03B3-462D-9899-E02B1E34C18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821559" y="2334720"/>
            <a:ext cx="5317158" cy="115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defTabSz="1219170" eaLnBrk="1" hangingPunct="1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推行电子政务，尽量使用电子邮件代替纸类公文；重复利用信封、公文袋，信封、公文袋可以多次重复使用，应将可重复使用的信封、公文袋回收再利用；</a:t>
            </a:r>
          </a:p>
        </p:txBody>
      </p:sp>
      <p:sp>
        <p:nvSpPr>
          <p:cNvPr id="33" name="Text Box 2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9F322EA-38AE-4840-B6DF-754D23C702E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821559" y="3632693"/>
            <a:ext cx="5317158" cy="1895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defTabSz="1219170" eaLnBrk="1" hangingPunct="1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用电子书刊代替印刷书刊 ；用电子邮件代替纸质信函；减少使用纸杯，员工尽量使用自己的水杯，纸杯是给来客准备的；用手帕代替纸巾，用手帕代替纸巾，每人每年可减少耗纸约</a:t>
            </a:r>
            <a:r>
              <a:rPr lang="en-US" altLang="zh-CN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0.17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千克，节能</a:t>
            </a:r>
            <a:r>
              <a:rPr lang="en-US" altLang="zh-CN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0.2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吨标准煤，相应减排二氧化碳</a:t>
            </a:r>
            <a:r>
              <a:rPr lang="en-US" altLang="zh-CN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0.57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千克。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319432E-2D18-4E56-B817-E9005BE4400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84" y="2949677"/>
            <a:ext cx="2875935" cy="28759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1"/>
      <p:bldP spid="33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F8F2459-2FC2-4CEE-9259-2191F7C15B92}"/>
              </a:ext>
            </a:extLst>
          </p:cNvPr>
          <p:cNvGrpSpPr/>
          <p:nvPr/>
        </p:nvGrpSpPr>
        <p:grpSpPr>
          <a:xfrm>
            <a:off x="1344698" y="2006650"/>
            <a:ext cx="4751302" cy="943027"/>
            <a:chOff x="4377102" y="1478526"/>
            <a:chExt cx="4085349" cy="943027"/>
          </a:xfrm>
        </p:grpSpPr>
        <p:sp>
          <p:nvSpPr>
            <p:cNvPr id="22" name="双大括号 2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17F8E76-00A1-4B6F-B0E9-A58F1E1692B7}"/>
                </a:ext>
              </a:extLst>
            </p:cNvPr>
            <p:cNvSpPr/>
            <p:nvPr/>
          </p:nvSpPr>
          <p:spPr>
            <a:xfrm>
              <a:off x="4377102" y="1478526"/>
              <a:ext cx="3679550" cy="943027"/>
            </a:xfrm>
            <a:prstGeom prst="bracePair">
              <a:avLst/>
            </a:prstGeom>
            <a:ln w="38100">
              <a:solidFill>
                <a:srgbClr val="23C2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225E283-DEB5-4B33-83F7-388DEA51754B}"/>
                </a:ext>
              </a:extLst>
            </p:cNvPr>
            <p:cNvSpPr/>
            <p:nvPr/>
          </p:nvSpPr>
          <p:spPr>
            <a:xfrm>
              <a:off x="4614379" y="1631337"/>
              <a:ext cx="3848072" cy="5810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en-US" altLang="zh-CN" sz="24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字魂58号-创中黑" panose="00000500000000000000" charset="-122"/>
                  <a:sym typeface="字魂58号-创中黑" panose="00000500000000000000" charset="-122"/>
                </a:rPr>
                <a:t>4.</a:t>
              </a:r>
              <a:r>
                <a:rPr lang="zh-CN" altLang="en-US" sz="24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字魂58号-创中黑" panose="00000500000000000000" charset="-122"/>
                  <a:sym typeface="字魂58号-创中黑" panose="00000500000000000000" charset="-122"/>
                </a:rPr>
                <a:t>科学合理利其它办公用品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A0234B5-7FA8-4C5D-BA4E-9F84DD34F3A5}"/>
              </a:ext>
            </a:extLst>
          </p:cNvPr>
          <p:cNvSpPr txBox="1"/>
          <p:nvPr/>
        </p:nvSpPr>
        <p:spPr>
          <a:xfrm>
            <a:off x="3960814" y="1194388"/>
            <a:ext cx="3662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办公室节能小常识</a:t>
            </a:r>
          </a:p>
        </p:txBody>
      </p:sp>
      <p:sp>
        <p:nvSpPr>
          <p:cNvPr id="25" name="Text Box 2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9967CFB-3E37-4389-8A7A-CD1EA7C89DC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308553" y="3278616"/>
            <a:ext cx="4295834" cy="149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defTabSz="1219170" eaLnBrk="1" hangingPunct="1">
              <a:lnSpc>
                <a:spcPct val="200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减少使用一次性用品，多用手帕擦汗、擦手，可减少卫生纸、面纸的浪费，尽量使用抹布；使用可更换笔芯的原子笔、</a:t>
            </a:r>
          </a:p>
        </p:txBody>
      </p:sp>
      <p:sp>
        <p:nvSpPr>
          <p:cNvPr id="26" name="Text Box 2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9A30D21-FE82-4E04-BE0D-680ABEC2D7C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587615" y="3278616"/>
            <a:ext cx="4295834" cy="248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defTabSz="1219170" eaLnBrk="1" hangingPunct="1">
              <a:lnSpc>
                <a:spcPct val="200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 panose="020B0503020204020204" pitchFamily="34" charset="-122"/>
              </a:rPr>
              <a:t>钢笔，替换一次性书写笔；减少使用木杆铅笔，少用木杆铅笔，多用自动铅笔；减少使用含苯溶剂产品，多使用回形针、订书钉，少用含苯的溶剂产品，如胶水、修正液等。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319276D-849E-4B55-BBAF-56DFE7C418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352" y="1702640"/>
            <a:ext cx="2326568" cy="155104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21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2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1"/>
      <p:bldP spid="25" grpId="2"/>
      <p:bldP spid="26" grpId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928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AC03E3F-F663-4B09-B8E9-8694943175F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B2981BE-3D1B-4245-8AAF-EFCB087128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4044" y="3733800"/>
            <a:ext cx="6096012" cy="26289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79668C2-B429-454A-9DAF-114C84AD6D7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3429000"/>
            <a:ext cx="12192000" cy="342659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CF87B5F-A77C-4699-82CF-73A87E48917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1" y="4038600"/>
            <a:ext cx="1695450" cy="2286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F1ECE1A-9B94-4378-85D9-AFD059D61FF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86676" y="4552948"/>
            <a:ext cx="1671074" cy="167107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FCE03E5-7439-40A4-AC7F-19C8FDB144C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1066" y="517990"/>
            <a:ext cx="3543300" cy="3363961"/>
          </a:xfrm>
          <a:custGeom>
            <a:avLst/>
            <a:gdLst>
              <a:gd name="connsiteX0" fmla="*/ 1576129 w 3893576"/>
              <a:gd name="connsiteY0" fmla="*/ 0 h 3366296"/>
              <a:gd name="connsiteX1" fmla="*/ 3893576 w 3893576"/>
              <a:gd name="connsiteY1" fmla="*/ 0 h 3366296"/>
              <a:gd name="connsiteX2" fmla="*/ 3893576 w 3893576"/>
              <a:gd name="connsiteY2" fmla="*/ 3366296 h 3366296"/>
              <a:gd name="connsiteX3" fmla="*/ 0 w 3893576"/>
              <a:gd name="connsiteY3" fmla="*/ 3366296 h 3366296"/>
              <a:gd name="connsiteX4" fmla="*/ 0 w 3893576"/>
              <a:gd name="connsiteY4" fmla="*/ 946466 h 3366296"/>
              <a:gd name="connsiteX5" fmla="*/ 17860 w 3893576"/>
              <a:gd name="connsiteY5" fmla="*/ 973975 h 3366296"/>
              <a:gd name="connsiteX6" fmla="*/ 58994 w 3893576"/>
              <a:gd name="connsiteY6" fmla="*/ 1006554 h 3366296"/>
              <a:gd name="connsiteX7" fmla="*/ 511239 w 3893576"/>
              <a:gd name="connsiteY7" fmla="*/ 1021245 h 3366296"/>
              <a:gd name="connsiteX8" fmla="*/ 528865 w 3893576"/>
              <a:gd name="connsiteY8" fmla="*/ 1017206 h 3366296"/>
              <a:gd name="connsiteX9" fmla="*/ 539527 w 3893576"/>
              <a:gd name="connsiteY9" fmla="*/ 1023866 h 3366296"/>
              <a:gd name="connsiteX10" fmla="*/ 619433 w 3893576"/>
              <a:gd name="connsiteY10" fmla="*/ 1036051 h 3366296"/>
              <a:gd name="connsiteX11" fmla="*/ 1474839 w 3893576"/>
              <a:gd name="connsiteY11" fmla="*/ 33160 h 3366296"/>
              <a:gd name="connsiteX12" fmla="*/ 1504336 w 3893576"/>
              <a:gd name="connsiteY12" fmla="*/ 121651 h 3366296"/>
              <a:gd name="connsiteX13" fmla="*/ 1592826 w 3893576"/>
              <a:gd name="connsiteY13" fmla="*/ 121651 h 3366296"/>
              <a:gd name="connsiteX14" fmla="*/ 1582917 w 3893576"/>
              <a:gd name="connsiteY14" fmla="*/ 40535 h 3366296"/>
              <a:gd name="connsiteX15" fmla="*/ 0 w 3893576"/>
              <a:gd name="connsiteY15" fmla="*/ 0 h 3366296"/>
              <a:gd name="connsiteX16" fmla="*/ 197519 w 3893576"/>
              <a:gd name="connsiteY16" fmla="*/ 0 h 3366296"/>
              <a:gd name="connsiteX17" fmla="*/ 196166 w 3893576"/>
              <a:gd name="connsiteY17" fmla="*/ 4009 h 3366296"/>
              <a:gd name="connsiteX18" fmla="*/ 176981 w 3893576"/>
              <a:gd name="connsiteY18" fmla="*/ 269134 h 3366296"/>
              <a:gd name="connsiteX19" fmla="*/ 195590 w 3893576"/>
              <a:gd name="connsiteY19" fmla="*/ 370040 h 3366296"/>
              <a:gd name="connsiteX20" fmla="*/ 211689 w 3893576"/>
              <a:gd name="connsiteY20" fmla="*/ 430346 h 3366296"/>
              <a:gd name="connsiteX21" fmla="*/ 190876 w 3893576"/>
              <a:gd name="connsiteY21" fmla="*/ 441729 h 3366296"/>
              <a:gd name="connsiteX22" fmla="*/ 58994 w 3893576"/>
              <a:gd name="connsiteY22" fmla="*/ 534605 h 3366296"/>
              <a:gd name="connsiteX23" fmla="*/ 13021 w 3893576"/>
              <a:gd name="connsiteY23" fmla="*/ 594607 h 3366296"/>
              <a:gd name="connsiteX24" fmla="*/ 0 w 3893576"/>
              <a:gd name="connsiteY24" fmla="*/ 622329 h 336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93576" h="3366296">
                <a:moveTo>
                  <a:pt x="1576129" y="0"/>
                </a:moveTo>
                <a:lnTo>
                  <a:pt x="3893576" y="0"/>
                </a:lnTo>
                <a:lnTo>
                  <a:pt x="3893576" y="3366296"/>
                </a:lnTo>
                <a:lnTo>
                  <a:pt x="0" y="3366296"/>
                </a:lnTo>
                <a:lnTo>
                  <a:pt x="0" y="946466"/>
                </a:lnTo>
                <a:lnTo>
                  <a:pt x="17860" y="973975"/>
                </a:lnTo>
                <a:cubicBezTo>
                  <a:pt x="29882" y="987504"/>
                  <a:pt x="43631" y="998565"/>
                  <a:pt x="58994" y="1006554"/>
                </a:cubicBezTo>
                <a:cubicBezTo>
                  <a:pt x="135809" y="1046498"/>
                  <a:pt x="329765" y="1053795"/>
                  <a:pt x="511239" y="1021245"/>
                </a:cubicBezTo>
                <a:lnTo>
                  <a:pt x="528865" y="1017206"/>
                </a:lnTo>
                <a:lnTo>
                  <a:pt x="539527" y="1023866"/>
                </a:lnTo>
                <a:cubicBezTo>
                  <a:pt x="565663" y="1036282"/>
                  <a:pt x="592395" y="1040967"/>
                  <a:pt x="619433" y="1036051"/>
                </a:cubicBezTo>
                <a:cubicBezTo>
                  <a:pt x="835743" y="996722"/>
                  <a:pt x="1155291" y="514941"/>
                  <a:pt x="1474839" y="33160"/>
                </a:cubicBezTo>
                <a:lnTo>
                  <a:pt x="1504336" y="121651"/>
                </a:lnTo>
                <a:cubicBezTo>
                  <a:pt x="1560871" y="170812"/>
                  <a:pt x="1617407" y="219974"/>
                  <a:pt x="1592826" y="121651"/>
                </a:cubicBezTo>
                <a:cubicBezTo>
                  <a:pt x="1592826" y="121651"/>
                  <a:pt x="1590061" y="89696"/>
                  <a:pt x="1582917" y="40535"/>
                </a:cubicBezTo>
                <a:close/>
                <a:moveTo>
                  <a:pt x="0" y="0"/>
                </a:moveTo>
                <a:lnTo>
                  <a:pt x="197519" y="0"/>
                </a:lnTo>
                <a:lnTo>
                  <a:pt x="196166" y="4009"/>
                </a:lnTo>
                <a:cubicBezTo>
                  <a:pt x="172833" y="91001"/>
                  <a:pt x="165920" y="182487"/>
                  <a:pt x="176981" y="269134"/>
                </a:cubicBezTo>
                <a:cubicBezTo>
                  <a:pt x="180668" y="298016"/>
                  <a:pt x="186967" y="332276"/>
                  <a:pt x="195590" y="370040"/>
                </a:cubicBezTo>
                <a:lnTo>
                  <a:pt x="211689" y="430346"/>
                </a:lnTo>
                <a:lnTo>
                  <a:pt x="190876" y="441729"/>
                </a:lnTo>
                <a:cubicBezTo>
                  <a:pt x="132506" y="475151"/>
                  <a:pt x="85726" y="506952"/>
                  <a:pt x="58994" y="534605"/>
                </a:cubicBezTo>
                <a:cubicBezTo>
                  <a:pt x="41173" y="553041"/>
                  <a:pt x="25887" y="573243"/>
                  <a:pt x="13021" y="594607"/>
                </a:cubicBezTo>
                <a:lnTo>
                  <a:pt x="0" y="622329"/>
                </a:lnTo>
                <a:close/>
              </a:path>
            </a:pathLst>
          </a:custGeom>
        </p:spPr>
      </p:pic>
      <p:grpSp>
        <p:nvGrpSpPr>
          <p:cNvPr id="21" name="组合 2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3A5C71C-EFED-4A09-93F3-96E4BC976676}"/>
              </a:ext>
            </a:extLst>
          </p:cNvPr>
          <p:cNvGrpSpPr/>
          <p:nvPr/>
        </p:nvGrpSpPr>
        <p:grpSpPr>
          <a:xfrm>
            <a:off x="1687257" y="1570375"/>
            <a:ext cx="2095500" cy="1203028"/>
            <a:chOff x="4372963" y="1410691"/>
            <a:chExt cx="2790982" cy="1203028"/>
          </a:xfrm>
        </p:grpSpPr>
        <p:sp>
          <p:nvSpPr>
            <p:cNvPr id="19" name="文本框 1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18DF6DF-D722-4408-904A-AFE3199BE2D3}"/>
                </a:ext>
              </a:extLst>
            </p:cNvPr>
            <p:cNvSpPr txBox="1"/>
            <p:nvPr/>
          </p:nvSpPr>
          <p:spPr>
            <a:xfrm>
              <a:off x="4372963" y="1410691"/>
              <a:ext cx="2782445" cy="1200329"/>
            </a:xfrm>
            <a:prstGeom prst="rect">
              <a:avLst/>
            </a:prstGeom>
            <a:noFill/>
            <a:effectLst>
              <a:outerShdw blurRad="76200" dist="25400" dir="8100000" algn="tr" rotWithShape="0">
                <a:prstClr val="black">
                  <a:alpha val="34000"/>
                </a:prstClr>
              </a:outerShdw>
            </a:effectLst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7200">
                  <a:ln w="104775">
                    <a:solidFill>
                      <a:schemeClr val="bg1"/>
                    </a:solidFill>
                  </a:ln>
                  <a:gradFill flip="none" rotWithShape="1">
                    <a:gsLst>
                      <a:gs pos="34000">
                        <a:srgbClr val="008913"/>
                      </a:gs>
                      <a:gs pos="100000">
                        <a:srgbClr val="C5BE28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目录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1C41FC2-4B98-4CD8-BE51-770CD2FC8152}"/>
                </a:ext>
              </a:extLst>
            </p:cNvPr>
            <p:cNvSpPr txBox="1"/>
            <p:nvPr/>
          </p:nvSpPr>
          <p:spPr>
            <a:xfrm>
              <a:off x="4381500" y="1413390"/>
              <a:ext cx="2782445" cy="120032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7200">
                  <a:gradFill flip="none" rotWithShape="1">
                    <a:gsLst>
                      <a:gs pos="34000">
                        <a:srgbClr val="23C27F"/>
                      </a:gs>
                      <a:gs pos="100000">
                        <a:srgbClr val="58D669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目录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7F497EE-020B-46C3-8EC8-09D48F7D2728}"/>
              </a:ext>
            </a:extLst>
          </p:cNvPr>
          <p:cNvGrpSpPr/>
          <p:nvPr/>
        </p:nvGrpSpPr>
        <p:grpSpPr>
          <a:xfrm>
            <a:off x="1528506" y="2815454"/>
            <a:ext cx="3864305" cy="1331609"/>
            <a:chOff x="1600200" y="2672066"/>
            <a:chExt cx="3864305" cy="1331609"/>
          </a:xfrm>
        </p:grpSpPr>
        <p:pic>
          <p:nvPicPr>
            <p:cNvPr id="9" name="图形 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74340B5-A3E7-446A-831A-612873C43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0200" y="3219577"/>
              <a:ext cx="2400300" cy="784098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BCEAC55-1B96-402E-9753-70B600D3B2F9}"/>
                </a:ext>
              </a:extLst>
            </p:cNvPr>
            <p:cNvSpPr txBox="1"/>
            <p:nvPr/>
          </p:nvSpPr>
          <p:spPr>
            <a:xfrm rot="20887268">
              <a:off x="1933287" y="2672066"/>
              <a:ext cx="3531218" cy="104157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prstTxWarp prst="textArchDown">
                <a:avLst>
                  <a:gd name="adj" fmla="val 308030"/>
                </a:avLst>
              </a:prstTxWarp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CONTANTS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84D35F8-DA6D-4732-8072-344EA3209316}"/>
              </a:ext>
            </a:extLst>
          </p:cNvPr>
          <p:cNvGrpSpPr/>
          <p:nvPr/>
        </p:nvGrpSpPr>
        <p:grpSpPr>
          <a:xfrm>
            <a:off x="4741667" y="1014444"/>
            <a:ext cx="5869183" cy="646331"/>
            <a:chOff x="4798817" y="1109694"/>
            <a:chExt cx="5869183" cy="646331"/>
          </a:xfrm>
        </p:grpSpPr>
        <p:sp>
          <p:nvSpPr>
            <p:cNvPr id="24" name="椭圆 23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C468D10-E6B1-4D7E-9F66-E795D3BB0DB7}"/>
                </a:ext>
              </a:extLst>
            </p:cNvPr>
            <p:cNvSpPr/>
            <p:nvPr/>
          </p:nvSpPr>
          <p:spPr>
            <a:xfrm>
              <a:off x="4800600" y="1143000"/>
              <a:ext cx="604451" cy="604451"/>
            </a:xfrm>
            <a:prstGeom prst="ellipse">
              <a:avLst/>
            </a:prstGeom>
            <a:gradFill>
              <a:gsLst>
                <a:gs pos="37000">
                  <a:srgbClr val="23C27F"/>
                </a:gs>
                <a:gs pos="100000">
                  <a:srgbClr val="58D66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AC935698-A450-42E5-8B10-00FEC04D3F93}"/>
                </a:ext>
              </a:extLst>
            </p:cNvPr>
            <p:cNvSpPr txBox="1"/>
            <p:nvPr/>
          </p:nvSpPr>
          <p:spPr>
            <a:xfrm>
              <a:off x="4798817" y="1171485"/>
              <a:ext cx="592333" cy="52322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>
                  <a:solidFill>
                    <a:schemeClr val="bg1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1</a:t>
              </a:r>
              <a:endParaRPr lang="zh-CN" altLang="en-US" sz="2800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ED74FA6-53F7-44B9-8D19-E77B76C127F8}"/>
                </a:ext>
              </a:extLst>
            </p:cNvPr>
            <p:cNvSpPr txBox="1"/>
            <p:nvPr/>
          </p:nvSpPr>
          <p:spPr>
            <a:xfrm>
              <a:off x="5406468" y="1109694"/>
              <a:ext cx="5261532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 smtClean="0">
                  <a:gradFill flip="none" rotWithShape="1">
                    <a:gsLst>
                      <a:gs pos="34000">
                        <a:srgbClr val="23C27F"/>
                      </a:gs>
                      <a:gs pos="100000">
                        <a:srgbClr val="58D669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全</a:t>
              </a:r>
              <a:r>
                <a:rPr lang="zh-CN" altLang="en-US" sz="3600" dirty="0">
                  <a:gradFill flip="none" rotWithShape="1">
                    <a:gsLst>
                      <a:gs pos="34000">
                        <a:srgbClr val="23C27F"/>
                      </a:gs>
                      <a:gs pos="100000">
                        <a:srgbClr val="58D669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国节能宣传周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705BA69-760E-414C-91B1-EF48D74E6358}"/>
              </a:ext>
            </a:extLst>
          </p:cNvPr>
          <p:cNvGrpSpPr/>
          <p:nvPr/>
        </p:nvGrpSpPr>
        <p:grpSpPr>
          <a:xfrm>
            <a:off x="4741667" y="1873590"/>
            <a:ext cx="4916683" cy="646331"/>
            <a:chOff x="4798817" y="1109694"/>
            <a:chExt cx="4916683" cy="646331"/>
          </a:xfrm>
        </p:grpSpPr>
        <p:sp>
          <p:nvSpPr>
            <p:cNvPr id="30" name="椭圆 29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3E887FE-D1D8-48DA-A954-7F3BDC5D5E38}"/>
                </a:ext>
              </a:extLst>
            </p:cNvPr>
            <p:cNvSpPr/>
            <p:nvPr/>
          </p:nvSpPr>
          <p:spPr>
            <a:xfrm>
              <a:off x="4800600" y="1143000"/>
              <a:ext cx="604451" cy="604451"/>
            </a:xfrm>
            <a:prstGeom prst="ellipse">
              <a:avLst/>
            </a:prstGeom>
            <a:gradFill>
              <a:gsLst>
                <a:gs pos="37000">
                  <a:srgbClr val="23C27F"/>
                </a:gs>
                <a:gs pos="100000">
                  <a:srgbClr val="58D66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6B59B065-22BE-4B73-B134-783DE8E541A0}"/>
                </a:ext>
              </a:extLst>
            </p:cNvPr>
            <p:cNvSpPr txBox="1"/>
            <p:nvPr/>
          </p:nvSpPr>
          <p:spPr>
            <a:xfrm>
              <a:off x="4798817" y="1171485"/>
              <a:ext cx="592333" cy="52322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>
                  <a:solidFill>
                    <a:schemeClr val="bg1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2</a:t>
              </a:r>
              <a:endParaRPr lang="zh-CN" altLang="en-US" sz="2800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8EA26A7-A215-4155-AFF4-0B842668918F}"/>
                </a:ext>
              </a:extLst>
            </p:cNvPr>
            <p:cNvSpPr txBox="1"/>
            <p:nvPr/>
          </p:nvSpPr>
          <p:spPr>
            <a:xfrm>
              <a:off x="5406468" y="1109694"/>
              <a:ext cx="4309032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 smtClean="0">
                  <a:gradFill flip="none" rotWithShape="1">
                    <a:gsLst>
                      <a:gs pos="34000">
                        <a:srgbClr val="23C27F"/>
                      </a:gs>
                      <a:gs pos="100000">
                        <a:srgbClr val="58D669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全</a:t>
              </a:r>
              <a:r>
                <a:rPr lang="zh-CN" altLang="en-US" sz="3600" dirty="0">
                  <a:gradFill flip="none" rotWithShape="1">
                    <a:gsLst>
                      <a:gs pos="34000">
                        <a:srgbClr val="23C27F"/>
                      </a:gs>
                      <a:gs pos="100000">
                        <a:srgbClr val="58D669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国低碳日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C7E7C5D-0312-4BD3-A969-05CCCF025D91}"/>
              </a:ext>
            </a:extLst>
          </p:cNvPr>
          <p:cNvGrpSpPr/>
          <p:nvPr/>
        </p:nvGrpSpPr>
        <p:grpSpPr>
          <a:xfrm>
            <a:off x="4741667" y="2751786"/>
            <a:ext cx="4530527" cy="646331"/>
            <a:chOff x="4798817" y="1128744"/>
            <a:chExt cx="4530527" cy="646331"/>
          </a:xfrm>
        </p:grpSpPr>
        <p:sp>
          <p:nvSpPr>
            <p:cNvPr id="34" name="椭圆 33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005ADC1D-18A8-49CA-9F5F-E4F036D3A1F3}"/>
                </a:ext>
              </a:extLst>
            </p:cNvPr>
            <p:cNvSpPr/>
            <p:nvPr/>
          </p:nvSpPr>
          <p:spPr>
            <a:xfrm>
              <a:off x="4800600" y="1143000"/>
              <a:ext cx="604451" cy="604451"/>
            </a:xfrm>
            <a:prstGeom prst="ellipse">
              <a:avLst/>
            </a:prstGeom>
            <a:gradFill>
              <a:gsLst>
                <a:gs pos="37000">
                  <a:srgbClr val="23C27F"/>
                </a:gs>
                <a:gs pos="100000">
                  <a:srgbClr val="58D66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32996BA-6DB6-4415-AA76-E43A281BD2E6}"/>
                </a:ext>
              </a:extLst>
            </p:cNvPr>
            <p:cNvSpPr txBox="1"/>
            <p:nvPr/>
          </p:nvSpPr>
          <p:spPr>
            <a:xfrm>
              <a:off x="4798817" y="1171485"/>
              <a:ext cx="592333" cy="52322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>
                  <a:solidFill>
                    <a:schemeClr val="bg1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3</a:t>
              </a:r>
              <a:endParaRPr lang="zh-CN" altLang="en-US" sz="2800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D373700-8209-424F-B77B-033114CAA892}"/>
                </a:ext>
              </a:extLst>
            </p:cNvPr>
            <p:cNvSpPr txBox="1"/>
            <p:nvPr/>
          </p:nvSpPr>
          <p:spPr>
            <a:xfrm>
              <a:off x="5406468" y="1128744"/>
              <a:ext cx="3922876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>
                  <a:gradFill flip="none" rotWithShape="1">
                    <a:gsLst>
                      <a:gs pos="34000">
                        <a:srgbClr val="23C27F"/>
                      </a:gs>
                      <a:gs pos="100000">
                        <a:srgbClr val="58D669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为什么要节能降耗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5C84A82-E65F-4D7A-B9D4-5F373A458CF5}"/>
              </a:ext>
            </a:extLst>
          </p:cNvPr>
          <p:cNvGrpSpPr/>
          <p:nvPr/>
        </p:nvGrpSpPr>
        <p:grpSpPr>
          <a:xfrm>
            <a:off x="4741667" y="3610931"/>
            <a:ext cx="2859283" cy="646331"/>
            <a:chOff x="4798817" y="1128744"/>
            <a:chExt cx="2859283" cy="646331"/>
          </a:xfrm>
        </p:grpSpPr>
        <p:sp>
          <p:nvSpPr>
            <p:cNvPr id="38" name="椭圆 3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CA7FFFC-3AFC-4931-ADB6-1F9EFA63D4BD}"/>
                </a:ext>
              </a:extLst>
            </p:cNvPr>
            <p:cNvSpPr/>
            <p:nvPr/>
          </p:nvSpPr>
          <p:spPr>
            <a:xfrm>
              <a:off x="4800600" y="1143000"/>
              <a:ext cx="604451" cy="604451"/>
            </a:xfrm>
            <a:prstGeom prst="ellipse">
              <a:avLst/>
            </a:prstGeom>
            <a:gradFill>
              <a:gsLst>
                <a:gs pos="37000">
                  <a:srgbClr val="23C27F"/>
                </a:gs>
                <a:gs pos="100000">
                  <a:srgbClr val="58D66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41A71AF-A65B-425A-9BF2-F55D79B3BEE0}"/>
                </a:ext>
              </a:extLst>
            </p:cNvPr>
            <p:cNvSpPr txBox="1"/>
            <p:nvPr/>
          </p:nvSpPr>
          <p:spPr>
            <a:xfrm>
              <a:off x="4798817" y="1171485"/>
              <a:ext cx="592333" cy="52322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>
                  <a:solidFill>
                    <a:schemeClr val="bg1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4</a:t>
              </a:r>
              <a:endParaRPr lang="zh-CN" altLang="en-US" sz="2800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090E187-4B4B-4224-8B51-810F405A707B}"/>
                </a:ext>
              </a:extLst>
            </p:cNvPr>
            <p:cNvSpPr txBox="1"/>
            <p:nvPr/>
          </p:nvSpPr>
          <p:spPr>
            <a:xfrm>
              <a:off x="5406468" y="1128744"/>
              <a:ext cx="2251632" cy="64633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>
                  <a:gradFill flip="none" rotWithShape="1">
                    <a:gsLst>
                      <a:gs pos="34000">
                        <a:srgbClr val="23C27F"/>
                      </a:gs>
                      <a:gs pos="100000">
                        <a:srgbClr val="58D669"/>
                      </a:gs>
                    </a:gsLst>
                    <a:lin ang="5400000" scaled="1"/>
                  </a:gra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节能知识</a:t>
              </a:r>
            </a:p>
          </p:txBody>
        </p:sp>
      </p:grpSp>
      <p:pic>
        <p:nvPicPr>
          <p:cNvPr id="41" name="图片 4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AEA085B-AE09-438E-B1E4-3F06F61847A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47286" flipH="1">
            <a:off x="9692529" y="2764545"/>
            <a:ext cx="1722330" cy="1448909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02935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32" presetID="23" presetClass="entr" presetSubtype="288" fill="hold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27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7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37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5B7331C-6CD9-483A-8754-63CBE90BC3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B61D09D-E2EE-40D1-BA5A-11C0CF6B63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8894" y="4076700"/>
            <a:ext cx="6096012" cy="26289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7F93DFE-5DE5-4B93-B6E4-C29DC9DFF0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67101"/>
            <a:ext cx="12192000" cy="33909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9981906-0B53-4BF2-ABE0-361FA7C815D9}"/>
              </a:ext>
            </a:extLst>
          </p:cNvPr>
          <p:cNvGrpSpPr/>
          <p:nvPr/>
        </p:nvGrpSpPr>
        <p:grpSpPr>
          <a:xfrm>
            <a:off x="1911848" y="2006173"/>
            <a:ext cx="2008234" cy="2008234"/>
            <a:chOff x="9284198" y="653623"/>
            <a:chExt cx="2008234" cy="2008234"/>
          </a:xfrm>
        </p:grpSpPr>
        <p:sp>
          <p:nvSpPr>
            <p:cNvPr id="8" name="椭圆 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A810B50-496D-434B-A7D8-F27FB9203F9B}"/>
                </a:ext>
              </a:extLst>
            </p:cNvPr>
            <p:cNvSpPr/>
            <p:nvPr/>
          </p:nvSpPr>
          <p:spPr>
            <a:xfrm>
              <a:off x="9284198" y="653623"/>
              <a:ext cx="2008234" cy="2008234"/>
            </a:xfrm>
            <a:prstGeom prst="ellipse">
              <a:avLst/>
            </a:prstGeom>
            <a:gradFill>
              <a:gsLst>
                <a:gs pos="6000">
                  <a:srgbClr val="23C27F"/>
                </a:gs>
                <a:gs pos="100000">
                  <a:srgbClr val="58D669"/>
                </a:gs>
              </a:gsLst>
              <a:lin ang="2700000" scaled="1"/>
            </a:gradFill>
            <a:ln w="28575">
              <a:solidFill>
                <a:schemeClr val="bg1"/>
              </a:solidFill>
            </a:ln>
            <a:effectLst>
              <a:outerShdw blurRad="165100" dist="127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7245842-55EC-42DC-85C9-515974ED8B64}"/>
                </a:ext>
              </a:extLst>
            </p:cNvPr>
            <p:cNvSpPr txBox="1"/>
            <p:nvPr/>
          </p:nvSpPr>
          <p:spPr>
            <a:xfrm>
              <a:off x="9447654" y="1003217"/>
              <a:ext cx="1715646" cy="144655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800">
                  <a:solidFill>
                    <a:schemeClr val="bg1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01</a:t>
              </a:r>
              <a:endParaRPr lang="zh-CN" altLang="en-US" sz="8800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endParaRPr>
            </a:p>
          </p:txBody>
        </p:sp>
      </p:grpSp>
      <p:cxnSp>
        <p:nvCxnSpPr>
          <p:cNvPr id="11" name="直接连接符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043938E-ECC9-43F8-8FEE-6215B301946F}"/>
              </a:ext>
            </a:extLst>
          </p:cNvPr>
          <p:cNvCxnSpPr/>
          <p:nvPr/>
        </p:nvCxnSpPr>
        <p:spPr>
          <a:xfrm flipH="1">
            <a:off x="4267200" y="1614107"/>
            <a:ext cx="0" cy="2571750"/>
          </a:xfrm>
          <a:prstGeom prst="line">
            <a:avLst/>
          </a:prstGeom>
          <a:ln w="28575">
            <a:gradFill>
              <a:gsLst>
                <a:gs pos="0">
                  <a:srgbClr val="58D669"/>
                </a:gs>
                <a:gs pos="100000">
                  <a:srgbClr val="23C27F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-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4AF1A84-64C6-4F65-9E7E-8037782BB46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11118" y="1871694"/>
            <a:ext cx="590923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gradFill flip="none" rotWithShape="1">
                  <a:gsLst>
                    <a:gs pos="34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全</a:t>
            </a:r>
            <a:r>
              <a:rPr lang="zh-CN" altLang="en-US" sz="6000" dirty="0">
                <a:gradFill flip="none" rotWithShape="1">
                  <a:gsLst>
                    <a:gs pos="34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国节能宣传周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E8FDE1E-FB86-43BB-BA1F-D62A36A29309}"/>
              </a:ext>
            </a:extLst>
          </p:cNvPr>
          <p:cNvSpPr txBox="1"/>
          <p:nvPr/>
        </p:nvSpPr>
        <p:spPr>
          <a:xfrm>
            <a:off x="4563977" y="3702735"/>
            <a:ext cx="6885073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7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The average person is always waiting for an opportunity to</a:t>
            </a:r>
            <a:endParaRPr lang="zh-CN" altLang="en-US" sz="1400">
              <a:solidFill>
                <a:schemeClr val="bg1">
                  <a:lumMod val="7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19AEAB4-BCF3-402C-8182-2BDA5DAD06E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85912" flipH="1">
            <a:off x="8524878" y="4552950"/>
            <a:ext cx="1504950" cy="16383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4A46D68-4CBF-4DA5-AD0D-E93729C46DBF}"/>
              </a:ext>
            </a:extLst>
          </p:cNvPr>
          <p:cNvSpPr txBox="1"/>
          <p:nvPr/>
        </p:nvSpPr>
        <p:spPr>
          <a:xfrm>
            <a:off x="10001491" y="306252"/>
            <a:ext cx="18164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20XX</a:t>
            </a:r>
            <a:r>
              <a:rPr lang="zh-CN" altLang="en-US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年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全国节能宣传周</a:t>
            </a:r>
            <a:r>
              <a:rPr lang="en-US" altLang="zh-CN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/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全国低碳日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4F121B0-243C-4420-B9D6-ACD89F82A3B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47286" flipH="1">
            <a:off x="10464949" y="3374361"/>
            <a:ext cx="1722330" cy="1448909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5415198-33D6-4743-9443-DFBBF4C2DBC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52714">
            <a:off x="653433" y="479033"/>
            <a:ext cx="1250714" cy="1052162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534155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47" presetClass="entr" presetSubtype="0" fill="hold" grpId="2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750"/>
                            </p:stCondLst>
                            <p:childTnLst>
                              <p:par>
                                <p:cTn id="45" presetID="16" presetClass="entr" presetSubtype="42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49" presetID="0" presetClass="entr" presetSubtype="0" fill="hold" grpId="0" nodeType="afterEffect">
                                  <p:stCondLst>
                                    <p:cond delay="5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7450"/>
                            </p:stCondLst>
                            <p:childTnLst>
                              <p:par>
                                <p:cTn id="56" presetID="22" presetClass="entr" presetSubtype="8" fill="hold" grpId="1" nodeType="afterEffect">
                                  <p:stCondLst>
                                    <p:cond delay="6825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1"/>
      <p:bldP spid="16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8772210-BB88-4AF1-A7E4-1FCEE7A30D67}"/>
              </a:ext>
            </a:extLst>
          </p:cNvPr>
          <p:cNvGrpSpPr/>
          <p:nvPr/>
        </p:nvGrpSpPr>
        <p:grpSpPr>
          <a:xfrm>
            <a:off x="575367" y="1177414"/>
            <a:ext cx="11115801" cy="4594736"/>
            <a:chOff x="657099" y="1028700"/>
            <a:chExt cx="11115801" cy="4042286"/>
          </a:xfrm>
        </p:grpSpPr>
        <p:sp>
          <p:nvSpPr>
            <p:cNvPr id="12" name="PA-1022115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0FA95C5-E5A0-4862-AC7E-77E4D6F52E73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657099" y="1241859"/>
              <a:ext cx="11115801" cy="3829127"/>
            </a:xfrm>
            <a:prstGeom prst="rect">
              <a:avLst/>
            </a:prstGeom>
            <a:noFill/>
            <a:ln w="19050">
              <a:solidFill>
                <a:srgbClr val="59595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BDB9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PA-1022116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88DFE46-DD45-4212-9DAA-D74489C97B4C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602671" y="1028700"/>
              <a:ext cx="3137705" cy="447983"/>
            </a:xfrm>
            <a:prstGeom prst="roundRect">
              <a:avLst>
                <a:gd name="adj" fmla="val 0"/>
              </a:avLst>
            </a:prstGeom>
            <a:solidFill>
              <a:srgbClr val="23C27F"/>
            </a:solidFill>
            <a:ln w="9" cap="flat">
              <a:noFill/>
              <a:prstDash val="solid"/>
              <a:miter lim="800000"/>
            </a:ln>
            <a:effectLst/>
          </p:spPr>
          <p:txBody>
            <a:bodyPr vert="horz" wrap="square" lIns="121917" tIns="60958" rIns="121917" bIns="60958" numCol="1" anchor="ctr" anchorCtr="0" compatLnSpc="1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绿色低碳，节能先行</a:t>
              </a:r>
            </a:p>
          </p:txBody>
        </p:sp>
        <p:sp>
          <p:nvSpPr>
            <p:cNvPr id="18" name="PA-102211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92DCA9E-4F02-4136-B9A2-D4E8A1E3C8D0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895349" y="1632957"/>
              <a:ext cx="10553701" cy="1035379"/>
            </a:xfrm>
            <a:prstGeom prst="rect">
              <a:avLst/>
            </a:prstGeom>
            <a:noFill/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 全国节能宣传周期间，国家发展改革委将会同有关部门和单位围绕宣传主题，深入开展相关宣传活动，进一步普及生态文明、绿色发展理念和知识，营造简约适度、绿色低碳、文明健康的社会风尚，</a:t>
              </a:r>
            </a:p>
          </p:txBody>
        </p:sp>
        <p:sp>
          <p:nvSpPr>
            <p:cNvPr id="27" name="PA-102211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CF7A664-599D-474F-B413-20714A667D4E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895349" y="2687425"/>
              <a:ext cx="10553701" cy="1035379"/>
            </a:xfrm>
            <a:prstGeom prst="rect">
              <a:avLst/>
            </a:prstGeom>
            <a:noFill/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不断增强全社会节能降碳意识和能力。各地区、各有关部门和单位要围绕宣传重点、创新宣传方式、加大宣传力度，组织动员社会各界积极参与；要采用活泼新颖多样、群众喜闻乐见的宣传手段，充分发挥电视、广播、报纸等传统媒体优势，</a:t>
              </a:r>
            </a:p>
          </p:txBody>
        </p:sp>
        <p:sp>
          <p:nvSpPr>
            <p:cNvPr id="28" name="PA-102211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AFC3CC3-E2DA-43E2-927A-3DB98D101ED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895349" y="3741893"/>
              <a:ext cx="10553701" cy="1035379"/>
            </a:xfrm>
            <a:prstGeom prst="rect">
              <a:avLst/>
            </a:prstGeom>
            <a:noFill/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积极运用网站及微信、微博、短视频、直播等新兴媒体，深入开展具有行业特点和地方特色的宣传活动；要加强与网络、通讯、交通、城管等部门的衔接，妥善做好相关宣传材料的推送、发布、播放及张贴等工作。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276513" y="692458"/>
            <a:ext cx="147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5B7331C-6CD9-483A-8754-63CBE90BC3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B61D09D-E2EE-40D1-BA5A-11C0CF6B63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8894" y="4076700"/>
            <a:ext cx="6096012" cy="26289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7F93DFE-5DE5-4B93-B6E4-C29DC9DFF0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67101"/>
            <a:ext cx="12192000" cy="33909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9981906-0B53-4BF2-ABE0-361FA7C815D9}"/>
              </a:ext>
            </a:extLst>
          </p:cNvPr>
          <p:cNvGrpSpPr/>
          <p:nvPr/>
        </p:nvGrpSpPr>
        <p:grpSpPr>
          <a:xfrm>
            <a:off x="1911848" y="2006173"/>
            <a:ext cx="2008234" cy="2008234"/>
            <a:chOff x="9284198" y="653623"/>
            <a:chExt cx="2008234" cy="2008234"/>
          </a:xfrm>
        </p:grpSpPr>
        <p:sp>
          <p:nvSpPr>
            <p:cNvPr id="8" name="椭圆 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A810B50-496D-434B-A7D8-F27FB9203F9B}"/>
                </a:ext>
              </a:extLst>
            </p:cNvPr>
            <p:cNvSpPr/>
            <p:nvPr/>
          </p:nvSpPr>
          <p:spPr>
            <a:xfrm>
              <a:off x="9284198" y="653623"/>
              <a:ext cx="2008234" cy="2008234"/>
            </a:xfrm>
            <a:prstGeom prst="ellipse">
              <a:avLst/>
            </a:prstGeom>
            <a:gradFill>
              <a:gsLst>
                <a:gs pos="6000">
                  <a:srgbClr val="23C27F"/>
                </a:gs>
                <a:gs pos="100000">
                  <a:srgbClr val="58D669"/>
                </a:gs>
              </a:gsLst>
              <a:lin ang="2700000" scaled="1"/>
            </a:gradFill>
            <a:ln w="28575">
              <a:solidFill>
                <a:schemeClr val="bg1"/>
              </a:solidFill>
            </a:ln>
            <a:effectLst>
              <a:outerShdw blurRad="165100" dist="127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7245842-55EC-42DC-85C9-515974ED8B64}"/>
                </a:ext>
              </a:extLst>
            </p:cNvPr>
            <p:cNvSpPr txBox="1"/>
            <p:nvPr/>
          </p:nvSpPr>
          <p:spPr>
            <a:xfrm>
              <a:off x="9409554" y="984167"/>
              <a:ext cx="1715646" cy="144655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800">
                  <a:solidFill>
                    <a:schemeClr val="bg1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02</a:t>
              </a:r>
              <a:endParaRPr lang="zh-CN" altLang="en-US" sz="8800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endParaRPr>
            </a:p>
          </p:txBody>
        </p:sp>
      </p:grpSp>
      <p:cxnSp>
        <p:nvCxnSpPr>
          <p:cNvPr id="11" name="直接连接符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043938E-ECC9-43F8-8FEE-6215B301946F}"/>
              </a:ext>
            </a:extLst>
          </p:cNvPr>
          <p:cNvCxnSpPr/>
          <p:nvPr/>
        </p:nvCxnSpPr>
        <p:spPr>
          <a:xfrm flipH="1">
            <a:off x="4267200" y="1614107"/>
            <a:ext cx="0" cy="2571750"/>
          </a:xfrm>
          <a:prstGeom prst="line">
            <a:avLst/>
          </a:prstGeom>
          <a:ln w="28575">
            <a:gradFill>
              <a:gsLst>
                <a:gs pos="0">
                  <a:srgbClr val="58D669"/>
                </a:gs>
                <a:gs pos="100000">
                  <a:srgbClr val="23C27F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-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4AF1A84-64C6-4F65-9E7E-8037782BB46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11118" y="1871694"/>
            <a:ext cx="526153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gradFill flip="none" rotWithShape="1">
                  <a:gsLst>
                    <a:gs pos="34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全</a:t>
            </a:r>
            <a:r>
              <a:rPr lang="zh-CN" altLang="en-US" sz="6000" dirty="0">
                <a:gradFill flip="none" rotWithShape="1">
                  <a:gsLst>
                    <a:gs pos="34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国低碳日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E8FDE1E-FB86-43BB-BA1F-D62A36A29309}"/>
              </a:ext>
            </a:extLst>
          </p:cNvPr>
          <p:cNvSpPr txBox="1"/>
          <p:nvPr/>
        </p:nvSpPr>
        <p:spPr>
          <a:xfrm>
            <a:off x="4563977" y="3702735"/>
            <a:ext cx="6885073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7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The average person is always waiting for an opportunity to</a:t>
            </a:r>
            <a:endParaRPr lang="zh-CN" altLang="en-US" sz="1400">
              <a:solidFill>
                <a:schemeClr val="bg1">
                  <a:lumMod val="7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19AEAB4-BCF3-402C-8182-2BDA5DAD06E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85912" flipH="1">
            <a:off x="8524878" y="4552950"/>
            <a:ext cx="1504950" cy="16383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4A46D68-4CBF-4DA5-AD0D-E93729C46DBF}"/>
              </a:ext>
            </a:extLst>
          </p:cNvPr>
          <p:cNvSpPr txBox="1"/>
          <p:nvPr/>
        </p:nvSpPr>
        <p:spPr>
          <a:xfrm>
            <a:off x="10001491" y="306252"/>
            <a:ext cx="18164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20XX</a:t>
            </a:r>
            <a:r>
              <a:rPr lang="zh-CN" altLang="en-US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年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全国节能宣传周</a:t>
            </a:r>
            <a:r>
              <a:rPr lang="en-US" altLang="zh-CN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/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全国低碳日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4F121B0-243C-4420-B9D6-ACD89F82A3B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47286" flipH="1">
            <a:off x="10464949" y="3374361"/>
            <a:ext cx="1722330" cy="1448909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5415198-33D6-4743-9443-DFBBF4C2DBC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52714">
            <a:off x="653433" y="479033"/>
            <a:ext cx="1250714" cy="1052162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752514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47" presetClass="entr" presetSubtype="0" fill="hold" grpId="2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750"/>
                            </p:stCondLst>
                            <p:childTnLst>
                              <p:par>
                                <p:cTn id="45" presetID="16" presetClass="entr" presetSubtype="42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49" presetID="0" presetClass="entr" presetSubtype="0" fill="hold" grpId="0" nodeType="afterEffect">
                                  <p:stCondLst>
                                    <p:cond delay="5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7300"/>
                            </p:stCondLst>
                            <p:childTnLst>
                              <p:par>
                                <p:cTn id="56" presetID="22" presetClass="entr" presetSubtype="8" fill="hold" grpId="1" nodeType="afterEffect">
                                  <p:stCondLst>
                                    <p:cond delay="6675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1"/>
      <p:bldP spid="16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B3590C4-052D-46D4-9280-56486330DB0E}"/>
              </a:ext>
            </a:extLst>
          </p:cNvPr>
          <p:cNvGrpSpPr/>
          <p:nvPr/>
        </p:nvGrpSpPr>
        <p:grpSpPr>
          <a:xfrm>
            <a:off x="1005117" y="2466056"/>
            <a:ext cx="10592033" cy="1002967"/>
            <a:chOff x="735330" y="2697400"/>
            <a:chExt cx="10592033" cy="1002967"/>
          </a:xfrm>
        </p:grpSpPr>
        <p:sp>
          <p:nvSpPr>
            <p:cNvPr id="17" name="矩形: 圆角 13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8470B3E-19EA-4A2C-93C3-58AC77B14028}"/>
                </a:ext>
              </a:extLst>
            </p:cNvPr>
            <p:cNvSpPr/>
            <p:nvPr/>
          </p:nvSpPr>
          <p:spPr>
            <a:xfrm>
              <a:off x="735330" y="2958465"/>
              <a:ext cx="504000" cy="504000"/>
            </a:xfrm>
            <a:prstGeom prst="roundRect">
              <a:avLst>
                <a:gd name="adj" fmla="val 50000"/>
              </a:avLst>
            </a:prstGeom>
            <a:solidFill>
              <a:srgbClr val="23C27F"/>
            </a:solidFill>
            <a:ln w="12700" cap="flat" cmpd="sng" algn="ctr">
              <a:solidFill>
                <a:srgbClr val="23C27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32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18" name="箭头: V 形 20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47DA573-F12D-4A17-B40B-5C3CF795617E}"/>
                </a:ext>
              </a:extLst>
            </p:cNvPr>
            <p:cNvSpPr/>
            <p:nvPr/>
          </p:nvSpPr>
          <p:spPr>
            <a:xfrm>
              <a:off x="1378585" y="3121025"/>
              <a:ext cx="180000" cy="180000"/>
            </a:xfrm>
            <a:prstGeom prst="chevron">
              <a:avLst/>
            </a:prstGeom>
            <a:solidFill>
              <a:srgbClr val="23C27F"/>
            </a:solidFill>
            <a:ln w="12700" cap="flat" cmpd="sng" algn="ctr">
              <a:solidFill>
                <a:srgbClr val="23C27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23C2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1CAF36F-5620-4522-B928-2AA691AB4EC8}"/>
                </a:ext>
              </a:extLst>
            </p:cNvPr>
            <p:cNvSpPr/>
            <p:nvPr/>
          </p:nvSpPr>
          <p:spPr>
            <a:xfrm>
              <a:off x="1579478" y="2697400"/>
              <a:ext cx="9747885" cy="10029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00000"/>
                </a:lnSpc>
                <a:buClr>
                  <a:srgbClr val="C00000"/>
                </a:buClr>
                <a:defRPr/>
              </a:pPr>
              <a:r>
                <a:rPr lang="zh-CN" altLang="en-US" sz="1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全国低碳日当天，生态环境部将会同有关部门和单位围绕宣传主题，开展“线上</a:t>
              </a:r>
              <a:r>
                <a:rPr lang="en-US" altLang="zh-CN" sz="1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+</a:t>
              </a:r>
              <a:r>
                <a:rPr lang="zh-CN" altLang="en-US" sz="1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线下”宣传活动，深入宣传低碳发展理念，普及应对气候变化知识，提升公众低碳意识，倡导公众选择简约适度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45AB0FF-D380-4AF1-ADDF-D450444F8297}"/>
              </a:ext>
            </a:extLst>
          </p:cNvPr>
          <p:cNvGrpSpPr/>
          <p:nvPr/>
        </p:nvGrpSpPr>
        <p:grpSpPr>
          <a:xfrm>
            <a:off x="5467350" y="1325253"/>
            <a:ext cx="5009535" cy="655948"/>
            <a:chOff x="6829218" y="804793"/>
            <a:chExt cx="6461500" cy="1150307"/>
          </a:xfrm>
        </p:grpSpPr>
        <p:sp>
          <p:nvSpPr>
            <p:cNvPr id="21" name="对话气泡: 矩形 20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31C0E85-FDDD-48F2-8E5C-4FD675A8BAF6}"/>
                </a:ext>
              </a:extLst>
            </p:cNvPr>
            <p:cNvSpPr/>
            <p:nvPr/>
          </p:nvSpPr>
          <p:spPr>
            <a:xfrm>
              <a:off x="6829218" y="804793"/>
              <a:ext cx="6461500" cy="1150307"/>
            </a:xfrm>
            <a:prstGeom prst="wedgeRectCallout">
              <a:avLst>
                <a:gd name="adj1" fmla="val -74519"/>
                <a:gd name="adj2" fmla="val 51974"/>
              </a:avLst>
            </a:prstGeom>
            <a:solidFill>
              <a:srgbClr val="23C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5E9A8D0-144C-491A-8F79-0D6E02085099}"/>
                </a:ext>
              </a:extLst>
            </p:cNvPr>
            <p:cNvSpPr/>
            <p:nvPr/>
          </p:nvSpPr>
          <p:spPr>
            <a:xfrm>
              <a:off x="7148647" y="960426"/>
              <a:ext cx="5875747" cy="8096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字魂58号-创中黑" panose="00000500000000000000" charset="-122"/>
                  <a:sym typeface="字魂58号-创中黑" panose="00000500000000000000" charset="-122"/>
                </a:rPr>
                <a:t>落实“双碳”行动共建美丽家园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5EF44130-E4E6-4C33-8C3C-2496AFA4F2C7}"/>
              </a:ext>
            </a:extLst>
          </p:cNvPr>
          <p:cNvGrpSpPr/>
          <p:nvPr/>
        </p:nvGrpSpPr>
        <p:grpSpPr>
          <a:xfrm>
            <a:off x="1005117" y="4000953"/>
            <a:ext cx="10592033" cy="1002967"/>
            <a:chOff x="735330" y="2697400"/>
            <a:chExt cx="10592033" cy="1002967"/>
          </a:xfrm>
        </p:grpSpPr>
        <p:sp>
          <p:nvSpPr>
            <p:cNvPr id="27" name="矩形: 圆角 13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6C77C4E-E756-4594-9A4E-038615FB6CCA}"/>
                </a:ext>
              </a:extLst>
            </p:cNvPr>
            <p:cNvSpPr/>
            <p:nvPr/>
          </p:nvSpPr>
          <p:spPr>
            <a:xfrm>
              <a:off x="735330" y="2958465"/>
              <a:ext cx="504000" cy="504000"/>
            </a:xfrm>
            <a:prstGeom prst="roundRect">
              <a:avLst>
                <a:gd name="adj" fmla="val 50000"/>
              </a:avLst>
            </a:prstGeom>
            <a:solidFill>
              <a:srgbClr val="23C27F"/>
            </a:solidFill>
            <a:ln w="12700" cap="flat" cmpd="sng" algn="ctr">
              <a:solidFill>
                <a:srgbClr val="23C27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32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28" name="箭头: V 形 20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F921D95-CB66-42B3-8A13-EFBE247D3F80}"/>
                </a:ext>
              </a:extLst>
            </p:cNvPr>
            <p:cNvSpPr/>
            <p:nvPr/>
          </p:nvSpPr>
          <p:spPr>
            <a:xfrm>
              <a:off x="1378585" y="3121025"/>
              <a:ext cx="180000" cy="180000"/>
            </a:xfrm>
            <a:prstGeom prst="chevron">
              <a:avLst/>
            </a:prstGeom>
            <a:solidFill>
              <a:srgbClr val="23C27F"/>
            </a:solidFill>
            <a:ln w="12700" cap="flat" cmpd="sng" algn="ctr">
              <a:solidFill>
                <a:srgbClr val="23C27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23C2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872C4E2E-4190-4922-A3F9-B0D1D576C035}"/>
                </a:ext>
              </a:extLst>
            </p:cNvPr>
            <p:cNvSpPr/>
            <p:nvPr/>
          </p:nvSpPr>
          <p:spPr>
            <a:xfrm>
              <a:off x="1579478" y="2697400"/>
              <a:ext cx="9747885" cy="10029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00000"/>
                </a:lnSpc>
                <a:buClr>
                  <a:srgbClr val="C00000"/>
                </a:buClr>
                <a:defRPr/>
              </a:pPr>
              <a:r>
                <a:rPr lang="zh-CN" altLang="en-US" sz="1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绿色低碳的生活方式。鼓励各地区、各有关部门和单位围绕活动主题和宣传重点，结合工作实际开展内容丰富、形式多样、各具特色的低碳宣传活动，动员全社会广泛参与低碳行动，培育引领低碳新风尚。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5B7331C-6CD9-483A-8754-63CBE90BC3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CB61D09D-E2EE-40D1-BA5A-11C0CF6B63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8894" y="4076700"/>
            <a:ext cx="6096012" cy="26289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7F93DFE-5DE5-4B93-B6E4-C29DC9DFF0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67101"/>
            <a:ext cx="12192000" cy="33909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99981906-0B53-4BF2-ABE0-361FA7C815D9}"/>
              </a:ext>
            </a:extLst>
          </p:cNvPr>
          <p:cNvGrpSpPr/>
          <p:nvPr/>
        </p:nvGrpSpPr>
        <p:grpSpPr>
          <a:xfrm>
            <a:off x="1911848" y="2006173"/>
            <a:ext cx="2008234" cy="2008234"/>
            <a:chOff x="9284198" y="653623"/>
            <a:chExt cx="2008234" cy="2008234"/>
          </a:xfrm>
        </p:grpSpPr>
        <p:sp>
          <p:nvSpPr>
            <p:cNvPr id="8" name="椭圆 7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A810B50-496D-434B-A7D8-F27FB9203F9B}"/>
                </a:ext>
              </a:extLst>
            </p:cNvPr>
            <p:cNvSpPr/>
            <p:nvPr/>
          </p:nvSpPr>
          <p:spPr>
            <a:xfrm>
              <a:off x="9284198" y="653623"/>
              <a:ext cx="2008234" cy="2008234"/>
            </a:xfrm>
            <a:prstGeom prst="ellipse">
              <a:avLst/>
            </a:prstGeom>
            <a:gradFill>
              <a:gsLst>
                <a:gs pos="6000">
                  <a:srgbClr val="23C27F"/>
                </a:gs>
                <a:gs pos="100000">
                  <a:srgbClr val="58D669"/>
                </a:gs>
              </a:gsLst>
              <a:lin ang="2700000" scaled="1"/>
            </a:gradFill>
            <a:ln w="28575">
              <a:solidFill>
                <a:schemeClr val="bg1"/>
              </a:solidFill>
            </a:ln>
            <a:effectLst>
              <a:outerShdw blurRad="165100" dist="127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37245842-55EC-42DC-85C9-515974ED8B64}"/>
                </a:ext>
              </a:extLst>
            </p:cNvPr>
            <p:cNvSpPr txBox="1"/>
            <p:nvPr/>
          </p:nvSpPr>
          <p:spPr>
            <a:xfrm>
              <a:off x="9409554" y="965117"/>
              <a:ext cx="1715646" cy="144655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800">
                  <a:solidFill>
                    <a:schemeClr val="bg1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rPr>
                <a:t>03</a:t>
              </a:r>
              <a:endParaRPr lang="zh-CN" altLang="en-US" sz="8800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endParaRPr>
            </a:p>
          </p:txBody>
        </p:sp>
      </p:grpSp>
      <p:cxnSp>
        <p:nvCxnSpPr>
          <p:cNvPr id="11" name="直接连接符 1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D043938E-ECC9-43F8-8FEE-6215B301946F}"/>
              </a:ext>
            </a:extLst>
          </p:cNvPr>
          <p:cNvCxnSpPr/>
          <p:nvPr/>
        </p:nvCxnSpPr>
        <p:spPr>
          <a:xfrm flipH="1">
            <a:off x="4267200" y="1614107"/>
            <a:ext cx="0" cy="2571750"/>
          </a:xfrm>
          <a:prstGeom prst="line">
            <a:avLst/>
          </a:prstGeom>
          <a:ln w="28575">
            <a:gradFill>
              <a:gsLst>
                <a:gs pos="0">
                  <a:srgbClr val="58D669"/>
                </a:gs>
                <a:gs pos="100000">
                  <a:srgbClr val="23C27F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-文本框 12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B4AF1A84-64C6-4F65-9E7E-8037782BB46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11118" y="1871694"/>
            <a:ext cx="5261532" cy="19389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gradFill flip="none" rotWithShape="1">
                  <a:gsLst>
                    <a:gs pos="34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为什么要节能降耗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E8FDE1E-FB86-43BB-BA1F-D62A36A29309}"/>
              </a:ext>
            </a:extLst>
          </p:cNvPr>
          <p:cNvSpPr txBox="1"/>
          <p:nvPr/>
        </p:nvSpPr>
        <p:spPr>
          <a:xfrm>
            <a:off x="4563977" y="3702735"/>
            <a:ext cx="6885073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7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The average person is always waiting for an opportunity to</a:t>
            </a:r>
            <a:endParaRPr lang="zh-CN" altLang="en-US" sz="1400">
              <a:solidFill>
                <a:schemeClr val="bg1">
                  <a:lumMod val="7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419AEAB4-BCF3-402C-8182-2BDA5DAD06E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85912" flipH="1">
            <a:off x="8524878" y="4552950"/>
            <a:ext cx="1504950" cy="16383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E4A46D68-4CBF-4DA5-AD0D-E93729C46DBF}"/>
              </a:ext>
            </a:extLst>
          </p:cNvPr>
          <p:cNvSpPr txBox="1"/>
          <p:nvPr/>
        </p:nvSpPr>
        <p:spPr>
          <a:xfrm>
            <a:off x="10001491" y="306252"/>
            <a:ext cx="18164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20XX</a:t>
            </a:r>
            <a:r>
              <a:rPr lang="zh-CN" altLang="en-US" sz="1100" b="1" dirty="0" smtClean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年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全国节能宣传周</a:t>
            </a:r>
            <a:r>
              <a:rPr lang="en-US" altLang="zh-CN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/</a:t>
            </a:r>
            <a:r>
              <a:rPr lang="zh-CN" altLang="en-US" sz="1100" b="1" dirty="0">
                <a:gradFill>
                  <a:gsLst>
                    <a:gs pos="37000">
                      <a:srgbClr val="23C27F"/>
                    </a:gs>
                    <a:gs pos="100000">
                      <a:srgbClr val="58D669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庞门正道标题体" panose="02010600030101010101" charset="-122"/>
              </a:rPr>
              <a:t>全国低碳日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4F121B0-243C-4420-B9D6-ACD89F82A3B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47286" flipH="1">
            <a:off x="10464949" y="3374361"/>
            <a:ext cx="1722330" cy="1448909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5415198-33D6-4743-9443-DFBBF4C2DBC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52714">
            <a:off x="653433" y="479033"/>
            <a:ext cx="1250714" cy="1052162"/>
          </a:xfrm>
          <a:custGeom>
            <a:avLst/>
            <a:gdLst>
              <a:gd name="connsiteX0" fmla="*/ 0 w 1980338"/>
              <a:gd name="connsiteY0" fmla="*/ 1102164 h 1665958"/>
              <a:gd name="connsiteX1" fmla="*/ 29543 w 1980338"/>
              <a:gd name="connsiteY1" fmla="*/ 1195047 h 1665958"/>
              <a:gd name="connsiteX2" fmla="*/ 95250 w 1980338"/>
              <a:gd name="connsiteY2" fmla="*/ 1342108 h 1665958"/>
              <a:gd name="connsiteX3" fmla="*/ 290958 w 1980338"/>
              <a:gd name="connsiteY3" fmla="*/ 1575322 h 1665958"/>
              <a:gd name="connsiteX4" fmla="*/ 413345 w 1980338"/>
              <a:gd name="connsiteY4" fmla="*/ 1665958 h 1665958"/>
              <a:gd name="connsiteX5" fmla="*/ 0 w 1980338"/>
              <a:gd name="connsiteY5" fmla="*/ 1665958 h 1665958"/>
              <a:gd name="connsiteX6" fmla="*/ 1202630 w 1980338"/>
              <a:gd name="connsiteY6" fmla="*/ 0 h 1665958"/>
              <a:gd name="connsiteX7" fmla="*/ 1980338 w 1980338"/>
              <a:gd name="connsiteY7" fmla="*/ 0 h 1665958"/>
              <a:gd name="connsiteX8" fmla="*/ 1980338 w 1980338"/>
              <a:gd name="connsiteY8" fmla="*/ 1665958 h 1665958"/>
              <a:gd name="connsiteX9" fmla="*/ 945546 w 1980338"/>
              <a:gd name="connsiteY9" fmla="*/ 1665958 h 1665958"/>
              <a:gd name="connsiteX10" fmla="*/ 933060 w 1980338"/>
              <a:gd name="connsiteY10" fmla="*/ 1607636 h 1665958"/>
              <a:gd name="connsiteX11" fmla="*/ 807712 w 1980338"/>
              <a:gd name="connsiteY11" fmla="*/ 1199641 h 1665958"/>
              <a:gd name="connsiteX12" fmla="*/ 794194 w 1980338"/>
              <a:gd name="connsiteY12" fmla="*/ 1151608 h 1665958"/>
              <a:gd name="connsiteX13" fmla="*/ 1009649 w 1980338"/>
              <a:gd name="connsiteY13" fmla="*/ 1151608 h 1665958"/>
              <a:gd name="connsiteX14" fmla="*/ 1009649 w 1980338"/>
              <a:gd name="connsiteY14" fmla="*/ 832979 h 1665958"/>
              <a:gd name="connsiteX15" fmla="*/ 740800 w 1980338"/>
              <a:gd name="connsiteY15" fmla="*/ 832979 h 1665958"/>
              <a:gd name="connsiteX16" fmla="*/ 736550 w 1980338"/>
              <a:gd name="connsiteY16" fmla="*/ 800802 h 1665958"/>
              <a:gd name="connsiteX17" fmla="*/ 819149 w 1980338"/>
              <a:gd name="connsiteY17" fmla="*/ 522958 h 1665958"/>
              <a:gd name="connsiteX18" fmla="*/ 1199554 w 1980338"/>
              <a:gd name="connsiteY18" fmla="*/ 1465 h 16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0338" h="1665957">
                <a:moveTo>
                  <a:pt x="0" y="1102164"/>
                </a:moveTo>
                <a:lnTo>
                  <a:pt x="29543" y="1195047"/>
                </a:lnTo>
                <a:cubicBezTo>
                  <a:pt x="49610" y="1248743"/>
                  <a:pt x="71438" y="1298055"/>
                  <a:pt x="95250" y="1342108"/>
                </a:cubicBezTo>
                <a:cubicBezTo>
                  <a:pt x="142875" y="1430215"/>
                  <a:pt x="212129" y="1508399"/>
                  <a:pt x="290958" y="1575322"/>
                </a:cubicBezTo>
                <a:lnTo>
                  <a:pt x="413345" y="1665958"/>
                </a:lnTo>
                <a:lnTo>
                  <a:pt x="0" y="1665958"/>
                </a:lnTo>
                <a:close/>
                <a:moveTo>
                  <a:pt x="1202630" y="0"/>
                </a:moveTo>
                <a:lnTo>
                  <a:pt x="1980338" y="0"/>
                </a:lnTo>
                <a:lnTo>
                  <a:pt x="1980338" y="1665958"/>
                </a:lnTo>
                <a:lnTo>
                  <a:pt x="945546" y="1665958"/>
                </a:lnTo>
                <a:lnTo>
                  <a:pt x="933060" y="1607636"/>
                </a:lnTo>
                <a:cubicBezTo>
                  <a:pt x="900717" y="1483787"/>
                  <a:pt x="846633" y="1330568"/>
                  <a:pt x="807712" y="1199641"/>
                </a:cubicBezTo>
                <a:lnTo>
                  <a:pt x="794194" y="1151608"/>
                </a:lnTo>
                <a:lnTo>
                  <a:pt x="1009649" y="1151608"/>
                </a:lnTo>
                <a:lnTo>
                  <a:pt x="1009649" y="832979"/>
                </a:lnTo>
                <a:lnTo>
                  <a:pt x="740800" y="832979"/>
                </a:lnTo>
                <a:lnTo>
                  <a:pt x="736550" y="800802"/>
                </a:lnTo>
                <a:cubicBezTo>
                  <a:pt x="726876" y="709737"/>
                  <a:pt x="735806" y="638052"/>
                  <a:pt x="819149" y="522958"/>
                </a:cubicBezTo>
                <a:cubicBezTo>
                  <a:pt x="919162" y="384846"/>
                  <a:pt x="933450" y="146721"/>
                  <a:pt x="1199554" y="146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519348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47" presetClass="entr" presetSubtype="0" fill="hold" grpId="2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750"/>
                            </p:stCondLst>
                            <p:childTnLst>
                              <p:par>
                                <p:cTn id="45" presetID="16" presetClass="entr" presetSubtype="42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49" presetID="0" presetClass="entr" presetSubtype="0" fill="hold" grpId="0" nodeType="afterEffect">
                                  <p:stCondLst>
                                    <p:cond delay="5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56" presetID="22" presetClass="entr" presetSubtype="8" fill="hold" grpId="1" nodeType="afterEffect">
                                  <p:stCondLst>
                                    <p:cond delay="6525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1"/>
      <p:bldP spid="16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583680"/>
            <a:ext cx="12192000" cy="27432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2DF5D244-366D-415E-A7F7-CD43D6A5A27F}"/>
              </a:ext>
            </a:extLst>
          </p:cNvPr>
          <p:cNvSpPr txBox="1"/>
          <p:nvPr/>
        </p:nvSpPr>
        <p:spPr>
          <a:xfrm>
            <a:off x="1829256" y="1716228"/>
            <a:ext cx="2935318" cy="510778"/>
          </a:xfrm>
          <a:prstGeom prst="roundRect">
            <a:avLst/>
          </a:prstGeom>
          <a:solidFill>
            <a:srgbClr val="23C27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什么是节能降耗？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11B56509-B7E5-4736-ADE8-4BCA6A013A85}"/>
              </a:ext>
            </a:extLst>
          </p:cNvPr>
          <p:cNvSpPr/>
          <p:nvPr/>
        </p:nvSpPr>
        <p:spPr>
          <a:xfrm>
            <a:off x="1798689" y="2411220"/>
            <a:ext cx="4697361" cy="10542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节能降耗就是节约能源、降低能源消耗。</a:t>
            </a:r>
            <a:r>
              <a:rPr lang="en-US" altLang="zh-CN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中华人民共和国节约能源法</a:t>
            </a:r>
            <a:r>
              <a:rPr lang="en-US" altLang="zh-CN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所称节约能源是指加强用能管理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F82DAF02-BA36-48C2-A75A-EE8EA5D40D59}"/>
              </a:ext>
            </a:extLst>
          </p:cNvPr>
          <p:cNvSpPr/>
          <p:nvPr/>
        </p:nvSpPr>
        <p:spPr>
          <a:xfrm>
            <a:off x="1760589" y="4140812"/>
            <a:ext cx="4697361" cy="10542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采取技术上可行、经济上合理以及环境和社会可以承受的措施，从能源生产到消费的各个环节，降低消耗、减少损失和污染物排放、制止浪费，有效、合理地利用能源。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id="{78E09DF6-7A51-42D0-B272-21D97BE4EF4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351" y="952499"/>
            <a:ext cx="4412749" cy="441274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2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1"/>
      <p:bldP spid="27" grpId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Unix 3.10 unknown"/>
  <p:tag name="AS_RELEASE_DATE" val="2020.11.30"/>
  <p:tag name="AS_TITLE" val="Aspose.Slides for Java"/>
  <p:tag name="AS_VERSION" val="20.11"/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2031</Words>
  <Application>Microsoft Office PowerPoint</Application>
  <PresentationFormat>宽屏</PresentationFormat>
  <Paragraphs>135</Paragraphs>
  <Slides>23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Meiryo</vt:lpstr>
      <vt:lpstr>等线</vt:lpstr>
      <vt:lpstr>等线 Light</vt:lpstr>
      <vt:lpstr>汉仪雅酷黑 75W</vt:lpstr>
      <vt:lpstr>庞门正道标题体</vt:lpstr>
      <vt:lpstr>思源黑体</vt:lpstr>
      <vt:lpstr>宋体</vt:lpstr>
      <vt:lpstr>Microsoft YaHei</vt:lpstr>
      <vt:lpstr>Microsoft YaHei</vt:lpstr>
      <vt:lpstr>字魂58号-创中黑</vt:lpstr>
      <vt:lpstr>Arial</vt:lpstr>
      <vt:lpstr>Calibri</vt:lpstr>
      <vt:lpstr>Calibri Light</vt:lpstr>
      <vt:lpstr>Wingdings</vt:lpstr>
      <vt:lpstr>第一PPT模板网-WWW.1PPT.COM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cp:lastPrinted>2022-06-14T21:20:09Z</cp:lastPrinted>
  <dcterms:created xsi:type="dcterms:W3CDTF">2022-06-14T21:20:09Z</dcterms:created>
  <dcterms:modified xsi:type="dcterms:W3CDTF">2023-03-02T02:16:14Z</dcterms:modified>
</cp:coreProperties>
</file>