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5" r:id="rId2"/>
  </p:sldMasterIdLst>
  <p:notesMasterIdLst>
    <p:notesMasterId r:id="rId22"/>
  </p:notesMasterIdLst>
  <p:sldIdLst>
    <p:sldId id="553" r:id="rId3"/>
    <p:sldId id="580" r:id="rId4"/>
    <p:sldId id="581" r:id="rId5"/>
    <p:sldId id="557" r:id="rId6"/>
    <p:sldId id="558" r:id="rId7"/>
    <p:sldId id="559" r:id="rId8"/>
    <p:sldId id="582" r:id="rId9"/>
    <p:sldId id="564" r:id="rId10"/>
    <p:sldId id="566" r:id="rId11"/>
    <p:sldId id="583" r:id="rId12"/>
    <p:sldId id="568" r:id="rId13"/>
    <p:sldId id="569" r:id="rId14"/>
    <p:sldId id="570" r:id="rId15"/>
    <p:sldId id="572" r:id="rId16"/>
    <p:sldId id="584" r:id="rId17"/>
    <p:sldId id="575" r:id="rId18"/>
    <p:sldId id="576" r:id="rId19"/>
    <p:sldId id="579" r:id="rId20"/>
    <p:sldId id="585" r:id="rId21"/>
  </p:sldIdLst>
  <p:sldSz cx="9144000" cy="5143500" type="screen16x9"/>
  <p:notesSz cx="6858000" cy="9144000"/>
  <p:custDataLst>
    <p:tags r:id="rId2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33">
          <p15:clr>
            <a:srgbClr val="A4A3A4"/>
          </p15:clr>
        </p15:guide>
        <p15:guide id="2" pos="291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88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 uri="{1BD7E111-0CB8-44D6-8891-C1BB2F81B7CC}">
      <p1710:readonlyRecommended xmlns="" xmlns:p1710="http://schemas.microsoft.com/office/powerpoint/2017/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4" autoAdjust="0"/>
    <p:restoredTop sz="96314" autoAdjust="0"/>
  </p:normalViewPr>
  <p:slideViewPr>
    <p:cSldViewPr>
      <p:cViewPr varScale="1">
        <p:scale>
          <a:sx n="143" d="100"/>
          <a:sy n="143" d="100"/>
        </p:scale>
        <p:origin x="720" y="120"/>
      </p:cViewPr>
      <p:guideLst>
        <p:guide orient="horz" pos="1633"/>
        <p:guide pos="291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0"/>
    </p:cViewPr>
  </p:sorterViewPr>
  <p:notesViewPr>
    <p:cSldViewPr>
      <p:cViewPr varScale="1">
        <p:scale>
          <a:sx n="88" d="100"/>
          <a:sy n="88" d="100"/>
        </p:scale>
        <p:origin x="2778"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ADD754-F49E-4351-AAFE-19D83F43501C}" type="datetimeFigureOut">
              <a:rPr lang="en-US" smtClean="0"/>
              <a:t>3/10/2023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8F6036-E835-44CB-A25A-34C755DFD5D4}" type="slidenum">
              <a:rPr lang="en-US" smtClean="0"/>
              <a:t>‹#›</a:t>
            </a:fld>
            <a:endParaRPr lang="en-US"/>
          </a:p>
        </p:txBody>
      </p:sp>
    </p:spTree>
    <p:extLst>
      <p:ext uri="{BB962C8B-B14F-4D97-AF65-F5344CB8AC3E}">
        <p14:creationId xmlns:p14="http://schemas.microsoft.com/office/powerpoint/2010/main" val="40134639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1</a:t>
            </a:fld>
            <a:endParaRPr lang="zh-CN" altLang="en-US"/>
          </a:p>
        </p:txBody>
      </p:sp>
    </p:spTree>
    <p:extLst>
      <p:ext uri="{BB962C8B-B14F-4D97-AF65-F5344CB8AC3E}">
        <p14:creationId xmlns:p14="http://schemas.microsoft.com/office/powerpoint/2010/main" val="3735129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2</a:t>
            </a:fld>
            <a:endParaRPr lang="zh-CN" altLang="en-US"/>
          </a:p>
        </p:txBody>
      </p:sp>
    </p:spTree>
    <p:extLst>
      <p:ext uri="{BB962C8B-B14F-4D97-AF65-F5344CB8AC3E}">
        <p14:creationId xmlns:p14="http://schemas.microsoft.com/office/powerpoint/2010/main" val="22294925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3</a:t>
            </a:fld>
            <a:endParaRPr lang="zh-CN" altLang="en-US"/>
          </a:p>
        </p:txBody>
      </p:sp>
    </p:spTree>
    <p:extLst>
      <p:ext uri="{BB962C8B-B14F-4D97-AF65-F5344CB8AC3E}">
        <p14:creationId xmlns:p14="http://schemas.microsoft.com/office/powerpoint/2010/main" val="1902535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7</a:t>
            </a:fld>
            <a:endParaRPr lang="zh-CN" altLang="en-US"/>
          </a:p>
        </p:txBody>
      </p:sp>
    </p:spTree>
    <p:extLst>
      <p:ext uri="{BB962C8B-B14F-4D97-AF65-F5344CB8AC3E}">
        <p14:creationId xmlns:p14="http://schemas.microsoft.com/office/powerpoint/2010/main" val="19215901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78F6036-E835-44CB-A25A-34C755DFD5D4}" type="slidenum">
              <a:rPr lang="en-US" smtClean="0"/>
              <a:t>9</a:t>
            </a:fld>
            <a:endParaRPr lang="en-US"/>
          </a:p>
        </p:txBody>
      </p:sp>
    </p:spTree>
    <p:extLst>
      <p:ext uri="{BB962C8B-B14F-4D97-AF65-F5344CB8AC3E}">
        <p14:creationId xmlns:p14="http://schemas.microsoft.com/office/powerpoint/2010/main" val="4028975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10</a:t>
            </a:fld>
            <a:endParaRPr lang="zh-CN" altLang="en-US"/>
          </a:p>
        </p:txBody>
      </p:sp>
    </p:spTree>
    <p:extLst>
      <p:ext uri="{BB962C8B-B14F-4D97-AF65-F5344CB8AC3E}">
        <p14:creationId xmlns:p14="http://schemas.microsoft.com/office/powerpoint/2010/main" val="2608182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B7844330-D65E-433C-A90B-DC730FD555C4}" type="slidenum">
              <a:rPr lang="zh-CN" altLang="en-US" smtClean="0"/>
              <a:t>15</a:t>
            </a:fld>
            <a:endParaRPr lang="zh-CN" altLang="en-US"/>
          </a:p>
        </p:txBody>
      </p:sp>
    </p:spTree>
    <p:extLst>
      <p:ext uri="{BB962C8B-B14F-4D97-AF65-F5344CB8AC3E}">
        <p14:creationId xmlns:p14="http://schemas.microsoft.com/office/powerpoint/2010/main" val="32536531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14206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自定义版式">
    <p:bg>
      <p:bgPr>
        <a:solidFill>
          <a:schemeClr val="accent1"/>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9680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2374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97566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22942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14442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27722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60571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303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accent1"/>
        </a:solidFill>
        <a:effectLst/>
      </p:bgPr>
    </p:bg>
    <p:spTree>
      <p:nvGrpSpPr>
        <p:cNvPr id="1" name=""/>
        <p:cNvGrpSpPr/>
        <p:nvPr/>
      </p:nvGrpSpPr>
      <p:grpSpPr>
        <a:xfrm>
          <a:off x="0" y="0"/>
          <a:ext cx="0" cy="0"/>
          <a:chOff x="0" y="0"/>
          <a:chExt cx="0" cy="0"/>
        </a:xfrm>
      </p:grpSpPr>
      <p:sp>
        <p:nvSpPr>
          <p:cNvPr id="7" name="文本框 6"/>
          <p:cNvSpPr txBox="1"/>
          <p:nvPr userDrawn="1"/>
        </p:nvSpPr>
        <p:spPr>
          <a:xfrm>
            <a:off x="378735" y="438150"/>
            <a:ext cx="2031325" cy="338554"/>
          </a:xfrm>
          <a:prstGeom prst="rect">
            <a:avLst/>
          </a:prstGeom>
          <a:noFill/>
        </p:spPr>
        <p:txBody>
          <a:bodyPr wrap="none" rtlCol="0">
            <a:spAutoFit/>
          </a:bodyPr>
          <a:lstStyle/>
          <a:p>
            <a:r>
              <a:rPr lang="zh-CN" altLang="en-US" sz="1600" smtClean="0">
                <a:solidFill>
                  <a:schemeClr val="bg1"/>
                </a:solidFill>
              </a:rPr>
              <a:t>全国学生营养日简介</a:t>
            </a:r>
          </a:p>
        </p:txBody>
      </p:sp>
      <p:sp>
        <p:nvSpPr>
          <p:cNvPr id="2" name="菱形 1"/>
          <p:cNvSpPr/>
          <p:nvPr userDrawn="1"/>
        </p:nvSpPr>
        <p:spPr>
          <a:xfrm>
            <a:off x="218022" y="476498"/>
            <a:ext cx="239178" cy="239178"/>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89914" y="780757"/>
            <a:ext cx="8769151" cy="420624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节标题">
    <p:bg>
      <p:bgPr>
        <a:solidFill>
          <a:schemeClr val="accent1"/>
        </a:solidFill>
        <a:effectLst/>
      </p:bgPr>
    </p:bg>
    <p:spTree>
      <p:nvGrpSpPr>
        <p:cNvPr id="1" name=""/>
        <p:cNvGrpSpPr/>
        <p:nvPr/>
      </p:nvGrpSpPr>
      <p:grpSpPr>
        <a:xfrm>
          <a:off x="0" y="0"/>
          <a:ext cx="0" cy="0"/>
          <a:chOff x="0" y="0"/>
          <a:chExt cx="0" cy="0"/>
        </a:xfrm>
      </p:grpSpPr>
      <p:sp>
        <p:nvSpPr>
          <p:cNvPr id="7" name="文本框 6"/>
          <p:cNvSpPr txBox="1"/>
          <p:nvPr userDrawn="1"/>
        </p:nvSpPr>
        <p:spPr>
          <a:xfrm>
            <a:off x="378735" y="438150"/>
            <a:ext cx="2031325" cy="338554"/>
          </a:xfrm>
          <a:prstGeom prst="rect">
            <a:avLst/>
          </a:prstGeom>
          <a:noFill/>
        </p:spPr>
        <p:txBody>
          <a:bodyPr wrap="none" rtlCol="0">
            <a:spAutoFit/>
          </a:bodyPr>
          <a:lstStyle/>
          <a:p>
            <a:r>
              <a:rPr lang="zh-CN" altLang="en-US" sz="1600" smtClean="0">
                <a:solidFill>
                  <a:schemeClr val="bg1"/>
                </a:solidFill>
              </a:rPr>
              <a:t>中国学生营养日活动</a:t>
            </a:r>
          </a:p>
        </p:txBody>
      </p:sp>
      <p:sp>
        <p:nvSpPr>
          <p:cNvPr id="2" name="菱形 1"/>
          <p:cNvSpPr/>
          <p:nvPr userDrawn="1"/>
        </p:nvSpPr>
        <p:spPr>
          <a:xfrm>
            <a:off x="218022" y="476498"/>
            <a:ext cx="239178" cy="239178"/>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89914" y="780757"/>
            <a:ext cx="8769151" cy="420624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节标题">
    <p:bg>
      <p:bgPr>
        <a:solidFill>
          <a:schemeClr val="accent1"/>
        </a:solidFill>
        <a:effectLst/>
      </p:bgPr>
    </p:bg>
    <p:spTree>
      <p:nvGrpSpPr>
        <p:cNvPr id="1" name=""/>
        <p:cNvGrpSpPr/>
        <p:nvPr/>
      </p:nvGrpSpPr>
      <p:grpSpPr>
        <a:xfrm>
          <a:off x="0" y="0"/>
          <a:ext cx="0" cy="0"/>
          <a:chOff x="0" y="0"/>
          <a:chExt cx="0" cy="0"/>
        </a:xfrm>
      </p:grpSpPr>
      <p:sp>
        <p:nvSpPr>
          <p:cNvPr id="7" name="文本框 6"/>
          <p:cNvSpPr txBox="1"/>
          <p:nvPr userDrawn="1"/>
        </p:nvSpPr>
        <p:spPr>
          <a:xfrm>
            <a:off x="378735" y="438150"/>
            <a:ext cx="2031325" cy="338554"/>
          </a:xfrm>
          <a:prstGeom prst="rect">
            <a:avLst/>
          </a:prstGeom>
          <a:noFill/>
        </p:spPr>
        <p:txBody>
          <a:bodyPr wrap="none" rtlCol="0">
            <a:spAutoFit/>
          </a:bodyPr>
          <a:lstStyle/>
          <a:p>
            <a:r>
              <a:rPr lang="zh-CN" altLang="en-US" sz="1600" smtClean="0">
                <a:solidFill>
                  <a:schemeClr val="bg1"/>
                </a:solidFill>
              </a:rPr>
              <a:t>什么才是学生的营养</a:t>
            </a:r>
          </a:p>
        </p:txBody>
      </p:sp>
      <p:sp>
        <p:nvSpPr>
          <p:cNvPr id="2" name="菱形 1"/>
          <p:cNvSpPr/>
          <p:nvPr userDrawn="1"/>
        </p:nvSpPr>
        <p:spPr>
          <a:xfrm>
            <a:off x="218022" y="476498"/>
            <a:ext cx="239178" cy="239178"/>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89914" y="780757"/>
            <a:ext cx="8769151" cy="420624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节标题">
    <p:bg>
      <p:bgPr>
        <a:solidFill>
          <a:schemeClr val="accent1"/>
        </a:solidFill>
        <a:effectLst/>
      </p:bgPr>
    </p:bg>
    <p:spTree>
      <p:nvGrpSpPr>
        <p:cNvPr id="1" name=""/>
        <p:cNvGrpSpPr/>
        <p:nvPr/>
      </p:nvGrpSpPr>
      <p:grpSpPr>
        <a:xfrm>
          <a:off x="0" y="0"/>
          <a:ext cx="0" cy="0"/>
          <a:chOff x="0" y="0"/>
          <a:chExt cx="0" cy="0"/>
        </a:xfrm>
      </p:grpSpPr>
      <p:sp>
        <p:nvSpPr>
          <p:cNvPr id="7" name="文本框 6"/>
          <p:cNvSpPr txBox="1"/>
          <p:nvPr userDrawn="1"/>
        </p:nvSpPr>
        <p:spPr>
          <a:xfrm>
            <a:off x="378735" y="438150"/>
            <a:ext cx="2031325" cy="338554"/>
          </a:xfrm>
          <a:prstGeom prst="rect">
            <a:avLst/>
          </a:prstGeom>
          <a:noFill/>
        </p:spPr>
        <p:txBody>
          <a:bodyPr wrap="none" rtlCol="0">
            <a:spAutoFit/>
          </a:bodyPr>
          <a:lstStyle/>
          <a:p>
            <a:r>
              <a:rPr lang="zh-CN" altLang="en-US" sz="1600" smtClean="0">
                <a:solidFill>
                  <a:schemeClr val="bg1"/>
                </a:solidFill>
              </a:rPr>
              <a:t>合理膳食的科学运动</a:t>
            </a:r>
          </a:p>
        </p:txBody>
      </p:sp>
      <p:sp>
        <p:nvSpPr>
          <p:cNvPr id="2" name="菱形 1"/>
          <p:cNvSpPr/>
          <p:nvPr userDrawn="1"/>
        </p:nvSpPr>
        <p:spPr>
          <a:xfrm>
            <a:off x="218022" y="476498"/>
            <a:ext cx="239178" cy="239178"/>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userDrawn="1"/>
        </p:nvSpPr>
        <p:spPr>
          <a:xfrm>
            <a:off x="189914" y="780757"/>
            <a:ext cx="8769151" cy="420624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节标题">
    <p:bg>
      <p:bgPr>
        <a:solidFill>
          <a:schemeClr val="accent1"/>
        </a:solidFill>
        <a:effectLst/>
      </p:bgPr>
    </p:bg>
    <p:spTree>
      <p:nvGrpSpPr>
        <p:cNvPr id="1" name=""/>
        <p:cNvGrpSpPr/>
        <p:nvPr/>
      </p:nvGrpSpPr>
      <p:grpSpPr>
        <a:xfrm>
          <a:off x="0" y="0"/>
          <a:ext cx="0" cy="0"/>
          <a:chOff x="0" y="0"/>
          <a:chExt cx="0" cy="0"/>
        </a:xfrm>
      </p:grpSpPr>
      <p:sp>
        <p:nvSpPr>
          <p:cNvPr id="3" name="矩形 2"/>
          <p:cNvSpPr/>
          <p:nvPr userDrawn="1"/>
        </p:nvSpPr>
        <p:spPr>
          <a:xfrm>
            <a:off x="189914" y="780757"/>
            <a:ext cx="8769151" cy="420624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05657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884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3380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file:///D:\qq&#25991;&#20214;\712321467\Image\C2C\Image2\%7b75232B38-A165-1FB7-499C-2E1C792CACB5%7d.png" TargetMode="External"/><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CEB1B6A-AEF1-4ACD-BD61-958570690F55}" type="datetimeFigureOut">
              <a:rPr lang="zh-CN" altLang="en-US" smtClean="0"/>
              <a:t>2023/3/10</a:t>
            </a:fld>
            <a:endParaRPr lang="zh-CN" altLang="en-US"/>
          </a:p>
        </p:txBody>
      </p:sp>
      <p:sp>
        <p:nvSpPr>
          <p:cNvPr id="5" name="页脚占位符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B6CB991-6BD3-42F2-8A94-1903E9425430}" type="slidenum">
              <a:rPr lang="zh-CN" altLang="en-US" smtClean="0"/>
              <a:t>‹#›</a:t>
            </a:fld>
            <a:endParaRPr lang="zh-CN" altLang="en-US"/>
          </a:p>
        </p:txBody>
      </p:sp>
      <p:pic>
        <p:nvPicPr>
          <p:cNvPr id="7" name="图片 1073743875" descr="学科网 zxxk.com"/>
          <p:cNvPicPr>
            <a:picLocks noChangeAspect="1"/>
          </p:cNvPicPr>
          <p:nvPr/>
        </p:nvPicPr>
        <p:blipFill>
          <a:blip r:link="rId8"/>
          <a:stretch>
            <a:fillRect/>
          </a:stretch>
        </p:blipFill>
        <p:spPr>
          <a:xfrm>
            <a:off x="838200" y="365125"/>
            <a:ext cx="9525" cy="9525"/>
          </a:xfrm>
          <a:prstGeom prst="rect">
            <a:avLst/>
          </a:prstGeom>
          <a:noFill/>
          <a:ln>
            <a:noFill/>
            <a:miter lim="800000"/>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2023/3/10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720634"/>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9.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11.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3229" y="-9637"/>
            <a:ext cx="3044771" cy="2681818"/>
          </a:xfrm>
          <a:prstGeom prst="rect">
            <a:avLst/>
          </a:prstGeom>
        </p:spPr>
      </p:pic>
      <p:pic>
        <p:nvPicPr>
          <p:cNvPr id="27" name="图片 26"/>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rot="10800000" flipH="1" flipV="1">
            <a:off x="6627761" y="32321"/>
            <a:ext cx="2538328" cy="2299958"/>
          </a:xfrm>
          <a:prstGeom prst="rect">
            <a:avLst/>
          </a:prstGeom>
        </p:spPr>
      </p:pic>
      <p:pic>
        <p:nvPicPr>
          <p:cNvPr id="25" name="图片 24"/>
          <p:cNvPicPr>
            <a:picLocks noChangeAspect="1"/>
          </p:cNvPicPr>
          <p:nvPr/>
        </p:nvPicPr>
        <p:blipFill>
          <a:blip r:embed="rId5"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7" name="文本框 6"/>
          <p:cNvSpPr txBox="1"/>
          <p:nvPr/>
        </p:nvSpPr>
        <p:spPr>
          <a:xfrm>
            <a:off x="2064279" y="2876550"/>
            <a:ext cx="5044440" cy="415498"/>
          </a:xfrm>
          <a:prstGeom prst="rect">
            <a:avLst/>
          </a:prstGeom>
          <a:noFill/>
        </p:spPr>
        <p:txBody>
          <a:bodyPr wrap="square" rtlCol="0" anchor="t">
            <a:spAutoFit/>
          </a:bodyPr>
          <a:lstStyle/>
          <a:p>
            <a:pPr algn="ctr"/>
            <a:r>
              <a:rPr sz="2100" kern="0" spc="75" dirty="0" err="1" smtClean="0">
                <a:solidFill>
                  <a:schemeClr val="accent1"/>
                </a:solidFill>
                <a:latin typeface="+mn-ea"/>
                <a:cs typeface="汉仪劲楷简" panose="00020600040101010101" charset="-122"/>
                <a:sym typeface="+mn-ea"/>
              </a:rPr>
              <a:t>中国学生营养日活动</a:t>
            </a:r>
            <a:r>
              <a:rPr lang="zh-CN" altLang="en-US" sz="2100" kern="0" spc="75" dirty="0">
                <a:solidFill>
                  <a:schemeClr val="accent1"/>
                </a:solidFill>
                <a:latin typeface="+mn-ea"/>
                <a:cs typeface="汉仪劲楷简" panose="00020600040101010101" charset="-122"/>
                <a:sym typeface="+mn-ea"/>
              </a:rPr>
              <a:t>及营养知识普及</a:t>
            </a:r>
          </a:p>
        </p:txBody>
      </p:sp>
      <p:grpSp>
        <p:nvGrpSpPr>
          <p:cNvPr id="8" name="组合 7"/>
          <p:cNvGrpSpPr/>
          <p:nvPr/>
        </p:nvGrpSpPr>
        <p:grpSpPr>
          <a:xfrm>
            <a:off x="2154078" y="1200150"/>
            <a:ext cx="4871085" cy="415291"/>
            <a:chOff x="4618" y="2208"/>
            <a:chExt cx="10228" cy="872"/>
          </a:xfrm>
        </p:grpSpPr>
        <p:cxnSp>
          <p:nvCxnSpPr>
            <p:cNvPr id="9" name="直接连接符 8"/>
            <p:cNvCxnSpPr/>
            <p:nvPr/>
          </p:nvCxnSpPr>
          <p:spPr>
            <a:xfrm>
              <a:off x="13712" y="2646"/>
              <a:ext cx="1134" cy="0"/>
            </a:xfrm>
            <a:prstGeom prst="line">
              <a:avLst/>
            </a:prstGeom>
            <a:ln>
              <a:solidFill>
                <a:schemeClr val="accent1"/>
              </a:solidFill>
              <a:head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618" y="2646"/>
              <a:ext cx="1134" cy="0"/>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5751" y="2208"/>
              <a:ext cx="7961" cy="872"/>
            </a:xfrm>
            <a:prstGeom prst="rect">
              <a:avLst/>
            </a:prstGeom>
            <a:noFill/>
          </p:spPr>
          <p:txBody>
            <a:bodyPr wrap="square" rtlCol="0">
              <a:spAutoFit/>
            </a:bodyPr>
            <a:lstStyle/>
            <a:p>
              <a:pPr algn="dist"/>
              <a:r>
                <a:rPr sz="2100">
                  <a:solidFill>
                    <a:schemeClr val="accent1"/>
                  </a:solidFill>
                  <a:latin typeface="三极综艺简体120" panose="00000500000000000000" charset="-122"/>
                  <a:ea typeface="三极综艺简体120" panose="00000500000000000000" charset="-122"/>
                  <a:cs typeface="印品赤壁赋体" panose="02000500000000000000" charset="-122"/>
                  <a:sym typeface="+mn-ea"/>
                </a:rPr>
                <a:t>知营养会运动防肥胖促健康</a:t>
              </a:r>
            </a:p>
          </p:txBody>
        </p:sp>
      </p:grpSp>
      <p:sp>
        <p:nvSpPr>
          <p:cNvPr id="22" name="文本框 21"/>
          <p:cNvSpPr txBox="1"/>
          <p:nvPr/>
        </p:nvSpPr>
        <p:spPr>
          <a:xfrm>
            <a:off x="1447800" y="1650683"/>
            <a:ext cx="6351746" cy="1107758"/>
          </a:xfrm>
          <a:prstGeom prst="rect">
            <a:avLst/>
          </a:prstGeom>
          <a:noFill/>
        </p:spPr>
        <p:txBody>
          <a:bodyPr wrap="square" rtlCol="0">
            <a:spAutoFit/>
          </a:bodyPr>
          <a:lstStyle/>
          <a:p>
            <a:pPr algn="dist"/>
            <a:r>
              <a:rPr lang="zh-CN" altLang="en-US" sz="6600" spc="-225" dirty="0">
                <a:ln w="25400">
                  <a:noFill/>
                </a:ln>
                <a:solidFill>
                  <a:schemeClr val="accent1"/>
                </a:solidFill>
                <a:latin typeface="阿里汉仪智能黑体" panose="00020600040101010101" pitchFamily="18" charset="-122"/>
                <a:ea typeface="阿里汉仪智能黑体" panose="00020600040101010101" pitchFamily="18" charset="-122"/>
                <a:sym typeface="+mn-ea"/>
              </a:rPr>
              <a:t>全国学生营养日</a:t>
            </a:r>
          </a:p>
        </p:txBody>
      </p:sp>
      <p:pic>
        <p:nvPicPr>
          <p:cNvPr id="3" name="图片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6341450" y="2592684"/>
            <a:ext cx="2726408" cy="2722265"/>
          </a:xfrm>
          <a:prstGeom prst="rect">
            <a:avLst/>
          </a:prstGeom>
        </p:spPr>
      </p:pic>
      <p:pic>
        <p:nvPicPr>
          <p:cNvPr id="30" name="图片 29"/>
          <p:cNvPicPr>
            <a:picLocks noChangeAspect="1"/>
          </p:cNvPicPr>
          <p:nvPr/>
        </p:nvPicPr>
        <p:blipFill>
          <a:blip r:embed="rId7"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pic>
        <p:nvPicPr>
          <p:cNvPr id="4" name="图片 3"/>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364629" y="2701530"/>
            <a:ext cx="2530971" cy="2530971"/>
          </a:xfrm>
          <a:prstGeom prst="rect">
            <a:avLst/>
          </a:prstGeom>
        </p:spPr>
      </p:pic>
      <p:pic>
        <p:nvPicPr>
          <p:cNvPr id="24" name="图片 23"/>
          <p:cNvPicPr>
            <a:picLocks noChangeAspect="1"/>
          </p:cNvPicPr>
          <p:nvPr/>
        </p:nvPicPr>
        <p:blipFill>
          <a:blip r:embed="rId9"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ppt_x"/>
                                          </p:val>
                                        </p:tav>
                                        <p:tav tm="100000">
                                          <p:val>
                                            <p:strVal val="#ppt_x"/>
                                          </p:val>
                                        </p:tav>
                                      </p:tavLst>
                                    </p:anim>
                                    <p:anim calcmode="lin" valueType="num">
                                      <p:cBhvr additive="base">
                                        <p:cTn id="20" dur="500" fill="hold"/>
                                        <p:tgtEl>
                                          <p:spTgt spid="27"/>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5" fill="hold" nodeType="clickPar">
                      <p:stCondLst>
                        <p:cond delay="indefinite"/>
                        <p:cond evt="onBegin" delay="0">
                          <p:tn val="24"/>
                        </p:cond>
                      </p:stCondLst>
                      <p:childTnLst>
                        <p:par>
                          <p:cTn id="26" fill="hold" nodeType="afterGroup">
                            <p:stCondLst>
                              <p:cond delay="0"/>
                            </p:stCondLst>
                            <p:childTnLst>
                              <p:par>
                                <p:cTn id="27" presetID="16" presetClass="entr" presetSubtype="21"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barn(inVertical)">
                                      <p:cBhvr>
                                        <p:cTn id="29" dur="500"/>
                                        <p:tgtEl>
                                          <p:spTgt spid="23"/>
                                        </p:tgtEl>
                                      </p:cBhvr>
                                    </p:animEffect>
                                  </p:childTnLst>
                                </p:cTn>
                              </p:par>
                            </p:childTnLst>
                          </p:cTn>
                        </p:par>
                      </p:childTnLst>
                    </p:cTn>
                  </p:par>
                  <p:par>
                    <p:cTn id="30" fill="hold" nodeType="clickPar">
                      <p:stCondLst>
                        <p:cond delay="indefinite"/>
                        <p:cond evt="onBegin" delay="0">
                          <p:tn val="29"/>
                        </p:cond>
                      </p:stCondLst>
                      <p:childTnLst>
                        <p:par>
                          <p:cTn id="31" fill="hold" nodeType="afterGroup">
                            <p:stCondLst>
                              <p:cond delay="0"/>
                            </p:stCondLst>
                            <p:childTnLst>
                              <p:par>
                                <p:cTn id="32" presetID="2" presetClass="entr" presetSubtype="4"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ppt_x"/>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cond evt="onBegin" delay="0">
                          <p:tn val="39"/>
                        </p:cond>
                      </p:stCondLst>
                      <p:childTnLst>
                        <p:par>
                          <p:cTn id="41" fill="hold" nodeType="afterGroup">
                            <p:stCondLst>
                              <p:cond delay="0"/>
                            </p:stCondLst>
                            <p:childTnLst>
                              <p:par>
                                <p:cTn id="42" presetID="56" presetClass="entr" presetSubtype="0" fill="hold" grpId="0" nodeType="clickEffect">
                                  <p:stCondLst>
                                    <p:cond delay="0"/>
                                  </p:stCondLst>
                                  <p:iterate type="lt">
                                    <p:tmPct val="10000"/>
                                  </p:iterate>
                                  <p:childTnLst>
                                    <p:set>
                                      <p:cBhvr>
                                        <p:cTn id="43" dur="1" fill="hold">
                                          <p:stCondLst>
                                            <p:cond delay="0"/>
                                          </p:stCondLst>
                                        </p:cTn>
                                        <p:tgtEl>
                                          <p:spTgt spid="22"/>
                                        </p:tgtEl>
                                        <p:attrNameLst>
                                          <p:attrName>style.visibility</p:attrName>
                                        </p:attrNameLst>
                                      </p:cBhvr>
                                      <p:to>
                                        <p:strVal val="visible"/>
                                      </p:to>
                                    </p:set>
                                    <p:anim by="(-#ppt_w*2)" calcmode="lin" valueType="num">
                                      <p:cBhvr rctx="PPT">
                                        <p:cTn id="44" dur="500" autoRev="1" fill="hold">
                                          <p:stCondLst>
                                            <p:cond delay="0"/>
                                          </p:stCondLst>
                                        </p:cTn>
                                        <p:tgtEl>
                                          <p:spTgt spid="22"/>
                                        </p:tgtEl>
                                        <p:attrNameLst>
                                          <p:attrName>ppt_w</p:attrName>
                                        </p:attrNameLst>
                                      </p:cBhvr>
                                    </p:anim>
                                    <p:anim by="(#ppt_w*0.50)" calcmode="lin" valueType="num">
                                      <p:cBhvr>
                                        <p:cTn id="45" dur="500" decel="50000" autoRev="1" fill="hold">
                                          <p:stCondLst>
                                            <p:cond delay="0"/>
                                          </p:stCondLst>
                                        </p:cTn>
                                        <p:tgtEl>
                                          <p:spTgt spid="22"/>
                                        </p:tgtEl>
                                        <p:attrNameLst>
                                          <p:attrName>ppt_x</p:attrName>
                                        </p:attrNameLst>
                                      </p:cBhvr>
                                    </p:anim>
                                    <p:anim from="(-#ppt_h/2)" to="(#ppt_y)" calcmode="lin" valueType="num">
                                      <p:cBhvr>
                                        <p:cTn id="46" dur="1000" fill="hold">
                                          <p:stCondLst>
                                            <p:cond delay="0"/>
                                          </p:stCondLst>
                                        </p:cTn>
                                        <p:tgtEl>
                                          <p:spTgt spid="22"/>
                                        </p:tgtEl>
                                        <p:attrNameLst>
                                          <p:attrName>ppt_y</p:attrName>
                                        </p:attrNameLst>
                                      </p:cBhvr>
                                    </p:anim>
                                    <p:animRot by="21600000">
                                      <p:cBhvr>
                                        <p:cTn id="47" dur="1000" fill="hold">
                                          <p:stCondLst>
                                            <p:cond delay="0"/>
                                          </p:stCondLst>
                                        </p:cTn>
                                        <p:tgtEl>
                                          <p:spTgt spid="22"/>
                                        </p:tgtEl>
                                        <p:attrNameLst>
                                          <p:attrName>r</p:attrName>
                                        </p:attrNameLst>
                                      </p:cBhvr>
                                    </p:animRot>
                                  </p:childTnLst>
                                </p:cTn>
                              </p:par>
                            </p:childTnLst>
                          </p:cTn>
                        </p:par>
                      </p:childTnLst>
                    </p:cTn>
                  </p:par>
                  <p:par>
                    <p:cTn id="48" fill="hold" nodeType="clickPar">
                      <p:stCondLst>
                        <p:cond delay="indefinite"/>
                        <p:cond evt="onBegin" delay="0">
                          <p:tn val="47"/>
                        </p:cond>
                      </p:stCondLst>
                      <p:childTnLst>
                        <p:par>
                          <p:cTn id="49" fill="hold" nodeType="afterGroup">
                            <p:stCondLst>
                              <p:cond delay="0"/>
                            </p:stCondLst>
                            <p:childTnLst>
                              <p:par>
                                <p:cTn id="50" presetID="53" presetClass="entr" presetSubtype="0"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p:cTn id="52" dur="500" fill="hold"/>
                                        <p:tgtEl>
                                          <p:spTgt spid="8"/>
                                        </p:tgtEl>
                                        <p:attrNameLst>
                                          <p:attrName>ppt_w</p:attrName>
                                        </p:attrNameLst>
                                      </p:cBhvr>
                                      <p:tavLst>
                                        <p:tav tm="0">
                                          <p:val>
                                            <p:fltVal val="0"/>
                                          </p:val>
                                        </p:tav>
                                        <p:tav tm="100000">
                                          <p:val>
                                            <p:strVal val="#ppt_w"/>
                                          </p:val>
                                        </p:tav>
                                      </p:tavLst>
                                    </p:anim>
                                    <p:anim calcmode="lin" valueType="num">
                                      <p:cBhvr>
                                        <p:cTn id="53" dur="500" fill="hold"/>
                                        <p:tgtEl>
                                          <p:spTgt spid="8"/>
                                        </p:tgtEl>
                                        <p:attrNameLst>
                                          <p:attrName>ppt_h</p:attrName>
                                        </p:attrNameLst>
                                      </p:cBhvr>
                                      <p:tavLst>
                                        <p:tav tm="0">
                                          <p:val>
                                            <p:fltVal val="0"/>
                                          </p:val>
                                        </p:tav>
                                        <p:tav tm="100000">
                                          <p:val>
                                            <p:strVal val="#ppt_h"/>
                                          </p:val>
                                        </p:tav>
                                      </p:tavLst>
                                    </p:anim>
                                    <p:animEffect transition="in" filter="fade">
                                      <p:cBhvr>
                                        <p:cTn id="54" dur="500"/>
                                        <p:tgtEl>
                                          <p:spTgt spid="8"/>
                                        </p:tgtEl>
                                      </p:cBhvr>
                                    </p:animEffect>
                                  </p:childTnLst>
                                </p:cTn>
                              </p:par>
                            </p:childTnLst>
                          </p:cTn>
                        </p:par>
                      </p:childTnLst>
                    </p:cTn>
                  </p:par>
                  <p:par>
                    <p:cTn id="55" fill="hold" nodeType="clickPar">
                      <p:stCondLst>
                        <p:cond delay="indefinite"/>
                        <p:cond evt="onBegin" delay="0">
                          <p:tn val="54"/>
                        </p:cond>
                      </p:stCondLst>
                      <p:childTnLst>
                        <p:par>
                          <p:cTn id="56" fill="hold" nodeType="afterGroup">
                            <p:stCondLst>
                              <p:cond delay="0"/>
                            </p:stCondLst>
                            <p:childTnLst>
                              <p:par>
                                <p:cTn id="57" presetID="16" presetClass="entr" presetSubtype="21"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barn(inVertical)">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3229" y="-9637"/>
            <a:ext cx="3044771" cy="2681818"/>
          </a:xfrm>
          <a:prstGeom prst="rect">
            <a:avLst/>
          </a:prstGeom>
        </p:spPr>
      </p:pic>
      <p:pic>
        <p:nvPicPr>
          <p:cNvPr id="25" name="图片 24"/>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28" name="文本框 27"/>
          <p:cNvSpPr txBox="1"/>
          <p:nvPr/>
        </p:nvSpPr>
        <p:spPr>
          <a:xfrm>
            <a:off x="1228249" y="1988740"/>
            <a:ext cx="6696551" cy="923330"/>
          </a:xfrm>
          <a:prstGeom prst="rect">
            <a:avLst/>
          </a:prstGeom>
          <a:noFill/>
        </p:spPr>
        <p:txBody>
          <a:bodyPr wrap="square" rtlCol="0" anchor="t">
            <a:spAutoFit/>
          </a:bodyPr>
          <a:lstStyle/>
          <a:p>
            <a:pPr lvl="0" algn="dist">
              <a:lnSpc>
                <a:spcPct val="100000"/>
              </a:lnSpc>
              <a:buClrTx/>
              <a:buSzTx/>
              <a:buFontTx/>
            </a:pPr>
            <a:r>
              <a:rPr lang="zh-CN" altLang="en-US" sz="5400" dirty="0">
                <a:solidFill>
                  <a:schemeClr val="accent1"/>
                </a:solidFill>
                <a:latin typeface="+mj-ea"/>
                <a:ea typeface="+mj-ea"/>
                <a:sym typeface="+mn-ea"/>
              </a:rPr>
              <a:t>什么才是学生的营养</a:t>
            </a:r>
          </a:p>
        </p:txBody>
      </p:sp>
      <p:sp>
        <p:nvSpPr>
          <p:cNvPr id="29" name="文本框 28"/>
          <p:cNvSpPr txBox="1"/>
          <p:nvPr/>
        </p:nvSpPr>
        <p:spPr>
          <a:xfrm>
            <a:off x="3352800" y="1200150"/>
            <a:ext cx="2209800" cy="530206"/>
          </a:xfrm>
          <a:prstGeom prst="hexagon">
            <a:avLst/>
          </a:prstGeom>
          <a:solidFill>
            <a:schemeClr val="accent1"/>
          </a:solidFill>
          <a:ln>
            <a:noFill/>
          </a:ln>
        </p:spPr>
        <p:txBody>
          <a:bodyPr wrap="square" tIns="0" bIns="53816" rtlCol="0">
            <a:spAutoFit/>
          </a:bodyPr>
          <a:lstStyle/>
          <a:p>
            <a:pPr algn="ctr"/>
            <a:r>
              <a:rPr lang="zh-CN" altLang="en-US" sz="2400" kern="0" spc="75" smtClean="0">
                <a:solidFill>
                  <a:schemeClr val="bg1"/>
                </a:solidFill>
                <a:latin typeface="+mn-ea"/>
                <a:cs typeface="+mn-ea"/>
              </a:rPr>
              <a:t>第三章</a:t>
            </a:r>
            <a:endParaRPr lang="zh-CN" altLang="en-US" sz="2400" kern="0" spc="75">
              <a:solidFill>
                <a:schemeClr val="bg1"/>
              </a:solidFill>
              <a:latin typeface="+mn-ea"/>
              <a:cs typeface="+mn-ea"/>
            </a:endParaRPr>
          </a:p>
        </p:txBody>
      </p:sp>
      <p:sp>
        <p:nvSpPr>
          <p:cNvPr id="31" name="文本框 30"/>
          <p:cNvSpPr txBox="1"/>
          <p:nvPr/>
        </p:nvSpPr>
        <p:spPr>
          <a:xfrm>
            <a:off x="2379584" y="3010585"/>
            <a:ext cx="4406741" cy="323165"/>
          </a:xfrm>
          <a:prstGeom prst="rect">
            <a:avLst/>
          </a:prstGeom>
          <a:noFill/>
        </p:spPr>
        <p:txBody>
          <a:bodyPr wrap="square" rtlCol="0" anchor="t">
            <a:spAutoFit/>
          </a:bodyPr>
          <a:lstStyle/>
          <a:p>
            <a:pPr algn="dist" rtl="0"/>
            <a:r>
              <a:rPr sz="1500" kern="0" spc="75" smtClean="0">
                <a:solidFill>
                  <a:schemeClr val="accent1"/>
                </a:solidFill>
                <a:latin typeface="+mn-ea"/>
                <a:cs typeface="汉仪劲楷简" panose="00020600040101010101" charset="-122"/>
                <a:sym typeface="+mn-ea"/>
              </a:rPr>
              <a:t>中国学生营养日活动</a:t>
            </a:r>
            <a:r>
              <a:rPr lang="zh-CN" altLang="en-US" sz="1500" kern="0" spc="75">
                <a:solidFill>
                  <a:schemeClr val="accent1"/>
                </a:solidFill>
                <a:latin typeface="+mn-ea"/>
                <a:cs typeface="汉仪劲楷简" panose="00020600040101010101" charset="-122"/>
                <a:sym typeface="+mn-ea"/>
              </a:rPr>
              <a:t>及营养知识普及</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1200" y="3052122"/>
            <a:ext cx="2747639" cy="2013381"/>
          </a:xfrm>
          <a:prstGeom prst="rect">
            <a:avLst/>
          </a:prstGeom>
        </p:spPr>
      </p:pic>
      <p:pic>
        <p:nvPicPr>
          <p:cNvPr id="30" name="图片 29"/>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pic>
        <p:nvPicPr>
          <p:cNvPr id="3" name="图片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9117" y="3010584"/>
            <a:ext cx="2024083" cy="2024083"/>
          </a:xfrm>
          <a:prstGeom prst="rect">
            <a:avLst/>
          </a:prstGeom>
        </p:spPr>
      </p:pic>
      <p:pic>
        <p:nvPicPr>
          <p:cNvPr id="24" name="图片 23"/>
          <p:cNvPicPr>
            <a:picLocks noChangeAspect="1"/>
          </p:cNvPicPr>
          <p:nvPr/>
        </p:nvPicPr>
        <p:blipFill>
          <a:blip r:embed="rId8"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500"/>
                                        <p:tgtEl>
                                          <p:spTgt spid="23"/>
                                        </p:tgtEl>
                                      </p:cBhvr>
                                    </p:animEffect>
                                  </p:childTnLst>
                                </p:cTn>
                              </p:par>
                            </p:childTnLst>
                          </p:cTn>
                        </p:par>
                      </p:childTnLst>
                    </p:cTn>
                  </p:par>
                  <p:par>
                    <p:cTn id="26" fill="hold" nodeType="clickPar">
                      <p:stCondLst>
                        <p:cond delay="indefinite"/>
                      </p:stCondLst>
                      <p:childTnLst>
                        <p:par>
                          <p:cTn id="27" fill="hold" nodeType="afterGroup">
                            <p:stCondLst>
                              <p:cond delay="0"/>
                            </p:stCondLst>
                            <p:childTnLst>
                              <p:par>
                                <p:cTn id="28" presetID="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after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afterGroup">
                            <p:stCondLst>
                              <p:cond delay="0"/>
                            </p:stCondLst>
                            <p:childTnLst>
                              <p:par>
                                <p:cTn id="44" presetID="16" presetClass="entr" presetSubtype="21" fill="hold" grpId="1"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arn(inVertical)">
                                      <p:cBhvr>
                                        <p:cTn id="46" dur="500"/>
                                        <p:tgtEl>
                                          <p:spTgt spid="28"/>
                                        </p:tgtEl>
                                      </p:cBhvr>
                                    </p:animEffect>
                                  </p:childTnLst>
                                </p:cTn>
                              </p:par>
                            </p:childTnLst>
                          </p:cTn>
                        </p:par>
                      </p:childTnLst>
                    </p:cTn>
                  </p:par>
                  <p:par>
                    <p:cTn id="47" fill="hold" nodeType="clickPar">
                      <p:stCondLst>
                        <p:cond delay="indefinite"/>
                      </p:stCondLst>
                      <p:childTnLst>
                        <p:par>
                          <p:cTn id="48" fill="hold" nodeType="afterGroup">
                            <p:stCondLst>
                              <p:cond delay="0"/>
                            </p:stCondLst>
                            <p:childTnLst>
                              <p:par>
                                <p:cTn id="49" presetID="53" presetClass="entr" presetSubtype="0" fill="hold" grpId="1"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1"/>
      <p:bldP spid="29" grpId="0" animBg="1"/>
      <p:bldP spid="31" grpId="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219200" y="2392680"/>
            <a:ext cx="1511141" cy="1754326"/>
          </a:xfrm>
          <a:prstGeom prst="rect">
            <a:avLst/>
          </a:prstGeom>
        </p:spPr>
        <p:txBody>
          <a:bodyPr wrap="square">
            <a:spAutoFit/>
          </a:bodyPr>
          <a:lstStyle/>
          <a:p>
            <a:pPr algn="just" fontAlgn="auto">
              <a:lnSpc>
                <a:spcPct val="200000"/>
              </a:lnSpc>
            </a:pPr>
            <a:r>
              <a:rPr lang="zh-CN" altLang="en-US" sz="1350" dirty="0">
                <a:solidFill>
                  <a:schemeClr val="tx1">
                    <a:lumMod val="95000"/>
                    <a:lumOff val="5000"/>
                  </a:schemeClr>
                </a:solidFill>
              </a:rPr>
              <a:t>是指人体消化、吸收、利用食物或营养物质的过程，</a:t>
            </a:r>
          </a:p>
        </p:txBody>
      </p:sp>
      <p:sp>
        <p:nvSpPr>
          <p:cNvPr id="13" name="五边形 12"/>
          <p:cNvSpPr/>
          <p:nvPr/>
        </p:nvSpPr>
        <p:spPr>
          <a:xfrm>
            <a:off x="1321593" y="1828800"/>
            <a:ext cx="6924675" cy="361950"/>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dirty="0">
                <a:solidFill>
                  <a:schemeClr val="bg1"/>
                </a:solidFill>
                <a:latin typeface="思源黑体 CN Regular" panose="020B0500000000000000" pitchFamily="34" charset="-122"/>
                <a:ea typeface="思源黑体 CN Regular" panose="020B0500000000000000" pitchFamily="34" charset="-122"/>
                <a:sym typeface="+mn-ea"/>
              </a:rPr>
              <a:t>营养原义为“谋求养生”</a:t>
            </a:r>
          </a:p>
        </p:txBody>
      </p:sp>
      <p:sp>
        <p:nvSpPr>
          <p:cNvPr id="5" name="矩形 4"/>
          <p:cNvSpPr/>
          <p:nvPr/>
        </p:nvSpPr>
        <p:spPr>
          <a:xfrm>
            <a:off x="5867400" y="2341442"/>
            <a:ext cx="2378869" cy="1754326"/>
          </a:xfrm>
          <a:prstGeom prst="rect">
            <a:avLst/>
          </a:prstGeom>
        </p:spPr>
        <p:txBody>
          <a:bodyPr wrap="square">
            <a:spAutoFit/>
          </a:bodyPr>
          <a:lstStyle/>
          <a:p>
            <a:pPr algn="just" fontAlgn="auto">
              <a:lnSpc>
                <a:spcPct val="200000"/>
              </a:lnSpc>
            </a:pPr>
            <a:r>
              <a:rPr lang="zh-CN" altLang="en-US" sz="1350" dirty="0">
                <a:solidFill>
                  <a:schemeClr val="tx1">
                    <a:lumMod val="95000"/>
                    <a:lumOff val="5000"/>
                  </a:schemeClr>
                </a:solidFill>
              </a:rPr>
              <a:t>也是人类从外界获取食物满足自身生理需要的过程，包括摄取、消化、吸收和体内利用等。</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60595" y="1999192"/>
            <a:ext cx="2876550" cy="28765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nodeType="clickPar">
                      <p:stCondLst>
                        <p:cond delay="indefinite"/>
                      </p:stCondLst>
                      <p:childTnLst>
                        <p:par>
                          <p:cTn id="21" fill="hold" nodeType="afterGroup">
                            <p:stCondLst>
                              <p:cond delay="0"/>
                            </p:stCondLst>
                            <p:childTnLst>
                              <p:par>
                                <p:cTn id="22" presetID="2" presetClass="entr" presetSubtype="4" fill="hold" nodeType="click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ppt_x"/>
                                          </p:val>
                                        </p:tav>
                                        <p:tav tm="100000">
                                          <p:val>
                                            <p:strVal val="#ppt_x"/>
                                          </p:val>
                                        </p:tav>
                                      </p:tavLst>
                                    </p:anim>
                                    <p:anim calcmode="lin" valueType="num">
                                      <p:cBhvr additive="base">
                                        <p:cTn id="2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a:stCxn id="5" idx="6"/>
            <a:endCxn id="10" idx="6"/>
          </p:cNvCxnSpPr>
          <p:nvPr/>
        </p:nvCxnSpPr>
        <p:spPr>
          <a:xfrm flipV="1">
            <a:off x="2367915" y="2966889"/>
            <a:ext cx="3464719" cy="47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227772" y="3587919"/>
            <a:ext cx="6555105" cy="507831"/>
          </a:xfrm>
          <a:prstGeom prst="rect">
            <a:avLst/>
          </a:prstGeom>
        </p:spPr>
        <p:txBody>
          <a:bodyPr wrap="square">
            <a:spAutoFit/>
          </a:bodyPr>
          <a:lstStyle/>
          <a:p>
            <a:pPr lvl="0" algn="just">
              <a:lnSpc>
                <a:spcPct val="200000"/>
              </a:lnSpc>
              <a:buClrTx/>
              <a:buSzTx/>
              <a:buFontTx/>
            </a:pPr>
            <a:r>
              <a:rPr lang="zh-CN" altLang="en-US" sz="1350" dirty="0">
                <a:solidFill>
                  <a:schemeClr val="tx1">
                    <a:lumMod val="95000"/>
                    <a:lumOff val="5000"/>
                  </a:schemeClr>
                </a:solidFill>
                <a:sym typeface="+mn-ea"/>
              </a:rPr>
              <a:t>人体需要的营养素有：碳水化合物、蛋白质、脂类、矿物质、维生素、膳食纤维。</a:t>
            </a:r>
          </a:p>
        </p:txBody>
      </p:sp>
      <p:sp>
        <p:nvSpPr>
          <p:cNvPr id="3" name="文本框 2"/>
          <p:cNvSpPr txBox="1"/>
          <p:nvPr/>
        </p:nvSpPr>
        <p:spPr>
          <a:xfrm>
            <a:off x="1219200" y="1823888"/>
            <a:ext cx="1523524" cy="415498"/>
          </a:xfrm>
          <a:prstGeom prst="rect">
            <a:avLst/>
          </a:prstGeom>
          <a:noFill/>
        </p:spPr>
        <p:txBody>
          <a:bodyPr wrap="square" rtlCol="0" anchor="t">
            <a:spAutoFit/>
          </a:bodyPr>
          <a:lstStyle/>
          <a:p>
            <a:pPr lvl="0" algn="just">
              <a:buClrTx/>
              <a:buSzTx/>
              <a:buFontTx/>
            </a:pPr>
            <a:r>
              <a:rPr lang="zh-CN" altLang="en-US" sz="2100">
                <a:solidFill>
                  <a:schemeClr val="accent1"/>
                </a:solidFill>
                <a:latin typeface="思源黑体 CN Regular" panose="020B0500000000000000" pitchFamily="34" charset="-122"/>
                <a:ea typeface="思源黑体 CN Regular" panose="020B0500000000000000" pitchFamily="34" charset="-122"/>
                <a:cs typeface="汉仪劲楷简" panose="00020600040101010101" charset="-122"/>
                <a:sym typeface="+mn-ea"/>
              </a:rPr>
              <a:t>营养的核心</a:t>
            </a:r>
          </a:p>
        </p:txBody>
      </p:sp>
      <p:sp>
        <p:nvSpPr>
          <p:cNvPr id="5" name="椭圆 4"/>
          <p:cNvSpPr/>
          <p:nvPr/>
        </p:nvSpPr>
        <p:spPr>
          <a:xfrm>
            <a:off x="1287780" y="2427060"/>
            <a:ext cx="1080000" cy="1080000"/>
          </a:xfrm>
          <a:prstGeom prst="ellipse">
            <a:avLst/>
          </a:prstGeom>
          <a:solidFill>
            <a:srgbClr val="FBFDF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a:solidFill>
                  <a:schemeClr val="accent1"/>
                </a:solidFill>
                <a:latin typeface="思源黑体 CN Regular" panose="020B0500000000000000" pitchFamily="34" charset="-122"/>
                <a:ea typeface="思源黑体 CN Regular" panose="020B0500000000000000" pitchFamily="34" charset="-122"/>
                <a:sym typeface="+mn-ea"/>
              </a:rPr>
              <a:t>合理</a:t>
            </a:r>
          </a:p>
        </p:txBody>
      </p:sp>
      <p:sp>
        <p:nvSpPr>
          <p:cNvPr id="6" name="椭圆 5"/>
          <p:cNvSpPr/>
          <p:nvPr/>
        </p:nvSpPr>
        <p:spPr>
          <a:xfrm>
            <a:off x="2577941" y="2494687"/>
            <a:ext cx="945000" cy="945000"/>
          </a:xfrm>
          <a:prstGeom prst="ellipse">
            <a:avLst/>
          </a:prstGeom>
          <a:solidFill>
            <a:srgbClr val="FBFDF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吃什么</a:t>
            </a:r>
          </a:p>
        </p:txBody>
      </p:sp>
      <p:sp>
        <p:nvSpPr>
          <p:cNvPr id="9" name="椭圆 8"/>
          <p:cNvSpPr/>
          <p:nvPr/>
        </p:nvSpPr>
        <p:spPr>
          <a:xfrm>
            <a:off x="3732847" y="2494687"/>
            <a:ext cx="945000" cy="945000"/>
          </a:xfrm>
          <a:prstGeom prst="ellipse">
            <a:avLst/>
          </a:prstGeom>
          <a:solidFill>
            <a:srgbClr val="FBFDF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吃多少</a:t>
            </a:r>
          </a:p>
        </p:txBody>
      </p:sp>
      <p:sp>
        <p:nvSpPr>
          <p:cNvPr id="10" name="椭圆 9"/>
          <p:cNvSpPr/>
          <p:nvPr/>
        </p:nvSpPr>
        <p:spPr>
          <a:xfrm>
            <a:off x="4887753" y="2494211"/>
            <a:ext cx="945000" cy="945000"/>
          </a:xfrm>
          <a:prstGeom prst="ellipse">
            <a:avLst/>
          </a:prstGeom>
          <a:solidFill>
            <a:srgbClr val="FBFDF9"/>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怎么吃</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949001" y="1733550"/>
            <a:ext cx="2204399" cy="220439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2"/>
                                        </p:tgtEl>
                                        <p:attrNameLst>
                                          <p:attrName>style.visibility</p:attrName>
                                        </p:attrNameLst>
                                      </p:cBhvr>
                                      <p:to>
                                        <p:strVal val="visible"/>
                                      </p:to>
                                    </p:set>
                                    <p:anim calcmode="lin" valueType="num">
                                      <p:cBhvr>
                                        <p:cTn id="32" dur="500" fill="hold"/>
                                        <p:tgtEl>
                                          <p:spTgt spid="2"/>
                                        </p:tgtEl>
                                        <p:attrNameLst>
                                          <p:attrName>ppt_w</p:attrName>
                                        </p:attrNameLst>
                                      </p:cBhvr>
                                      <p:tavLst>
                                        <p:tav tm="0">
                                          <p:val>
                                            <p:fltVal val="0"/>
                                          </p:val>
                                        </p:tav>
                                        <p:tav tm="100000">
                                          <p:val>
                                            <p:strVal val="#ppt_w"/>
                                          </p:val>
                                        </p:tav>
                                      </p:tavLst>
                                    </p:anim>
                                    <p:anim calcmode="lin" valueType="num">
                                      <p:cBhvr>
                                        <p:cTn id="33" dur="500" fill="hold"/>
                                        <p:tgtEl>
                                          <p:spTgt spid="2"/>
                                        </p:tgtEl>
                                        <p:attrNameLst>
                                          <p:attrName>ppt_h</p:attrName>
                                        </p:attrNameLst>
                                      </p:cBhvr>
                                      <p:tavLst>
                                        <p:tav tm="0">
                                          <p:val>
                                            <p:fltVal val="0"/>
                                          </p:val>
                                        </p:tav>
                                        <p:tav tm="100000">
                                          <p:val>
                                            <p:strVal val="#ppt_h"/>
                                          </p:val>
                                        </p:tav>
                                      </p:tavLst>
                                    </p:anim>
                                    <p:animEffect transition="in" filter="fade">
                                      <p:cBhvr>
                                        <p:cTn id="34" dur="500"/>
                                        <p:tgtEl>
                                          <p:spTgt spid="2"/>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Effect transition="in" filter="fade">
                                      <p:cBhvr>
                                        <p:cTn id="39" dur="500"/>
                                        <p:tgtEl>
                                          <p:spTgt spid="3"/>
                                        </p:tgtEl>
                                      </p:cBhvr>
                                    </p:animEffect>
                                  </p:childTnLst>
                                </p:cTn>
                              </p:par>
                            </p:childTnLst>
                          </p:cTn>
                        </p:par>
                      </p:childTnLst>
                    </p:cTn>
                  </p:par>
                  <p:par>
                    <p:cTn id="40" fill="hold" nodeType="clickPar">
                      <p:stCondLst>
                        <p:cond delay="indefinite"/>
                      </p:stCondLst>
                      <p:childTnLst>
                        <p:par>
                          <p:cTn id="41" fill="hold" nodeType="afterGroup">
                            <p:stCondLst>
                              <p:cond delay="0"/>
                            </p:stCondLst>
                            <p:childTnLst>
                              <p:par>
                                <p:cTn id="42" presetID="2" presetClass="entr" presetSubtype="2" fill="hold" nodeType="clickEffect">
                                  <p:stCondLst>
                                    <p:cond delay="0"/>
                                  </p:stCondLst>
                                  <p:childTnLst>
                                    <p:set>
                                      <p:cBhvr>
                                        <p:cTn id="43" dur="1" fill="hold">
                                          <p:stCondLst>
                                            <p:cond delay="0"/>
                                          </p:stCondLst>
                                        </p:cTn>
                                        <p:tgtEl>
                                          <p:spTgt spid="4"/>
                                        </p:tgtEl>
                                        <p:attrNameLst>
                                          <p:attrName>style.visibility</p:attrName>
                                        </p:attrNameLst>
                                      </p:cBhvr>
                                      <p:to>
                                        <p:strVal val="visible"/>
                                      </p:to>
                                    </p:set>
                                    <p:anim calcmode="lin" valueType="num">
                                      <p:cBhvr additive="base">
                                        <p:cTn id="44" dur="500" fill="hold"/>
                                        <p:tgtEl>
                                          <p:spTgt spid="4"/>
                                        </p:tgtEl>
                                        <p:attrNameLst>
                                          <p:attrName>ppt_x</p:attrName>
                                        </p:attrNameLst>
                                      </p:cBhvr>
                                      <p:tavLst>
                                        <p:tav tm="0">
                                          <p:val>
                                            <p:strVal val="1+#ppt_w/2"/>
                                          </p:val>
                                        </p:tav>
                                        <p:tav tm="100000">
                                          <p:val>
                                            <p:strVal val="#ppt_x"/>
                                          </p:val>
                                        </p:tav>
                                      </p:tavLst>
                                    </p:anim>
                                    <p:anim calcmode="lin" valueType="num">
                                      <p:cBhvr additive="base">
                                        <p:cTn id="45"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animBg="1"/>
      <p:bldP spid="6"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66801" y="2032575"/>
            <a:ext cx="6705600" cy="646331"/>
          </a:xfrm>
          <a:prstGeom prst="rect">
            <a:avLst/>
          </a:prstGeom>
        </p:spPr>
        <p:txBody>
          <a:bodyPr wrap="square">
            <a:spAutoFit/>
          </a:bodyPr>
          <a:lstStyle/>
          <a:p>
            <a:pPr algn="just" fontAlgn="auto">
              <a:lnSpc>
                <a:spcPct val="150000"/>
              </a:lnSpc>
            </a:pPr>
            <a:r>
              <a:rPr lang="zh-CN" altLang="en-US" sz="1200">
                <a:solidFill>
                  <a:schemeClr val="tx1">
                    <a:lumMod val="95000"/>
                    <a:lumOff val="5000"/>
                  </a:schemeClr>
                </a:solidFill>
              </a:rPr>
              <a:t>既要求通过膳食调配提供满足人体生理需要的能量和多种营养素，又要通过建立合理的膳食制度和应用科学的烹调方法，以利于各种营养物质的消化、吸收和利用。</a:t>
            </a:r>
          </a:p>
        </p:txBody>
      </p:sp>
      <p:sp>
        <p:nvSpPr>
          <p:cNvPr id="13" name="五边形 12"/>
          <p:cNvSpPr/>
          <p:nvPr/>
        </p:nvSpPr>
        <p:spPr>
          <a:xfrm>
            <a:off x="1153954" y="1696819"/>
            <a:ext cx="3193732" cy="327184"/>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a:solidFill>
                  <a:schemeClr val="bg1"/>
                </a:solidFill>
                <a:latin typeface="思源黑体 CN Regular" panose="020B0500000000000000" pitchFamily="34" charset="-122"/>
                <a:ea typeface="思源黑体 CN Regular" panose="020B0500000000000000" pitchFamily="34" charset="-122"/>
                <a:sym typeface="+mn-ea"/>
              </a:rPr>
              <a:t>合理营养</a:t>
            </a:r>
          </a:p>
        </p:txBody>
      </p:sp>
      <p:sp>
        <p:nvSpPr>
          <p:cNvPr id="4" name="五边形 3"/>
          <p:cNvSpPr/>
          <p:nvPr/>
        </p:nvSpPr>
        <p:spPr>
          <a:xfrm>
            <a:off x="1153953" y="2767013"/>
            <a:ext cx="3193733" cy="440531"/>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合理营养的意义是</a:t>
            </a:r>
          </a:p>
        </p:txBody>
      </p:sp>
      <p:sp>
        <p:nvSpPr>
          <p:cNvPr id="7" name="矩形 6"/>
          <p:cNvSpPr/>
          <p:nvPr/>
        </p:nvSpPr>
        <p:spPr>
          <a:xfrm>
            <a:off x="1209199" y="3365183"/>
            <a:ext cx="1220153" cy="33766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促进生长发育</a:t>
            </a:r>
          </a:p>
        </p:txBody>
      </p:sp>
      <p:sp>
        <p:nvSpPr>
          <p:cNvPr id="8" name="矩形 7"/>
          <p:cNvSpPr/>
          <p:nvPr/>
        </p:nvSpPr>
        <p:spPr>
          <a:xfrm>
            <a:off x="2505076" y="3364706"/>
            <a:ext cx="883444"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防治疾病</a:t>
            </a:r>
          </a:p>
        </p:txBody>
      </p:sp>
      <p:sp>
        <p:nvSpPr>
          <p:cNvPr id="9" name="矩形 8"/>
          <p:cNvSpPr/>
          <p:nvPr/>
        </p:nvSpPr>
        <p:spPr>
          <a:xfrm>
            <a:off x="3464243" y="3365182"/>
            <a:ext cx="883444"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促进优生</a:t>
            </a:r>
          </a:p>
        </p:txBody>
      </p:sp>
      <p:sp>
        <p:nvSpPr>
          <p:cNvPr id="10" name="矩形 9"/>
          <p:cNvSpPr/>
          <p:nvPr/>
        </p:nvSpPr>
        <p:spPr>
          <a:xfrm>
            <a:off x="1209199" y="3821906"/>
            <a:ext cx="1713548" cy="33766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增加机体免疫功能</a:t>
            </a:r>
          </a:p>
        </p:txBody>
      </p:sp>
      <p:sp>
        <p:nvSpPr>
          <p:cNvPr id="11" name="矩形 10"/>
          <p:cNvSpPr/>
          <p:nvPr/>
        </p:nvSpPr>
        <p:spPr>
          <a:xfrm>
            <a:off x="3023712" y="3821906"/>
            <a:ext cx="1324451" cy="33766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促进健康长寿</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82577" y="2590800"/>
            <a:ext cx="2283347" cy="1885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Effect transition="in" filter="fade">
                                      <p:cBhvr>
                                        <p:cTn id="44" dur="500"/>
                                        <p:tgtEl>
                                          <p:spTgt spid="11"/>
                                        </p:tgtEl>
                                      </p:cBhvr>
                                    </p:animEffect>
                                  </p:childTnLst>
                                </p:cTn>
                              </p:par>
                            </p:childTnLst>
                          </p:cTn>
                        </p:par>
                      </p:childTnLst>
                    </p:cTn>
                  </p:par>
                  <p:par>
                    <p:cTn id="45" fill="hold" nodeType="clickPar">
                      <p:stCondLst>
                        <p:cond delay="indefinite"/>
                      </p:stCondLst>
                      <p:childTnLst>
                        <p:par>
                          <p:cTn id="46" fill="hold" nodeType="afterGroup">
                            <p:stCondLst>
                              <p:cond delay="0"/>
                            </p:stCondLst>
                            <p:childTnLst>
                              <p:par>
                                <p:cTn id="47" presetID="2" presetClass="entr" presetSubtype="4" fill="hold" nodeType="click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additive="base">
                                        <p:cTn id="49" dur="500" fill="hold"/>
                                        <p:tgtEl>
                                          <p:spTgt spid="2"/>
                                        </p:tgtEl>
                                        <p:attrNameLst>
                                          <p:attrName>ppt_x</p:attrName>
                                        </p:attrNameLst>
                                      </p:cBhvr>
                                      <p:tavLst>
                                        <p:tav tm="0">
                                          <p:val>
                                            <p:strVal val="#ppt_x"/>
                                          </p:val>
                                        </p:tav>
                                        <p:tav tm="100000">
                                          <p:val>
                                            <p:strVal val="#ppt_x"/>
                                          </p:val>
                                        </p:tav>
                                      </p:tavLst>
                                    </p:anim>
                                    <p:anim calcmode="lin" valueType="num">
                                      <p:cBhvr additive="base">
                                        <p:cTn id="5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4" grpId="0" animBg="1"/>
      <p:bldP spid="7" grpId="0" animBg="1"/>
      <p:bldP spid="8" grpId="0" animBg="1"/>
      <p:bldP spid="9" grpId="0" animBg="1"/>
      <p:bldP spid="10" grpId="0" animBg="1"/>
      <p:bldP spid="1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4400" y="2512218"/>
            <a:ext cx="3847148" cy="995016"/>
          </a:xfrm>
          <a:prstGeom prst="rect">
            <a:avLst/>
          </a:prstGeom>
        </p:spPr>
        <p:txBody>
          <a:bodyPr wrap="square">
            <a:spAutoFit/>
          </a:bodyPr>
          <a:lstStyle/>
          <a:p>
            <a:pPr fontAlgn="auto">
              <a:lnSpc>
                <a:spcPct val="150000"/>
              </a:lnSpc>
            </a:pPr>
            <a:r>
              <a:rPr lang="en-US" altLang="zh-CN" sz="1350" dirty="0"/>
              <a:t>1</a:t>
            </a:r>
            <a:r>
              <a:rPr lang="zh-CN" altLang="en-US" sz="1350" dirty="0"/>
              <a:t>．三餐定时定量，保证吃好早餐，避免盲目</a:t>
            </a:r>
            <a:r>
              <a:rPr lang="zh-CN" altLang="en-US" sz="1350" dirty="0" smtClean="0"/>
              <a:t>节食</a:t>
            </a:r>
            <a:r>
              <a:rPr lang="en-US" altLang="zh-CN" sz="1350" dirty="0" smtClean="0"/>
              <a:t>2</a:t>
            </a:r>
            <a:r>
              <a:rPr lang="zh-CN" altLang="en-US" sz="1350" dirty="0"/>
              <a:t>．吃富含铁和维生素</a:t>
            </a:r>
            <a:r>
              <a:rPr lang="en-US" altLang="zh-CN" sz="1350" dirty="0"/>
              <a:t>C</a:t>
            </a:r>
            <a:r>
              <a:rPr lang="zh-CN" altLang="en-US" sz="1350" dirty="0"/>
              <a:t>的</a:t>
            </a:r>
            <a:r>
              <a:rPr lang="zh-CN" altLang="en-US" sz="1350" dirty="0" smtClean="0"/>
              <a:t>食物</a:t>
            </a:r>
            <a:r>
              <a:rPr lang="en-US" altLang="zh-CN" sz="1350" dirty="0" smtClean="0"/>
              <a:t>3</a:t>
            </a:r>
            <a:r>
              <a:rPr lang="zh-CN" altLang="en-US" sz="1350" dirty="0"/>
              <a:t>．每天进行充足的</a:t>
            </a:r>
            <a:r>
              <a:rPr lang="zh-CN" altLang="en-US" sz="1350" dirty="0" smtClean="0"/>
              <a:t>户外运动</a:t>
            </a:r>
            <a:r>
              <a:rPr lang="en-US" altLang="zh-CN" sz="1350" dirty="0" smtClean="0"/>
              <a:t>4</a:t>
            </a:r>
            <a:r>
              <a:rPr lang="zh-CN" altLang="en-US" sz="1350" dirty="0"/>
              <a:t>．不抽烟、不饮酒</a:t>
            </a:r>
          </a:p>
        </p:txBody>
      </p:sp>
      <p:sp>
        <p:nvSpPr>
          <p:cNvPr id="4" name="矩形 3"/>
          <p:cNvSpPr/>
          <p:nvPr/>
        </p:nvSpPr>
        <p:spPr>
          <a:xfrm>
            <a:off x="914400" y="1885950"/>
            <a:ext cx="3821430"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中国居民膳食指南中对儿童青少年的要求</a:t>
            </a:r>
          </a:p>
        </p:txBody>
      </p:sp>
      <p:sp>
        <p:nvSpPr>
          <p:cNvPr id="13" name="矩形 12"/>
          <p:cNvSpPr/>
          <p:nvPr/>
        </p:nvSpPr>
        <p:spPr>
          <a:xfrm>
            <a:off x="5000149" y="1885950"/>
            <a:ext cx="3088005" cy="3790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一日三餐营养搭配基本要求</a:t>
            </a:r>
          </a:p>
        </p:txBody>
      </p:sp>
      <p:sp>
        <p:nvSpPr>
          <p:cNvPr id="14" name="矩形 13"/>
          <p:cNvSpPr/>
          <p:nvPr/>
        </p:nvSpPr>
        <p:spPr>
          <a:xfrm>
            <a:off x="5000149" y="2493168"/>
            <a:ext cx="1554956"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规律饮食</a:t>
            </a:r>
          </a:p>
        </p:txBody>
      </p:sp>
      <p:sp>
        <p:nvSpPr>
          <p:cNvPr id="15" name="矩形 14"/>
          <p:cNvSpPr/>
          <p:nvPr/>
        </p:nvSpPr>
        <p:spPr>
          <a:xfrm>
            <a:off x="6733223" y="2493168"/>
            <a:ext cx="1354931"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食物多样</a:t>
            </a:r>
          </a:p>
        </p:txBody>
      </p:sp>
      <p:sp>
        <p:nvSpPr>
          <p:cNvPr id="16" name="矩形 15"/>
          <p:cNvSpPr/>
          <p:nvPr/>
        </p:nvSpPr>
        <p:spPr>
          <a:xfrm>
            <a:off x="5000149" y="3025139"/>
            <a:ext cx="1554956"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控油限盐</a:t>
            </a:r>
          </a:p>
        </p:txBody>
      </p:sp>
      <p:sp>
        <p:nvSpPr>
          <p:cNvPr id="17" name="矩形 16"/>
          <p:cNvSpPr/>
          <p:nvPr/>
        </p:nvSpPr>
        <p:spPr>
          <a:xfrm>
            <a:off x="6733223" y="3557111"/>
            <a:ext cx="1354931"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合理烹调</a:t>
            </a:r>
          </a:p>
        </p:txBody>
      </p:sp>
      <p:sp>
        <p:nvSpPr>
          <p:cNvPr id="18" name="矩形 17"/>
          <p:cNvSpPr/>
          <p:nvPr/>
        </p:nvSpPr>
        <p:spPr>
          <a:xfrm>
            <a:off x="6733223" y="3025139"/>
            <a:ext cx="1354931"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选择健康零食</a:t>
            </a:r>
          </a:p>
        </p:txBody>
      </p:sp>
      <p:sp>
        <p:nvSpPr>
          <p:cNvPr id="19" name="矩形 18"/>
          <p:cNvSpPr/>
          <p:nvPr/>
        </p:nvSpPr>
        <p:spPr>
          <a:xfrm>
            <a:off x="5000149" y="3557111"/>
            <a:ext cx="1554956" cy="33813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accent1"/>
                </a:solidFill>
                <a:latin typeface="思源黑体 CN Regular" panose="020B0500000000000000" pitchFamily="34" charset="-122"/>
                <a:ea typeface="思源黑体 CN Regular" panose="020B0500000000000000" pitchFamily="34" charset="-122"/>
                <a:sym typeface="+mn-ea"/>
              </a:rPr>
              <a:t>避免偏食</a:t>
            </a:r>
          </a:p>
        </p:txBody>
      </p:sp>
      <p:sp>
        <p:nvSpPr>
          <p:cNvPr id="20" name="矩形 19"/>
          <p:cNvSpPr/>
          <p:nvPr/>
        </p:nvSpPr>
        <p:spPr>
          <a:xfrm>
            <a:off x="914400" y="2493168"/>
            <a:ext cx="3820954" cy="140303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500" fill="hold"/>
                                        <p:tgtEl>
                                          <p:spTgt spid="20"/>
                                        </p:tgtEl>
                                        <p:attrNameLst>
                                          <p:attrName>ppt_x</p:attrName>
                                        </p:attrNameLst>
                                      </p:cBhvr>
                                      <p:tavLst>
                                        <p:tav tm="0">
                                          <p:val>
                                            <p:strVal val="#ppt_x"/>
                                          </p:val>
                                        </p:tav>
                                        <p:tav tm="100000">
                                          <p:val>
                                            <p:strVal val="#ppt_x"/>
                                          </p:val>
                                        </p:tav>
                                      </p:tavLst>
                                    </p:anim>
                                    <p:anim calcmode="lin" valueType="num">
                                      <p:cBhvr additive="base">
                                        <p:cTn id="16"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p:cTn id="26" dur="500" fill="hold"/>
                                        <p:tgtEl>
                                          <p:spTgt spid="14"/>
                                        </p:tgtEl>
                                        <p:attrNameLst>
                                          <p:attrName>ppt_w</p:attrName>
                                        </p:attrNameLst>
                                      </p:cBhvr>
                                      <p:tavLst>
                                        <p:tav tm="0">
                                          <p:val>
                                            <p:fltVal val="0"/>
                                          </p:val>
                                        </p:tav>
                                        <p:tav tm="100000">
                                          <p:val>
                                            <p:strVal val="#ppt_w"/>
                                          </p:val>
                                        </p:tav>
                                      </p:tavLst>
                                    </p:anim>
                                    <p:anim calcmode="lin" valueType="num">
                                      <p:cBhvr>
                                        <p:cTn id="27" dur="500" fill="hold"/>
                                        <p:tgtEl>
                                          <p:spTgt spid="14"/>
                                        </p:tgtEl>
                                        <p:attrNameLst>
                                          <p:attrName>ppt_h</p:attrName>
                                        </p:attrNameLst>
                                      </p:cBhvr>
                                      <p:tavLst>
                                        <p:tav tm="0">
                                          <p:val>
                                            <p:fltVal val="0"/>
                                          </p:val>
                                        </p:tav>
                                        <p:tav tm="100000">
                                          <p:val>
                                            <p:strVal val="#ppt_h"/>
                                          </p:val>
                                        </p:tav>
                                      </p:tavLst>
                                    </p:anim>
                                    <p:animEffect transition="in" filter="fade">
                                      <p:cBhvr>
                                        <p:cTn id="28" dur="500"/>
                                        <p:tgtEl>
                                          <p:spTgt spid="14"/>
                                        </p:tgtEl>
                                      </p:cBhvr>
                                    </p:animEffect>
                                  </p:childTnLst>
                                </p:cTn>
                              </p:par>
                              <p:par>
                                <p:cTn id="29" presetID="53"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par>
                                <p:cTn id="34" presetID="53" presetClass="entr" presetSubtype="0" fill="hold" grpId="0" nodeType="withEffect">
                                  <p:stCondLst>
                                    <p:cond delay="0"/>
                                  </p:stCondLst>
                                  <p:childTnLst>
                                    <p:set>
                                      <p:cBhvr>
                                        <p:cTn id="35" dur="1" fill="hold">
                                          <p:stCondLst>
                                            <p:cond delay="0"/>
                                          </p:stCondLst>
                                        </p:cTn>
                                        <p:tgtEl>
                                          <p:spTgt spid="16"/>
                                        </p:tgtEl>
                                        <p:attrNameLst>
                                          <p:attrName>style.visibility</p:attrName>
                                        </p:attrNameLst>
                                      </p:cBhvr>
                                      <p:to>
                                        <p:strVal val="visible"/>
                                      </p:to>
                                    </p:set>
                                    <p:anim calcmode="lin" valueType="num">
                                      <p:cBhvr>
                                        <p:cTn id="36" dur="500" fill="hold"/>
                                        <p:tgtEl>
                                          <p:spTgt spid="16"/>
                                        </p:tgtEl>
                                        <p:attrNameLst>
                                          <p:attrName>ppt_w</p:attrName>
                                        </p:attrNameLst>
                                      </p:cBhvr>
                                      <p:tavLst>
                                        <p:tav tm="0">
                                          <p:val>
                                            <p:fltVal val="0"/>
                                          </p:val>
                                        </p:tav>
                                        <p:tav tm="100000">
                                          <p:val>
                                            <p:strVal val="#ppt_w"/>
                                          </p:val>
                                        </p:tav>
                                      </p:tavLst>
                                    </p:anim>
                                    <p:anim calcmode="lin" valueType="num">
                                      <p:cBhvr>
                                        <p:cTn id="37" dur="500" fill="hold"/>
                                        <p:tgtEl>
                                          <p:spTgt spid="16"/>
                                        </p:tgtEl>
                                        <p:attrNameLst>
                                          <p:attrName>ppt_h</p:attrName>
                                        </p:attrNameLst>
                                      </p:cBhvr>
                                      <p:tavLst>
                                        <p:tav tm="0">
                                          <p:val>
                                            <p:fltVal val="0"/>
                                          </p:val>
                                        </p:tav>
                                        <p:tav tm="100000">
                                          <p:val>
                                            <p:strVal val="#ppt_h"/>
                                          </p:val>
                                        </p:tav>
                                      </p:tavLst>
                                    </p:anim>
                                    <p:animEffect transition="in" filter="fade">
                                      <p:cBhvr>
                                        <p:cTn id="38" dur="500"/>
                                        <p:tgtEl>
                                          <p:spTgt spid="16"/>
                                        </p:tgtEl>
                                      </p:cBhvr>
                                    </p:animEffect>
                                  </p:childTnLst>
                                </p:cTn>
                              </p:par>
                              <p:par>
                                <p:cTn id="39" presetID="53"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500" fill="hold"/>
                                        <p:tgtEl>
                                          <p:spTgt spid="17"/>
                                        </p:tgtEl>
                                        <p:attrNameLst>
                                          <p:attrName>ppt_w</p:attrName>
                                        </p:attrNameLst>
                                      </p:cBhvr>
                                      <p:tavLst>
                                        <p:tav tm="0">
                                          <p:val>
                                            <p:fltVal val="0"/>
                                          </p:val>
                                        </p:tav>
                                        <p:tav tm="100000">
                                          <p:val>
                                            <p:strVal val="#ppt_w"/>
                                          </p:val>
                                        </p:tav>
                                      </p:tavLst>
                                    </p:anim>
                                    <p:anim calcmode="lin" valueType="num">
                                      <p:cBhvr>
                                        <p:cTn id="42" dur="500" fill="hold"/>
                                        <p:tgtEl>
                                          <p:spTgt spid="17"/>
                                        </p:tgtEl>
                                        <p:attrNameLst>
                                          <p:attrName>ppt_h</p:attrName>
                                        </p:attrNameLst>
                                      </p:cBhvr>
                                      <p:tavLst>
                                        <p:tav tm="0">
                                          <p:val>
                                            <p:fltVal val="0"/>
                                          </p:val>
                                        </p:tav>
                                        <p:tav tm="100000">
                                          <p:val>
                                            <p:strVal val="#ppt_h"/>
                                          </p:val>
                                        </p:tav>
                                      </p:tavLst>
                                    </p:anim>
                                    <p:animEffect transition="in" filter="fade">
                                      <p:cBhvr>
                                        <p:cTn id="43" dur="500"/>
                                        <p:tgtEl>
                                          <p:spTgt spid="17"/>
                                        </p:tgtEl>
                                      </p:cBhvr>
                                    </p:animEffect>
                                  </p:childTnLst>
                                </p:cTn>
                              </p:par>
                              <p:par>
                                <p:cTn id="44" presetID="53" presetClass="entr" presetSubtype="0" fill="hold" grpId="0" nodeType="with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p:cTn id="46" dur="500" fill="hold"/>
                                        <p:tgtEl>
                                          <p:spTgt spid="18"/>
                                        </p:tgtEl>
                                        <p:attrNameLst>
                                          <p:attrName>ppt_w</p:attrName>
                                        </p:attrNameLst>
                                      </p:cBhvr>
                                      <p:tavLst>
                                        <p:tav tm="0">
                                          <p:val>
                                            <p:fltVal val="0"/>
                                          </p:val>
                                        </p:tav>
                                        <p:tav tm="100000">
                                          <p:val>
                                            <p:strVal val="#ppt_w"/>
                                          </p:val>
                                        </p:tav>
                                      </p:tavLst>
                                    </p:anim>
                                    <p:anim calcmode="lin" valueType="num">
                                      <p:cBhvr>
                                        <p:cTn id="47" dur="500" fill="hold"/>
                                        <p:tgtEl>
                                          <p:spTgt spid="18"/>
                                        </p:tgtEl>
                                        <p:attrNameLst>
                                          <p:attrName>ppt_h</p:attrName>
                                        </p:attrNameLst>
                                      </p:cBhvr>
                                      <p:tavLst>
                                        <p:tav tm="0">
                                          <p:val>
                                            <p:fltVal val="0"/>
                                          </p:val>
                                        </p:tav>
                                        <p:tav tm="100000">
                                          <p:val>
                                            <p:strVal val="#ppt_h"/>
                                          </p:val>
                                        </p:tav>
                                      </p:tavLst>
                                    </p:anim>
                                    <p:animEffect transition="in" filter="fade">
                                      <p:cBhvr>
                                        <p:cTn id="48" dur="500"/>
                                        <p:tgtEl>
                                          <p:spTgt spid="18"/>
                                        </p:tgtEl>
                                      </p:cBhvr>
                                    </p:animEffect>
                                  </p:childTnLst>
                                </p:cTn>
                              </p:par>
                              <p:par>
                                <p:cTn id="49" presetID="53" presetClass="entr" presetSubtype="0"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3229" y="-9637"/>
            <a:ext cx="3044771" cy="2681818"/>
          </a:xfrm>
          <a:prstGeom prst="rect">
            <a:avLst/>
          </a:prstGeom>
        </p:spPr>
      </p:pic>
      <p:pic>
        <p:nvPicPr>
          <p:cNvPr id="25" name="图片 24"/>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28" name="文本框 27"/>
          <p:cNvSpPr txBox="1"/>
          <p:nvPr/>
        </p:nvSpPr>
        <p:spPr>
          <a:xfrm>
            <a:off x="1228249" y="1988740"/>
            <a:ext cx="6696551" cy="923330"/>
          </a:xfrm>
          <a:prstGeom prst="rect">
            <a:avLst/>
          </a:prstGeom>
          <a:noFill/>
        </p:spPr>
        <p:txBody>
          <a:bodyPr wrap="square" rtlCol="0" anchor="t">
            <a:spAutoFit/>
          </a:bodyPr>
          <a:lstStyle/>
          <a:p>
            <a:pPr lvl="0" algn="dist">
              <a:lnSpc>
                <a:spcPct val="100000"/>
              </a:lnSpc>
              <a:buClrTx/>
              <a:buSzTx/>
              <a:buFontTx/>
            </a:pPr>
            <a:r>
              <a:rPr lang="zh-CN" altLang="en-US" sz="5400" dirty="0">
                <a:solidFill>
                  <a:schemeClr val="accent1"/>
                </a:solidFill>
                <a:latin typeface="+mj-ea"/>
                <a:ea typeface="+mj-ea"/>
                <a:sym typeface="+mn-ea"/>
              </a:rPr>
              <a:t>合理膳食的科学运动</a:t>
            </a:r>
          </a:p>
        </p:txBody>
      </p:sp>
      <p:sp>
        <p:nvSpPr>
          <p:cNvPr id="29" name="文本框 28"/>
          <p:cNvSpPr txBox="1"/>
          <p:nvPr/>
        </p:nvSpPr>
        <p:spPr>
          <a:xfrm>
            <a:off x="3352800" y="1200150"/>
            <a:ext cx="2209800" cy="530206"/>
          </a:xfrm>
          <a:prstGeom prst="hexagon">
            <a:avLst/>
          </a:prstGeom>
          <a:solidFill>
            <a:schemeClr val="accent1"/>
          </a:solidFill>
          <a:ln>
            <a:noFill/>
          </a:ln>
        </p:spPr>
        <p:txBody>
          <a:bodyPr wrap="square" tIns="0" bIns="53816" rtlCol="0">
            <a:spAutoFit/>
          </a:bodyPr>
          <a:lstStyle/>
          <a:p>
            <a:pPr algn="ctr"/>
            <a:r>
              <a:rPr lang="zh-CN" altLang="en-US" sz="2400" kern="0" spc="75" smtClean="0">
                <a:solidFill>
                  <a:schemeClr val="bg1"/>
                </a:solidFill>
                <a:latin typeface="+mn-ea"/>
                <a:cs typeface="+mn-ea"/>
              </a:rPr>
              <a:t>第四章</a:t>
            </a:r>
            <a:endParaRPr lang="zh-CN" altLang="en-US" sz="2400" kern="0" spc="75">
              <a:solidFill>
                <a:schemeClr val="bg1"/>
              </a:solidFill>
              <a:latin typeface="+mn-ea"/>
              <a:cs typeface="+mn-ea"/>
            </a:endParaRPr>
          </a:p>
        </p:txBody>
      </p:sp>
      <p:sp>
        <p:nvSpPr>
          <p:cNvPr id="31" name="文本框 30"/>
          <p:cNvSpPr txBox="1"/>
          <p:nvPr/>
        </p:nvSpPr>
        <p:spPr>
          <a:xfrm>
            <a:off x="2379584" y="3010585"/>
            <a:ext cx="4406741" cy="323165"/>
          </a:xfrm>
          <a:prstGeom prst="rect">
            <a:avLst/>
          </a:prstGeom>
          <a:noFill/>
        </p:spPr>
        <p:txBody>
          <a:bodyPr wrap="square" rtlCol="0" anchor="t">
            <a:spAutoFit/>
          </a:bodyPr>
          <a:lstStyle/>
          <a:p>
            <a:pPr algn="dist" rtl="0"/>
            <a:r>
              <a:rPr sz="1500" kern="0" spc="75" smtClean="0">
                <a:solidFill>
                  <a:schemeClr val="accent1"/>
                </a:solidFill>
                <a:latin typeface="+mn-ea"/>
                <a:cs typeface="汉仪劲楷简" panose="00020600040101010101" charset="-122"/>
                <a:sym typeface="+mn-ea"/>
              </a:rPr>
              <a:t>中国学生营养日活动</a:t>
            </a:r>
            <a:r>
              <a:rPr lang="zh-CN" altLang="en-US" sz="1500" kern="0" spc="75">
                <a:solidFill>
                  <a:schemeClr val="accent1"/>
                </a:solidFill>
                <a:latin typeface="+mn-ea"/>
                <a:cs typeface="汉仪劲楷简" panose="00020600040101010101" charset="-122"/>
                <a:sym typeface="+mn-ea"/>
              </a:rPr>
              <a:t>及营养知识普及</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1200" y="3052122"/>
            <a:ext cx="2747639" cy="2013381"/>
          </a:xfrm>
          <a:prstGeom prst="rect">
            <a:avLst/>
          </a:prstGeom>
        </p:spPr>
      </p:pic>
      <p:pic>
        <p:nvPicPr>
          <p:cNvPr id="30" name="图片 29"/>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pic>
        <p:nvPicPr>
          <p:cNvPr id="3" name="图片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9117" y="3010584"/>
            <a:ext cx="2024083" cy="2024083"/>
          </a:xfrm>
          <a:prstGeom prst="rect">
            <a:avLst/>
          </a:prstGeom>
        </p:spPr>
      </p:pic>
      <p:pic>
        <p:nvPicPr>
          <p:cNvPr id="24" name="图片 23"/>
          <p:cNvPicPr>
            <a:picLocks noChangeAspect="1"/>
          </p:cNvPicPr>
          <p:nvPr/>
        </p:nvPicPr>
        <p:blipFill>
          <a:blip r:embed="rId8"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500"/>
                                        <p:tgtEl>
                                          <p:spTgt spid="23"/>
                                        </p:tgtEl>
                                      </p:cBhvr>
                                    </p:animEffect>
                                  </p:childTnLst>
                                </p:cTn>
                              </p:par>
                            </p:childTnLst>
                          </p:cTn>
                        </p:par>
                      </p:childTnLst>
                    </p:cTn>
                  </p:par>
                  <p:par>
                    <p:cTn id="26" fill="hold" nodeType="clickPar">
                      <p:stCondLst>
                        <p:cond delay="indefinite"/>
                      </p:stCondLst>
                      <p:childTnLst>
                        <p:par>
                          <p:cTn id="27" fill="hold" nodeType="afterGroup">
                            <p:stCondLst>
                              <p:cond delay="0"/>
                            </p:stCondLst>
                            <p:childTnLst>
                              <p:par>
                                <p:cTn id="28" presetID="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after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afterGroup">
                            <p:stCondLst>
                              <p:cond delay="0"/>
                            </p:stCondLst>
                            <p:childTnLst>
                              <p:par>
                                <p:cTn id="44" presetID="16" presetClass="entr" presetSubtype="21" fill="hold" grpId="1"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arn(inVertical)">
                                      <p:cBhvr>
                                        <p:cTn id="46" dur="500"/>
                                        <p:tgtEl>
                                          <p:spTgt spid="28"/>
                                        </p:tgtEl>
                                      </p:cBhvr>
                                    </p:animEffect>
                                  </p:childTnLst>
                                </p:cTn>
                              </p:par>
                            </p:childTnLst>
                          </p:cTn>
                        </p:par>
                      </p:childTnLst>
                    </p:cTn>
                  </p:par>
                  <p:par>
                    <p:cTn id="47" fill="hold" nodeType="clickPar">
                      <p:stCondLst>
                        <p:cond delay="indefinite"/>
                      </p:stCondLst>
                      <p:childTnLst>
                        <p:par>
                          <p:cTn id="48" fill="hold" nodeType="afterGroup">
                            <p:stCondLst>
                              <p:cond delay="0"/>
                            </p:stCondLst>
                            <p:childTnLst>
                              <p:par>
                                <p:cTn id="49" presetID="53" presetClass="entr" presetSubtype="0" fill="hold" grpId="1"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1"/>
      <p:bldP spid="29" grpId="0" animBg="1"/>
      <p:bldP spid="31" grpId="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183005" y="1809750"/>
            <a:ext cx="2194084" cy="369332"/>
          </a:xfrm>
          <a:prstGeom prst="rect">
            <a:avLst/>
          </a:prstGeom>
          <a:solidFill>
            <a:schemeClr val="accent1"/>
          </a:solidFill>
        </p:spPr>
        <p:txBody>
          <a:bodyPr wrap="square" rtlCol="0" anchor="t">
            <a:spAutoFit/>
          </a:bodyPr>
          <a:lstStyle/>
          <a:p>
            <a:pPr lvl="0" algn="ctr">
              <a:buClrTx/>
              <a:buSzTx/>
              <a:buFontTx/>
            </a:pPr>
            <a:r>
              <a:rPr lang="zh-CN" altLang="en-US">
                <a:solidFill>
                  <a:schemeClr val="bg1"/>
                </a:solidFill>
                <a:latin typeface="思源黑体 CN Regular" panose="020B0500000000000000" pitchFamily="34" charset="-122"/>
                <a:ea typeface="思源黑体 CN Regular" panose="020B0500000000000000" pitchFamily="34" charset="-122"/>
                <a:cs typeface="汉仪劲楷简" panose="00020600040101010101" charset="-122"/>
                <a:sym typeface="+mn-ea"/>
              </a:rPr>
              <a:t>搭配要合理</a:t>
            </a:r>
          </a:p>
        </p:txBody>
      </p:sp>
      <p:sp>
        <p:nvSpPr>
          <p:cNvPr id="4" name="矩形 3"/>
          <p:cNvSpPr/>
          <p:nvPr/>
        </p:nvSpPr>
        <p:spPr>
          <a:xfrm>
            <a:off x="1091089" y="2266950"/>
            <a:ext cx="3709511" cy="1754326"/>
          </a:xfrm>
          <a:prstGeom prst="rect">
            <a:avLst/>
          </a:prstGeom>
        </p:spPr>
        <p:txBody>
          <a:bodyPr wrap="square">
            <a:spAutoFit/>
          </a:bodyPr>
          <a:lstStyle/>
          <a:p>
            <a:pPr>
              <a:lnSpc>
                <a:spcPct val="200000"/>
              </a:lnSpc>
              <a:spcAft>
                <a:spcPts val="450"/>
              </a:spcAft>
            </a:pPr>
            <a:r>
              <a:rPr lang="zh-CN" altLang="en-US" sz="1350" dirty="0">
                <a:latin typeface="+mn-ea"/>
                <a:cs typeface="+mn-ea"/>
              </a:rPr>
              <a:t>算盘分六层，从下往上依次为：谷薯类、蔬菜类、水果类、鱼禽肉蛋水产品类、大豆坚果奶类、油盐类。算盘通过算珠的颜色和个数，从下往上依次表示每天各类食物的摄入量。</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29200" y="1447800"/>
            <a:ext cx="2876550" cy="28765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childTnLst>
                    </p:cTn>
                  </p:par>
                  <p:par>
                    <p:cTn id="15" fill="hold" nodeType="clickPar">
                      <p:stCondLst>
                        <p:cond delay="indefinite"/>
                      </p:stCondLst>
                      <p:childTnLst>
                        <p:par>
                          <p:cTn id="16" fill="hold" nodeType="after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838200" y="1962150"/>
            <a:ext cx="3729038" cy="369332"/>
          </a:xfrm>
          <a:prstGeom prst="rect">
            <a:avLst/>
          </a:prstGeom>
          <a:noFill/>
        </p:spPr>
        <p:txBody>
          <a:bodyPr wrap="square" rtlCol="0" anchor="t">
            <a:spAutoFit/>
          </a:bodyPr>
          <a:lstStyle/>
          <a:p>
            <a:pPr lvl="0" algn="l">
              <a:buClrTx/>
              <a:buSzTx/>
              <a:buFontTx/>
            </a:pPr>
            <a:r>
              <a:rPr lang="zh-CN" altLang="en-US">
                <a:solidFill>
                  <a:schemeClr val="accent1"/>
                </a:solidFill>
                <a:latin typeface="思源黑体 CN Regular" panose="020B0500000000000000" pitchFamily="34" charset="-122"/>
                <a:ea typeface="思源黑体 CN Regular" panose="020B0500000000000000" pitchFamily="34" charset="-122"/>
                <a:cs typeface="汉仪劲楷简" panose="00020600040101010101" charset="-122"/>
                <a:sym typeface="+mn-ea"/>
              </a:rPr>
              <a:t>在生活中，要养成良好的饮食习惯</a:t>
            </a:r>
          </a:p>
        </p:txBody>
      </p:sp>
      <p:sp>
        <p:nvSpPr>
          <p:cNvPr id="5" name="矩形 4"/>
          <p:cNvSpPr/>
          <p:nvPr/>
        </p:nvSpPr>
        <p:spPr>
          <a:xfrm>
            <a:off x="868204" y="2571750"/>
            <a:ext cx="2402681" cy="421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不暴饮暴食，不偏食挑食</a:t>
            </a:r>
          </a:p>
        </p:txBody>
      </p:sp>
      <p:sp>
        <p:nvSpPr>
          <p:cNvPr id="6" name="矩形 5"/>
          <p:cNvSpPr/>
          <p:nvPr/>
        </p:nvSpPr>
        <p:spPr>
          <a:xfrm>
            <a:off x="3361849" y="2571750"/>
            <a:ext cx="2402681" cy="421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杜绝食用野生动物的陋习</a:t>
            </a:r>
          </a:p>
        </p:txBody>
      </p:sp>
      <p:sp>
        <p:nvSpPr>
          <p:cNvPr id="7" name="矩形 6"/>
          <p:cNvSpPr/>
          <p:nvPr/>
        </p:nvSpPr>
        <p:spPr>
          <a:xfrm>
            <a:off x="868204" y="3521392"/>
            <a:ext cx="2402681" cy="421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不喝生水， 不吃生食</a:t>
            </a:r>
          </a:p>
        </p:txBody>
      </p:sp>
      <p:sp>
        <p:nvSpPr>
          <p:cNvPr id="8" name="矩形 7"/>
          <p:cNvSpPr/>
          <p:nvPr/>
        </p:nvSpPr>
        <p:spPr>
          <a:xfrm>
            <a:off x="3361372" y="3521392"/>
            <a:ext cx="2403158" cy="4219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tIns="5381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尽量使用公筷、采取分餐</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0" y="1885950"/>
            <a:ext cx="2321242" cy="23212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nodeType="clickPar">
                      <p:stCondLst>
                        <p:cond delay="indefinite"/>
                      </p:stCondLst>
                      <p:childTnLst>
                        <p:par>
                          <p:cTn id="31" fill="hold" nodeType="afterGroup">
                            <p:stCondLst>
                              <p:cond delay="0"/>
                            </p:stCondLst>
                            <p:childTnLst>
                              <p:par>
                                <p:cTn id="32" presetID="2" presetClass="entr" presetSubtype="4"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ppt_x"/>
                                          </p:val>
                                        </p:tav>
                                        <p:tav tm="100000">
                                          <p:val>
                                            <p:strVal val="#ppt_x"/>
                                          </p:val>
                                        </p:tav>
                                      </p:tavLst>
                                    </p:anim>
                                    <p:anim calcmode="lin" valueType="num">
                                      <p:cBhvr additive="base">
                                        <p:cTn id="35"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763429" y="1735931"/>
            <a:ext cx="1849755" cy="369332"/>
          </a:xfrm>
          <a:prstGeom prst="rect">
            <a:avLst/>
          </a:prstGeom>
          <a:noFill/>
        </p:spPr>
        <p:txBody>
          <a:bodyPr wrap="square" rtlCol="0">
            <a:spAutoFit/>
          </a:bodyPr>
          <a:lstStyle/>
          <a:p>
            <a:pPr lvl="0" algn="ctr">
              <a:buClrTx/>
              <a:buSzTx/>
              <a:buFontTx/>
            </a:pPr>
            <a:r>
              <a:rPr lang="zh-CN" altLang="en-US">
                <a:solidFill>
                  <a:schemeClr val="accent1"/>
                </a:solidFill>
                <a:latin typeface="思源黑体 CN Regular" panose="020B0500000000000000" pitchFamily="34" charset="-122"/>
                <a:ea typeface="思源黑体 CN Regular" panose="020B0500000000000000" pitchFamily="34" charset="-122"/>
                <a:cs typeface="汉仪劲楷简" panose="00020600040101010101" charset="-122"/>
                <a:sym typeface="+mn-ea"/>
              </a:rPr>
              <a:t>运动的注意事项：</a:t>
            </a:r>
          </a:p>
        </p:txBody>
      </p:sp>
      <p:sp>
        <p:nvSpPr>
          <p:cNvPr id="5" name="单圆角矩形 4"/>
          <p:cNvSpPr/>
          <p:nvPr/>
        </p:nvSpPr>
        <p:spPr>
          <a:xfrm>
            <a:off x="760096" y="2278380"/>
            <a:ext cx="2246471" cy="346234"/>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1. 要有合理的运动强度</a:t>
            </a:r>
          </a:p>
        </p:txBody>
      </p:sp>
      <p:sp>
        <p:nvSpPr>
          <p:cNvPr id="6" name="文本框 5"/>
          <p:cNvSpPr txBox="1"/>
          <p:nvPr/>
        </p:nvSpPr>
        <p:spPr>
          <a:xfrm>
            <a:off x="3006566" y="2311717"/>
            <a:ext cx="5724644" cy="300082"/>
          </a:xfrm>
          <a:prstGeom prst="rect">
            <a:avLst/>
          </a:prstGeom>
          <a:noFill/>
        </p:spPr>
        <p:txBody>
          <a:bodyPr wrap="none" rtlCol="0">
            <a:spAutoFit/>
          </a:bodyPr>
          <a:lstStyle/>
          <a:p>
            <a:pPr algn="l"/>
            <a:r>
              <a:rPr lang="zh-CN" altLang="en-US" sz="1350">
                <a:latin typeface="PingFang SC"/>
                <a:sym typeface="+mn-ea"/>
              </a:rPr>
              <a:t>运动要循序渐进，从低强度开始，慢慢增加，让肌肉逐渐适应运动强度。</a:t>
            </a:r>
          </a:p>
        </p:txBody>
      </p:sp>
      <p:sp>
        <p:nvSpPr>
          <p:cNvPr id="7" name="单圆角矩形 6"/>
          <p:cNvSpPr/>
          <p:nvPr/>
        </p:nvSpPr>
        <p:spPr>
          <a:xfrm>
            <a:off x="760096" y="2923223"/>
            <a:ext cx="2246471" cy="476250"/>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2.要有充分的运动准备</a:t>
            </a:r>
          </a:p>
        </p:txBody>
      </p:sp>
      <p:sp>
        <p:nvSpPr>
          <p:cNvPr id="8" name="文本框 7"/>
          <p:cNvSpPr txBox="1"/>
          <p:nvPr/>
        </p:nvSpPr>
        <p:spPr>
          <a:xfrm>
            <a:off x="3006567" y="2872264"/>
            <a:ext cx="3820277" cy="300082"/>
          </a:xfrm>
          <a:prstGeom prst="rect">
            <a:avLst/>
          </a:prstGeom>
          <a:noFill/>
        </p:spPr>
        <p:txBody>
          <a:bodyPr wrap="none" rtlCol="0">
            <a:spAutoFit/>
          </a:bodyPr>
          <a:lstStyle/>
          <a:p>
            <a:pPr algn="l"/>
            <a:r>
              <a:rPr lang="zh-CN" altLang="en-US" sz="1350">
                <a:latin typeface="PingFang SC"/>
                <a:sym typeface="+mn-ea"/>
              </a:rPr>
              <a:t>运动前要做好充分的准备活动，避免空腹运动。</a:t>
            </a:r>
          </a:p>
        </p:txBody>
      </p:sp>
      <p:sp>
        <p:nvSpPr>
          <p:cNvPr id="9" name="文本框 8"/>
          <p:cNvSpPr txBox="1"/>
          <p:nvPr/>
        </p:nvSpPr>
        <p:spPr>
          <a:xfrm>
            <a:off x="3006567" y="3192304"/>
            <a:ext cx="3746659" cy="300082"/>
          </a:xfrm>
          <a:prstGeom prst="rect">
            <a:avLst/>
          </a:prstGeom>
          <a:noFill/>
        </p:spPr>
        <p:txBody>
          <a:bodyPr wrap="square" rtlCol="0">
            <a:spAutoFit/>
          </a:bodyPr>
          <a:lstStyle/>
          <a:p>
            <a:pPr algn="l"/>
            <a:r>
              <a:rPr lang="zh-CN" altLang="en-US" sz="1350">
                <a:latin typeface="PingFang SC"/>
                <a:sym typeface="+mn-ea"/>
              </a:rPr>
              <a:t>饭后1小时再进行运动，运动后注意补充水分。</a:t>
            </a:r>
          </a:p>
        </p:txBody>
      </p:sp>
      <p:sp>
        <p:nvSpPr>
          <p:cNvPr id="10" name="单圆角矩形 9"/>
          <p:cNvSpPr/>
          <p:nvPr/>
        </p:nvSpPr>
        <p:spPr>
          <a:xfrm>
            <a:off x="760096" y="3670459"/>
            <a:ext cx="2246471" cy="476250"/>
          </a:xfrm>
          <a:prstGeom prst="snip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lIns="27146" tIns="53816" rIns="27146" bIns="53816" numCol="1" spcCol="0" rtlCol="0" fromWordArt="0" anchor="ctr" anchorCtr="0" forceAA="0" compatLnSpc="1">
            <a:noAutofit/>
          </a:bodyPr>
          <a:lstStyle/>
          <a:p>
            <a:pPr lvl="0" algn="ctr">
              <a:buClrTx/>
              <a:buSzTx/>
              <a:buFontTx/>
            </a:pPr>
            <a:r>
              <a:rPr lang="zh-CN" altLang="en-US" sz="1500">
                <a:solidFill>
                  <a:schemeClr val="bg1"/>
                </a:solidFill>
                <a:latin typeface="思源黑体 CN Regular" panose="020B0500000000000000" pitchFamily="34" charset="-122"/>
                <a:ea typeface="思源黑体 CN Regular" panose="020B0500000000000000" pitchFamily="34" charset="-122"/>
                <a:sym typeface="+mn-ea"/>
              </a:rPr>
              <a:t>2.要有科学的运动后措施</a:t>
            </a:r>
          </a:p>
        </p:txBody>
      </p:sp>
      <p:sp>
        <p:nvSpPr>
          <p:cNvPr id="11" name="文本框 10"/>
          <p:cNvSpPr txBox="1"/>
          <p:nvPr/>
        </p:nvSpPr>
        <p:spPr>
          <a:xfrm>
            <a:off x="3006566" y="3610451"/>
            <a:ext cx="5551520" cy="300082"/>
          </a:xfrm>
          <a:prstGeom prst="rect">
            <a:avLst/>
          </a:prstGeom>
          <a:noFill/>
        </p:spPr>
        <p:txBody>
          <a:bodyPr wrap="none" rtlCol="0">
            <a:spAutoFit/>
          </a:bodyPr>
          <a:lstStyle/>
          <a:p>
            <a:pPr algn="l"/>
            <a:r>
              <a:rPr lang="zh-CN" altLang="en-US" sz="1350">
                <a:latin typeface="PingFang SC"/>
                <a:sym typeface="+mn-ea"/>
              </a:rPr>
              <a:t>大量运动后，肌肉经过缓慢的柔韧性拉伸，可以减缓延迟性肌肉酸痛。</a:t>
            </a:r>
          </a:p>
        </p:txBody>
      </p:sp>
      <p:sp>
        <p:nvSpPr>
          <p:cNvPr id="12" name="文本框 11"/>
          <p:cNvSpPr txBox="1"/>
          <p:nvPr/>
        </p:nvSpPr>
        <p:spPr>
          <a:xfrm>
            <a:off x="3006566" y="3938111"/>
            <a:ext cx="3129915" cy="300082"/>
          </a:xfrm>
          <a:prstGeom prst="rect">
            <a:avLst/>
          </a:prstGeom>
          <a:noFill/>
        </p:spPr>
        <p:txBody>
          <a:bodyPr wrap="square" rtlCol="0">
            <a:spAutoFit/>
          </a:bodyPr>
          <a:lstStyle/>
          <a:p>
            <a:pPr algn="l"/>
            <a:r>
              <a:rPr lang="zh-CN" altLang="en-US" sz="1350">
                <a:latin typeface="PingFang SC"/>
                <a:sym typeface="+mn-ea"/>
              </a:rPr>
              <a:t>洗一个温水澡，可以缓解运动后疲劳。</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ppt_w</p:attrName>
                                        </p:attrNameLst>
                                      </p:cBhvr>
                                      <p:tavLst>
                                        <p:tav tm="0">
                                          <p:val>
                                            <p:fltVal val="0"/>
                                          </p:val>
                                        </p:tav>
                                        <p:tav tm="100000">
                                          <p:val>
                                            <p:strVal val="#ppt_w"/>
                                          </p:val>
                                        </p:tav>
                                      </p:tavLst>
                                    </p:anim>
                                    <p:anim calcmode="lin" valueType="num">
                                      <p:cBhvr>
                                        <p:cTn id="18" dur="500" fill="hold"/>
                                        <p:tgtEl>
                                          <p:spTgt spid="7"/>
                                        </p:tgtEl>
                                        <p:attrNameLst>
                                          <p:attrName>ppt_h</p:attrName>
                                        </p:attrNameLst>
                                      </p:cBhvr>
                                      <p:tavLst>
                                        <p:tav tm="0">
                                          <p:val>
                                            <p:fltVal val="0"/>
                                          </p:val>
                                        </p:tav>
                                        <p:tav tm="100000">
                                          <p:val>
                                            <p:strVal val="#ppt_h"/>
                                          </p:val>
                                        </p:tav>
                                      </p:tavLst>
                                    </p:anim>
                                    <p:animEffect transition="in" filter="fade">
                                      <p:cBhvr>
                                        <p:cTn id="19" dur="500"/>
                                        <p:tgtEl>
                                          <p:spTgt spid="7"/>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 calcmode="lin" valueType="num">
                                      <p:cBhvr>
                                        <p:cTn id="22" dur="500" fill="hold"/>
                                        <p:tgtEl>
                                          <p:spTgt spid="8"/>
                                        </p:tgtEl>
                                        <p:attrNameLst>
                                          <p:attrName>ppt_w</p:attrName>
                                        </p:attrNameLst>
                                      </p:cBhvr>
                                      <p:tavLst>
                                        <p:tav tm="0">
                                          <p:val>
                                            <p:fltVal val="0"/>
                                          </p:val>
                                        </p:tav>
                                        <p:tav tm="100000">
                                          <p:val>
                                            <p:strVal val="#ppt_w"/>
                                          </p:val>
                                        </p:tav>
                                      </p:tavLst>
                                    </p:anim>
                                    <p:anim calcmode="lin" valueType="num">
                                      <p:cBhvr>
                                        <p:cTn id="23" dur="500" fill="hold"/>
                                        <p:tgtEl>
                                          <p:spTgt spid="8"/>
                                        </p:tgtEl>
                                        <p:attrNameLst>
                                          <p:attrName>ppt_h</p:attrName>
                                        </p:attrNameLst>
                                      </p:cBhvr>
                                      <p:tavLst>
                                        <p:tav tm="0">
                                          <p:val>
                                            <p:fltVal val="0"/>
                                          </p:val>
                                        </p:tav>
                                        <p:tav tm="100000">
                                          <p:val>
                                            <p:strVal val="#ppt_h"/>
                                          </p:val>
                                        </p:tav>
                                      </p:tavLst>
                                    </p:anim>
                                    <p:animEffect transition="in" filter="fade">
                                      <p:cBhvr>
                                        <p:cTn id="24" dur="500"/>
                                        <p:tgtEl>
                                          <p:spTgt spid="8"/>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Effect transition="in" filter="fade">
                                      <p:cBhvr>
                                        <p:cTn id="29" dur="500"/>
                                        <p:tgtEl>
                                          <p:spTgt spid="9"/>
                                        </p:tgtEl>
                                      </p:cBhvr>
                                    </p:animEffect>
                                  </p:childTnLst>
                                </p:cTn>
                              </p:par>
                              <p:par>
                                <p:cTn id="30" presetID="53"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par>
                                <p:cTn id="35" presetID="53" presetClass="entr" presetSubtype="0" fill="hold" grpId="0" nodeType="with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Effect transition="in" filter="fade">
                                      <p:cBhvr>
                                        <p:cTn id="39" dur="500"/>
                                        <p:tgtEl>
                                          <p:spTgt spid="11"/>
                                        </p:tgtEl>
                                      </p:cBhvr>
                                    </p:animEffect>
                                  </p:childTnLst>
                                </p:cTn>
                              </p:par>
                              <p:par>
                                <p:cTn id="40" presetID="53" presetClass="entr" presetSubtype="0"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500" fill="hold"/>
                                        <p:tgtEl>
                                          <p:spTgt spid="3"/>
                                        </p:tgtEl>
                                        <p:attrNameLst>
                                          <p:attrName>ppt_w</p:attrName>
                                        </p:attrNameLst>
                                      </p:cBhvr>
                                      <p:tavLst>
                                        <p:tav tm="0">
                                          <p:val>
                                            <p:fltVal val="0"/>
                                          </p:val>
                                        </p:tav>
                                        <p:tav tm="100000">
                                          <p:val>
                                            <p:strVal val="#ppt_w"/>
                                          </p:val>
                                        </p:tav>
                                      </p:tavLst>
                                    </p:anim>
                                    <p:anim calcmode="lin" valueType="num">
                                      <p:cBhvr>
                                        <p:cTn id="48" dur="500" fill="hold"/>
                                        <p:tgtEl>
                                          <p:spTgt spid="3"/>
                                        </p:tgtEl>
                                        <p:attrNameLst>
                                          <p:attrName>ppt_h</p:attrName>
                                        </p:attrNameLst>
                                      </p:cBhvr>
                                      <p:tavLst>
                                        <p:tav tm="0">
                                          <p:val>
                                            <p:fltVal val="0"/>
                                          </p:val>
                                        </p:tav>
                                        <p:tav tm="100000">
                                          <p:val>
                                            <p:strVal val="#ppt_h"/>
                                          </p:val>
                                        </p:tav>
                                      </p:tavLst>
                                    </p:anim>
                                    <p:animEffect transition="in" filter="fade">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7" grpId="0" animBg="1"/>
      <p:bldP spid="8" grpId="0"/>
      <p:bldP spid="9" grpId="0"/>
      <p:bldP spid="10" grpId="0" animBg="1"/>
      <p:bldP spid="11"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916006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08570" y="514350"/>
            <a:ext cx="8144351" cy="4114800"/>
            <a:chOff x="508570" y="514350"/>
            <a:chExt cx="8144351" cy="411480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V="1">
              <a:off x="6470556" y="514350"/>
              <a:ext cx="2175020" cy="1915746"/>
            </a:xfrm>
            <a:prstGeom prst="rect">
              <a:avLst/>
            </a:prstGeom>
          </p:spPr>
        </p:pic>
      </p:grpSp>
      <p:pic>
        <p:nvPicPr>
          <p:cNvPr id="25" name="图片 24"/>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28" name="矩形 27"/>
          <p:cNvSpPr/>
          <p:nvPr/>
        </p:nvSpPr>
        <p:spPr>
          <a:xfrm>
            <a:off x="1828802" y="1123950"/>
            <a:ext cx="815608" cy="1418828"/>
          </a:xfrm>
          <a:prstGeom prst="rect">
            <a:avLst/>
          </a:prstGeom>
        </p:spPr>
        <p:txBody>
          <a:bodyPr vert="eaVert" wrap="square" lIns="68580" tIns="34290" rIns="68580" bIns="34290">
            <a:spAutoFit/>
          </a:bodyPr>
          <a:lstStyle/>
          <a:p>
            <a:pPr defTabSz="685800">
              <a:defRPr/>
            </a:pPr>
            <a:r>
              <a:rPr lang="zh-CN" altLang="en-US" sz="4400" b="1" spc="225" smtClean="0">
                <a:solidFill>
                  <a:schemeClr val="accent1"/>
                </a:solidFill>
                <a:latin typeface="+mj-ea"/>
                <a:ea typeface="+mj-ea"/>
                <a:cs typeface="+mn-ea"/>
                <a:sym typeface="+mn-lt"/>
              </a:rPr>
              <a:t>目录</a:t>
            </a:r>
            <a:endParaRPr sz="4400" b="1" spc="225">
              <a:solidFill>
                <a:schemeClr val="accent1"/>
              </a:solidFill>
              <a:latin typeface="+mj-ea"/>
              <a:ea typeface="+mj-ea"/>
              <a:cs typeface="+mn-ea"/>
              <a:sym typeface="+mn-lt"/>
            </a:endParaRPr>
          </a:p>
        </p:txBody>
      </p:sp>
      <p:grpSp>
        <p:nvGrpSpPr>
          <p:cNvPr id="29" name="组合 28"/>
          <p:cNvGrpSpPr/>
          <p:nvPr/>
        </p:nvGrpSpPr>
        <p:grpSpPr>
          <a:xfrm>
            <a:off x="2590802" y="1200150"/>
            <a:ext cx="4190998" cy="321730"/>
            <a:chOff x="3113365" y="1214277"/>
            <a:chExt cx="4449212" cy="321730"/>
          </a:xfrm>
        </p:grpSpPr>
        <p:sp>
          <p:nvSpPr>
            <p:cNvPr id="31" name="文本框 7"/>
            <p:cNvSpPr txBox="1"/>
            <p:nvPr/>
          </p:nvSpPr>
          <p:spPr>
            <a:xfrm>
              <a:off x="3113365" y="1220536"/>
              <a:ext cx="489752" cy="315471"/>
            </a:xfrm>
            <a:prstGeom prst="rect">
              <a:avLst/>
            </a:prstGeom>
            <a:solidFill>
              <a:schemeClr val="accent1"/>
            </a:solidFill>
            <a:ln>
              <a:noFill/>
            </a:ln>
          </p:spPr>
          <p:txBody>
            <a:bodyPr wrap="square" lIns="68580" tIns="34290" rIns="68580" bIns="34290" rtlCol="0">
              <a:spAutoFit/>
            </a:bodyPr>
            <a:lstStyle/>
            <a:p>
              <a:pPr algn="ctr" defTabSz="685800"/>
              <a:r>
                <a:rPr lang="en-US" altLang="zh-CN" sz="1600" smtClean="0">
                  <a:solidFill>
                    <a:schemeClr val="bg1"/>
                  </a:solidFill>
                  <a:latin typeface="+mn-ea"/>
                  <a:cs typeface="+mn-ea"/>
                  <a:sym typeface="+mn-lt"/>
                </a:rPr>
                <a:t>01</a:t>
              </a:r>
              <a:endParaRPr lang="en-US" altLang="zh-CN" sz="1600">
                <a:solidFill>
                  <a:schemeClr val="bg1"/>
                </a:solidFill>
                <a:latin typeface="+mn-ea"/>
                <a:cs typeface="+mn-ea"/>
                <a:sym typeface="+mn-lt"/>
              </a:endParaRPr>
            </a:p>
          </p:txBody>
        </p:sp>
        <p:sp>
          <p:nvSpPr>
            <p:cNvPr id="32" name="文本框 15"/>
            <p:cNvSpPr txBox="1"/>
            <p:nvPr/>
          </p:nvSpPr>
          <p:spPr>
            <a:xfrm>
              <a:off x="3679315" y="1214277"/>
              <a:ext cx="3883262" cy="315471"/>
            </a:xfrm>
            <a:prstGeom prst="rect">
              <a:avLst/>
            </a:prstGeom>
            <a:noFill/>
            <a:ln>
              <a:solidFill>
                <a:schemeClr val="accent1"/>
              </a:solidFill>
            </a:ln>
          </p:spPr>
          <p:txBody>
            <a:bodyPr wrap="square" lIns="68580" tIns="34290" rIns="68580" bIns="34290" rtlCol="0">
              <a:spAutoFit/>
            </a:bodyPr>
            <a:lstStyle/>
            <a:p>
              <a:pPr algn="ctr" defTabSz="685800"/>
              <a:r>
                <a:rPr lang="zh-CN" altLang="en-US" sz="1600">
                  <a:solidFill>
                    <a:schemeClr val="tx1">
                      <a:lumMod val="85000"/>
                      <a:lumOff val="15000"/>
                    </a:schemeClr>
                  </a:solidFill>
                  <a:latin typeface="+mn-ea"/>
                  <a:cs typeface="+mn-ea"/>
                  <a:sym typeface="+mn-lt"/>
                </a:rPr>
                <a:t>全国学生营养日简介</a:t>
              </a:r>
            </a:p>
          </p:txBody>
        </p:sp>
      </p:grpSp>
      <p:grpSp>
        <p:nvGrpSpPr>
          <p:cNvPr id="33" name="组合 32"/>
          <p:cNvGrpSpPr/>
          <p:nvPr/>
        </p:nvGrpSpPr>
        <p:grpSpPr>
          <a:xfrm>
            <a:off x="2590802" y="1952976"/>
            <a:ext cx="4190998" cy="321730"/>
            <a:chOff x="3113365" y="1214277"/>
            <a:chExt cx="4449212" cy="321730"/>
          </a:xfrm>
        </p:grpSpPr>
        <p:sp>
          <p:nvSpPr>
            <p:cNvPr id="34" name="文本框 7"/>
            <p:cNvSpPr txBox="1"/>
            <p:nvPr/>
          </p:nvSpPr>
          <p:spPr>
            <a:xfrm>
              <a:off x="3113365" y="1220536"/>
              <a:ext cx="489752" cy="315471"/>
            </a:xfrm>
            <a:prstGeom prst="rect">
              <a:avLst/>
            </a:prstGeom>
            <a:solidFill>
              <a:schemeClr val="accent1"/>
            </a:solidFill>
            <a:ln>
              <a:noFill/>
            </a:ln>
          </p:spPr>
          <p:txBody>
            <a:bodyPr wrap="square" lIns="68580" tIns="34290" rIns="68580" bIns="34290" rtlCol="0">
              <a:spAutoFit/>
            </a:bodyPr>
            <a:lstStyle/>
            <a:p>
              <a:pPr algn="ctr" defTabSz="685800"/>
              <a:r>
                <a:rPr lang="en-US" altLang="zh-CN" sz="1600" smtClean="0">
                  <a:solidFill>
                    <a:schemeClr val="bg1"/>
                  </a:solidFill>
                  <a:latin typeface="+mn-ea"/>
                  <a:cs typeface="+mn-ea"/>
                  <a:sym typeface="+mn-lt"/>
                </a:rPr>
                <a:t>02</a:t>
              </a:r>
              <a:endParaRPr lang="en-US" altLang="zh-CN" sz="1600">
                <a:solidFill>
                  <a:schemeClr val="bg1"/>
                </a:solidFill>
                <a:latin typeface="+mn-ea"/>
                <a:cs typeface="+mn-ea"/>
                <a:sym typeface="+mn-lt"/>
              </a:endParaRPr>
            </a:p>
          </p:txBody>
        </p:sp>
        <p:sp>
          <p:nvSpPr>
            <p:cNvPr id="35" name="文本框 15"/>
            <p:cNvSpPr txBox="1"/>
            <p:nvPr/>
          </p:nvSpPr>
          <p:spPr>
            <a:xfrm>
              <a:off x="3679315" y="1214277"/>
              <a:ext cx="3883262" cy="315471"/>
            </a:xfrm>
            <a:prstGeom prst="rect">
              <a:avLst/>
            </a:prstGeom>
            <a:noFill/>
            <a:ln>
              <a:solidFill>
                <a:schemeClr val="accent1"/>
              </a:solidFill>
            </a:ln>
          </p:spPr>
          <p:txBody>
            <a:bodyPr wrap="square" lIns="68580" tIns="34290" rIns="68580" bIns="34290" rtlCol="0">
              <a:spAutoFit/>
            </a:bodyPr>
            <a:lstStyle/>
            <a:p>
              <a:pPr algn="ctr" defTabSz="685800"/>
              <a:r>
                <a:rPr lang="zh-CN" altLang="en-US" sz="1600" smtClean="0">
                  <a:solidFill>
                    <a:schemeClr val="tx1">
                      <a:lumMod val="85000"/>
                      <a:lumOff val="15000"/>
                    </a:schemeClr>
                  </a:solidFill>
                  <a:latin typeface="+mn-ea"/>
                  <a:cs typeface="+mn-ea"/>
                  <a:sym typeface="+mn-lt"/>
                </a:rPr>
                <a:t>中国</a:t>
              </a:r>
              <a:r>
                <a:rPr lang="zh-CN" altLang="en-US" sz="1600">
                  <a:solidFill>
                    <a:schemeClr val="tx1">
                      <a:lumMod val="85000"/>
                      <a:lumOff val="15000"/>
                    </a:schemeClr>
                  </a:solidFill>
                  <a:latin typeface="+mn-ea"/>
                  <a:cs typeface="+mn-ea"/>
                  <a:sym typeface="+mn-lt"/>
                </a:rPr>
                <a:t>学生营养日活动</a:t>
              </a:r>
            </a:p>
          </p:txBody>
        </p:sp>
      </p:grpSp>
      <p:grpSp>
        <p:nvGrpSpPr>
          <p:cNvPr id="36" name="组合 35"/>
          <p:cNvGrpSpPr/>
          <p:nvPr/>
        </p:nvGrpSpPr>
        <p:grpSpPr>
          <a:xfrm>
            <a:off x="2590802" y="2705802"/>
            <a:ext cx="4190998" cy="321730"/>
            <a:chOff x="3113365" y="1214277"/>
            <a:chExt cx="4449212" cy="321730"/>
          </a:xfrm>
        </p:grpSpPr>
        <p:sp>
          <p:nvSpPr>
            <p:cNvPr id="37" name="文本框 7"/>
            <p:cNvSpPr txBox="1"/>
            <p:nvPr/>
          </p:nvSpPr>
          <p:spPr>
            <a:xfrm>
              <a:off x="3113365" y="1220536"/>
              <a:ext cx="489752" cy="315471"/>
            </a:xfrm>
            <a:prstGeom prst="rect">
              <a:avLst/>
            </a:prstGeom>
            <a:solidFill>
              <a:schemeClr val="accent1"/>
            </a:solidFill>
            <a:ln>
              <a:noFill/>
            </a:ln>
          </p:spPr>
          <p:txBody>
            <a:bodyPr wrap="square" lIns="68580" tIns="34290" rIns="68580" bIns="34290" rtlCol="0">
              <a:spAutoFit/>
            </a:bodyPr>
            <a:lstStyle/>
            <a:p>
              <a:pPr algn="ctr" defTabSz="685800"/>
              <a:r>
                <a:rPr lang="en-US" altLang="zh-CN" sz="1600" smtClean="0">
                  <a:solidFill>
                    <a:schemeClr val="bg1"/>
                  </a:solidFill>
                  <a:latin typeface="+mn-ea"/>
                  <a:cs typeface="+mn-ea"/>
                  <a:sym typeface="+mn-lt"/>
                </a:rPr>
                <a:t>03</a:t>
              </a:r>
              <a:endParaRPr lang="en-US" altLang="zh-CN" sz="1600">
                <a:solidFill>
                  <a:schemeClr val="bg1"/>
                </a:solidFill>
                <a:latin typeface="+mn-ea"/>
                <a:cs typeface="+mn-ea"/>
                <a:sym typeface="+mn-lt"/>
              </a:endParaRPr>
            </a:p>
          </p:txBody>
        </p:sp>
        <p:sp>
          <p:nvSpPr>
            <p:cNvPr id="38" name="文本框 15"/>
            <p:cNvSpPr txBox="1"/>
            <p:nvPr/>
          </p:nvSpPr>
          <p:spPr>
            <a:xfrm>
              <a:off x="3679315" y="1214277"/>
              <a:ext cx="3883262" cy="315471"/>
            </a:xfrm>
            <a:prstGeom prst="rect">
              <a:avLst/>
            </a:prstGeom>
            <a:noFill/>
            <a:ln>
              <a:solidFill>
                <a:schemeClr val="accent1"/>
              </a:solidFill>
            </a:ln>
          </p:spPr>
          <p:txBody>
            <a:bodyPr wrap="square" lIns="68580" tIns="34290" rIns="68580" bIns="34290" rtlCol="0">
              <a:spAutoFit/>
            </a:bodyPr>
            <a:lstStyle/>
            <a:p>
              <a:pPr algn="ctr" defTabSz="685800"/>
              <a:r>
                <a:rPr lang="zh-CN" altLang="en-US" sz="1600" smtClean="0">
                  <a:solidFill>
                    <a:schemeClr val="tx1">
                      <a:lumMod val="85000"/>
                      <a:lumOff val="15000"/>
                    </a:schemeClr>
                  </a:solidFill>
                  <a:latin typeface="+mn-ea"/>
                  <a:cs typeface="+mn-ea"/>
                  <a:sym typeface="+mn-lt"/>
                </a:rPr>
                <a:t>什么才是学生的营养</a:t>
              </a:r>
              <a:endParaRPr lang="zh-CN" altLang="en-US" sz="1600">
                <a:solidFill>
                  <a:schemeClr val="tx1">
                    <a:lumMod val="85000"/>
                    <a:lumOff val="15000"/>
                  </a:schemeClr>
                </a:solidFill>
                <a:latin typeface="+mn-ea"/>
                <a:cs typeface="+mn-ea"/>
                <a:sym typeface="+mn-lt"/>
              </a:endParaRPr>
            </a:p>
          </p:txBody>
        </p:sp>
      </p:grpSp>
      <p:grpSp>
        <p:nvGrpSpPr>
          <p:cNvPr id="39" name="组合 38"/>
          <p:cNvGrpSpPr/>
          <p:nvPr/>
        </p:nvGrpSpPr>
        <p:grpSpPr>
          <a:xfrm>
            <a:off x="2590802" y="3458628"/>
            <a:ext cx="4190998" cy="321730"/>
            <a:chOff x="3113365" y="1214277"/>
            <a:chExt cx="4449212" cy="321730"/>
          </a:xfrm>
        </p:grpSpPr>
        <p:sp>
          <p:nvSpPr>
            <p:cNvPr id="40" name="文本框 7"/>
            <p:cNvSpPr txBox="1"/>
            <p:nvPr/>
          </p:nvSpPr>
          <p:spPr>
            <a:xfrm>
              <a:off x="3113365" y="1220536"/>
              <a:ext cx="489752" cy="315471"/>
            </a:xfrm>
            <a:prstGeom prst="rect">
              <a:avLst/>
            </a:prstGeom>
            <a:solidFill>
              <a:schemeClr val="accent1"/>
            </a:solidFill>
            <a:ln>
              <a:noFill/>
            </a:ln>
          </p:spPr>
          <p:txBody>
            <a:bodyPr wrap="square" lIns="68580" tIns="34290" rIns="68580" bIns="34290" rtlCol="0">
              <a:spAutoFit/>
            </a:bodyPr>
            <a:lstStyle/>
            <a:p>
              <a:pPr algn="ctr" defTabSz="685800"/>
              <a:r>
                <a:rPr lang="en-US" altLang="zh-CN" sz="1600" smtClean="0">
                  <a:solidFill>
                    <a:schemeClr val="bg1"/>
                  </a:solidFill>
                  <a:latin typeface="+mn-ea"/>
                  <a:cs typeface="+mn-ea"/>
                  <a:sym typeface="+mn-lt"/>
                </a:rPr>
                <a:t>04</a:t>
              </a:r>
              <a:endParaRPr lang="en-US" altLang="zh-CN" sz="1600">
                <a:solidFill>
                  <a:schemeClr val="bg1"/>
                </a:solidFill>
                <a:latin typeface="+mn-ea"/>
                <a:cs typeface="+mn-ea"/>
                <a:sym typeface="+mn-lt"/>
              </a:endParaRPr>
            </a:p>
          </p:txBody>
        </p:sp>
        <p:sp>
          <p:nvSpPr>
            <p:cNvPr id="41" name="文本框 15"/>
            <p:cNvSpPr txBox="1"/>
            <p:nvPr/>
          </p:nvSpPr>
          <p:spPr>
            <a:xfrm>
              <a:off x="3679315" y="1214277"/>
              <a:ext cx="3883262" cy="315471"/>
            </a:xfrm>
            <a:prstGeom prst="rect">
              <a:avLst/>
            </a:prstGeom>
            <a:noFill/>
            <a:ln>
              <a:solidFill>
                <a:schemeClr val="accent1"/>
              </a:solidFill>
            </a:ln>
          </p:spPr>
          <p:txBody>
            <a:bodyPr wrap="square" lIns="68580" tIns="34290" rIns="68580" bIns="34290" rtlCol="0">
              <a:spAutoFit/>
            </a:bodyPr>
            <a:lstStyle/>
            <a:p>
              <a:pPr algn="ctr" defTabSz="685800"/>
              <a:r>
                <a:rPr lang="zh-CN" altLang="en-US" sz="1600">
                  <a:solidFill>
                    <a:schemeClr val="tx1">
                      <a:lumMod val="85000"/>
                      <a:lumOff val="15000"/>
                    </a:schemeClr>
                  </a:solidFill>
                  <a:latin typeface="+mn-ea"/>
                  <a:cs typeface="+mn-ea"/>
                  <a:sym typeface="+mn-lt"/>
                </a:rPr>
                <a:t>合理</a:t>
              </a:r>
              <a:r>
                <a:rPr lang="zh-CN" altLang="en-US" sz="1600" smtClean="0">
                  <a:solidFill>
                    <a:schemeClr val="tx1">
                      <a:lumMod val="85000"/>
                      <a:lumOff val="15000"/>
                    </a:schemeClr>
                  </a:solidFill>
                  <a:latin typeface="+mn-ea"/>
                  <a:cs typeface="+mn-ea"/>
                  <a:sym typeface="+mn-lt"/>
                </a:rPr>
                <a:t>膳食的科学</a:t>
              </a:r>
              <a:r>
                <a:rPr lang="zh-CN" altLang="en-US" sz="1600">
                  <a:solidFill>
                    <a:schemeClr val="tx1">
                      <a:lumMod val="85000"/>
                      <a:lumOff val="15000"/>
                    </a:schemeClr>
                  </a:solidFill>
                  <a:latin typeface="+mn-ea"/>
                  <a:cs typeface="+mn-ea"/>
                  <a:sym typeface="+mn-lt"/>
                </a:rPr>
                <a:t>运动</a:t>
              </a:r>
            </a:p>
          </p:txBody>
        </p:sp>
      </p:grpSp>
      <p:pic>
        <p:nvPicPr>
          <p:cNvPr id="6" name="图片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3400" y="2975601"/>
            <a:ext cx="2133600" cy="1805949"/>
          </a:xfrm>
          <a:prstGeom prst="rect">
            <a:avLst/>
          </a:prstGeom>
        </p:spPr>
      </p:pic>
      <p:pic>
        <p:nvPicPr>
          <p:cNvPr id="24" name="图片 23"/>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pic>
        <p:nvPicPr>
          <p:cNvPr id="19" name="图片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629400" y="2878941"/>
            <a:ext cx="2363260" cy="2055009"/>
          </a:xfrm>
          <a:prstGeom prst="rect">
            <a:avLst/>
          </a:prstGeom>
        </p:spPr>
      </p:pic>
      <p:pic>
        <p:nvPicPr>
          <p:cNvPr id="30" name="图片 29"/>
          <p:cNvPicPr>
            <a:picLocks noChangeAspect="1"/>
          </p:cNvPicPr>
          <p:nvPr/>
        </p:nvPicPr>
        <p:blipFill>
          <a:blip r:embed="rId8"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7" fill="hold" nodeType="clickPar">
                      <p:stCondLst>
                        <p:cond delay="indefinite"/>
                      </p:stCondLst>
                      <p:childTnLst>
                        <p:par>
                          <p:cTn id="18" fill="hold" nodeType="afterGroup">
                            <p:stCondLst>
                              <p:cond delay="0"/>
                            </p:stCondLst>
                            <p:childTnLst>
                              <p:par>
                                <p:cTn id="19" presetID="16" presetClass="entr" presetSubtype="21"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barn(inVertical)">
                                      <p:cBhvr>
                                        <p:cTn id="21" dur="500"/>
                                        <p:tgtEl>
                                          <p:spTgt spid="2"/>
                                        </p:tgtEl>
                                      </p:cBhvr>
                                    </p:animEffect>
                                  </p:childTnLst>
                                </p:cTn>
                              </p:par>
                            </p:childTnLst>
                          </p:cTn>
                        </p:par>
                      </p:childTnLst>
                    </p:cTn>
                  </p:par>
                  <p:par>
                    <p:cTn id="22" fill="hold" nodeType="clickPar">
                      <p:stCondLst>
                        <p:cond delay="indefinite"/>
                      </p:stCondLst>
                      <p:childTnLst>
                        <p:par>
                          <p:cTn id="23" fill="hold" nodeType="afterGroup">
                            <p:stCondLst>
                              <p:cond delay="0"/>
                            </p:stCondLst>
                            <p:childTnLst>
                              <p:par>
                                <p:cTn id="24" presetID="2" presetClass="entr" presetSubtype="8"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 calcmode="lin" valueType="num">
                                      <p:cBhvr additive="base">
                                        <p:cTn id="26" dur="500" fill="hold"/>
                                        <p:tgtEl>
                                          <p:spTgt spid="6"/>
                                        </p:tgtEl>
                                        <p:attrNameLst>
                                          <p:attrName>ppt_x</p:attrName>
                                        </p:attrNameLst>
                                      </p:cBhvr>
                                      <p:tavLst>
                                        <p:tav tm="0">
                                          <p:val>
                                            <p:strVal val="0-#ppt_w/2"/>
                                          </p:val>
                                        </p:tav>
                                        <p:tav tm="100000">
                                          <p:val>
                                            <p:strVal val="#ppt_x"/>
                                          </p:val>
                                        </p:tav>
                                      </p:tavLst>
                                    </p:anim>
                                    <p:anim calcmode="lin" valueType="num">
                                      <p:cBhvr additive="base">
                                        <p:cTn id="27" dur="500" fill="hold"/>
                                        <p:tgtEl>
                                          <p:spTgt spid="6"/>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1+#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afterGroup">
                            <p:stCondLst>
                              <p:cond delay="0"/>
                            </p:stCondLst>
                            <p:childTnLst>
                              <p:par>
                                <p:cTn id="34" presetID="53" presetClass="entr" presetSubtype="0" fill="hold" grpId="0" nodeType="click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childTnLst>
                                </p:cTn>
                              </p:par>
                            </p:childTnLst>
                          </p:cTn>
                        </p:par>
                      </p:childTnLst>
                    </p:cTn>
                  </p:par>
                  <p:par>
                    <p:cTn id="39" fill="hold" nodeType="clickPar">
                      <p:stCondLst>
                        <p:cond delay="indefinite"/>
                      </p:stCondLst>
                      <p:childTnLst>
                        <p:par>
                          <p:cTn id="40" fill="hold" nodeType="afterGroup">
                            <p:stCondLst>
                              <p:cond delay="0"/>
                            </p:stCondLst>
                            <p:childTnLst>
                              <p:par>
                                <p:cTn id="41" presetID="22" presetClass="entr" presetSubtype="8" fill="hold" nodeType="click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left)">
                                      <p:cBhvr>
                                        <p:cTn id="43" dur="500"/>
                                        <p:tgtEl>
                                          <p:spTgt spid="29"/>
                                        </p:tgtEl>
                                      </p:cBhvr>
                                    </p:animEffect>
                                  </p:childTnLst>
                                </p:cTn>
                              </p:par>
                              <p:par>
                                <p:cTn id="44" presetID="22" presetClass="entr" presetSubtype="8" fill="hold"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wipe(left)">
                                      <p:cBhvr>
                                        <p:cTn id="46" dur="500"/>
                                        <p:tgtEl>
                                          <p:spTgt spid="33"/>
                                        </p:tgtEl>
                                      </p:cBhvr>
                                    </p:animEffect>
                                  </p:childTnLst>
                                </p:cTn>
                              </p:par>
                              <p:par>
                                <p:cTn id="47" presetID="22" presetClass="entr" presetSubtype="8" fill="hold" nodeType="with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left)">
                                      <p:cBhvr>
                                        <p:cTn id="49" dur="500"/>
                                        <p:tgtEl>
                                          <p:spTgt spid="36"/>
                                        </p:tgtEl>
                                      </p:cBhvr>
                                    </p:animEffect>
                                  </p:childTnLst>
                                </p:cTn>
                              </p:par>
                              <p:par>
                                <p:cTn id="50" presetID="22" presetClass="entr" presetSubtype="8" fill="hold" nodeType="with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wipe(left)">
                                      <p:cBhvr>
                                        <p:cTn id="5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3229" y="-9637"/>
            <a:ext cx="3044771" cy="2681818"/>
          </a:xfrm>
          <a:prstGeom prst="rect">
            <a:avLst/>
          </a:prstGeom>
        </p:spPr>
      </p:pic>
      <p:pic>
        <p:nvPicPr>
          <p:cNvPr id="25" name="图片 24"/>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28" name="文本框 27"/>
          <p:cNvSpPr txBox="1"/>
          <p:nvPr/>
        </p:nvSpPr>
        <p:spPr>
          <a:xfrm>
            <a:off x="1228249" y="1988740"/>
            <a:ext cx="6696551" cy="923330"/>
          </a:xfrm>
          <a:prstGeom prst="rect">
            <a:avLst/>
          </a:prstGeom>
          <a:noFill/>
        </p:spPr>
        <p:txBody>
          <a:bodyPr wrap="square" rtlCol="0" anchor="t">
            <a:spAutoFit/>
          </a:bodyPr>
          <a:lstStyle/>
          <a:p>
            <a:pPr lvl="0" algn="dist">
              <a:lnSpc>
                <a:spcPct val="100000"/>
              </a:lnSpc>
              <a:buClrTx/>
              <a:buSzTx/>
              <a:buFontTx/>
            </a:pPr>
            <a:r>
              <a:rPr lang="zh-CN" altLang="en-US" sz="5400" dirty="0">
                <a:solidFill>
                  <a:schemeClr val="accent1"/>
                </a:solidFill>
                <a:latin typeface="+mj-ea"/>
                <a:ea typeface="+mj-ea"/>
                <a:sym typeface="+mn-ea"/>
              </a:rPr>
              <a:t>全国学生营养日简介</a:t>
            </a:r>
          </a:p>
        </p:txBody>
      </p:sp>
      <p:sp>
        <p:nvSpPr>
          <p:cNvPr id="29" name="文本框 28"/>
          <p:cNvSpPr txBox="1"/>
          <p:nvPr/>
        </p:nvSpPr>
        <p:spPr>
          <a:xfrm>
            <a:off x="3352800" y="1200150"/>
            <a:ext cx="2209800" cy="530206"/>
          </a:xfrm>
          <a:prstGeom prst="hexagon">
            <a:avLst/>
          </a:prstGeom>
          <a:solidFill>
            <a:schemeClr val="accent1"/>
          </a:solidFill>
          <a:ln>
            <a:noFill/>
          </a:ln>
        </p:spPr>
        <p:txBody>
          <a:bodyPr wrap="square" tIns="0" bIns="53816" rtlCol="0">
            <a:spAutoFit/>
          </a:bodyPr>
          <a:lstStyle/>
          <a:p>
            <a:pPr algn="ctr"/>
            <a:r>
              <a:rPr lang="zh-CN" altLang="en-US" sz="2400" kern="0" spc="75">
                <a:solidFill>
                  <a:schemeClr val="bg1"/>
                </a:solidFill>
                <a:latin typeface="+mn-ea"/>
                <a:cs typeface="+mn-ea"/>
              </a:rPr>
              <a:t>第一章</a:t>
            </a:r>
          </a:p>
        </p:txBody>
      </p:sp>
      <p:sp>
        <p:nvSpPr>
          <p:cNvPr id="31" name="文本框 30"/>
          <p:cNvSpPr txBox="1"/>
          <p:nvPr/>
        </p:nvSpPr>
        <p:spPr>
          <a:xfrm>
            <a:off x="2379584" y="3010585"/>
            <a:ext cx="4406741" cy="323165"/>
          </a:xfrm>
          <a:prstGeom prst="rect">
            <a:avLst/>
          </a:prstGeom>
          <a:noFill/>
        </p:spPr>
        <p:txBody>
          <a:bodyPr wrap="square" rtlCol="0" anchor="t">
            <a:spAutoFit/>
          </a:bodyPr>
          <a:lstStyle/>
          <a:p>
            <a:pPr algn="dist" rtl="0"/>
            <a:r>
              <a:rPr sz="1500" kern="0" spc="75" smtClean="0">
                <a:solidFill>
                  <a:schemeClr val="accent1"/>
                </a:solidFill>
                <a:latin typeface="+mn-ea"/>
                <a:cs typeface="汉仪劲楷简" panose="00020600040101010101" charset="-122"/>
                <a:sym typeface="+mn-ea"/>
              </a:rPr>
              <a:t>中国学生营养日活动</a:t>
            </a:r>
            <a:r>
              <a:rPr lang="zh-CN" altLang="en-US" sz="1500" kern="0" spc="75">
                <a:solidFill>
                  <a:schemeClr val="accent1"/>
                </a:solidFill>
                <a:latin typeface="+mn-ea"/>
                <a:cs typeface="汉仪劲楷简" panose="00020600040101010101" charset="-122"/>
                <a:sym typeface="+mn-ea"/>
              </a:rPr>
              <a:t>及营养知识普及</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1200" y="3052122"/>
            <a:ext cx="2747639" cy="2013381"/>
          </a:xfrm>
          <a:prstGeom prst="rect">
            <a:avLst/>
          </a:prstGeom>
        </p:spPr>
      </p:pic>
      <p:pic>
        <p:nvPicPr>
          <p:cNvPr id="30" name="图片 29"/>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pic>
        <p:nvPicPr>
          <p:cNvPr id="3" name="图片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9117" y="3010584"/>
            <a:ext cx="2024083" cy="2024083"/>
          </a:xfrm>
          <a:prstGeom prst="rect">
            <a:avLst/>
          </a:prstGeom>
        </p:spPr>
      </p:pic>
      <p:pic>
        <p:nvPicPr>
          <p:cNvPr id="24" name="图片 23"/>
          <p:cNvPicPr>
            <a:picLocks noChangeAspect="1"/>
          </p:cNvPicPr>
          <p:nvPr/>
        </p:nvPicPr>
        <p:blipFill>
          <a:blip r:embed="rId8"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500"/>
                                        <p:tgtEl>
                                          <p:spTgt spid="23"/>
                                        </p:tgtEl>
                                      </p:cBhvr>
                                    </p:animEffect>
                                  </p:childTnLst>
                                </p:cTn>
                              </p:par>
                            </p:childTnLst>
                          </p:cTn>
                        </p:par>
                      </p:childTnLst>
                    </p:cTn>
                  </p:par>
                  <p:par>
                    <p:cTn id="26" fill="hold" nodeType="clickPar">
                      <p:stCondLst>
                        <p:cond delay="indefinite"/>
                      </p:stCondLst>
                      <p:childTnLst>
                        <p:par>
                          <p:cTn id="27" fill="hold" nodeType="afterGroup">
                            <p:stCondLst>
                              <p:cond delay="0"/>
                            </p:stCondLst>
                            <p:childTnLst>
                              <p:par>
                                <p:cTn id="28" presetID="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after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afterGroup">
                            <p:stCondLst>
                              <p:cond delay="0"/>
                            </p:stCondLst>
                            <p:childTnLst>
                              <p:par>
                                <p:cTn id="44" presetID="16" presetClass="entr" presetSubtype="21" fill="hold" grpId="2"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arn(inVertical)">
                                      <p:cBhvr>
                                        <p:cTn id="46" dur="500"/>
                                        <p:tgtEl>
                                          <p:spTgt spid="28"/>
                                        </p:tgtEl>
                                      </p:cBhvr>
                                    </p:animEffect>
                                  </p:childTnLst>
                                </p:cTn>
                              </p:par>
                            </p:childTnLst>
                          </p:cTn>
                        </p:par>
                      </p:childTnLst>
                    </p:cTn>
                  </p:par>
                  <p:par>
                    <p:cTn id="47" fill="hold" nodeType="clickPar">
                      <p:stCondLst>
                        <p:cond delay="indefinite"/>
                      </p:stCondLst>
                      <p:childTnLst>
                        <p:par>
                          <p:cTn id="48" fill="hold" nodeType="afterGroup">
                            <p:stCondLst>
                              <p:cond delay="0"/>
                            </p:stCondLst>
                            <p:childTnLst>
                              <p:par>
                                <p:cTn id="49" presetID="53" presetClass="entr" presetSubtype="0" fill="hold" grpId="2"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2"/>
      <p:bldP spid="29" grpId="0" animBg="1"/>
      <p:bldP spid="31" grpId="2"/>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4400" y="2133421"/>
            <a:ext cx="3810000" cy="1200329"/>
          </a:xfrm>
          <a:prstGeom prst="rect">
            <a:avLst/>
          </a:prstGeom>
        </p:spPr>
        <p:txBody>
          <a:bodyPr wrap="square">
            <a:spAutoFit/>
          </a:bodyPr>
          <a:lstStyle/>
          <a:p>
            <a:pPr algn="just" fontAlgn="auto">
              <a:lnSpc>
                <a:spcPct val="200000"/>
              </a:lnSpc>
            </a:pPr>
            <a:r>
              <a:rPr lang="zh-CN" altLang="en-US" sz="1200" dirty="0">
                <a:solidFill>
                  <a:schemeClr val="tx1">
                    <a:lumMod val="95000"/>
                    <a:lumOff val="5000"/>
                  </a:schemeClr>
                </a:solidFill>
              </a:rPr>
              <a:t>1989年成立的中国学生营养促进会在营养学家于若木的主持下，结合世界卫生组织2000年人人享有卫生保健的战略</a:t>
            </a:r>
            <a:r>
              <a:rPr lang="zh-CN" altLang="en-US" sz="1200" dirty="0" smtClean="0">
                <a:solidFill>
                  <a:schemeClr val="tx1">
                    <a:lumMod val="95000"/>
                    <a:lumOff val="5000"/>
                  </a:schemeClr>
                </a:solidFill>
              </a:rPr>
              <a:t>目标</a:t>
            </a:r>
            <a:endParaRPr lang="zh-CN" altLang="en-US" sz="1200" dirty="0">
              <a:solidFill>
                <a:schemeClr val="tx1">
                  <a:lumMod val="95000"/>
                  <a:lumOff val="5000"/>
                </a:schemeClr>
              </a:solidFill>
            </a:endParaRPr>
          </a:p>
        </p:txBody>
      </p:sp>
      <p:sp>
        <p:nvSpPr>
          <p:cNvPr id="13" name="圆角矩形 12"/>
          <p:cNvSpPr/>
          <p:nvPr/>
        </p:nvSpPr>
        <p:spPr>
          <a:xfrm>
            <a:off x="881539" y="1757191"/>
            <a:ext cx="2239328" cy="33242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dirty="0">
                <a:solidFill>
                  <a:schemeClr val="bg1"/>
                </a:solidFill>
                <a:latin typeface="思源黑体 CN Regular" panose="020B0500000000000000" pitchFamily="34" charset="-122"/>
                <a:ea typeface="思源黑体 CN Regular" panose="020B0500000000000000" pitchFamily="34" charset="-122"/>
                <a:sym typeface="+mn-ea"/>
              </a:rPr>
              <a:t>全国学生营养日</a:t>
            </a:r>
          </a:p>
        </p:txBody>
      </p:sp>
      <p:sp>
        <p:nvSpPr>
          <p:cNvPr id="4" name="文本框 3"/>
          <p:cNvSpPr txBox="1"/>
          <p:nvPr/>
        </p:nvSpPr>
        <p:spPr>
          <a:xfrm>
            <a:off x="3155026" y="1766449"/>
            <a:ext cx="3324701" cy="323165"/>
          </a:xfrm>
          <a:prstGeom prst="rect">
            <a:avLst/>
          </a:prstGeom>
          <a:noFill/>
        </p:spPr>
        <p:txBody>
          <a:bodyPr wrap="square" rtlCol="0" anchor="t">
            <a:spAutoFit/>
          </a:bodyPr>
          <a:lstStyle/>
          <a:p>
            <a:pPr algn="just"/>
            <a:r>
              <a:rPr lang="zh-CN" altLang="en-US" sz="1500" dirty="0">
                <a:solidFill>
                  <a:schemeClr val="accent1"/>
                </a:solidFill>
                <a:latin typeface="思源黑体 CN Regular" panose="020B0500000000000000" pitchFamily="34" charset="-122"/>
                <a:ea typeface="思源黑体 CN Regular" panose="020B0500000000000000" pitchFamily="34" charset="-122"/>
                <a:cs typeface="汉仪劲楷简" panose="00020600040101010101" charset="-122"/>
                <a:sym typeface="+mn-ea"/>
              </a:rPr>
              <a:t>每年5月20日为中国学生营养日</a:t>
            </a:r>
          </a:p>
        </p:txBody>
      </p:sp>
      <p:sp>
        <p:nvSpPr>
          <p:cNvPr id="8" name="矩形 7"/>
          <p:cNvSpPr/>
          <p:nvPr/>
        </p:nvSpPr>
        <p:spPr>
          <a:xfrm>
            <a:off x="762000" y="3392634"/>
            <a:ext cx="7349564" cy="779316"/>
          </a:xfrm>
          <a:prstGeom prst="rect">
            <a:avLst/>
          </a:prstGeom>
        </p:spPr>
        <p:txBody>
          <a:bodyPr wrap="square">
            <a:spAutoFit/>
          </a:bodyPr>
          <a:lstStyle/>
          <a:p>
            <a:pPr algn="just" fontAlgn="auto">
              <a:lnSpc>
                <a:spcPct val="200000"/>
              </a:lnSpc>
            </a:pPr>
            <a:r>
              <a:rPr lang="en-US" altLang="zh-CN" sz="1200" dirty="0">
                <a:solidFill>
                  <a:schemeClr val="tx1">
                    <a:lumMod val="95000"/>
                    <a:lumOff val="5000"/>
                  </a:schemeClr>
                </a:solidFill>
              </a:rPr>
              <a:t>                                                                     </a:t>
            </a:r>
            <a:r>
              <a:rPr lang="zh-CN" altLang="en-US" sz="1200" dirty="0">
                <a:solidFill>
                  <a:schemeClr val="tx1">
                    <a:lumMod val="95000"/>
                    <a:lumOff val="5000"/>
                  </a:schemeClr>
                </a:solidFill>
              </a:rPr>
              <a:t>在于广泛、深入宣传学生时期营养的重要性，大力普及营养知识。2001年5月，教育部、卫生部以（卫疾控发【2001】120号）文联合颁布文件将“中国学生营养日”法定下来。</a:t>
            </a:r>
          </a:p>
        </p:txBody>
      </p:sp>
      <p:sp>
        <p:nvSpPr>
          <p:cNvPr id="9" name="圆角矩形 8"/>
          <p:cNvSpPr/>
          <p:nvPr/>
        </p:nvSpPr>
        <p:spPr>
          <a:xfrm>
            <a:off x="847249" y="3521221"/>
            <a:ext cx="2273618" cy="300990"/>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a:solidFill>
                  <a:schemeClr val="bg1"/>
                </a:solidFill>
                <a:latin typeface="思源黑体 CN Regular" panose="020B0500000000000000" pitchFamily="34" charset="-122"/>
                <a:ea typeface="思源黑体 CN Regular" panose="020B0500000000000000" pitchFamily="34" charset="-122"/>
                <a:sym typeface="+mn-ea"/>
              </a:rPr>
              <a:t>全国学生营养日目的</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30621" y="1733550"/>
            <a:ext cx="2775179" cy="1737596"/>
          </a:xfrm>
          <a:prstGeom prst="rect">
            <a:avLst/>
          </a:prstGeom>
        </p:spPr>
      </p:pic>
      <p:sp>
        <p:nvSpPr>
          <p:cNvPr id="5" name="文本框 4"/>
          <p:cNvSpPr txBox="1"/>
          <p:nvPr/>
        </p:nvSpPr>
        <p:spPr>
          <a:xfrm>
            <a:off x="3429000" y="209550"/>
            <a:ext cx="990600" cy="184666"/>
          </a:xfrm>
          <a:prstGeom prst="rect">
            <a:avLst/>
          </a:prstGeom>
          <a:noFill/>
        </p:spPr>
        <p:txBody>
          <a:bodyPr wrap="square" rtlCol="0">
            <a:spAutoFit/>
          </a:bodyPr>
          <a:lstStyle/>
          <a:p>
            <a:r>
              <a:rPr lang="en-US" altLang="zh-CN" sz="600" dirty="0">
                <a:solidFill>
                  <a:srgbClr val="028865"/>
                </a:solidFill>
              </a:rPr>
              <a:t>https://www.ypppt.com/</a:t>
            </a:r>
            <a:endParaRPr lang="zh-CN" altLang="en-US" sz="600" dirty="0">
              <a:solidFill>
                <a:srgbClr val="028865"/>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p:cTn id="22" dur="500" fill="hold"/>
                                        <p:tgtEl>
                                          <p:spTgt spid="9"/>
                                        </p:tgtEl>
                                        <p:attrNameLst>
                                          <p:attrName>ppt_w</p:attrName>
                                        </p:attrNameLst>
                                      </p:cBhvr>
                                      <p:tavLst>
                                        <p:tav tm="0">
                                          <p:val>
                                            <p:fltVal val="0"/>
                                          </p:val>
                                        </p:tav>
                                        <p:tav tm="100000">
                                          <p:val>
                                            <p:strVal val="#ppt_w"/>
                                          </p:val>
                                        </p:tav>
                                      </p:tavLst>
                                    </p:anim>
                                    <p:anim calcmode="lin" valueType="num">
                                      <p:cBhvr>
                                        <p:cTn id="23" dur="500" fill="hold"/>
                                        <p:tgtEl>
                                          <p:spTgt spid="9"/>
                                        </p:tgtEl>
                                        <p:attrNameLst>
                                          <p:attrName>ppt_h</p:attrName>
                                        </p:attrNameLst>
                                      </p:cBhvr>
                                      <p:tavLst>
                                        <p:tav tm="0">
                                          <p:val>
                                            <p:fltVal val="0"/>
                                          </p:val>
                                        </p:tav>
                                        <p:tav tm="100000">
                                          <p:val>
                                            <p:strVal val="#ppt_h"/>
                                          </p:val>
                                        </p:tav>
                                      </p:tavLst>
                                    </p:anim>
                                    <p:animEffect transition="in" filter="fade">
                                      <p:cBhvr>
                                        <p:cTn id="24" dur="500"/>
                                        <p:tgtEl>
                                          <p:spTgt spid="9"/>
                                        </p:tgtEl>
                                      </p:cBhvr>
                                    </p:animEffect>
                                  </p:childTnLst>
                                </p:cTn>
                              </p:par>
                              <p:par>
                                <p:cTn id="25" presetID="53"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childTnLst>
                    </p:cTn>
                  </p:par>
                  <p:par>
                    <p:cTn id="30" fill="hold" nodeType="clickPar">
                      <p:stCondLst>
                        <p:cond delay="indefinite"/>
                      </p:stCondLst>
                      <p:childTnLst>
                        <p:par>
                          <p:cTn id="31" fill="hold" nodeType="afterGroup">
                            <p:stCondLst>
                              <p:cond delay="0"/>
                            </p:stCondLst>
                            <p:childTnLst>
                              <p:par>
                                <p:cTn id="32" presetID="2" presetClass="entr" presetSubtype="2" fill="hold" nodeType="click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4" grpId="0"/>
      <p:bldP spid="8"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4400" y="2038350"/>
            <a:ext cx="2133600" cy="2308324"/>
          </a:xfrm>
          <a:prstGeom prst="rect">
            <a:avLst/>
          </a:prstGeom>
        </p:spPr>
        <p:txBody>
          <a:bodyPr wrap="square">
            <a:spAutoFit/>
          </a:bodyPr>
          <a:lstStyle/>
          <a:p>
            <a:pPr algn="just" fontAlgn="auto">
              <a:lnSpc>
                <a:spcPct val="200000"/>
              </a:lnSpc>
            </a:pPr>
            <a:r>
              <a:rPr lang="zh-CN" altLang="en-US" sz="1200" dirty="0">
                <a:solidFill>
                  <a:schemeClr val="tx1">
                    <a:lumMod val="95000"/>
                    <a:lumOff val="5000"/>
                  </a:schemeClr>
                </a:solidFill>
              </a:rPr>
              <a:t>中国学生营养状况不容乐观，虽然膳食热量供给基本达到标准，但蛋白质供给量偏低，优质蛋白比例小，钙、锌、铁、维生素A等营养素明显不足。</a:t>
            </a:r>
          </a:p>
        </p:txBody>
      </p:sp>
      <p:sp>
        <p:nvSpPr>
          <p:cNvPr id="13" name="五边形 12"/>
          <p:cNvSpPr/>
          <p:nvPr/>
        </p:nvSpPr>
        <p:spPr>
          <a:xfrm>
            <a:off x="990600" y="1657350"/>
            <a:ext cx="1867853" cy="361950"/>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a:solidFill>
                  <a:schemeClr val="bg1"/>
                </a:solidFill>
                <a:latin typeface="思源黑体 CN Regular" panose="020B0500000000000000" pitchFamily="34" charset="-122"/>
                <a:ea typeface="思源黑体 CN Regular" panose="020B0500000000000000" pitchFamily="34" charset="-122"/>
                <a:sym typeface="+mn-ea"/>
              </a:rPr>
              <a:t>节日设定背景</a:t>
            </a:r>
          </a:p>
        </p:txBody>
      </p:sp>
      <p:sp>
        <p:nvSpPr>
          <p:cNvPr id="5" name="矩形 4"/>
          <p:cNvSpPr/>
          <p:nvPr/>
        </p:nvSpPr>
        <p:spPr>
          <a:xfrm>
            <a:off x="5778341" y="1581150"/>
            <a:ext cx="2375059" cy="2677656"/>
          </a:xfrm>
          <a:prstGeom prst="rect">
            <a:avLst/>
          </a:prstGeom>
        </p:spPr>
        <p:txBody>
          <a:bodyPr wrap="square">
            <a:spAutoFit/>
          </a:bodyPr>
          <a:lstStyle/>
          <a:p>
            <a:pPr algn="just" fontAlgn="auto">
              <a:lnSpc>
                <a:spcPct val="200000"/>
              </a:lnSpc>
            </a:pPr>
            <a:r>
              <a:rPr lang="zh-CN" altLang="en-US" sz="1200" dirty="0">
                <a:solidFill>
                  <a:schemeClr val="tx1">
                    <a:lumMod val="95000"/>
                    <a:lumOff val="5000"/>
                  </a:schemeClr>
                </a:solidFill>
              </a:rPr>
              <a:t>为了青少年茁壮成长，应大力普及学生营养知识，为学生提供合理的饮食结构。中小学校、托幼机构应根据不同食物所含的营养素和不同年龄段学生的营养标准，合理调配膳食，做到荤素、粗细搭配，平衡健康。</a:t>
            </a:r>
          </a:p>
        </p:txBody>
      </p:sp>
      <p:pic>
        <p:nvPicPr>
          <p:cNvPr id="4" name="图片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3737" y="1733550"/>
            <a:ext cx="2917463" cy="253692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childTnLst>
                          </p:cTn>
                        </p:par>
                      </p:childTnLst>
                    </p:cTn>
                  </p:par>
                  <p:par>
                    <p:cTn id="20" fill="hold" nodeType="clickPar">
                      <p:stCondLst>
                        <p:cond delay="indefinite"/>
                      </p:stCondLst>
                      <p:childTnLst>
                        <p:par>
                          <p:cTn id="21" fill="hold" nodeType="afterGroup">
                            <p:stCondLst>
                              <p:cond delay="0"/>
                            </p:stCondLst>
                            <p:childTnLst>
                              <p:par>
                                <p:cTn id="22" presetID="2" presetClass="entr" presetSubtype="4"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914400" y="2316480"/>
            <a:ext cx="1458903" cy="1754326"/>
          </a:xfrm>
          <a:prstGeom prst="rect">
            <a:avLst/>
          </a:prstGeom>
        </p:spPr>
        <p:txBody>
          <a:bodyPr wrap="square">
            <a:spAutoFit/>
          </a:bodyPr>
          <a:lstStyle/>
          <a:p>
            <a:pPr algn="just" fontAlgn="auto">
              <a:lnSpc>
                <a:spcPct val="200000"/>
              </a:lnSpc>
            </a:pPr>
            <a:r>
              <a:rPr lang="zh-CN" altLang="en-US" sz="1350" dirty="0">
                <a:solidFill>
                  <a:schemeClr val="tx1">
                    <a:lumMod val="95000"/>
                    <a:lumOff val="5000"/>
                  </a:schemeClr>
                </a:solidFill>
              </a:rPr>
              <a:t>进一步促进改善学生营养状况和营养成份，提高人口健康素质</a:t>
            </a:r>
          </a:p>
        </p:txBody>
      </p:sp>
      <p:sp>
        <p:nvSpPr>
          <p:cNvPr id="13" name="五边形 12"/>
          <p:cNvSpPr/>
          <p:nvPr/>
        </p:nvSpPr>
        <p:spPr>
          <a:xfrm>
            <a:off x="945357" y="1733550"/>
            <a:ext cx="7148035" cy="361950"/>
          </a:xfrm>
          <a:prstGeom prst="homePlat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tIns="53816" bIns="53816" rtlCol="0" anchor="ctr"/>
          <a:lstStyle/>
          <a:p>
            <a:pPr algn="ctr"/>
            <a:r>
              <a:rPr lang="zh-CN" altLang="en-US">
                <a:solidFill>
                  <a:schemeClr val="bg1"/>
                </a:solidFill>
                <a:latin typeface="思源黑体 CN Regular" panose="020B0500000000000000" pitchFamily="34" charset="-122"/>
                <a:ea typeface="思源黑体 CN Regular" panose="020B0500000000000000" pitchFamily="34" charset="-122"/>
                <a:sym typeface="+mn-ea"/>
              </a:rPr>
              <a:t>节日设立宗旨</a:t>
            </a:r>
          </a:p>
        </p:txBody>
      </p:sp>
      <p:sp>
        <p:nvSpPr>
          <p:cNvPr id="4" name="矩形 3"/>
          <p:cNvSpPr/>
          <p:nvPr/>
        </p:nvSpPr>
        <p:spPr>
          <a:xfrm>
            <a:off x="5029200" y="2316480"/>
            <a:ext cx="3064192" cy="1754326"/>
          </a:xfrm>
          <a:prstGeom prst="rect">
            <a:avLst/>
          </a:prstGeom>
        </p:spPr>
        <p:txBody>
          <a:bodyPr wrap="square">
            <a:spAutoFit/>
          </a:bodyPr>
          <a:lstStyle/>
          <a:p>
            <a:pPr algn="just" fontAlgn="auto">
              <a:lnSpc>
                <a:spcPct val="200000"/>
              </a:lnSpc>
            </a:pPr>
            <a:r>
              <a:rPr lang="zh-CN" altLang="en-US" sz="1350">
                <a:solidFill>
                  <a:schemeClr val="tx1">
                    <a:lumMod val="95000"/>
                    <a:lumOff val="5000"/>
                  </a:schemeClr>
                </a:solidFill>
              </a:rPr>
              <a:t>向社会各界全面宣传学生的营养、食品安全、健康等相关知识，“把关心下一代从我做起”变成每位家长和全社会的自觉行动。</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66242" y="1885950"/>
            <a:ext cx="2462958" cy="24592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afterGroup">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par>
                                <p:cTn id="16" presetID="53" presetClass="entr" presetSubtype="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fltVal val="0"/>
                                          </p:val>
                                        </p:tav>
                                        <p:tav tm="100000">
                                          <p:val>
                                            <p:strVal val="#ppt_w"/>
                                          </p:val>
                                        </p:tav>
                                      </p:tavLst>
                                    </p:anim>
                                    <p:anim calcmode="lin" valueType="num">
                                      <p:cBhvr>
                                        <p:cTn id="19" dur="500" fill="hold"/>
                                        <p:tgtEl>
                                          <p:spTgt spid="4"/>
                                        </p:tgtEl>
                                        <p:attrNameLst>
                                          <p:attrName>ppt_h</p:attrName>
                                        </p:attrNameLst>
                                      </p:cBhvr>
                                      <p:tavLst>
                                        <p:tav tm="0">
                                          <p:val>
                                            <p:fltVal val="0"/>
                                          </p:val>
                                        </p:tav>
                                        <p:tav tm="100000">
                                          <p:val>
                                            <p:strVal val="#ppt_h"/>
                                          </p:val>
                                        </p:tav>
                                      </p:tavLst>
                                    </p:anim>
                                    <p:animEffect transition="in" filter="fade">
                                      <p:cBhvr>
                                        <p:cTn id="2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animBg="1"/>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508570" y="514350"/>
            <a:ext cx="8144351" cy="4114800"/>
          </a:xfrm>
          <a:prstGeom prst="rect">
            <a:avLst/>
          </a:prstGeom>
          <a:solidFill>
            <a:srgbClr val="FBFD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26" name="图片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0800000" flipH="1" flipV="1">
            <a:off x="3229" y="-9637"/>
            <a:ext cx="3044771" cy="2681818"/>
          </a:xfrm>
          <a:prstGeom prst="rect">
            <a:avLst/>
          </a:prstGeom>
        </p:spPr>
      </p:pic>
      <p:pic>
        <p:nvPicPr>
          <p:cNvPr id="25" name="图片 24"/>
          <p:cNvPicPr>
            <a:picLocks noChangeAspect="1"/>
          </p:cNvPicPr>
          <p:nvPr/>
        </p:nvPicPr>
        <p:blipFill>
          <a:blip r:embed="rId4"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tretch>
            <a:fillRect/>
          </a:stretch>
        </p:blipFill>
        <p:spPr>
          <a:xfrm>
            <a:off x="-13959" y="3884054"/>
            <a:ext cx="9173199" cy="1259446"/>
          </a:xfrm>
          <a:prstGeom prst="rect">
            <a:avLst/>
          </a:prstGeom>
        </p:spPr>
      </p:pic>
      <p:sp>
        <p:nvSpPr>
          <p:cNvPr id="28" name="文本框 27"/>
          <p:cNvSpPr txBox="1"/>
          <p:nvPr/>
        </p:nvSpPr>
        <p:spPr>
          <a:xfrm>
            <a:off x="1228249" y="1988740"/>
            <a:ext cx="6696551" cy="923330"/>
          </a:xfrm>
          <a:prstGeom prst="rect">
            <a:avLst/>
          </a:prstGeom>
          <a:noFill/>
        </p:spPr>
        <p:txBody>
          <a:bodyPr wrap="square" rtlCol="0" anchor="t">
            <a:spAutoFit/>
          </a:bodyPr>
          <a:lstStyle/>
          <a:p>
            <a:pPr lvl="0" algn="dist">
              <a:lnSpc>
                <a:spcPct val="100000"/>
              </a:lnSpc>
              <a:buClrTx/>
              <a:buSzTx/>
              <a:buFontTx/>
            </a:pPr>
            <a:r>
              <a:rPr lang="zh-CN" altLang="en-US" sz="5400" dirty="0">
                <a:solidFill>
                  <a:schemeClr val="accent1"/>
                </a:solidFill>
                <a:latin typeface="+mj-ea"/>
                <a:ea typeface="+mj-ea"/>
                <a:sym typeface="+mn-ea"/>
              </a:rPr>
              <a:t>中国学生营养日活动</a:t>
            </a:r>
          </a:p>
        </p:txBody>
      </p:sp>
      <p:sp>
        <p:nvSpPr>
          <p:cNvPr id="29" name="文本框 28"/>
          <p:cNvSpPr txBox="1"/>
          <p:nvPr/>
        </p:nvSpPr>
        <p:spPr>
          <a:xfrm>
            <a:off x="3352800" y="1200150"/>
            <a:ext cx="2209800" cy="530206"/>
          </a:xfrm>
          <a:prstGeom prst="hexagon">
            <a:avLst/>
          </a:prstGeom>
          <a:solidFill>
            <a:schemeClr val="accent1"/>
          </a:solidFill>
          <a:ln>
            <a:noFill/>
          </a:ln>
        </p:spPr>
        <p:txBody>
          <a:bodyPr wrap="square" tIns="0" bIns="53816" rtlCol="0">
            <a:spAutoFit/>
          </a:bodyPr>
          <a:lstStyle/>
          <a:p>
            <a:pPr algn="ctr"/>
            <a:r>
              <a:rPr lang="zh-CN" altLang="en-US" sz="2400" kern="0" spc="75" smtClean="0">
                <a:solidFill>
                  <a:schemeClr val="bg1"/>
                </a:solidFill>
                <a:latin typeface="+mn-ea"/>
                <a:cs typeface="+mn-ea"/>
              </a:rPr>
              <a:t>第二章</a:t>
            </a:r>
            <a:endParaRPr lang="zh-CN" altLang="en-US" sz="2400" kern="0" spc="75">
              <a:solidFill>
                <a:schemeClr val="bg1"/>
              </a:solidFill>
              <a:latin typeface="+mn-ea"/>
              <a:cs typeface="+mn-ea"/>
            </a:endParaRPr>
          </a:p>
        </p:txBody>
      </p:sp>
      <p:sp>
        <p:nvSpPr>
          <p:cNvPr id="31" name="文本框 30"/>
          <p:cNvSpPr txBox="1"/>
          <p:nvPr/>
        </p:nvSpPr>
        <p:spPr>
          <a:xfrm>
            <a:off x="2379584" y="3010585"/>
            <a:ext cx="4406741" cy="323165"/>
          </a:xfrm>
          <a:prstGeom prst="rect">
            <a:avLst/>
          </a:prstGeom>
          <a:noFill/>
        </p:spPr>
        <p:txBody>
          <a:bodyPr wrap="square" rtlCol="0" anchor="t">
            <a:spAutoFit/>
          </a:bodyPr>
          <a:lstStyle/>
          <a:p>
            <a:pPr algn="dist" rtl="0"/>
            <a:r>
              <a:rPr sz="1500" kern="0" spc="75" smtClean="0">
                <a:solidFill>
                  <a:schemeClr val="accent1"/>
                </a:solidFill>
                <a:latin typeface="+mn-ea"/>
                <a:cs typeface="汉仪劲楷简" panose="00020600040101010101" charset="-122"/>
                <a:sym typeface="+mn-ea"/>
              </a:rPr>
              <a:t>中国学生营养日活动</a:t>
            </a:r>
            <a:r>
              <a:rPr lang="zh-CN" altLang="en-US" sz="1500" kern="0" spc="75">
                <a:solidFill>
                  <a:schemeClr val="accent1"/>
                </a:solidFill>
                <a:latin typeface="+mn-ea"/>
                <a:cs typeface="汉仪劲楷简" panose="00020600040101010101" charset="-122"/>
                <a:sym typeface="+mn-ea"/>
              </a:rPr>
              <a:t>及营养知识普及</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1200" y="3052122"/>
            <a:ext cx="2747639" cy="2013381"/>
          </a:xfrm>
          <a:prstGeom prst="rect">
            <a:avLst/>
          </a:prstGeom>
        </p:spPr>
      </p:pic>
      <p:pic>
        <p:nvPicPr>
          <p:cNvPr id="30" name="图片 29"/>
          <p:cNvPicPr>
            <a:picLocks noChangeAspect="1"/>
          </p:cNvPicPr>
          <p:nvPr/>
        </p:nvPicPr>
        <p:blipFill>
          <a:blip r:embed="rId6"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flipH="1">
            <a:off x="6355410" y="3699772"/>
            <a:ext cx="2789871" cy="1462778"/>
          </a:xfrm>
          <a:prstGeom prst="rect">
            <a:avLst/>
          </a:prstGeom>
        </p:spPr>
      </p:pic>
      <p:pic>
        <p:nvPicPr>
          <p:cNvPr id="3" name="图片 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19117" y="3010584"/>
            <a:ext cx="2024083" cy="2024083"/>
          </a:xfrm>
          <a:prstGeom prst="rect">
            <a:avLst/>
          </a:prstGeom>
        </p:spPr>
      </p:pic>
      <p:pic>
        <p:nvPicPr>
          <p:cNvPr id="24" name="图片 23"/>
          <p:cNvPicPr>
            <a:picLocks noChangeAspect="1"/>
          </p:cNvPicPr>
          <p:nvPr/>
        </p:nvPicPr>
        <p:blipFill>
          <a:blip r:embed="rId8" cstate="email">
            <a:extLst>
              <a:ext uri="{BEBA8EAE-BF5A-486C-A8C5-ECC9F3942E4B}">
                <a14:imgProps xmlns:a14="http://schemas.microsoft.com/office/drawing/2010/main">
                  <a14:imgLayer>
                    <a14:imgEffect>
                      <a14:brightnessContrast contrast="20000"/>
                    </a14:imgEffect>
                  </a14:imgLayer>
                </a14:imgProps>
              </a:ext>
              <a:ext uri="{28A0092B-C50C-407E-A947-70E740481C1C}">
                <a14:useLocalDpi xmlns:a14="http://schemas.microsoft.com/office/drawing/2010/main"/>
              </a:ext>
            </a:extLst>
          </a:blip>
          <a:srcRect/>
          <a:stretch>
            <a:fillRect/>
          </a:stretch>
        </p:blipFill>
        <p:spPr>
          <a:xfrm>
            <a:off x="-4598" y="3504156"/>
            <a:ext cx="3126622" cy="163934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ppt_x"/>
                                          </p:val>
                                        </p:tav>
                                        <p:tav tm="100000">
                                          <p:val>
                                            <p:strVal val="#ppt_x"/>
                                          </p:val>
                                        </p:tav>
                                      </p:tavLst>
                                    </p:anim>
                                    <p:anim calcmode="lin" valueType="num">
                                      <p:cBhvr additive="base">
                                        <p:cTn id="12" dur="500" fill="hold"/>
                                        <p:tgtEl>
                                          <p:spTgt spid="24"/>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1"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childTnLst>
                          </p:cTn>
                        </p:par>
                      </p:childTnLst>
                    </p:cTn>
                  </p:par>
                  <p:par>
                    <p:cTn id="21" fill="hold" nodeType="clickPar">
                      <p:stCondLst>
                        <p:cond delay="indefinite"/>
                      </p:stCondLst>
                      <p:childTnLst>
                        <p:par>
                          <p:cTn id="22" fill="hold" nodeType="afterGroup">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barn(inVertical)">
                                      <p:cBhvr>
                                        <p:cTn id="25" dur="500"/>
                                        <p:tgtEl>
                                          <p:spTgt spid="23"/>
                                        </p:tgtEl>
                                      </p:cBhvr>
                                    </p:animEffect>
                                  </p:childTnLst>
                                </p:cTn>
                              </p:par>
                            </p:childTnLst>
                          </p:cTn>
                        </p:par>
                      </p:childTnLst>
                    </p:cTn>
                  </p:par>
                  <p:par>
                    <p:cTn id="26" fill="hold" nodeType="clickPar">
                      <p:stCondLst>
                        <p:cond delay="indefinite"/>
                      </p:stCondLst>
                      <p:childTnLst>
                        <p:par>
                          <p:cTn id="27" fill="hold" nodeType="afterGroup">
                            <p:stCondLst>
                              <p:cond delay="0"/>
                            </p:stCondLst>
                            <p:childTnLst>
                              <p:par>
                                <p:cTn id="28" presetID="2" presetClass="entr" presetSubtype="8" fill="hold" nodeType="clickEffect">
                                  <p:stCondLst>
                                    <p:cond delay="0"/>
                                  </p:stCondLst>
                                  <p:childTnLst>
                                    <p:set>
                                      <p:cBhvr>
                                        <p:cTn id="29" dur="1" fill="hold">
                                          <p:stCondLst>
                                            <p:cond delay="0"/>
                                          </p:stCondLst>
                                        </p:cTn>
                                        <p:tgtEl>
                                          <p:spTgt spid="3"/>
                                        </p:tgtEl>
                                        <p:attrNameLst>
                                          <p:attrName>style.visibility</p:attrName>
                                        </p:attrNameLst>
                                      </p:cBhvr>
                                      <p:to>
                                        <p:strVal val="visible"/>
                                      </p:to>
                                    </p:set>
                                    <p:anim calcmode="lin" valueType="num">
                                      <p:cBhvr additive="base">
                                        <p:cTn id="30" dur="500" fill="hold"/>
                                        <p:tgtEl>
                                          <p:spTgt spid="3"/>
                                        </p:tgtEl>
                                        <p:attrNameLst>
                                          <p:attrName>ppt_x</p:attrName>
                                        </p:attrNameLst>
                                      </p:cBhvr>
                                      <p:tavLst>
                                        <p:tav tm="0">
                                          <p:val>
                                            <p:strVal val="0-#ppt_w/2"/>
                                          </p:val>
                                        </p:tav>
                                        <p:tav tm="100000">
                                          <p:val>
                                            <p:strVal val="#ppt_x"/>
                                          </p:val>
                                        </p:tav>
                                      </p:tavLst>
                                    </p:anim>
                                    <p:anim calcmode="lin" valueType="num">
                                      <p:cBhvr additive="base">
                                        <p:cTn id="31" dur="500" fill="hold"/>
                                        <p:tgtEl>
                                          <p:spTgt spid="3"/>
                                        </p:tgtEl>
                                        <p:attrNameLst>
                                          <p:attrName>ppt_y</p:attrName>
                                        </p:attrNameLst>
                                      </p:cBhvr>
                                      <p:tavLst>
                                        <p:tav tm="0">
                                          <p:val>
                                            <p:strVal val="#ppt_y"/>
                                          </p:val>
                                        </p:tav>
                                        <p:tav tm="100000">
                                          <p:val>
                                            <p:strVal val="#ppt_y"/>
                                          </p:val>
                                        </p:tav>
                                      </p:tavLst>
                                    </p:anim>
                                  </p:childTnLst>
                                </p:cTn>
                              </p:par>
                              <p:par>
                                <p:cTn id="32" presetID="2" presetClass="entr" presetSubtype="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 calcmode="lin" valueType="num">
                                      <p:cBhvr additive="base">
                                        <p:cTn id="34" dur="500" fill="hold"/>
                                        <p:tgtEl>
                                          <p:spTgt spid="2"/>
                                        </p:tgtEl>
                                        <p:attrNameLst>
                                          <p:attrName>ppt_x</p:attrName>
                                        </p:attrNameLst>
                                      </p:cBhvr>
                                      <p:tavLst>
                                        <p:tav tm="0">
                                          <p:val>
                                            <p:strVal val="1+#ppt_w/2"/>
                                          </p:val>
                                        </p:tav>
                                        <p:tav tm="100000">
                                          <p:val>
                                            <p:strVal val="#ppt_x"/>
                                          </p:val>
                                        </p:tav>
                                      </p:tavLst>
                                    </p:anim>
                                    <p:anim calcmode="lin" valueType="num">
                                      <p:cBhvr additive="base">
                                        <p:cTn id="3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6" fill="hold" nodeType="clickPar">
                      <p:stCondLst>
                        <p:cond delay="indefinite"/>
                      </p:stCondLst>
                      <p:childTnLst>
                        <p:par>
                          <p:cTn id="37" fill="hold" nodeType="afterGroup">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29"/>
                                        </p:tgtEl>
                                        <p:attrNameLst>
                                          <p:attrName>style.visibility</p:attrName>
                                        </p:attrNameLst>
                                      </p:cBhvr>
                                      <p:to>
                                        <p:strVal val="visible"/>
                                      </p:to>
                                    </p:set>
                                    <p:anim calcmode="lin" valueType="num">
                                      <p:cBhvr additive="base">
                                        <p:cTn id="40" dur="500" fill="hold"/>
                                        <p:tgtEl>
                                          <p:spTgt spid="29"/>
                                        </p:tgtEl>
                                        <p:attrNameLst>
                                          <p:attrName>ppt_x</p:attrName>
                                        </p:attrNameLst>
                                      </p:cBhvr>
                                      <p:tavLst>
                                        <p:tav tm="0">
                                          <p:val>
                                            <p:strVal val="#ppt_x"/>
                                          </p:val>
                                        </p:tav>
                                        <p:tav tm="100000">
                                          <p:val>
                                            <p:strVal val="#ppt_x"/>
                                          </p:val>
                                        </p:tav>
                                      </p:tavLst>
                                    </p:anim>
                                    <p:anim calcmode="lin" valueType="num">
                                      <p:cBhvr additive="base">
                                        <p:cTn id="4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42" fill="hold" nodeType="clickPar">
                      <p:stCondLst>
                        <p:cond delay="indefinite"/>
                      </p:stCondLst>
                      <p:childTnLst>
                        <p:par>
                          <p:cTn id="43" fill="hold" nodeType="afterGroup">
                            <p:stCondLst>
                              <p:cond delay="0"/>
                            </p:stCondLst>
                            <p:childTnLst>
                              <p:par>
                                <p:cTn id="44" presetID="16" presetClass="entr" presetSubtype="21" fill="hold" grpId="1" nodeType="click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arn(inVertical)">
                                      <p:cBhvr>
                                        <p:cTn id="46" dur="500"/>
                                        <p:tgtEl>
                                          <p:spTgt spid="28"/>
                                        </p:tgtEl>
                                      </p:cBhvr>
                                    </p:animEffect>
                                  </p:childTnLst>
                                </p:cTn>
                              </p:par>
                            </p:childTnLst>
                          </p:cTn>
                        </p:par>
                      </p:childTnLst>
                    </p:cTn>
                  </p:par>
                  <p:par>
                    <p:cTn id="47" fill="hold" nodeType="clickPar">
                      <p:stCondLst>
                        <p:cond delay="indefinite"/>
                      </p:stCondLst>
                      <p:childTnLst>
                        <p:par>
                          <p:cTn id="48" fill="hold" nodeType="afterGroup">
                            <p:stCondLst>
                              <p:cond delay="0"/>
                            </p:stCondLst>
                            <p:childTnLst>
                              <p:par>
                                <p:cTn id="49" presetID="53" presetClass="entr" presetSubtype="0" fill="hold" grpId="1" nodeType="click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Effect transition="in" filter="fade">
                                      <p:cBhvr>
                                        <p:cTn id="53"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8" grpId="1"/>
      <p:bldP spid="29" grpId="0" animBg="1"/>
      <p:bldP spid="31"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977266" y="1809750"/>
            <a:ext cx="1692116" cy="2495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5" name="矩形 4"/>
          <p:cNvSpPr/>
          <p:nvPr/>
        </p:nvSpPr>
        <p:spPr>
          <a:xfrm>
            <a:off x="1051084" y="2147411"/>
            <a:ext cx="1521143" cy="1754326"/>
          </a:xfrm>
          <a:prstGeom prst="rect">
            <a:avLst/>
          </a:prstGeom>
        </p:spPr>
        <p:txBody>
          <a:bodyPr wrap="square">
            <a:spAutoFit/>
          </a:bodyPr>
          <a:lstStyle/>
          <a:p>
            <a:pPr lvl="0" algn="just" fontAlgn="auto">
              <a:lnSpc>
                <a:spcPct val="150000"/>
              </a:lnSpc>
              <a:buClrTx/>
              <a:buSzTx/>
              <a:buFontTx/>
            </a:pPr>
            <a:r>
              <a:rPr lang="zh-CN" altLang="en-US" sz="1200" dirty="0">
                <a:solidFill>
                  <a:schemeClr val="tx1">
                    <a:lumMod val="95000"/>
                    <a:lumOff val="5000"/>
                  </a:schemeClr>
                </a:solidFill>
                <a:sym typeface="+mn-ea"/>
              </a:rPr>
              <a:t>5·20中国学生营养日主场启动仪式拟于5月中旬京举行，最终举办形式依据北京疫情防控形势等确定。</a:t>
            </a:r>
          </a:p>
        </p:txBody>
      </p:sp>
      <p:sp>
        <p:nvSpPr>
          <p:cNvPr id="17" name="矩形 16"/>
          <p:cNvSpPr/>
          <p:nvPr/>
        </p:nvSpPr>
        <p:spPr>
          <a:xfrm>
            <a:off x="5713095" y="1810226"/>
            <a:ext cx="2592705" cy="2495074"/>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8" name="矩形 17"/>
          <p:cNvSpPr/>
          <p:nvPr/>
        </p:nvSpPr>
        <p:spPr>
          <a:xfrm>
            <a:off x="5794057" y="2147411"/>
            <a:ext cx="2430780" cy="2031325"/>
          </a:xfrm>
          <a:prstGeom prst="rect">
            <a:avLst/>
          </a:prstGeom>
        </p:spPr>
        <p:txBody>
          <a:bodyPr wrap="square">
            <a:spAutoFit/>
          </a:bodyPr>
          <a:lstStyle/>
          <a:p>
            <a:pPr marL="214630" indent="-214630" algn="just">
              <a:lnSpc>
                <a:spcPct val="150000"/>
              </a:lnSpc>
              <a:buFont typeface="Arial" panose="020B0604020202020204" pitchFamily="34" charset="0"/>
              <a:buChar char="•"/>
            </a:pPr>
            <a:r>
              <a:rPr lang="zh-CN" altLang="en-US" sz="1200" dirty="0">
                <a:solidFill>
                  <a:schemeClr val="tx1">
                    <a:lumMod val="95000"/>
                    <a:lumOff val="5000"/>
                  </a:schemeClr>
                </a:solidFill>
                <a:sym typeface="+mn-ea"/>
              </a:rPr>
              <a:t>举办主题学术交流会议；</a:t>
            </a:r>
          </a:p>
          <a:p>
            <a:pPr marL="214630" indent="-214630" algn="just">
              <a:lnSpc>
                <a:spcPct val="150000"/>
              </a:lnSpc>
              <a:buFont typeface="Arial" panose="020B0604020202020204" pitchFamily="34" charset="0"/>
              <a:buChar char="•"/>
            </a:pPr>
            <a:r>
              <a:rPr lang="zh-CN" altLang="en-US" sz="1200" dirty="0">
                <a:solidFill>
                  <a:schemeClr val="tx1">
                    <a:lumMod val="95000"/>
                    <a:lumOff val="5000"/>
                  </a:schemeClr>
                </a:solidFill>
                <a:sym typeface="+mn-ea"/>
              </a:rPr>
              <a:t>解读《中国儿童少年营养与健康指导指南2022》；</a:t>
            </a:r>
          </a:p>
          <a:p>
            <a:pPr marL="214630" indent="-214630" algn="just">
              <a:lnSpc>
                <a:spcPct val="150000"/>
              </a:lnSpc>
              <a:buFont typeface="Arial" panose="020B0604020202020204" pitchFamily="34" charset="0"/>
              <a:buChar char="•"/>
            </a:pPr>
            <a:r>
              <a:rPr lang="zh-CN" altLang="en-US" sz="1200" dirty="0">
                <a:solidFill>
                  <a:schemeClr val="tx1">
                    <a:lumMod val="95000"/>
                    <a:lumOff val="5000"/>
                  </a:schemeClr>
                </a:solidFill>
                <a:sym typeface="+mn-ea"/>
              </a:rPr>
              <a:t>“营养与健康学校”授牌活动；</a:t>
            </a:r>
          </a:p>
          <a:p>
            <a:pPr marL="214630" indent="-214630" algn="just">
              <a:lnSpc>
                <a:spcPct val="150000"/>
              </a:lnSpc>
              <a:buFont typeface="Arial" panose="020B0604020202020204" pitchFamily="34" charset="0"/>
              <a:buChar char="•"/>
            </a:pPr>
            <a:r>
              <a:rPr lang="zh-CN" altLang="en-US" sz="1200" dirty="0">
                <a:solidFill>
                  <a:schemeClr val="tx1">
                    <a:lumMod val="95000"/>
                    <a:lumOff val="5000"/>
                  </a:schemeClr>
                </a:solidFill>
                <a:sym typeface="+mn-ea"/>
              </a:rPr>
              <a:t>组织学生营养健康相关工作者开展形式多样的线上线下宣教活动。</a:t>
            </a:r>
          </a:p>
        </p:txBody>
      </p:sp>
      <p:pic>
        <p:nvPicPr>
          <p:cNvPr id="2" name="图片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90800" y="1981200"/>
            <a:ext cx="3137614" cy="2266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par>
                    <p:cTn id="25" fill="hold" nodeType="clickPar">
                      <p:stCondLst>
                        <p:cond delay="indefinite"/>
                      </p:stCondLst>
                      <p:childTnLst>
                        <p:par>
                          <p:cTn id="26" fill="hold" nodeType="afterGroup">
                            <p:stCondLst>
                              <p:cond delay="0"/>
                            </p:stCondLst>
                            <p:childTnLst>
                              <p:par>
                                <p:cTn id="27" presetID="2" presetClass="entr" presetSubtype="4"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p:bldP spid="17"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425729" y="1885950"/>
            <a:ext cx="3070071" cy="323165"/>
          </a:xfrm>
          <a:prstGeom prst="rect">
            <a:avLst/>
          </a:prstGeom>
        </p:spPr>
        <p:txBody>
          <a:bodyPr wrap="none">
            <a:spAutoFit/>
          </a:bodyPr>
          <a:lstStyle/>
          <a:p>
            <a:r>
              <a:rPr lang="zh-CN" altLang="en-US" sz="1500" dirty="0">
                <a:latin typeface="思源黑体 CN Normal" panose="020B0400000000000000" charset="-122"/>
                <a:ea typeface="思源黑体 CN Normal" panose="020B0400000000000000" charset="-122"/>
              </a:rPr>
              <a:t>（一）提高认识，加强组织领导。</a:t>
            </a:r>
          </a:p>
        </p:txBody>
      </p:sp>
      <p:sp>
        <p:nvSpPr>
          <p:cNvPr id="4" name="矩形 3"/>
          <p:cNvSpPr/>
          <p:nvPr/>
        </p:nvSpPr>
        <p:spPr>
          <a:xfrm>
            <a:off x="1425729" y="2514828"/>
            <a:ext cx="3070071" cy="323165"/>
          </a:xfrm>
          <a:prstGeom prst="rect">
            <a:avLst/>
          </a:prstGeom>
        </p:spPr>
        <p:txBody>
          <a:bodyPr wrap="none">
            <a:spAutoFit/>
          </a:bodyPr>
          <a:lstStyle/>
          <a:p>
            <a:r>
              <a:rPr lang="zh-CN" altLang="en-US" sz="1500" dirty="0">
                <a:latin typeface="思源黑体 CN Normal" panose="020B0400000000000000" charset="-122"/>
                <a:ea typeface="思源黑体 CN Normal" panose="020B0400000000000000" charset="-122"/>
              </a:rPr>
              <a:t>（二）紧扣主题，深入宣传推广。</a:t>
            </a:r>
          </a:p>
        </p:txBody>
      </p:sp>
      <p:sp>
        <p:nvSpPr>
          <p:cNvPr id="5" name="矩形 4"/>
          <p:cNvSpPr/>
          <p:nvPr/>
        </p:nvSpPr>
        <p:spPr>
          <a:xfrm>
            <a:off x="1425729" y="3143706"/>
            <a:ext cx="3070071" cy="323165"/>
          </a:xfrm>
          <a:prstGeom prst="rect">
            <a:avLst/>
          </a:prstGeom>
        </p:spPr>
        <p:txBody>
          <a:bodyPr wrap="none">
            <a:spAutoFit/>
          </a:bodyPr>
          <a:lstStyle/>
          <a:p>
            <a:r>
              <a:rPr lang="zh-CN" altLang="en-US" sz="1500" dirty="0">
                <a:latin typeface="思源黑体 CN Normal" panose="020B0400000000000000" charset="-122"/>
                <a:ea typeface="思源黑体 CN Normal" panose="020B0400000000000000" charset="-122"/>
              </a:rPr>
              <a:t>（三）创新形式，增强宣传实效。</a:t>
            </a:r>
          </a:p>
        </p:txBody>
      </p:sp>
      <p:sp>
        <p:nvSpPr>
          <p:cNvPr id="6" name="矩形 5"/>
          <p:cNvSpPr/>
          <p:nvPr/>
        </p:nvSpPr>
        <p:spPr>
          <a:xfrm>
            <a:off x="1425729" y="3772585"/>
            <a:ext cx="3070071" cy="323165"/>
          </a:xfrm>
          <a:prstGeom prst="rect">
            <a:avLst/>
          </a:prstGeom>
        </p:spPr>
        <p:txBody>
          <a:bodyPr wrap="none">
            <a:spAutoFit/>
          </a:bodyPr>
          <a:lstStyle/>
          <a:p>
            <a:r>
              <a:rPr lang="zh-CN" altLang="en-US" sz="1500" dirty="0">
                <a:latin typeface="思源黑体 CN Normal" panose="020B0400000000000000" charset="-122"/>
                <a:ea typeface="思源黑体 CN Normal" panose="020B0400000000000000" charset="-122"/>
              </a:rPr>
              <a:t>（四）及时总结，形成宣传常态。</a:t>
            </a:r>
          </a:p>
        </p:txBody>
      </p:sp>
      <p:pic>
        <p:nvPicPr>
          <p:cNvPr id="7" name="图片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48200" y="1238250"/>
            <a:ext cx="3467100" cy="34671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Effect transition="in" filter="fade">
                                      <p:cBhvr>
                                        <p:cTn id="19" dur="500"/>
                                        <p:tgtEl>
                                          <p:spTgt spid="5"/>
                                        </p:tgtEl>
                                      </p:cBhvr>
                                    </p:animEffect>
                                  </p:childTnLst>
                                </p:cTn>
                              </p:par>
                              <p:par>
                                <p:cTn id="20" presetID="53"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childTnLst>
                    </p:cTn>
                  </p:par>
                  <p:par>
                    <p:cTn id="25" fill="hold" nodeType="clickPar">
                      <p:stCondLst>
                        <p:cond delay="indefinite"/>
                      </p:stCondLst>
                      <p:childTnLst>
                        <p:par>
                          <p:cTn id="26" fill="hold" nodeType="afterGroup">
                            <p:stCondLst>
                              <p:cond delay="0"/>
                            </p:stCondLst>
                            <p:childTnLst>
                              <p:par>
                                <p:cTn id="27" presetID="2" presetClass="entr" presetSubtype="4"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ppt_x"/>
                                          </p:val>
                                        </p:tav>
                                        <p:tav tm="100000">
                                          <p:val>
                                            <p:strVal val="#ppt_x"/>
                                          </p:val>
                                        </p:tav>
                                      </p:tavLst>
                                    </p:anim>
                                    <p:anim calcmode="lin" valueType="num">
                                      <p:cBhvr additive="base">
                                        <p:cTn id="3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AS_OS" val="Unix 3.10 unknown"/>
  <p:tag name="AS_RELEASE_DATE" val="2020.11.30"/>
  <p:tag name="AS_TITLE" val="Aspose.Slides for Java"/>
  <p:tag name="AS_VERSION" val="20.11"/>
  <p:tag name="COMMONDATA" val="eyJoZGlkIjoiMThmZDY2NTcyNjc4NTQyMmEyMTI1MmM1NTA3Njk0YzAifQ=="/>
  <p:tag name="ISPRING_FIRST_PUBLISH" val="1"/>
  <p:tag name="ISPRING_OUTPUT_FOLDER" val="F:\我图VIP设计PPT上传\10月份上传文件\298"/>
  <p:tag name="ISPRING_PLAYERS_CUSTOMIZATION" val="UEsDBBQAAgAIAJCuo0gOaiROYgQAAAURAAAdAAAAdW5pdmVyc2FsL2NvbW1vbl9tZXNzYWdlcy5sbmetWG1v2zYQ/l6g/4EQUGADtrQd0KIYEge0xNhEZMmV6DjZMAiMxNhEKDHVi9vs037Nfth+yY6UncR9gaQkgG2YlO+54909d0cfHn/JFdqIspK6OHLeHrxxkChSnclideQs2MmvHxxU1bzIuNKFOHIK7aDj0csXh4oXq4avBHx/+QKhw1xUFSyrkVndr5HMjpz5OHHD2RwHF4kfTsJkTCfOyNX5DS9uka9X+qff3n/48vbd+58PX2/l+sDEM+z7+0DIIr170wMoYFHoJ4BG/CQg58wZmc9hcuGC+TQgzmj7ZZj0PCJnzsh8dsotoogELIl96pGExkkQMusLnzDiOaML3aA13whUa7SR4jOq1wLiWMtSoErJzD5INWwUjehS5oUzTIMkIjGLqMtoGDijWJfl7S8Wljf1WpegrkKZrPilEpnVCRljn9+UogLVvIaMQvCq1xJ+qXMui4NO1RFe0mCSsDD044QE3m7HGZEiQ17JjZqBKBGOSQQAJa9E+QjZxGaZFUdYqWEIUzqZ+vBmxoSpXK0VvOuhdswJxGAuii4pyBESQXbF8TKMPOM0UIU4uuFV9VmX2V5+PAxUFzAN3BBS0GUPwJnB2AFDjCXUjbIUad0FNiNxjCckGYfnkMjAu3CIRHgKdDsdInFBYqAIibtkAnxGJ9gkvKHYLv93/Eq5SWd1i3iagpxx30bqpoId41JggWVadTBMTUw+LiBsFPs/oHGLCt61q5XcCLCjzETZqQgqi0s8k0UfF/SP5ARTn3gJpJUXLhNmS57RmPNbVOga8WzDi1SgS5HyBnL9Fp5lMrPPTJyt/k+N/BvxeltVXm0LUuCR81dD7dmrYd8xq6nAproW+U3dpdo4bGv+Y6wwOf1DE/oc/XH6Y5cEOKLh80Smknmj2qr75PjcWTY0Rp1GPNFT/aP13JbEbW0dUyhYY6n7SxDopqZ/QANU/aVocAKK5m2JhhpOi6sBOoNwCxBo9FiMM3DVngln4MIB8ksyjimD2WgpLitZd44dlo1tgL4f2hTmPCVqcU/GS3GlYcJRgm/a6QO6kI10Z0AfDDd7rYJR5oPJAQCu2uQBSCVzsD/rgbmYkZ0H2gK/d5KlblRmyavktS3y4NsmF9+OTVelzu2u4tUuedsmc/wUK9rDRa3S+YD2f8e/3vF5QL/HRykmOHKniYsDl5hB33BV9RQCChhX+CxOfDw24sCFnNfpGprplW6KrCdQO6t75AQD2PbMseBluv7vn397YnxlSbuLtru/DwIBYpsqSO7A/gx0Laq/ukAYHu/L2UUfqe3dZifX86rDKGThs9wheNtacp3D1kG3XkjybdAwY9idzoAHsU173ZQwug1BmOHoFGqZncKd0YyX11AImdZqEIp1tUnAepj2++tlUytZiCGyT2sl5sCMzhPsefauDeRTMr1ue2YGN4p0e+lWcOnuC+ZOcQB19is8kcl6IKBtTbsqBERv1/c033zbqe5Wlf3D4vD1g/8v/gdQSwMEFAACAAgAkK6jSAh+CyMpAwAAhgwAACcAAAB1bml2ZXJzYWwvZmxhc2hfcHVibGlzaGluZ19zZXR0aW5ncy54bWzVV91u2jAUvucpLE+9LGk7unYooaoKaNVaQIVt7VVlYkOsOnYW21B6tafZg+1JdhwDBbXr0h+kTQgRn5/v/J+Y8Og2FWjCcs2VjPBudQcjJmNFuRxH+MugvX2IkTZEUiKUZBGWCqOjRiXM7FBwnfSZMSCqEcBIXc9MhBNjsnoQTKfTKtdZ7rhKWAP4uhqrNMhyppk0LA8yQWbwY2YZ03iOUAIAvqmSc7VGpYJQ6JHOFbWCIU7Bc8ldUES0BdEJDrzYkMQ341xZSU+UUDnKx8MIvzs8dp+FjIdq8pRJlxPdAKIjmzqhlDsviOjzO4YSxscJuHtQw2jKqUkivFdzKCAdPEQpsH3oxKGcKMiBNHP4lBlCiSH+6O0Zdmv0guBJdCZJyuMBcJCLP8LNwfWnq17r4uy08/l60O2eDU573olCJ1jHCYN1QyE4pGwes6WdkBhD4gT8Bp0REZqFwSppITZScs05d0ZDJSD3hRa0UTpktENStlKN/g2XbZDcxWgEgYhZhI9zTgRG3BDB46WytkNtuCmq3l6VRIAF7cnQeR/fm/fZiROSa7bq1oKjXc7jxjdlBUUzZZHgNwwZhSB+m8JTwtBqcdAoV2lBhfYxSAsOFiecTRk9KnI6B/yToSswkVrQhF7NBDPewnfL79CQjVQOuIxMoLOBzrXHrz4LOCNa34OShY9b/bPTZuv6tNNsXW65AAmdEBk/ExwKztLMbASfzJBUZqEH6YiJ1awoCuW04JWJrfryMmieWuHL/NbFWIHeYEk2Y+U5hfmrB6XNJmRSDKIbrgIaRpBDSTwmMGJYF1xaVhYwJhIpKWaIxLDWtBvrCVdWA8UPsIfWL/fQ6yMui9MYVhtYzCnLS0Hu7O69r+1/ODj8WK8Gv3783H5Sab7we4I4c37jnzy58pdr/+E2DAO3pR9f2ia3/+bO7l20vpbJa6d1OShV0la/FFy3jFT3cxmpC/+S6a28YEq5AEtp7IcM1pLgKTeMvmWLvaBNXvVu9z22mTbZYMyvGY3/JmR/Wl4T1+6FYfDoxdVxUi55ColwK3F5223s13bgpvkoq1IBtPX/Do3Kb1BLAwQUAAIACACQrqNItfwJZLoCAABVCgAAIQAAAHVuaXZlcnNhbC9mbGFzaF9za2luX3NldHRpbmdzLnhtbJVWbW/iMAz+fr8Ccd/p7pWd1CExxkmTdrfpNu172po2Ik2qJGXHv784TdYEKPSwJhH7eWzHsc1StaV88WEySXPBhHwGrSkvFWq8bkKLm2nWai34LBdcA9czLmRN2HTx8af9pIlFXmKJHcixnA3JoQ8zt58xFBfj2xxliJCLuiF8/yBKMctIvi2laHlxMbVq34BklG8N8urHfLUeDMCo0vca6iin9TXKOEojQSnAlL6vUS6yGMmA+UhX9jOS04c6f/sD2o4qqi1t+QlliNaQEuIiXy9RhvHceI9fZY5ynqDhrzbQL59RBqGM7EHGzu++ogwyRNM2/9MjjRQlFjTmnH/Edw4TpDDjh1ldoVwk4IUw0MVXcOWxd70LQO5rOPcpjqsU7AnrerAQ8NEzBgstW0gTf+psqhJvj6028wGLDWHKAEJVD3oyST+RVnk3sa7H/YE3yovQl9P0kFfB2hpWXcKBu1jf41erW7srQqfvuiBDCTunDFLslT3yt6nrETJQ9shnRgt45Gx/nMGhqSP5R74l7jnP199YgRNzLJzVn7wVIz3g6KogVafwmFoUsFCYzgutAd8tTayuSyk5yinlZEdLoqngvxCX7e1lVJocGFyvne6sVFPN4FTD2RzNmg7LZc9xPzpr3JDdz0J/ue480WaL30yJ1iSvavOzpKYTxzNjYgozTU4zcE8aOMh7vhEBx8YeItVEbkG+CMHGhuFCgxrrXnTDNQRPk6AGaXK6yqlzcqr8vK0zkGvzahSUr3Ks7IAVLStm/vQrhTcoDhgD1o6qK+OPE/rel4HCNQEQmVe+a7tDZ6lbpimDHfjhDxT2ykN3S5Xp0qGGW+oH2Oiw5ZxmVE+6XdH3SrxDAv0J/KtJK3J8YBnR9ppkyt4smny/hvtcosXs1xk2X7jJ7Nn1UuTY2I8raJT47+Q/UEsDBBQAAgAIAJCuo0gqlg9n/gIAAJcLAAAmAAAAdW5pdmVyc2FsL2h0bWxfcHVibGlzaGluZ19zZXR0aW5ncy54bWzNlm9PGjEYwN/zKZouvpRT56YjdxgjGIlOiLBNX5lyLVxjr721PfB8tU+zD7ZPsqdXQIiOnUaWhRDo0z6/51/7tOHRfSrQhGnDlYzwbn0HIyZjRbkcR/jL4HT7ECNjiaREKMkiLBVGR81amOVDwU3SZ9bCUoMAI00jsxFOrM0aQTCdTuvcZNrNKpFb4Jt6rNIg08wwaZkOMkEK+LFFxgyeESoA4JsqOVNr1moIhZ70WdFcMMQpeC65C4qIM5sKHPhVQxLfjbXKJT1RQmmkx8MIvzs8dp/5Gk9q8ZRJlxLTBKET2wahlDsniOjzB4YSxscJeHuwj9GUU5tEeG/fUWB18JRSsn3kxFFOFKRA2hk+ZZZQYokfenuW3VszF3gRLSRJeTyAGeTCj3BrcHt202tfXXQuz28H3e7FoNPzTpQ6wSonDFYNheCQynXMFnZCYi2JE/AbdEZEGBYGy6L5spGSK865MRoqAakvtTAagaeiiPCx5kRgxC0RPF7MWqLHzJ5yATE43d36SFr8CPTxxgnRhi0bms8Yl8W4+U3lgqJC5UjwO4asQhBRnsK/hKHldKORVmkpFcRYZASnDE04mzJ6VGZpBvyToRswkeagCZsvE8x6C99z/oCGbKQ0cBmZwFYFOTeeX38ROCPGPELJ3Met/kWn1b7tXLba11suQEInRMYvhEMJWZrZjfBJgaSycz1IR0xyw8qiUE7LuSqx1V9fBsPTXPgyv3UxltAbLMlmrLykMH/1oLLZhEzKg+gOV4mGI8ihJJ4JEzEcdy5zVhUYE4mUFAUiMTQq4471hKvcgMQfYI82r/fQ6yMuy9EYbg6wqCnTlZA7u3vv9z98PDj81KgHv3783F6rNGvhPUGcOd/DT9Y28UUjf9oNw8D1zufbsNX5v+rCvav21yqZumxfDyoVqd2vhOtWWdU9r7Lqyl8bvaUro5IL0GbG/thAoxE85ZbRt9w0ryj8+vvXb4s3KvwGo1i7ff/fIPxo8dxaeV+FwbMPwBrIVx/TzdpvUEsDBBQAAgAIAJCuo0hocVKRmgEAAB8GAAAfAAAAdW5pdmVyc2FsL2h0bWxfc2tpbl9zZXR0aW5ncy5qc42UTW/CMAyG7/wKlF0nxD5hu6HBpEkcJo3btEMoplSkSZWkHR3iv68OX03qjsUX8vLkdewq3na61WIR6z53t+6327/7e6cBalbncO3rokVPUWdGJAuYJSmIRAILkOJ49CTvzgRlzKQznZcfaGtqfkzhP0suTB3PCAtNaIY6XBDgN6FtqMM/J7FTq2tfU63R89xaJXuRkhak7UmlU+4YdvXqVr3EAFYF6AvokkfgmQ7caiPPjg8DjDoXqTTjspyqWPXmPFrHWuVy0ZZ/VWagq0++3gP9p8HLxLMTibFvFtIw8WSI0U5mGoyBQ97HCQYJCz4HUfPtu/UH6hk3CwroIjGJPdKjG4w6nfEYGl0ajjB8TFZejW4OMJqchY3dE3e3GB4heAm6YTW+x/BAleXZPz5gplWMHWmgzZ6fUKH4IpHxIXUfg+Twsmjb1r1zoe76Y+Y9IRU8oRX1/NK22RGChgCtN5aOeU2Qd0rZCUqURA5FaNS0Kug5YsM5gvvPLuPW8miVVuOhGo5VG7heg54pJarbf126Z5irs/sFUEsDBBQAAgAIAJCuo0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JCuo0izv7NQbQAAAHIAAAAcAAAAdW5pdmVyc2FsL2xvY2FsX3NldHRpbmdzLnhtbA3MPQ6DMAxA4Z1TWJ7K0L+NgcDGWFUqPYAVLITk2CixqnJ7sr3h0+vHfxL4cS6bacDn7YHAGm3ZdA34nadrh1CcdCEx5YBqCOPQ9GKR5MPuFRbYhQ7OM6cazi9KVb4zF1Ynr2e4RNuPFu9DcwJ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kK6jSIyYS/o+CAAAjyAAACkAAAB1bml2ZXJzYWwvc2tpbl9jdXN0b21pemF0aW9uX3NldHRpbmdzLnhtbLVa627iShL+v0/RYnWks9IqXMwtK4aVL01iDTEc7CQzu1qhBneCFdvNsRtmOOLHPs0+2D7JVrftYBMgdmYWT6JxddVX1XXrCxnEL16ob2LOAu8Pwj0W2pRzL3yOh39CaLBkPoumEY0pj+sHyqMXuuybGT4xQQNqzEnoksjVxWg8bKCR/KB+T+0bfXhra+0W6rVxC/eRgTs6jF0rxrWiw5jRauqD+hFEghvRJQ35adRBvTD6VsAMYxpxM3Tp96FS5M4PFWdwExHXA7542G2LZ59p3Rtt8aB2s9Pr4H1LVRSli/SO0TQa+17vuqc2EW60Ow1lr/VbSktBzU6ned3dN3utjgJvo+suoLTxdRe1e+12y9i3cAukkapqRkvf95TrZlMFbbh/re9HI63XaKBms6m0jX2nq4y0BgJuBTBUpS8cqBiKpnT3qqY2+woa6SNt1N5jA3f1Duq3cLfR2Lc1TWk0Ds49zC7vrgO19HQyd74DeDIEJ0dFbtVPJNdguYkiYHZosPYJpygkAf1UkzkZcpmx6NclW+/+UksTVCZzxp7ZVaQmRCALsOEJrEFdjmRs0q58YeTpyHM/1RYbzll4tWQhB6irkEUB8WvDPye5k86sjCTb0qiK3BNZ0oO6nvyUFUt1QT7Dc0loyYI1CXdj9syuFmT58hyxTeiWMnO1W9PI98IX4G5c93R8UZHvxdzkNCjYh/viKS+2hnjGVJjXxeIpJemTBfUzjQ35qSB3UPm+R45Et17scSmqNsVzSXRNnmkxAH1VPJdlQtBSjFpPPO8LcfqdA7siyr91kd0nOxoVlSTt8qIUW2/WVfNpHbFn4eyi3PuBfpXzGXSf8FlY2BBPKSExQaGwVJRSt8n5G0eM6etxLxkEoAWCm28uKUlCTrW5PrmbqtbX+XhyM5lr5k1tqCdViURZ/trq9r83O13oXKlcSST7Th2Pi1hIgnUa5bAsZzYZzwEQj+cW/uLUhuJ3ZdHJvTM2LVwbpv+pDDCd4YfaUPwuI3o/m2HLmdtj08Bz055bE0f6ZYwdbNSGX9kGrciWIs7Q1qPfEF9RBO3ZiyiKfc+VA6Jle+GGltBnTO5U05rPsO3MTN0xJ1ZtaLMo2v1VIpMNX0HyrEiMXC8mC5+6Ui2kiBxf51co+MdXHnCygHjhVRntM/XRtG7mzmQytufYMjJKbYhDFxkREZqqA81UG88AIyKwjn9MfC6zTyIg1fcrg9yaN7dj+HGEIbfe88qHH/4Ba6YYQjKlYQlBSBw8g6yz7cfJzBA+BIWIoDWJ428scgtJkw9dCWzT0ieQmrqTw3cETIYNgffCJaQOXfISeHfYttUbPNcmXyDHoTYnFYUmn6EkP1cU+optqCFslxCz1AfzRhUVIcowK5CsBpdE5Lu/Q2S5BDnhza3HNjFQhIehTGQ1xleVNdn4t3sIpKmOz1R7AgzOlm/P3paCKZELy1wJXdCGdGyI7Prt3vzHfKSaY2zMId2MyePckV1SKA3IDoWMI+JuSbikaEGXZAOVsIMx13PlmIi8NOH3jfcHIjztP7+krcsy8JdfPmBSoeGdsAz2y6AMtilr/p524bZ0Bh80ROT6WSvKOODDJtg6ttSZOfk5IYq9YOMnXfpnBOrVuKrBeteOH/dX+bD9H4yxkxasmdDRNI9VEsKwEoslBxZPv5KgaY1AXXpYhIYvTqiVAKxJimEx9AMwD+C5giEP4NFqEI9Ys00HNluPdCFOHyWEZa0mUTsdb3FG9Ckc0F9LdUGfGOyXfEq2yUYG1i4Z/jJRzm2VCkuLYzpjMNwCzOckqQDV9wJxhioHe3+HM1ckq0FhPo9s47uyun3vRa4I4OdNQN/uw54iFkiqT+Isr5NF6e8/aEgyxVmid1ptA/FaoKVjlavPH4qYjdWZfjvXVUvH4kQh6tkvLwfVIXwyduz5WNUEApRJQPhyBavwkzjnlcdKTgQGHqmAl07epiRarv777/+UhzmyJ6GilPq3qjhQ/KJr4le8f1qM0/hfJXAcVSuKypeSgumBKhMtf75yTEjQn3JkIcmyFLBAXHGVUg0lkIZRdRxVv72DKrFlUbBNBHvBiiB36uwzND65168N70j0Ao3TYcyvCiQ9L3KTV7bhcMTdcN8LaUXxH16JxOQdczpXDUOe/aFGfW/5kiy/Lhxg0ms+5LPnKnj6rWpBdz6CpK7Hq2PKxS3rWtASkvdDQ9ieXOteCYcLFZ9AD+eF+5mQR8yfiputt1e5wCAu4iCNhzwSR/rsLc8Rr9i3NHbDJ+LHwJYnHbNOwYap2CymkEXaMfdM1I6bx00px4wPzId1QU+mk4Mu0o+ldF2TN795Ba+0N5bDMSsdypl+IB7zW/Q7f8OfIx7z22JNmcC57q1Nx0N50ew6TiNRnl4mdsBDQ9mlUp7srcgjLBiLa9k4N5GUUOQMmEuHcm10vICm5SxoeYPrZywehK/blzshs9jJacfia4fCwCF965fzd8A97tPzyS3nASWYd7V8P1UBKc+pEki+Pjh2RkJFfLemn2pwECHLlej0cQ2lGJ9qwp3JNzTn5NZZPxPtLCcprbksGsh+Ltt5JZWh6OLVVLGk2C8LDepv/DSoX4rQIIU9H8BwEyxohCEHPOhyaYSKxDz7KrsKe5A70iO5M6N5AL4C7BDOSFkl5AiFxJLbqqxakpf8OOwtuefTLc1aVY6Qc87l+Q9iqI7Lya3yMX3i+fROKZWrIO11h1ws9sAc/ayUPJHllRyNVCw6ThaxnP2JbpUtPgcbTyxHWZsW6Z7v0IwfRb1+QhXwnvP+oJ5fZqFHvfmW9ZgGooB39m8O/gdQSwMEFAACAAgAkK6jSCqKN+aHEQAA8GEAABcAAAB1bml2ZXJzYWwvdW5pdmVyc2FsLnBuZ+3d+VeS2f8AcEszJ2eizcwsbZq0xQXUGjMXWmzSkXKd1FLR1GwzNTMUWVKnsUUldcpdmlzaJW3S3MAlJdSgCZXSlAqFEJUQkR0+9J2az4x+5g/4nvNwDni49znPva/73NUf3lzyOrDvm0WrF2lpaX3j7ubqo6WlA9PS0o7T09WkqHZb7tP8mRfvs2+3VhV1DVfzRSdq1/5dWlrVOH1F2ALN969i3QLjtbQWt396zyPH3I7Q0gq74O66yy8xZGIIfuVBpJIsUOajtJzPH9AGteV+tHya9SNk04+uznrL59ssmXgGKf/ouv5F2jL9+Xt0Lnl5KrRTkJWBFJlobZNiSH7uQT2fdujRUcI2JuOX/fUcWml9FaOnNIlP6yE+LlBIpume9vxm8TC7BDFcL5Gyi2Jk3K9XhZ6fp/v3j7c/rF6lLDvkti2bizvMgrpI3qYZS7uuuNw01P4a0qL194/7Nl7REYoneuamWEV1wM2Vtv/MhrTsTNbucxsjP6BB1U3KsPt3YCb7MiNmlXcjPeWEWd0Y72xQIk4fQZss+Gf2+ZRI7b4fTyuVfKwhDFY1p7rnU8Df+FnUV1ha5ZlFjWTMzv8QuRPivcTAVXd2Rr7REliTd2LZnPvNay1n/PwsogdtN0tz1fghxHvpT3Nv9RBCuZezjNMzt+yWNte9fkuNZpfR0lbuv9R355D97Batn6e/3MB7b8ScOunnNm3ZHEfNmG0P0bWE+bkaZM++XpOMNLBZ0AsgAASAABAAAkAACAABIAAEgAAQAAJAAAgAASAABIAAEAACQAAIAAEgAASAABAAAkAACAABIAAEgAAQAAJAAAgAASAABIAAEAACQAAIAAEgAASAABAAAkAACAABIAAEgAAQAAJAAAgAASAABIAAEAACQAAIAAEgAASAABAA4v8RIkXaNvKI5jIo+R/RAs+nqO1ju8MS0+bG0dM9bb8uP+BVwCqb2WEBW3rOh77PbDNeMCeioJ750YNHD85OhcT+e/v+W/I12ObIOXV9dh5MmWc+v2zn3RezylirKTr1Umib1uwq+QucYS7SkdznHuDm35OmKBvtcU5Tz9gpC0221+NFZ/q6/cFRzU1rx/IY3qP/LNDaHqJEzayA5gXLbfs4jSJhHUkZPe0Q06wSbWVxGSrMLUkiWVUMDclHSd6lF5mqJeSNhm7WjU3IJN7oTFa7qck/YynCtflE+SRFVaH+dtdNF84DRjTlnDO1Hu1CYgedgFSzRfAdeGk7K3TqTTyt5CdLo/TDYARy+0kT9QXDkFe9tG04ebupKlZIdeSjJuLgaFHfczBGcOUKnuYiH7/LecwWC7d3Y5c0CTqN4SVKPlYtH6RikGBRYiP10eSpN0yoWkobNAE3M4J/qHovDkAGmqCn/3geSeD8VlqFLDi6t3Zc/sJROE3N//L0c1JkHtO+ykWXtnmHcuNKk9gFHTQzXtz1Ulq9S9PkzN30ZXEQB8bqn8Din0jVjI3ViKEERsfG7pOl4mbxsPwx+d4rH1IIvphBi8EIiwzVjWxpUnG7WuveI4KXT5SqmY/mv1cz6g9KViG8QY3yyUZEZxWyAVmMHEA2xYFHb65/qgcWqfMmTxVlC2rWTiUHzdT08g4R9gS6XG8OB9PvP1uMPRxQw333V4Wpr3cqR4dYOCgmPLz14hoPxNkqm4iJ7mAE6hoz57vF5ifhL3xRTWZOlHbe8h7ZyBMVYj/kTiSl1jP/pDdEuSHhvlZOXgdrUpzO0PuWpTgR7J1drkrW+UXw8HJ4gr+IaVDfWZL51taE4JTR4b3gIvf9iDFT0tn/wbb0XF42GotDru28ya3JqwjhvJMGtI7suH6cfCg7ST7An+iud7D/3K+2m2mLmq08BfG99zAF16mKu1iSLwqTwPDgPJx5l0opZX6VhOK2DbR442NppJHwQbPA/CCmqSWrO6hS7BX2myrZpGbLhgzRvguEpXu3pMLwmMTbXjbwKxlmf1TZU4N/mFE6j4ktbnmAuy9u8QAzBxBbBk34n2oSkL12akfyAC/58Ll+auGXDm7nxRx8vwJaDe3s/n26NjaDKewt5QzwOTVnD4piWyNoobaLEdGQO6RWPBZ7RbqgbyM3vOMhe8qJGoaFnGpsXApjC0JXw2oXXK9Pj8aRVmw4Z2QEphNJ5IG8SO6o49PBhOblziOR07+nNzs7QDnkz2Ph1rEbRCeWOZaZIyW/9kDEBpvmMbnMW8StUVzLfqcgSH1laM1Esm+G/t2rPiBDjyoxqMBX37wxQ8+cp349tY0/7UQVEUscYjjPP98Q8bJlv8r81uDNpy8DmdyrcSUkrJJO8eBUT8e2jqxOdUdvplbx432qy4mGXYUxeg1nC0xKlWF+8IN2mX50fpgPyUXJwFUy2yOQVJGZHx0rPYYC5coeC5RenSz4jDPM2u7MB371TGQ1hKJITI4P+WsaPG6cOPGYMYDanBUja1CCA+FYpSjtJmWtvnnRa9zx4w3jYekr7oQ37TksNHPIU8Y/EF1KWpArIIz0qk/Lb6XjBDUIbGkC1cCmU1xWgHH368hpyFt06LsTmedtlZUE+q07HLvM9QY7Kj3tQJvoQritbduBqWQYicsrzBvtTaWYqj6mP8C29MnTg/kLG4pmZPiZhdGTZOXnKRetm6UkbDWZSuLa4M9RXtlg+b6o4XTVycJUSop+ruznxAbXV7pnGXmHMsAdd9I9sdbOpAr7+SC4OusJtYE4UoHJ2mlLJazvSAyw2tdJ8NQUe3EzS1CJsH//g/P93V2R6vnPX+ad6uu+rjJhFRH7u5vZkfWWA2tObEniBPJ7hzHyiSunGya4OrkiIqjZ3pN///NC9jbomzVTnnoM+JvnWNWYP0k2Fk6XPUmSfTSEo+KEvb6e0RiVEM+cEfBqOb6kGYWQBkddaJWohbgkXlJf+xg2F1fGi8ubtEBjRBKRZk7Yjh4Q2PbzvEkhBHoVo84khOMPwpeGK5HOTJlItiaUQecnr2SNOo/IC/TMF+rmml01mQQZ6bocVmYRhwUYGfcWPLOH3f1IFtP6dPDXus1/BdK11YxVi5mvtFnH2XABRJXsmibLT2Dg7Jko4T1mMoPVC1/cz9/mMlmivpLDJ6lVHblZq7KbrD1ijCnCQjx561u/p7dNWYxOeOLp5BKe1A9211S0A8eoe++uXMWpFnqpxeeDecLHBBqRSXOFLIWttBh5aVySLtc+SWmJ5D+zTiZvyn/4OKK73Sjs8/p3J6VuGMm7EWCrSj2NWgY9uITuOb4PUoBZBo9jaSY+otVZGP7oILkdq+TBwSbYhuHbHF/olsL7mfPo5MPI5FecpCwcgycy9iRZ5AfNKMj0Xl7wHxE6ZUmrVnMcm9PQIZNS+q+ZFcICaJCmPke2brbF8UHVe1IpAb/2qBGDwojMbX+F/a1LuSfxj6u9kFUtu43bVbcgVyaCqgS4ugfW1zXXB8NYbh25Mm/4+xrPDQFTJJqwWLWAc9FVrpMrayY7ZO3tqh19Vp3q/jpgh2mr67pL2eW3nTB8aHntECm07Wex/l9jLGHVq416Pfijlk5jy8Uyh91uVusrW8tduKZMRLhqe/idmuj9zpk64ddsiWqK3iIhmB4oR1qVCAY4dnAkg3cIfLikVaKyEDVYod2pKDPb9d7OE2erbZXKLAPYmPhT4Rv0zDUrN/R7kmIUDN4Jw/YT+tpfts9IVFc/nNgJCSPdQxPs5X9WJ4iQgk5tqQ2tsTqbEROww+U30+oyk7rdu9HqHG5eXgaccAyidAjGZbzwUTsS19wiRkQyGeGUQRcawjKykxdM4FRdoCgSHjBOypIPkFZEMfLe6JnDMazOzW1JrQOih2jrRKfny0oFHy9/e0GkkvOZTjOvwos2lia+r8WDoIqP7EamcrKDpbeRIV8cO7EW2URvMGwd+X2yfTBd/mWHVHTibfY+k9eO32fgAjn6uVLSQTt1TvFSEDsulOtxZkxchLHrFYxuF2LdzaVrErkhuZxtzril9p3iYCO4jx0839JZfdkqPNhWrbJiHccZwLo6X0oD8i0tYS6yD2XPxSS1cv/e7NQGHofuCUULtoueiLZyW5NRWLcE21g3SAGxzITeGUwj0AuQwc2gsC9bKeLpt9f8Q+pzQs+8tl8zpJlSO/Ne9qivFW9jPjnb4PdaFLnF49sjE26hE8LXM2YOopP0C89qwZT6cSmj5qhr+fFNher4HvIi88jv0EWC/fCoeRX9G0AukrcV1RGrvcfieMdfpoklqvO8iNAJR7Y3h9x2SpV1CCI4R+dOdPK6HP9cJeRGiZrdH+iyuUf31WD1j1TJqnP3rc9peoXTzYxId2cVqqJmhvWBt8hcJM/ALk48DCnAuh9QIhZky8YyZDUVAmevMWkGI1kFnr/2u/xfL6GHS3Vy3SFJrEx7a2Ivu0azkUgfiqc5F2meEaKIpJyIwZS+NlKw7Un1kpcWUAR+V3PaIKeke/p4DmJatPiMYnn4YGnVsM3h/HFxa/tv4g/cks8V/bo4LcVTs2U98lU26usd6DeyDeqaWG9TUwarR21WtEiLZdzaLxxcCeok7MeSLn/FYnDUT0/LdlgOecoUnTwbKE72snjpnrG4sXeNIcwdBNmVP5CSabxX1S1jWpQs0o2FAmXuYyVY6Uce4Z6qdQ6CFGiG5NEqkbMH27vcWuyJldE7aDK1MB06/WJPEV4xsvEIpaAjZ+mTpzmjob/THPPQaZR82UQheJG5i5djb9mtqIufu17M2wd1wwOO+ePLDQ6MHr9+Ct/VnVQCJvMIJKK/5Z1HTeGaXRHo2IQTV7MNbpREZVfuKl/0CuXgQ/oeXVwoRskHmSthOrnGjX6BSHLj9EceMhmOdHBSsLGxI1lDNp8b52ttcPO0T+OxmhF1g4s19BqTU88pHXS8rmf+iA8/w28WY6Kda3jdp9gWuTFo3mHNmWB9/riksoshWhzPBemBxPNWfNmSv+hu0Uyaw1sKLaXEKly35zvxHaxBFBPcYcQ5FmYr1fGEcKXOASh3KlfTS4j80DzV+Y8fQ0zX1ceIv2w9TDGSd7uYtAgmzoPfS7cqIPmCGSUSNBMtHkrrN1tp/oj0DfNTj9Y0rkWuVGwjMHPgrD2kk8tamLuHyO0fQFSJki2V8969czl25MtgkRnd5odVz4R3xWObzJgclewBWgpPnnhsIX3T0haxbP8YfuHwzH44HCMdJdx0V6qjmdOPVUlhmi6d9Mvy1hFJaznxXOyEYx3alP+C4Bkka+9ol6NjR6lDDn/W2Z7ckoByauCTq/2lZz2OEqbEO/o4Cdfwhk81z0dVKVm1kMSOwasVHCgcBbo8jTdQURHER1IRAWuVX/xODJF2w1Vnwkn8Zz9duGGqeLtwIeN1uOe3vIlGDK4Cuk7zvFAvWNZDZp9buVx3zEI7S1DPvuNEk5Wu9YjywcVvAfNtQrIaWBV2biYmC3PjreJPWtBxmOmy5+0gaNOOwl5WP31D+mRcczxfs1f85eMqrFufsOkywXM8cWNIFP/KlyUoNyVcbTZsM3/nlBMDRU2uwtMIDunhCrMTa2DUpYFnYj8Fy68k5lE+9WmPMsp/p6yS4T8Sg5WtXX8/KHKO3VDdnAginXhfc+zhTPxwvAKFibZ06ITf7GwtH96UJbLvOLl4PboYrZqpn++GhubKfH6WMaV5HxTjUdBGiW0WMj/gPehyvCKtrbvH6r/HPn9tzrR0vJCGpdOSGkmqS/LmVPcp42IhizjVZVG0zxR91lf95uN0lPKQ83gx3B7cCF03+8j/KnonpEBJb3uYmN4654Cr6eFHNrfPSbbTZNgvilkx5ywOAZmrZQzSmsv2X+vO/fEAj/8L1i9nqs+tG970b8H6RR2G8O1L/se9W1rydO9eezOg4Kdfu8RX8Rx32s25IsowsxwTpJlzBJo+ts/dZ/mcf3DceJBy4jsW2b+1HPNOs+Dw2UIaNCYZ8mNhYdfs3yeAavftvnsJhlWYFhB7mn9T60K1NC/3vQdcq3aHpv4HUEsDBBQAAgAIAJCuo0iV7pF+SwAAAGsAAAAbAAAAdW5pdmVyc2FsL3VuaXZlcnNhbC5wbmcueG1ss7GvyM1RKEstKs7Mz7NVMtQzULK34+WyKShKLctMLVeoAIoBBSFASaESyDVCcMszU0oygEIG5mYIwYzUzPSMElslCwNzuKA+0EwAUEsBAgAAFAACAAgAkK6jSA5qJE5iBAAABREAAB0AAAAAAAAAAQAAAAAAAAAAAHVuaXZlcnNhbC9jb21tb25fbWVzc2FnZXMubG5nUEsBAgAAFAACAAgAkK6jSAh+CyMpAwAAhgwAACcAAAAAAAAAAQAAAAAAnQQAAHVuaXZlcnNhbC9mbGFzaF9wdWJsaXNoaW5nX3NldHRpbmdzLnhtbFBLAQIAABQAAgAIAJCuo0i1/AlkugIAAFUKAAAhAAAAAAAAAAEAAAAAAAsIAAB1bml2ZXJzYWwvZmxhc2hfc2tpbl9zZXR0aW5ncy54bWxQSwECAAAUAAIACACQrqNIKpYPZ/4CAACXCwAAJgAAAAAAAAABAAAAAAAECwAAdW5pdmVyc2FsL2h0bWxfcHVibGlzaGluZ19zZXR0aW5ncy54bWxQSwECAAAUAAIACACQrqNIaHFSkZoBAAAfBgAAHwAAAAAAAAABAAAAAABGDgAAdW5pdmVyc2FsL2h0bWxfc2tpbl9zZXR0aW5ncy5qc1BLAQIAABQAAgAIAJCuo0g9PC/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o+CAAAjyAAACkAAAAAAAAAAQAAAAAA6hQAAHVuaXZlcnNhbC9za2luX2N1c3RvbWl6YXRpb25fc2V0dGluZ3MueG1sUEsBAgAAFAACAAgAkK6jSCqKN+aHEQAA8GEAABcAAAAAAAAAAAAAAAAAbx0AAHVuaXZlcnNhbC91bml2ZXJzYWwucG5nUEsBAgAAFAACAAgAkK6jSJXukX5LAAAAawAAABsAAAAAAAAAAQAAAAAAKy8AAHVuaXZlcnNhbC91bml2ZXJzYWwucG5nLnhtbFBLBQYAAAAACwALAEkDAACvLwAAAAA="/>
  <p:tag name="ISPRING_PRESENTATION_TITLE" val="1"/>
  <p:tag name="ISPRING_SCORM_ENDPOINT" val="&lt;endpoint&gt;&lt;enable&gt;0&lt;/enable&gt;&lt;lrs&gt;http://&lt;/lrs&gt;&lt;auth&gt;0&lt;/auth&gt;&lt;login&gt;&lt;/login&gt;&lt;password&gt;&lt;/password&gt;&lt;key&gt;&lt;/key&gt;&lt;name&gt;&lt;/name&gt;&lt;email&gt;&lt;/email&gt;&lt;/endpoint&gt;&#10;"/>
  <p:tag name="ISPRING_SCORM_PASSING_SCORE" val="100.000000"/>
  <p:tag name="ISPRING_SCORM_RATE_QUIZZES" val="0"/>
  <p:tag name="ISPRING_SCORM_RATE_SLIDES" val="1"/>
  <p:tag name="ISPRING_ULTRA_SCORM_COURSE_ID" val="82ADB108-2F67-4B4E-A97E-19ABB6FAC58E"/>
  <p:tag name="ISPRINGCLOUDFOLDERID" val="0"/>
  <p:tag name="ISPRINGCLOUDFOLDERPATH" val="Repository"/>
  <p:tag name="ISPRINGONLINEFOLDERID" val="0"/>
  <p:tag name="ISPRINGONLINEFOLDERPATH" val="Content List"/>
</p:tagLst>
</file>

<file path=ppt/theme/theme1.xml><?xml version="1.0" encoding="utf-8"?>
<a:theme xmlns:a="http://schemas.openxmlformats.org/drawingml/2006/main" name="第一PPT模板网-WWW.1PPT.COM">
  <a:themeElements>
    <a:clrScheme name="自定义 1">
      <a:dk1>
        <a:srgbClr val="000000"/>
      </a:dk1>
      <a:lt1>
        <a:srgbClr val="FFFFFF"/>
      </a:lt1>
      <a:dk2>
        <a:srgbClr val="000000"/>
      </a:dk2>
      <a:lt2>
        <a:srgbClr val="FFFFFF"/>
      </a:lt2>
      <a:accent1>
        <a:srgbClr val="028865"/>
      </a:accent1>
      <a:accent2>
        <a:srgbClr val="00B050"/>
      </a:accent2>
      <a:accent3>
        <a:srgbClr val="028865"/>
      </a:accent3>
      <a:accent4>
        <a:srgbClr val="00B050"/>
      </a:accent4>
      <a:accent5>
        <a:srgbClr val="028865"/>
      </a:accent5>
      <a:accent6>
        <a:srgbClr val="00B050"/>
      </a:accent6>
      <a:hlink>
        <a:srgbClr val="028865"/>
      </a:hlink>
      <a:folHlink>
        <a:srgbClr val="00B050"/>
      </a:folHlink>
    </a:clrScheme>
    <a:fontScheme name="自定义 1">
      <a:majorFont>
        <a:latin typeface="Calibri Light"/>
        <a:ea typeface="思源黑体 CN Bold"/>
        <a:cs typeface="Arial"/>
      </a:majorFont>
      <a:minorFont>
        <a:latin typeface="Calibri"/>
        <a:ea typeface="思源黑体 CN Regular"/>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908</Words>
  <Application>Microsoft Office PowerPoint</Application>
  <PresentationFormat>全屏显示(16:9)</PresentationFormat>
  <Paragraphs>104</Paragraphs>
  <Slides>19</Slides>
  <Notes>8</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19</vt:i4>
      </vt:variant>
    </vt:vector>
  </HeadingPairs>
  <TitlesOfParts>
    <vt:vector size="35" baseType="lpstr">
      <vt:lpstr>Meiryo</vt:lpstr>
      <vt:lpstr>PingFang SC</vt:lpstr>
      <vt:lpstr>阿里汉仪智能黑体</vt:lpstr>
      <vt:lpstr>汉仪劲楷简</vt:lpstr>
      <vt:lpstr>三极综艺简体120</vt:lpstr>
      <vt:lpstr>思源黑体 CN Bold</vt:lpstr>
      <vt:lpstr>思源黑体 CN Normal</vt:lpstr>
      <vt:lpstr>思源黑体 CN Regular</vt:lpstr>
      <vt:lpstr>宋体</vt:lpstr>
      <vt:lpstr>微软雅黑</vt:lpstr>
      <vt:lpstr>印品赤壁赋体</vt:lpstr>
      <vt:lpstr>Arial</vt:lpstr>
      <vt:lpstr>Calibri</vt:lpstr>
      <vt:lpstr>Calibri Light</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lastModifiedBy/>
  <cp:revision>1</cp:revision>
  <cp:lastPrinted>2022-06-05T15:42:42Z</cp:lastPrinted>
  <dcterms:created xsi:type="dcterms:W3CDTF">2022-06-05T15:42:42Z</dcterms:created>
  <dcterms:modified xsi:type="dcterms:W3CDTF">2023-03-10T09:50:36Z</dcterms:modified>
</cp:coreProperties>
</file>