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82" r:id="rId3"/>
    <p:sldId id="283" r:id="rId4"/>
    <p:sldId id="284" r:id="rId5"/>
    <p:sldId id="259" r:id="rId6"/>
    <p:sldId id="261" r:id="rId7"/>
    <p:sldId id="262" r:id="rId8"/>
    <p:sldId id="263" r:id="rId9"/>
    <p:sldId id="264" r:id="rId10"/>
    <p:sldId id="285" r:id="rId11"/>
    <p:sldId id="266" r:id="rId12"/>
    <p:sldId id="267" r:id="rId13"/>
    <p:sldId id="268" r:id="rId14"/>
    <p:sldId id="269" r:id="rId15"/>
    <p:sldId id="286" r:id="rId16"/>
    <p:sldId id="271" r:id="rId17"/>
    <p:sldId id="272" r:id="rId18"/>
    <p:sldId id="273" r:id="rId19"/>
    <p:sldId id="274" r:id="rId20"/>
    <p:sldId id="287" r:id="rId21"/>
    <p:sldId id="276" r:id="rId22"/>
    <p:sldId id="277" r:id="rId23"/>
    <p:sldId id="278" r:id="rId24"/>
    <p:sldId id="279" r:id="rId25"/>
    <p:sldId id="288" r:id="rId26"/>
    <p:sldId id="289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FC8"/>
    <a:srgbClr val="282357"/>
    <a:srgbClr val="69BAF0"/>
    <a:srgbClr val="F2F7FC"/>
    <a:srgbClr val="1471CF"/>
    <a:srgbClr val="1CAC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FAB38-99E9-49F8-A5BE-A4435202DDAB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6375D-7017-4EA4-8610-AD0BB5976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045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8344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539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2672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414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9727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7861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864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2371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0711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8731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198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154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782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3494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292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8315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4149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6375D-7017-4EA4-8610-AD0BB5976FD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145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21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149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435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968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43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6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533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23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725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41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01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F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2023/3/31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71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0560"/>
            <a:ext cx="12192000" cy="54559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034" y="1021080"/>
            <a:ext cx="5508169" cy="53273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82" y="1550891"/>
            <a:ext cx="5155555" cy="354285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6245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捌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334362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月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765" y="525780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拾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319122" y="521208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伍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4520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-19051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24F644B-37C2-416F-9F21-673257F6B5AE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中秋节的活动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FCBFEB7-1396-4C34-B804-C279F79DC1C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9025" y="2663222"/>
            <a:ext cx="3523266" cy="352326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4AB0624-0149-4EED-908E-6897799A38FF}"/>
              </a:ext>
            </a:extLst>
          </p:cNvPr>
          <p:cNvSpPr txBox="1"/>
          <p:nvPr/>
        </p:nvSpPr>
        <p:spPr>
          <a:xfrm>
            <a:off x="1399402" y="1733550"/>
            <a:ext cx="553998" cy="14063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节日活动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38F4D3AA-DB92-4647-91AF-16A878F3C5FD}"/>
              </a:ext>
            </a:extLst>
          </p:cNvPr>
          <p:cNvSpPr/>
          <p:nvPr/>
        </p:nvSpPr>
        <p:spPr>
          <a:xfrm>
            <a:off x="2315349" y="1761512"/>
            <a:ext cx="8613907" cy="1027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月下，将月亮神像放在月亮的那个方向，红烛高燃，全家人依次拜祭月亮，然后由当家主妇切开团圆月饼。切的人预先算好全家共有多少人，在家的，在外地的，都要算在一起，不能切多也不能切少，大小要一样。在少数民族中，同样盛行祭月的风习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5C843394-F938-4449-88AE-F39E98A0B7A1}"/>
              </a:ext>
            </a:extLst>
          </p:cNvPr>
          <p:cNvSpPr/>
          <p:nvPr/>
        </p:nvSpPr>
        <p:spPr>
          <a:xfrm>
            <a:off x="1282073" y="3935941"/>
            <a:ext cx="5164133" cy="1670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传古代齐国丑女无盐，幼年时曾虔诚拜月，长大后，以超群品德入宫，但未被宠幸。某年八月十五赏月，天子在月光下见到她，觉得她美丽出众，后立她为皇后，中秋拜月由此而来。月中嫦娥，以美貌著称，故少女拜月，愿“貌似嫦娥，面如皓月”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07C1A0F-B6DA-45F0-BAB0-C1DA64B7980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0BFAA14-6D14-4E3F-AD96-F7B0D80CAD4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4799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0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B5E699D-17A6-441B-942E-E03409FB5822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中秋节的活动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6425E84-3907-46F2-8B74-83F54B0C0F7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1554" y="1362772"/>
            <a:ext cx="4221421" cy="266477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5F12304-FE78-4E9D-928E-975D387A3E3E}"/>
              </a:ext>
            </a:extLst>
          </p:cNvPr>
          <p:cNvSpPr txBox="1"/>
          <p:nvPr/>
        </p:nvSpPr>
        <p:spPr>
          <a:xfrm>
            <a:off x="8259921" y="1796624"/>
            <a:ext cx="1676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节日活动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2DD560F-EF67-4B8F-A005-D9C2EAD71BE6}"/>
              </a:ext>
            </a:extLst>
          </p:cNvPr>
          <p:cNvSpPr/>
          <p:nvPr/>
        </p:nvSpPr>
        <p:spPr>
          <a:xfrm>
            <a:off x="7437579" y="2560559"/>
            <a:ext cx="3530144" cy="2319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秋赏月的风俗在唐代十分流行，许多诗人的名篇中都有咏月的诗句。到宋代，中秋赏月之风更盛，每逢这一日，“贵家结饰台榭，民间争占酒楼玩月”。明清宫廷和民间的拜月赏月活动更具规模，中国各地至今遗存着许多“拜月坛”、“拜月亭”、“望月楼”等古迹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B987437D-BADB-4771-817A-15BA180A73F5}"/>
              </a:ext>
            </a:extLst>
          </p:cNvPr>
          <p:cNvSpPr/>
          <p:nvPr/>
        </p:nvSpPr>
        <p:spPr>
          <a:xfrm>
            <a:off x="1050647" y="4251851"/>
            <a:ext cx="6300109" cy="1350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文人士大夫对赏月更是情有独钟，他们或登楼揽月或泛舟邀月，饮酒赋诗，留下不少脍炙人口的千古绝唱。如杜甫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八月十五夜月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用象征团圆的十五明月反衬自己飘泊异乡的羁旅愁思；宋代文豪苏轼，中秋欢饮达旦，大醉而作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水调歌头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，借月之圆缺喻人之离合。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91ACF60-108D-498F-9F8F-65EBE310349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5665DEC3-70CB-4E26-886D-F14BEAA8BCC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1277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A6B5F730-16C1-4131-ADDD-EBB6D0F70B36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中秋节的活动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EDA0C1F-6320-49C8-AC5E-C1DF8B00B10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5851" y="1182553"/>
            <a:ext cx="3701149" cy="370114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E43BB41-1EDF-43D4-AF89-8652EDA1842C}"/>
              </a:ext>
            </a:extLst>
          </p:cNvPr>
          <p:cNvSpPr/>
          <p:nvPr/>
        </p:nvSpPr>
        <p:spPr>
          <a:xfrm>
            <a:off x="2230203" y="4547880"/>
            <a:ext cx="8781142" cy="1027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在古代，浙江一带除中秋赏月外，观潮可谓是又一中秋盛事。中秋观潮的风俗由来已久，早在汉代枚乘的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七发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赋中就有了相当详尽的记述。汉以后，中秋观潮之风更盛。明朱廷焕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增补武林旧事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和宋吴自牧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梦粱录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也有观潮记载。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01218F7-443C-4A08-B6E0-AC16E01C802B}"/>
              </a:ext>
            </a:extLst>
          </p:cNvPr>
          <p:cNvSpPr/>
          <p:nvPr/>
        </p:nvSpPr>
        <p:spPr>
          <a:xfrm>
            <a:off x="1072041" y="2365491"/>
            <a:ext cx="2618922" cy="1673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中秋之夜，有燃灯以助月色的风俗。如今湖广一带仍有用瓦片叠塔于塔上燃灯的节俗。江南一带则有制灯船的节俗。近代中秋燃灯之俗更盛。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0E197125-65BC-4A77-8453-09D8CC3AD171}"/>
              </a:ext>
            </a:extLst>
          </p:cNvPr>
          <p:cNvSpPr/>
          <p:nvPr/>
        </p:nvSpPr>
        <p:spPr>
          <a:xfrm>
            <a:off x="7381887" y="1909179"/>
            <a:ext cx="3990514" cy="1350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今人周云锦、何湘妃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闲情试说时节事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一文说：“广东张灯最盛，各家于节前十几天，就用竹条扎灯笼。做果品、鸟兽、鱼虫形及‘庆贺中秋’等字样，上糊色纸绘各种颜色。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166713F-4533-4D39-8866-DA2F027F18EF}"/>
              </a:ext>
            </a:extLst>
          </p:cNvPr>
          <p:cNvSpPr txBox="1"/>
          <p:nvPr/>
        </p:nvSpPr>
        <p:spPr>
          <a:xfrm>
            <a:off x="1267992" y="4547880"/>
            <a:ext cx="553998" cy="10708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观潮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B4758993-43FD-4966-8D92-2374D32834CE}"/>
              </a:ext>
            </a:extLst>
          </p:cNvPr>
          <p:cNvSpPr txBox="1"/>
          <p:nvPr/>
        </p:nvSpPr>
        <p:spPr>
          <a:xfrm>
            <a:off x="1771652" y="1828567"/>
            <a:ext cx="1300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燃灯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02566972-81CE-43A9-8434-F2DC8904640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B336BBB1-2B57-4757-8756-0E456CCC203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6194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5" grpId="0"/>
      <p:bldP spid="16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F2351A4-76AA-4B46-B7F6-7F04FD0AEA6C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中秋节的活动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C1220CA-1AAA-4558-925E-A1009CF12F3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4398" y="2555316"/>
            <a:ext cx="2743203" cy="1845427"/>
          </a:xfrm>
          <a:prstGeom prst="rect">
            <a:avLst/>
          </a:prstGeom>
        </p:spPr>
      </p:pic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EA6D7CF4-7049-4968-B992-19B7AE5E34BC}"/>
              </a:ext>
            </a:extLst>
          </p:cNvPr>
          <p:cNvSpPr/>
          <p:nvPr/>
        </p:nvSpPr>
        <p:spPr>
          <a:xfrm>
            <a:off x="1161143" y="1733550"/>
            <a:ext cx="9916431" cy="3488960"/>
          </a:xfrm>
          <a:prstGeom prst="roundRect">
            <a:avLst/>
          </a:prstGeom>
          <a:noFill/>
          <a:ln w="19050">
            <a:solidFill>
              <a:srgbClr val="69BAF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68A527DB-91D7-4001-AED6-A064922390CE}"/>
              </a:ext>
            </a:extLst>
          </p:cNvPr>
          <p:cNvSpPr txBox="1"/>
          <p:nvPr/>
        </p:nvSpPr>
        <p:spPr>
          <a:xfrm>
            <a:off x="2366509" y="2021472"/>
            <a:ext cx="1494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猜灯谜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7B08087-5CCC-4614-B645-8BDA359AD9DD}"/>
              </a:ext>
            </a:extLst>
          </p:cNvPr>
          <p:cNvSpPr/>
          <p:nvPr/>
        </p:nvSpPr>
        <p:spPr>
          <a:xfrm>
            <a:off x="1676397" y="2835562"/>
            <a:ext cx="3048000" cy="1996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中秋月圆夜在公共场所挂着许多灯笼，人们都聚集在一起，猜灯笼身上写的谜语，因为是大多数年轻男女喜爱的活动，同时在这些活动上也传出爱情佳话，因此中秋猜灯谜也被衍生了一种男女相恋的形式。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9D651F7-5EFF-4742-A1FD-ECC4691C9B20}"/>
              </a:ext>
            </a:extLst>
          </p:cNvPr>
          <p:cNvSpPr txBox="1"/>
          <p:nvPr/>
        </p:nvSpPr>
        <p:spPr>
          <a:xfrm>
            <a:off x="8330519" y="2021471"/>
            <a:ext cx="1494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吃月饼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2F601A4F-28BD-4497-8138-E93BCDB4B22A}"/>
              </a:ext>
            </a:extLst>
          </p:cNvPr>
          <p:cNvSpPr/>
          <p:nvPr/>
        </p:nvSpPr>
        <p:spPr>
          <a:xfrm>
            <a:off x="7829551" y="2831763"/>
            <a:ext cx="2936986" cy="1996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月饼一词，源于南宋吴自牧的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梦梁录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，那时仅是一种点心食品。到后来人们逐渐把赏月与月饼结合在一起，寓意家人团圆，寄托思念。同时，月饼也是中秋时节朋友间用来联络感情的重要礼物。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FFCE4DD7-E29E-419C-BA04-77984A625A2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91F5926-029E-4EAF-8840-BF2EAB2E55C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6087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2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0560"/>
            <a:ext cx="12192000" cy="54559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034" y="1021080"/>
            <a:ext cx="5508169" cy="532734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6245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捌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334362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月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765" y="525780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拾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319122" y="521208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伍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9760" y="2438400"/>
            <a:ext cx="4053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中秋节神话</a:t>
            </a:r>
            <a:endParaRPr lang="zh-CN" altLang="en-US" sz="5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16200000">
            <a:off x="4200705" y="1510970"/>
            <a:ext cx="553998" cy="49625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spc="-15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Introduction to Mid-Autumn festival</a:t>
            </a:r>
            <a:endParaRPr lang="zh-CN" altLang="en-US" sz="2400" spc="-15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F30BB74-D8CD-4F9C-8BBA-F18C77BB8A1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2317" y="1085496"/>
            <a:ext cx="3752753" cy="375275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73D7559-86D0-4E4E-8B2A-76106A191272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中秋节的神话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E13BB69-79B0-487D-A9C2-78730AFC4572}"/>
              </a:ext>
            </a:extLst>
          </p:cNvPr>
          <p:cNvSpPr/>
          <p:nvPr/>
        </p:nvSpPr>
        <p:spPr>
          <a:xfrm>
            <a:off x="6724238" y="2002928"/>
            <a:ext cx="1596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嫦娥奔月</a:t>
            </a:r>
            <a:endParaRPr lang="zh-CN" altLang="en-US" sz="2400" b="0" i="0" dirty="0"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E103EE8-4789-4713-B670-2ECFAFC3318B}"/>
              </a:ext>
            </a:extLst>
          </p:cNvPr>
          <p:cNvSpPr/>
          <p:nvPr/>
        </p:nvSpPr>
        <p:spPr>
          <a:xfrm>
            <a:off x="4872024" y="2716656"/>
            <a:ext cx="5300677" cy="1350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远古时候天上有十日同时出现，晒得庄稼枯死，民不聊生，一个名叫后羿的英雄，力大无穷，他同情受苦的百姓，拉开神弓，一气射下九个多太阳，并严令最后一个太阳按时起落，为民造福。不少志士慕名前来投师学艺，心术不正的蓬蒙也混了进来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27656FB-0214-4959-9B46-633FD179CA97}"/>
              </a:ext>
            </a:extLst>
          </p:cNvPr>
          <p:cNvSpPr/>
          <p:nvPr/>
        </p:nvSpPr>
        <p:spPr>
          <a:xfrm>
            <a:off x="1035293" y="4678857"/>
            <a:ext cx="9137408" cy="1027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羿舍不得撇下妻子，暂时把不死药交给嫦娥珍藏。嫦娥将药藏进梳妆台的百宝匣。三天后，后羿率众徒外出狩猎，心怀鬼胎的蓬蒙假装生病，没有外出。待后羿率众人走后不久，蓬蒙持剑闯入内宅后院，威逼嫦娥交出不死药。嫦娥知道自己不是蓬蒙的对手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E4B6EB24-ADA4-43BE-9760-64E502E6501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4EB11254-E80A-447E-A456-F1D6F9B8BC3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749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1C32780-F54D-4DC7-87CF-D1C807F70C60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中秋节的神话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9A447F5-6F94-4DF2-852E-7FD5D01625F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3872" y="2157932"/>
            <a:ext cx="3236687" cy="2889088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F80F72F6-8BC6-42FB-81FE-60ACD81C01F5}"/>
              </a:ext>
            </a:extLst>
          </p:cNvPr>
          <p:cNvSpPr/>
          <p:nvPr/>
        </p:nvSpPr>
        <p:spPr>
          <a:xfrm>
            <a:off x="1674586" y="1969863"/>
            <a:ext cx="1661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吴刚折桂</a:t>
            </a:r>
            <a:endParaRPr lang="zh-CN" altLang="en-US" sz="2400" b="0" i="0" dirty="0"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2E54F63D-4345-4F67-B66A-D491F46F933F}"/>
              </a:ext>
            </a:extLst>
          </p:cNvPr>
          <p:cNvSpPr/>
          <p:nvPr/>
        </p:nvSpPr>
        <p:spPr>
          <a:xfrm>
            <a:off x="8817428" y="1969863"/>
            <a:ext cx="1661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吴刚折桂</a:t>
            </a:r>
            <a:endParaRPr lang="zh-CN" altLang="en-US" sz="2400" b="0" i="0" dirty="0"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F97A6070-CC64-4D87-B7B1-891A0B43C5CB}"/>
              </a:ext>
            </a:extLst>
          </p:cNvPr>
          <p:cNvSpPr/>
          <p:nvPr/>
        </p:nvSpPr>
        <p:spPr>
          <a:xfrm>
            <a:off x="887185" y="2727090"/>
            <a:ext cx="3236687" cy="2319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传月宫里有一个人叫吴刚，是汉朝西河人，曾跟随仙人修道，到了天界，但是他犯了错误，仙人把他贬谪到月宫，每天都砍伐月宫前的桂树，以示惩处。这棵桂树生长繁茂，有五百多丈高，每次砍下去之后，被砍的地方又会立即合拢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18FF706F-A934-4DDD-9AFD-53F4EAE61E24}"/>
              </a:ext>
            </a:extLst>
          </p:cNvPr>
          <p:cNvSpPr/>
          <p:nvPr/>
        </p:nvSpPr>
        <p:spPr>
          <a:xfrm>
            <a:off x="7985124" y="2727090"/>
            <a:ext cx="3236687" cy="2319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传月宫里有一个人叫吴刚，是汉朝西河人，曾跟随仙人修道，到了天界，但是他犯了错误，仙人把他贬谪到月宫，每天都砍伐月宫前的桂树，以示惩处。这棵桂树生长繁茂，有五百多丈高，每次砍下去之后，被砍的地方又会立即合拢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5B16335E-662E-42FB-8E93-4C97E57E33E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A50CCC35-9FC7-4221-AB34-5E1E66EDB98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862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585E51A-76A1-4998-B31E-A4BF700F81EC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中秋节的神话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6DCC4A0-DD09-4B81-903C-460F9EA9E61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1534" y="1524174"/>
            <a:ext cx="2743972" cy="274397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E408CE0-56F6-4318-A709-F01F39895335}"/>
              </a:ext>
            </a:extLst>
          </p:cNvPr>
          <p:cNvSpPr txBox="1"/>
          <p:nvPr/>
        </p:nvSpPr>
        <p:spPr>
          <a:xfrm>
            <a:off x="1474085" y="4242719"/>
            <a:ext cx="553998" cy="14591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玉兔捣药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0B9214D-2C7C-4D0D-A82E-ED656935A2D5}"/>
              </a:ext>
            </a:extLst>
          </p:cNvPr>
          <p:cNvSpPr/>
          <p:nvPr/>
        </p:nvSpPr>
        <p:spPr>
          <a:xfrm>
            <a:off x="2519593" y="4458646"/>
            <a:ext cx="8550729" cy="1027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嫦娥身边有只玉兔。据说嫦娥身体变轻，开始升空时，惶恐中抱起了一直喂养的白兔。白兔便随她一起上了月亮。玉兔在月宫有一只捣药杵，夜晚在药臼中捣制长生不老的灵药。这个神话传到日本后，变成了玉兔在捣年糕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076E08B-C847-43E3-823E-5E4AA9F62F65}"/>
              </a:ext>
            </a:extLst>
          </p:cNvPr>
          <p:cNvSpPr txBox="1"/>
          <p:nvPr/>
        </p:nvSpPr>
        <p:spPr>
          <a:xfrm>
            <a:off x="6962406" y="1456523"/>
            <a:ext cx="157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玉兔捣药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9B2C0EFC-595A-4EA4-BE03-30CA2F0B68B5}"/>
              </a:ext>
            </a:extLst>
          </p:cNvPr>
          <p:cNvSpPr/>
          <p:nvPr/>
        </p:nvSpPr>
        <p:spPr>
          <a:xfrm>
            <a:off x="5253644" y="2111492"/>
            <a:ext cx="5046887" cy="1350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嫦娥身边有只玉兔。据说嫦娥身体变轻，开始升空时，惶恐中抱起了一直喂养的白兔。白兔便随她一起上了月亮。玉兔在月宫有一只捣药杵，夜晚在药臼中捣制长生不老的灵药。这个神话传到日本后，变成了玉兔在捣年糕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80A611F-B305-496E-94ED-5D44D411BFA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4E4D500-E3BB-4B4B-9827-3703ACF0407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154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7333582-FF2F-4F41-A9D5-A60F9B03DA3C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中秋节的神话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31A9EFA-F37F-48E9-971C-ECA3CB7C0D4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8232" y="2283323"/>
            <a:ext cx="2389413" cy="2389413"/>
          </a:xfrm>
          <a:prstGeom prst="rect">
            <a:avLst/>
          </a:prstGeom>
        </p:spPr>
      </p:pic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D9D8269C-97E5-4751-9590-CC8AA306B05A}"/>
              </a:ext>
            </a:extLst>
          </p:cNvPr>
          <p:cNvSpPr/>
          <p:nvPr/>
        </p:nvSpPr>
        <p:spPr>
          <a:xfrm>
            <a:off x="1243240" y="1733550"/>
            <a:ext cx="9739086" cy="3488960"/>
          </a:xfrm>
          <a:prstGeom prst="roundRect">
            <a:avLst/>
          </a:prstGeom>
          <a:noFill/>
          <a:ln w="22225">
            <a:solidFill>
              <a:srgbClr val="69BA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6272FDF-EE55-4613-81FE-D0D0A601440F}"/>
              </a:ext>
            </a:extLst>
          </p:cNvPr>
          <p:cNvSpPr/>
          <p:nvPr/>
        </p:nvSpPr>
        <p:spPr>
          <a:xfrm>
            <a:off x="3704224" y="2041951"/>
            <a:ext cx="16425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月饼起义</a:t>
            </a:r>
            <a:endParaRPr lang="zh-CN" altLang="en-US" sz="2400" b="0" i="0" dirty="0"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543E227-6D98-4DB8-A886-7DE1574FC611}"/>
              </a:ext>
            </a:extLst>
          </p:cNvPr>
          <p:cNvSpPr/>
          <p:nvPr/>
        </p:nvSpPr>
        <p:spPr>
          <a:xfrm>
            <a:off x="1790018" y="2787933"/>
            <a:ext cx="5470980" cy="1996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秋节吃月饼相传始于元代。当时，中原广大人民不堪忍受元朝统治阶级的残酷统治，纷纷起义抗元。朱元璋联合各路反抗力量准备起义。但朝庭官兵搜查的十分严密，传递消息十分困难。军师刘伯温便想出一计策，命令属下把藏有“八月十五夜起义”的纸条藏入饼子里面，再派人分头传送到各地起义军中，通知他们在八月十五日晚上起义响应。到了起义的那天，各路义军一齐响应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715B311D-06B4-4A17-8A3F-5DE4CC87655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B374219-D6B8-433B-8210-FAF852CAC0A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2208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0560"/>
            <a:ext cx="12192000" cy="54559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034" y="1021080"/>
            <a:ext cx="5508169" cy="532734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6245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捌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334362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月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765" y="525780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拾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319122" y="521208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伍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9760" y="2438400"/>
            <a:ext cx="4053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中秋节意义</a:t>
            </a:r>
            <a:endParaRPr lang="zh-CN" altLang="en-US" sz="5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16200000">
            <a:off x="4200705" y="1510970"/>
            <a:ext cx="553998" cy="49625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spc="-15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Introduction to Mid-Autumn festival</a:t>
            </a:r>
            <a:endParaRPr lang="zh-CN" altLang="en-US" sz="2400" spc="-15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10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0560"/>
            <a:ext cx="12192000" cy="54559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6245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捌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334362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月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765" y="525780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拾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319122" y="521208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伍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324100" y="1007268"/>
            <a:ext cx="1638300" cy="4843463"/>
            <a:chOff x="1257300" y="1007268"/>
            <a:chExt cx="1638300" cy="4843463"/>
          </a:xfrm>
        </p:grpSpPr>
        <p:sp>
          <p:nvSpPr>
            <p:cNvPr id="15" name="矩形 14"/>
            <p:cNvSpPr/>
            <p:nvPr/>
          </p:nvSpPr>
          <p:spPr>
            <a:xfrm>
              <a:off x="1257300" y="1007268"/>
              <a:ext cx="1638300" cy="48434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31494" y="2777310"/>
              <a:ext cx="1457794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第一章节</a:t>
              </a:r>
              <a:endParaRPr lang="zh-CN" altLang="en-US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522452" y="3257550"/>
              <a:ext cx="553998" cy="21034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节日起源</a:t>
              </a:r>
              <a:endParaRPr lang="zh-CN" altLang="en-US" sz="2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038290" y="3257550"/>
              <a:ext cx="400110" cy="24574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spc="-300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点击添加文本内容点击</a:t>
              </a:r>
              <a:endParaRPr lang="zh-CN" altLang="en-US" sz="1400" spc="-3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4727" y="1695450"/>
              <a:ext cx="1350373" cy="953632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4328160" y="1007268"/>
            <a:ext cx="1638300" cy="4843463"/>
            <a:chOff x="3200400" y="1007268"/>
            <a:chExt cx="1638300" cy="4843463"/>
          </a:xfrm>
        </p:grpSpPr>
        <p:sp>
          <p:nvSpPr>
            <p:cNvPr id="21" name="矩形 20"/>
            <p:cNvSpPr/>
            <p:nvPr/>
          </p:nvSpPr>
          <p:spPr>
            <a:xfrm>
              <a:off x="3200400" y="1007268"/>
              <a:ext cx="1638300" cy="48434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266606" y="2777310"/>
              <a:ext cx="1457794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第</a:t>
              </a:r>
              <a:r>
                <a:rPr lang="zh-CN" altLang="en-US" dirty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二</a:t>
              </a:r>
              <a:r>
                <a:rPr lang="zh-CN" altLang="en-US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章节</a:t>
              </a:r>
              <a:endParaRPr lang="zh-CN" altLang="en-US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514714" y="3257550"/>
              <a:ext cx="553998" cy="21034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历史活动</a:t>
              </a:r>
              <a:endParaRPr lang="zh-CN" altLang="en-US" sz="2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076640" y="3257550"/>
              <a:ext cx="400110" cy="24574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spc="-300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点击添加文本内容点击</a:t>
              </a:r>
              <a:endParaRPr lang="zh-CN" altLang="en-US" sz="1400" spc="-3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7827" y="1695450"/>
              <a:ext cx="1350373" cy="953632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6332220" y="1007268"/>
            <a:ext cx="1638300" cy="4843463"/>
            <a:chOff x="5143500" y="1007268"/>
            <a:chExt cx="1638300" cy="4843463"/>
          </a:xfrm>
        </p:grpSpPr>
        <p:sp>
          <p:nvSpPr>
            <p:cNvPr id="27" name="矩形 26"/>
            <p:cNvSpPr/>
            <p:nvPr/>
          </p:nvSpPr>
          <p:spPr>
            <a:xfrm>
              <a:off x="5143500" y="1007268"/>
              <a:ext cx="1638300" cy="48434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01718" y="2777310"/>
              <a:ext cx="1457794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第三章节</a:t>
              </a:r>
              <a:endParaRPr lang="zh-CN" altLang="en-US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430776" y="3257550"/>
              <a:ext cx="553998" cy="21034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神话传说</a:t>
              </a:r>
              <a:endParaRPr lang="zh-CN" altLang="en-US" sz="2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981640" y="3257550"/>
              <a:ext cx="400110" cy="24574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spc="-300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点击添加文本内容点击</a:t>
              </a:r>
              <a:endParaRPr lang="zh-CN" altLang="en-US" sz="1400" spc="-3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0927" y="1695450"/>
              <a:ext cx="1350373" cy="953632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8336280" y="1007268"/>
            <a:ext cx="1638300" cy="4843463"/>
            <a:chOff x="7086600" y="1007268"/>
            <a:chExt cx="1638300" cy="4843463"/>
          </a:xfrm>
        </p:grpSpPr>
        <p:sp>
          <p:nvSpPr>
            <p:cNvPr id="33" name="矩形 32"/>
            <p:cNvSpPr/>
            <p:nvPr/>
          </p:nvSpPr>
          <p:spPr>
            <a:xfrm>
              <a:off x="7086600" y="1007268"/>
              <a:ext cx="1638300" cy="4843463"/>
            </a:xfrm>
            <a:prstGeom prst="rect">
              <a:avLst/>
            </a:prstGeom>
            <a:noFill/>
            <a:ln>
              <a:noFill/>
            </a:ln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136830" y="2777310"/>
              <a:ext cx="1457794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第四章节</a:t>
              </a:r>
              <a:endParaRPr lang="zh-CN" altLang="en-US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365888" y="3257550"/>
              <a:ext cx="553998" cy="210349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节日意义</a:t>
              </a:r>
              <a:endParaRPr lang="zh-CN" altLang="en-US" sz="24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943790" y="3257550"/>
              <a:ext cx="400110" cy="245745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spc="-300" dirty="0" smtClean="0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点击添加文本内容点击</a:t>
              </a:r>
              <a:endParaRPr lang="zh-CN" altLang="en-US" sz="1400" spc="-30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84027" y="1695450"/>
              <a:ext cx="1350373" cy="953632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2175029" y="230819"/>
            <a:ext cx="13937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EFC8"/>
                </a:solidFill>
              </a:rPr>
              <a:t>https://www.ypppt.com/</a:t>
            </a:r>
            <a:endParaRPr lang="zh-CN" altLang="en-US" sz="800" dirty="0">
              <a:solidFill>
                <a:srgbClr val="FFEF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15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44517C1-3B9F-4789-886B-5D5C1CB1AE1B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中秋节的意义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3C4D9552-215E-4CB0-B864-0F0B7C5D0652}"/>
              </a:ext>
            </a:extLst>
          </p:cNvPr>
          <p:cNvGrpSpPr/>
          <p:nvPr/>
        </p:nvGrpSpPr>
        <p:grpSpPr>
          <a:xfrm>
            <a:off x="1032317" y="3524772"/>
            <a:ext cx="3952874" cy="1776023"/>
            <a:chOff x="1071450" y="2152415"/>
            <a:chExt cx="3952874" cy="1776023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CF992C1A-4ACB-4C72-BE30-FCA8A19912D4}"/>
                </a:ext>
              </a:extLst>
            </p:cNvPr>
            <p:cNvSpPr/>
            <p:nvPr/>
          </p:nvSpPr>
          <p:spPr>
            <a:xfrm>
              <a:off x="1071450" y="2152415"/>
              <a:ext cx="3952874" cy="1776023"/>
            </a:xfrm>
            <a:prstGeom prst="round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52AA0CBC-1778-49F5-A9DC-05ACE794B1D9}"/>
                </a:ext>
              </a:extLst>
            </p:cNvPr>
            <p:cNvSpPr/>
            <p:nvPr/>
          </p:nvSpPr>
          <p:spPr>
            <a:xfrm>
              <a:off x="1396465" y="2390118"/>
              <a:ext cx="3294004" cy="1350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中秋节以月之圆兆人之团圆，为寄托思念故乡，思念亲人之情，祈盼丰收、幸福，成为丰富多彩、弥足珍贵的文化遗产。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BB59C36-C1A8-4036-B2C7-001C516A185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5802" y="1096612"/>
            <a:ext cx="4406673" cy="287967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B5E5BAA3-0317-4AD6-BC81-F2D117077C7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80EA073F-4F6D-43E1-A6C1-9B20A3691F7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966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70F016C-9671-4648-A18F-B5442DD76565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中秋节的意义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640D8C4-0CBA-45FC-B449-18753E14EB3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72093">
            <a:off x="4239072" y="2080902"/>
            <a:ext cx="4040835" cy="2516555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03DF4DC-1CB2-4A13-8D97-28D0B40C06E6}"/>
              </a:ext>
            </a:extLst>
          </p:cNvPr>
          <p:cNvSpPr/>
          <p:nvPr/>
        </p:nvSpPr>
        <p:spPr>
          <a:xfrm>
            <a:off x="1400176" y="4772740"/>
            <a:ext cx="9022441" cy="1027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八月十五是中国的传统节日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———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中秋节，中秋节有着悠久的历史，和其他传统节日一样，也是缓慢发展而来的。随着时代的变迁，在中秋时节，人们对着天上又亮又圆的一轮皓月，观赏祭拜，寄托情怀，更多地被赋予了情感色彩。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281E237-ECCD-4E08-956E-0576B40A7175}"/>
              </a:ext>
            </a:extLst>
          </p:cNvPr>
          <p:cNvSpPr/>
          <p:nvPr/>
        </p:nvSpPr>
        <p:spPr>
          <a:xfrm>
            <a:off x="924770" y="2057199"/>
            <a:ext cx="2854839" cy="1672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身在异乡为异客，每逢佳节倍思亲。”节日是民族凝聚的促进剂，有着强大而又神秘的力量，“团圆”是老子“道法自然”的产物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02FB11B8-2276-410D-858B-58B47252732B}"/>
              </a:ext>
            </a:extLst>
          </p:cNvPr>
          <p:cNvSpPr/>
          <p:nvPr/>
        </p:nvSpPr>
        <p:spPr>
          <a:xfrm>
            <a:off x="8434511" y="2071491"/>
            <a:ext cx="2854838" cy="1350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天人合一”哲学理念的高度体现，是中华民族特有的文化价值理念。花好月圆之夜，就是骨肉团圆之时。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7421122-5B49-4291-B68C-F8084142D17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26F70E0A-354D-42AF-8891-C207E6D2809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922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511AC3B-CFF8-4023-8D5F-312AA863B63E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中秋节的意义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B9266C0-A57E-4D00-BE0B-34A77967C85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5471" y="1844962"/>
            <a:ext cx="3515278" cy="3515278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C2BF28D-6797-4B2A-B2B2-E3E7D3540818}"/>
              </a:ext>
            </a:extLst>
          </p:cNvPr>
          <p:cNvSpPr/>
          <p:nvPr/>
        </p:nvSpPr>
        <p:spPr>
          <a:xfrm>
            <a:off x="1114426" y="2256249"/>
            <a:ext cx="3048000" cy="2643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头望明月，低头思故乡。”一个独处他乡的人，白天奔波忙碌，倒还能冲淡离愁，然而一到夜深人静的时候，心头就难免泛起阵阵思念故乡的波澜。何况是在月明之夜，更何况是月色如霜的秋夜。从天上的月亮联想到人间团圆，这是中国人特有的思维方式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DBB70E5-E4F5-4E59-BAAC-C732DB6B0C67}"/>
              </a:ext>
            </a:extLst>
          </p:cNvPr>
          <p:cNvSpPr/>
          <p:nvPr/>
        </p:nvSpPr>
        <p:spPr>
          <a:xfrm>
            <a:off x="8029573" y="2256249"/>
            <a:ext cx="3048001" cy="2966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杨花落尽子规啼，闻道龙标过五溪。我寄愁心与明月，随君直到夜郎西。”杨花落尽啦，子规鸟儿不住地在啼叫，听说你遭贬了，被贬到龙标去，一路上要经过辰溪、西溪、巫溪、武溪和沅溪；让我把为你而忧愁的心托付给天上的明月吧，伴随着君子你一直走到那夜郎以西！寄情明月，这又是情感释放方式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C94B8C7-189A-4523-A5E2-3B29A7D6C3A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44D7FF3-C7CA-4B84-9E1F-3DCA83CBA33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381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FD7BCD0-21B9-4352-AB97-EC5BC8606B1A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中秋节的意义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A1296A0-7797-4AFA-A632-06207D700B0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9466" y="1954581"/>
            <a:ext cx="3653065" cy="2582716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51794A8-419A-436C-940F-CC2149BD13E9}"/>
              </a:ext>
            </a:extLst>
          </p:cNvPr>
          <p:cNvSpPr txBox="1"/>
          <p:nvPr/>
        </p:nvSpPr>
        <p:spPr>
          <a:xfrm>
            <a:off x="5210628" y="4987506"/>
            <a:ext cx="177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节日意义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9B07761-84DF-4E31-A35A-95EF02671D92}"/>
              </a:ext>
            </a:extLst>
          </p:cNvPr>
          <p:cNvSpPr/>
          <p:nvPr/>
        </p:nvSpPr>
        <p:spPr>
          <a:xfrm>
            <a:off x="882648" y="2409140"/>
            <a:ext cx="2986768" cy="2319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秋庆贺着期待着丰收，因此也期待着和谐。和者，禾旁加口，人人有饭吃也；谐者，言旁加皆，大家敢讲话也。希望我们的祖国“政通人和”，社会“和谐有序”，外交上要坚持“和平共处”，国与国之间要“和而不同”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396F455E-A3D5-41EC-B55F-60320A494C18}"/>
              </a:ext>
            </a:extLst>
          </p:cNvPr>
          <p:cNvSpPr/>
          <p:nvPr/>
        </p:nvSpPr>
        <p:spPr>
          <a:xfrm>
            <a:off x="8284480" y="2409140"/>
            <a:ext cx="3032127" cy="1996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干事业要“和衷共济”，处世要“和光同尘”，邻里之间要“和睦相处”，做生意信奉“和气生财”，待人要注意“和蔼可亲”，说话要“和颜悦色”，批评要“和风细雨”，等等，不一而足。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E45E3C5-59C1-42A9-B6C2-A7786A1FAF0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E011A2B-3AAC-400D-932D-C656B00DDA9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300531" y="5286375"/>
            <a:ext cx="1485557" cy="148555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1599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0560"/>
            <a:ext cx="12192000" cy="54559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034" y="1021080"/>
            <a:ext cx="5508169" cy="53273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82" y="1550891"/>
            <a:ext cx="5155555" cy="354285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6245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捌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334362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月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765" y="525780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拾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319122" y="521208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伍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9183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159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0560"/>
            <a:ext cx="12192000" cy="54559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034" y="1021080"/>
            <a:ext cx="5508169" cy="532734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6245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捌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334362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月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765" y="525780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拾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319122" y="521208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伍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9760" y="2560320"/>
            <a:ext cx="4053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中秋节起源</a:t>
            </a:r>
            <a:endParaRPr lang="zh-CN" altLang="en-US" sz="5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16200000">
            <a:off x="4200705" y="1510970"/>
            <a:ext cx="553998" cy="49625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spc="-15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Introduction to Mid-Autumn festival</a:t>
            </a:r>
            <a:endParaRPr lang="zh-CN" altLang="en-US" sz="2400" spc="-15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84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9F34167A-2BD6-4C1E-8D03-80261297B30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73299303-5FA5-4887-BBF6-496E8A11BA80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中秋节的起源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A3CF705-4DC8-4659-B575-7B07378B2B8F}"/>
              </a:ext>
            </a:extLst>
          </p:cNvPr>
          <p:cNvGrpSpPr/>
          <p:nvPr/>
        </p:nvGrpSpPr>
        <p:grpSpPr>
          <a:xfrm>
            <a:off x="1760716" y="2179956"/>
            <a:ext cx="2454726" cy="584775"/>
            <a:chOff x="1198743" y="2085975"/>
            <a:chExt cx="2454726" cy="584775"/>
          </a:xfrm>
        </p:grpSpPr>
        <p:sp>
          <p:nvSpPr>
            <p:cNvPr id="20" name="矩形: 圆角 19">
              <a:extLst>
                <a:ext uri="{FF2B5EF4-FFF2-40B4-BE49-F238E27FC236}">
                  <a16:creationId xmlns="" xmlns:a16="http://schemas.microsoft.com/office/drawing/2014/main" id="{8519789B-5209-4F10-A65B-D9FE188FA668}"/>
                </a:ext>
              </a:extLst>
            </p:cNvPr>
            <p:cNvSpPr/>
            <p:nvPr/>
          </p:nvSpPr>
          <p:spPr>
            <a:xfrm>
              <a:off x="1198743" y="2085975"/>
              <a:ext cx="2454726" cy="584775"/>
            </a:xfrm>
            <a:prstGeom prst="roundRect">
              <a:avLst>
                <a:gd name="adj" fmla="val 39005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48000">
                  <a:schemeClr val="accent1">
                    <a:lumMod val="45000"/>
                    <a:lumOff val="55000"/>
                  </a:schemeClr>
                </a:gs>
                <a:gs pos="100000">
                  <a:srgbClr val="F2F7F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E4386877-A0F5-447C-8CBA-37710A02F9FC}"/>
                </a:ext>
              </a:extLst>
            </p:cNvPr>
            <p:cNvSpPr txBox="1"/>
            <p:nvPr/>
          </p:nvSpPr>
          <p:spPr>
            <a:xfrm>
              <a:off x="1554325" y="2154465"/>
              <a:ext cx="17435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节日由来</a:t>
              </a: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09D16333-28E7-4A78-B643-9D3A24B46B60}"/>
              </a:ext>
            </a:extLst>
          </p:cNvPr>
          <p:cNvSpPr/>
          <p:nvPr/>
        </p:nvSpPr>
        <p:spPr>
          <a:xfrm>
            <a:off x="1337079" y="3387516"/>
            <a:ext cx="3302001" cy="1995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源于古代帝王的祭祀活动。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礼记</a:t>
            </a:r>
            <a:r>
              <a:rPr lang="en-US" altLang="zh-CN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上记载：“天子春朝日，秋夕月”，夕月就是祭月亮，说明早在春秋时代，帝王就已开始祭月、拜月了。后来贵族官吏和文人学士也相继仿效，逐步传到民间。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D5C5DB33-9E50-41DD-8828-BC3F1D4C7D23}"/>
              </a:ext>
            </a:extLst>
          </p:cNvPr>
          <p:cNvGrpSpPr/>
          <p:nvPr/>
        </p:nvGrpSpPr>
        <p:grpSpPr>
          <a:xfrm>
            <a:off x="8164652" y="1478916"/>
            <a:ext cx="2454726" cy="584775"/>
            <a:chOff x="1198743" y="2085975"/>
            <a:chExt cx="2454726" cy="584775"/>
          </a:xfrm>
        </p:grpSpPr>
        <p:sp>
          <p:nvSpPr>
            <p:cNvPr id="25" name="矩形: 圆角 24">
              <a:extLst>
                <a:ext uri="{FF2B5EF4-FFF2-40B4-BE49-F238E27FC236}">
                  <a16:creationId xmlns="" xmlns:a16="http://schemas.microsoft.com/office/drawing/2014/main" id="{8584685B-9FFB-44DE-88C7-3E36A91FEA0B}"/>
                </a:ext>
              </a:extLst>
            </p:cNvPr>
            <p:cNvSpPr/>
            <p:nvPr/>
          </p:nvSpPr>
          <p:spPr>
            <a:xfrm>
              <a:off x="1198743" y="2085975"/>
              <a:ext cx="2454726" cy="584775"/>
            </a:xfrm>
            <a:prstGeom prst="roundRect">
              <a:avLst>
                <a:gd name="adj" fmla="val 39005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48000">
                  <a:schemeClr val="accent1">
                    <a:lumMod val="45000"/>
                    <a:lumOff val="55000"/>
                  </a:schemeClr>
                </a:gs>
                <a:gs pos="100000">
                  <a:srgbClr val="F2F7F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5BCB3F6A-F0B5-4734-B4BF-158CED5987E1}"/>
                </a:ext>
              </a:extLst>
            </p:cNvPr>
            <p:cNvSpPr txBox="1"/>
            <p:nvPr/>
          </p:nvSpPr>
          <p:spPr>
            <a:xfrm>
              <a:off x="1554325" y="2154465"/>
              <a:ext cx="17435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节日由来</a:t>
              </a: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B61D52B-519A-4033-B703-CC838AF2D99F}"/>
              </a:ext>
            </a:extLst>
          </p:cNvPr>
          <p:cNvSpPr/>
          <p:nvPr/>
        </p:nvSpPr>
        <p:spPr>
          <a:xfrm>
            <a:off x="7873025" y="2356567"/>
            <a:ext cx="3037980" cy="1996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中秋节的起源和农业生产有关。秋天是收获的季节。“秋”字的解释是：“庄稼成熟曰秋”。八月中秋，农作物和各种果品陆续成熟，农民为了庆祝丰收，表达喜悦的心情，就以“中秋”这天作为节日。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344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57B78E3-1296-4813-8E20-A0C58E18A904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中秋节的起源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624BD14B-107B-405C-A547-D4E382ACFD91}"/>
              </a:ext>
            </a:extLst>
          </p:cNvPr>
          <p:cNvSpPr/>
          <p:nvPr/>
        </p:nvSpPr>
        <p:spPr>
          <a:xfrm>
            <a:off x="850320" y="4536666"/>
            <a:ext cx="7213600" cy="1027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历史学家研究指出，中秋节起源应为隋末唐军于大业十三年八月十五日，唐军裴寂以圆月作为构思，成功发明月饼，并广发军中作为军饷，成功解决因大量吸收反隋义军而衍生之军粮问题。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467A75E4-6303-4888-B34F-CAC4BFA07D0D}"/>
              </a:ext>
            </a:extLst>
          </p:cNvPr>
          <p:cNvSpPr/>
          <p:nvPr/>
        </p:nvSpPr>
        <p:spPr>
          <a:xfrm>
            <a:off x="4500754" y="1645703"/>
            <a:ext cx="6306401" cy="1674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中秋节赏月的风俗，据历史学家推断，最初是古代宫廷文人兴起，然后扩散到民间的。早在魏晋乐府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子夜四十歌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中，就有一首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秋有月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描写道：“ 仰头望明月，寄情千里光”。在唐代，中秋赏月、玩月颇为盛行， 许多诗人的名篇中都有咏月的诗句，中秋节开始成为固定的节日，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唐书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太宗记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记载就有“八月十五中秋节”。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D8E3102-1728-4A79-83BA-F4B864108C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747" y="1642278"/>
            <a:ext cx="3044957" cy="225227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4420" y="2964631"/>
            <a:ext cx="3144069" cy="31440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388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3D70D49-F4C4-404F-8EB6-042F0782E6D9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中秋节的起源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1904037-3C3E-478D-921E-AB052B085B72}"/>
              </a:ext>
            </a:extLst>
          </p:cNvPr>
          <p:cNvSpPr/>
          <p:nvPr/>
        </p:nvSpPr>
        <p:spPr>
          <a:xfrm>
            <a:off x="4780247" y="2549689"/>
            <a:ext cx="5691752" cy="1670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北宋，正式定八月十五为中秋节，并出现“小饼如嚼月，中有酥和饴”的节令食品。孟元老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东京梦华录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说：“中秋夜，贵家结饰台榭，民间争占酒楼玩月”；而且“弦重鼎沸，近内延居民，深夜逢闻笙芋之声，宛如云外。间里儿童，连宵婚戏；夜市骈阗，至于通晓。”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D15C10ED-A08A-491F-9342-261452997191}"/>
              </a:ext>
            </a:extLst>
          </p:cNvPr>
          <p:cNvSpPr txBox="1"/>
          <p:nvPr/>
        </p:nvSpPr>
        <p:spPr>
          <a:xfrm>
            <a:off x="6499620" y="1911811"/>
            <a:ext cx="1582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节日来源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4A5F704-84FC-4732-85A8-3D4D3B614168}"/>
              </a:ext>
            </a:extLst>
          </p:cNvPr>
          <p:cNvSpPr/>
          <p:nvPr/>
        </p:nvSpPr>
        <p:spPr>
          <a:xfrm>
            <a:off x="1804638" y="4832780"/>
            <a:ext cx="9216001" cy="1027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”吴自牧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梦梁录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：“此际金凤荐爽，玉露生凉，丹桂香飘，银蟾光满。王孙公子，富家巨室，莫不登危楼，临轩玩月，或开广榭，玳筵罗列，琴瑟铿锵，酌酒高歌，以卜竟夕之欢。至如铺席之家，亦登小小月台，安排家宴，团围子女，以酬佳节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1FEF16A9-B0A7-4C98-B0D4-38AE8E1B58A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5899" y="-285750"/>
            <a:ext cx="4849398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4108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D647758-8349-4C09-9859-6EB45B2789AF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中秋节的起源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80888EA-88DC-4AC6-9192-FEFE9F2019E9}"/>
              </a:ext>
            </a:extLst>
          </p:cNvPr>
          <p:cNvSpPr txBox="1"/>
          <p:nvPr/>
        </p:nvSpPr>
        <p:spPr>
          <a:xfrm>
            <a:off x="1717567" y="2169827"/>
            <a:ext cx="1756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节日来源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46F51F2-9543-47BE-A738-09547CB2D00B}"/>
              </a:ext>
            </a:extLst>
          </p:cNvPr>
          <p:cNvSpPr/>
          <p:nvPr/>
        </p:nvSpPr>
        <p:spPr>
          <a:xfrm>
            <a:off x="919282" y="2918984"/>
            <a:ext cx="3352799" cy="2319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明清两朝的赏月活动，盛行不衰。“其祭果饼必圆”；各家都要设“月光位”，在月出方向“向月供而拜”。陆启泓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北京岁华记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载：“中秋夜，人家各置月宫符象，符上免如人立；陈瓜果于庭，饼面绘月宫蟾免；男女肃拜烧香，旦而焚之。”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91FAD31-734B-461E-B296-C8271020C995}"/>
              </a:ext>
            </a:extLst>
          </p:cNvPr>
          <p:cNvSpPr txBox="1"/>
          <p:nvPr/>
        </p:nvSpPr>
        <p:spPr>
          <a:xfrm>
            <a:off x="8718204" y="2169827"/>
            <a:ext cx="1756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节日来源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F53E831-70C0-4AAF-8D9C-5A3CC1E6620B}"/>
              </a:ext>
            </a:extLst>
          </p:cNvPr>
          <p:cNvSpPr/>
          <p:nvPr/>
        </p:nvSpPr>
        <p:spPr>
          <a:xfrm>
            <a:off x="7919919" y="2918984"/>
            <a:ext cx="3352799" cy="2639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田汝成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西湖游览志余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云：“是夕，人家有赏月之宴，或携柏湖船，沿游彻晓。苏堤之上，联袂踏歌，无异白日”；“民间以月饼相邀，取团圆之义”。富察敦崇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燕京岁时记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称：“中秋月饼，以前门致美斋者为京都第一，他处不足食也。呈供月月饼到处皆有。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33A0959-D2A5-4DFD-9050-FC5C252985E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206376" y="1280974"/>
            <a:ext cx="4202793" cy="47693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9598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4C4332-B373-48BA-A543-DE45C561A84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A7FDF6EF-422D-41FA-9890-41CD9CC107B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823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B2C7337A-2056-4ABF-8C84-E9629ED87986}"/>
                </a:ext>
              </a:extLst>
            </p:cNvPr>
            <p:cNvSpPr/>
            <p:nvPr/>
          </p:nvSpPr>
          <p:spPr>
            <a:xfrm>
              <a:off x="361950" y="352425"/>
              <a:ext cx="11430000" cy="6153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87939579-4402-47DC-8CC3-62C76F437EA8}"/>
                </a:ext>
              </a:extLst>
            </p:cNvPr>
            <p:cNvSpPr/>
            <p:nvPr/>
          </p:nvSpPr>
          <p:spPr>
            <a:xfrm>
              <a:off x="552450" y="495300"/>
              <a:ext cx="11049000" cy="5867400"/>
            </a:xfrm>
            <a:prstGeom prst="rect">
              <a:avLst/>
            </a:prstGeom>
            <a:noFill/>
            <a:ln w="31750">
              <a:solidFill>
                <a:srgbClr val="2823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FC6E421-1FB7-4772-8889-C7AF4652FB33}"/>
              </a:ext>
            </a:extLst>
          </p:cNvPr>
          <p:cNvSpPr txBox="1"/>
          <p:nvPr/>
        </p:nvSpPr>
        <p:spPr>
          <a:xfrm>
            <a:off x="1790702" y="660112"/>
            <a:ext cx="3352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中秋节的起源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B385F80-AC7B-4BFF-B9DB-A44C4CA0931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6933" y="3139908"/>
            <a:ext cx="2734129" cy="273412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08EED70-3D43-49A2-95A4-C8421D3FD0FE}"/>
              </a:ext>
            </a:extLst>
          </p:cNvPr>
          <p:cNvSpPr txBox="1"/>
          <p:nvPr/>
        </p:nvSpPr>
        <p:spPr>
          <a:xfrm>
            <a:off x="1513703" y="1733550"/>
            <a:ext cx="553998" cy="14063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节日起源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22955C3-EB6B-42E9-8F52-2889B6E56796}"/>
              </a:ext>
            </a:extLst>
          </p:cNvPr>
          <p:cNvSpPr/>
          <p:nvPr/>
        </p:nvSpPr>
        <p:spPr>
          <a:xfrm>
            <a:off x="2429651" y="1923094"/>
            <a:ext cx="8598808" cy="1027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者尺余，上绘月宫蜡兔之形。”“每届中秋，府第朱门皆以月饼果品相馈赠。至十五月圆时，陈瓜果于庭以供月，并祀以毛豆、鸡冠花。是时也，皓魄当空，彩云初散，传杯洗盏，儿女喧哗，真所谓佳节也。唯供月时男子多不叩拜。”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A7CBE0B-02D5-45CC-8427-B819B60F1525}"/>
              </a:ext>
            </a:extLst>
          </p:cNvPr>
          <p:cNvSpPr txBox="1"/>
          <p:nvPr/>
        </p:nvSpPr>
        <p:spPr>
          <a:xfrm>
            <a:off x="2127522" y="3629262"/>
            <a:ext cx="1741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节日起源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5ACB7A23-EC93-410E-9681-7230C487C910}"/>
              </a:ext>
            </a:extLst>
          </p:cNvPr>
          <p:cNvSpPr/>
          <p:nvPr/>
        </p:nvSpPr>
        <p:spPr>
          <a:xfrm>
            <a:off x="2127522" y="4378157"/>
            <a:ext cx="5642983" cy="1673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中秋节是中国的传统佳节。根据史籍的记载，“中秋”一词最早出现在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周礼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一书中。到魏晋时，有“谕尚书镇牛淆，中秋夕与左右微服泛江”的记载。直到唐朝初年，中秋节才成为固定的节日。已与元旦齐名，成为中国的主要节日之一。这也是中国仅次于春节的第二大传统节日。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86E25AFD-C4A0-430A-AD64-1E700EC3067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" y="161925"/>
            <a:ext cx="883535" cy="10389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4139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0560"/>
            <a:ext cx="12192000" cy="54559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034" y="1021080"/>
            <a:ext cx="5508169" cy="532734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6245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捌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334362" y="96012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月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765" y="525780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拾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319122" y="5212080"/>
            <a:ext cx="777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伍</a:t>
            </a:r>
            <a:endParaRPr lang="zh-CN" altLang="en-US" sz="3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89760" y="2438400"/>
            <a:ext cx="4053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中秋节活动</a:t>
            </a:r>
            <a:endParaRPr lang="zh-CN" altLang="en-US" sz="5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16200000">
            <a:off x="4200705" y="1510970"/>
            <a:ext cx="553998" cy="49625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spc="-150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Introduction to Mid-Autumn festival</a:t>
            </a:r>
            <a:endParaRPr lang="zh-CN" altLang="en-US" sz="2400" spc="-15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17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中秋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6|0.6|0.5|0.4|0.6|0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|0.6|0.6|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|0.5|0.5|0.5|0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4|0.4|0.5|0.5|0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4|0.4|0.6|0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4|0.5|0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|0.6|0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5|1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5|0.6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5|0.7|0.6|0.8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7|0.6|0.5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5|0.5|0.6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|0.5|0.6|1.1|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|0.6|0.5|0.8|0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6|0.5|0.6|0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0.7|0.7|0.6|0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6|0.6|0.6|0.6|0.6|0.6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www.33ppt.com</Template>
  <TotalTime>5</TotalTime>
  <Words>2657</Words>
  <Application>Microsoft Office PowerPoint</Application>
  <PresentationFormat>宽屏</PresentationFormat>
  <Paragraphs>147</Paragraphs>
  <Slides>25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宋体</vt:lpstr>
      <vt:lpstr>微软雅黑</vt:lpstr>
      <vt:lpstr>等线</vt:lpstr>
      <vt:lpstr>Arial</vt:lpstr>
      <vt:lpstr>Calibri Light</vt:lpstr>
      <vt:lpstr>Meiryo</vt:lpstr>
      <vt:lpstr>方正姚体</vt:lpstr>
      <vt:lpstr>Calibri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</cp:revision>
  <dcterms:created xsi:type="dcterms:W3CDTF">2019-07-17T00:52:29Z</dcterms:created>
  <dcterms:modified xsi:type="dcterms:W3CDTF">2023-03-31T06:39:35Z</dcterms:modified>
</cp:coreProperties>
</file>