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2"/>
  </p:notesMasterIdLst>
  <p:sldIdLst>
    <p:sldId id="256" r:id="rId3"/>
    <p:sldId id="258" r:id="rId4"/>
    <p:sldId id="259" r:id="rId5"/>
    <p:sldId id="260" r:id="rId6"/>
    <p:sldId id="264" r:id="rId7"/>
    <p:sldId id="261" r:id="rId8"/>
    <p:sldId id="265" r:id="rId9"/>
    <p:sldId id="266" r:id="rId10"/>
    <p:sldId id="273" r:id="rId11"/>
    <p:sldId id="275" r:id="rId12"/>
    <p:sldId id="262" r:id="rId13"/>
    <p:sldId id="267" r:id="rId14"/>
    <p:sldId id="268" r:id="rId15"/>
    <p:sldId id="276" r:id="rId16"/>
    <p:sldId id="263" r:id="rId17"/>
    <p:sldId id="269" r:id="rId18"/>
    <p:sldId id="270" r:id="rId19"/>
    <p:sldId id="272" r:id="rId20"/>
    <p:sldId id="277" r:id="rId21"/>
  </p:sldIdLst>
  <p:sldSz cx="12192000" cy="6858000"/>
  <p:notesSz cx="7104063" cy="10234613"/>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44"/>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2023/4/4</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239308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78955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06655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8158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063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920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6716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937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505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0124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959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5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3724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1726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2023/4/4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2023/4/4</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337407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5.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sp>
        <p:nvSpPr>
          <p:cNvPr id="10" name="椭圆 9"/>
          <p:cNvSpPr/>
          <p:nvPr/>
        </p:nvSpPr>
        <p:spPr>
          <a:xfrm>
            <a:off x="704851" y="520065"/>
            <a:ext cx="3636000" cy="3636000"/>
          </a:xfrm>
          <a:prstGeom prst="ellipse">
            <a:avLst/>
          </a:prstGeom>
          <a:gradFill>
            <a:gsLst>
              <a:gs pos="0">
                <a:srgbClr val="FF6364"/>
              </a:gs>
              <a:gs pos="46000">
                <a:srgbClr val="FF6364">
                  <a:alpha val="28000"/>
                </a:srgbClr>
              </a:gs>
              <a:gs pos="72000">
                <a:srgbClr val="FF636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8556" y="2257427"/>
            <a:ext cx="3169285" cy="4600575"/>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00" y="2341887"/>
            <a:ext cx="12204000" cy="4516115"/>
          </a:xfrm>
          <a:prstGeom prst="rect">
            <a:avLst/>
          </a:prstGeom>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14" y="-1905"/>
            <a:ext cx="4848225" cy="3132455"/>
          </a:xfrm>
          <a:prstGeom prst="rect">
            <a:avLst/>
          </a:prstGeom>
        </p:spPr>
      </p:pic>
      <p:sp>
        <p:nvSpPr>
          <p:cNvPr id="15" name="文本框 14"/>
          <p:cNvSpPr txBox="1"/>
          <p:nvPr/>
        </p:nvSpPr>
        <p:spPr>
          <a:xfrm>
            <a:off x="9853892"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9" name="组合 18"/>
          <p:cNvGrpSpPr/>
          <p:nvPr/>
        </p:nvGrpSpPr>
        <p:grpSpPr>
          <a:xfrm>
            <a:off x="10876290" y="1601470"/>
            <a:ext cx="431166" cy="991235"/>
            <a:chOff x="17128" y="2522"/>
            <a:chExt cx="679" cy="1561"/>
          </a:xfrm>
        </p:grpSpPr>
        <p:sp>
          <p:nvSpPr>
            <p:cNvPr id="13" name="任意多边形 12"/>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文本框 15"/>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17" name="文本框 16"/>
          <p:cNvSpPr txBox="1"/>
          <p:nvPr/>
        </p:nvSpPr>
        <p:spPr>
          <a:xfrm>
            <a:off x="6001" y="1289367"/>
            <a:ext cx="12191999" cy="923330"/>
          </a:xfrm>
          <a:prstGeom prst="rect">
            <a:avLst/>
          </a:prstGeom>
          <a:noFill/>
        </p:spPr>
        <p:txBody>
          <a:bodyPr wrap="square" rtlCol="0">
            <a:spAutoFit/>
          </a:bodyPr>
          <a:lstStyle/>
          <a:p>
            <a:pPr algn="ctr"/>
            <a:r>
              <a:rPr lang="zh-CN" altLang="en-US" sz="5400" b="1" dirty="0">
                <a:solidFill>
                  <a:srgbClr val="B35A03"/>
                </a:solidFill>
                <a:latin typeface="微软雅黑" pitchFamily="34" charset="-122"/>
                <a:ea typeface="微软雅黑" pitchFamily="34" charset="-122"/>
              </a:rPr>
              <a:t>九九重阳节主题班会</a:t>
            </a:r>
          </a:p>
        </p:txBody>
      </p:sp>
      <p:sp>
        <p:nvSpPr>
          <p:cNvPr id="20" name="文本框 19"/>
          <p:cNvSpPr txBox="1"/>
          <p:nvPr/>
        </p:nvSpPr>
        <p:spPr>
          <a:xfrm>
            <a:off x="4028124" y="2639061"/>
            <a:ext cx="4135755" cy="369332"/>
          </a:xfrm>
          <a:prstGeom prst="rect">
            <a:avLst/>
          </a:prstGeom>
          <a:noFill/>
        </p:spPr>
        <p:txBody>
          <a:bodyPr wrap="square" rtlCol="0">
            <a:spAutoFit/>
          </a:bodyPr>
          <a:lstStyle/>
          <a:p>
            <a:pPr algn="dist"/>
            <a:r>
              <a:rPr lang="zh-CN" altLang="en-US" dirty="0">
                <a:solidFill>
                  <a:schemeClr val="tx1">
                    <a:lumMod val="65000"/>
                    <a:lumOff val="35000"/>
                  </a:schemeClr>
                </a:solidFill>
                <a:latin typeface="汉仪帅线体W" panose="00020600040101010101" charset="-122"/>
                <a:ea typeface="汉仪帅线体W" panose="00020600040101010101" charset="-122"/>
              </a:rPr>
              <a:t>—独在异乡为异客，每逢佳节倍思亲—</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3705"/>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重阳节习俗</a:t>
            </a:r>
          </a:p>
        </p:txBody>
      </p:sp>
      <p:sp>
        <p:nvSpPr>
          <p:cNvPr id="8" name="文本框 7"/>
          <p:cNvSpPr txBox="1"/>
          <p:nvPr/>
        </p:nvSpPr>
        <p:spPr>
          <a:xfrm>
            <a:off x="5641340" y="1339215"/>
            <a:ext cx="3068320" cy="923330"/>
          </a:xfrm>
          <a:prstGeom prst="rect">
            <a:avLst/>
          </a:prstGeom>
          <a:noFill/>
        </p:spPr>
        <p:txBody>
          <a:bodyPr wrap="square" rtlCol="0">
            <a:spAutoFit/>
          </a:bodyPr>
          <a:lstStyle/>
          <a:p>
            <a:r>
              <a:rPr lang="zh-CN" altLang="en-US" sz="5400">
                <a:solidFill>
                  <a:schemeClr val="tx1">
                    <a:lumMod val="65000"/>
                    <a:lumOff val="35000"/>
                  </a:schemeClr>
                </a:solidFill>
                <a:latin typeface="汉仪帅线体W" panose="00020600040101010101" charset="-122"/>
                <a:ea typeface="汉仪帅线体W" panose="00020600040101010101" charset="-122"/>
              </a:rPr>
              <a:t>饮菊花酒</a:t>
            </a:r>
          </a:p>
        </p:txBody>
      </p:sp>
      <p:grpSp>
        <p:nvGrpSpPr>
          <p:cNvPr id="15" name="组合 14"/>
          <p:cNvGrpSpPr/>
          <p:nvPr/>
        </p:nvGrpSpPr>
        <p:grpSpPr>
          <a:xfrm>
            <a:off x="8520431" y="1594485"/>
            <a:ext cx="583565" cy="802640"/>
            <a:chOff x="16539" y="6864"/>
            <a:chExt cx="1098" cy="1647"/>
          </a:xfrm>
        </p:grpSpPr>
        <p:pic>
          <p:nvPicPr>
            <p:cNvPr id="12" name="图片 11"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24"/>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重阳节</a:t>
              </a:r>
            </a:p>
          </p:txBody>
        </p:sp>
      </p:grpSp>
      <p:sp>
        <p:nvSpPr>
          <p:cNvPr id="9" name="文本框 8"/>
          <p:cNvSpPr txBox="1"/>
          <p:nvPr/>
        </p:nvSpPr>
        <p:spPr>
          <a:xfrm>
            <a:off x="5299709" y="2380615"/>
            <a:ext cx="5576571" cy="3000821"/>
          </a:xfrm>
          <a:prstGeom prst="rect">
            <a:avLst/>
          </a:prstGeom>
          <a:noFill/>
        </p:spPr>
        <p:txBody>
          <a:bodyPr wrap="square" rtlCol="0">
            <a:spAutoFit/>
          </a:bodyPr>
          <a:lstStyle/>
          <a:p>
            <a:pPr algn="l" fontAlgn="auto">
              <a:lnSpc>
                <a:spcPct val="150000"/>
              </a:lnSpc>
            </a:pPr>
            <a:r>
              <a:rPr lang="zh-CN" altLang="en-US">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在古代，菊花酒被看作重阳必饮、祛灾祈福的“吉祥酒”。由于菊的独特品性，菊成为生命力的象征。菊花含有养生成分，晋代葛洪《抱朴子》有南阳山中人家饮用遍生菊花的甘谷水而益寿的记载。</a:t>
            </a:r>
          </a:p>
          <a:p>
            <a:pPr algn="l" fontAlgn="auto">
              <a:lnSpc>
                <a:spcPct val="150000"/>
              </a:lnSpc>
            </a:pPr>
            <a:r>
              <a:rPr lang="zh-CN" altLang="en-US">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重阳节饮菊花酒，是中国的传统习俗。菊花酒是药酒，味道微微有一点苦，饮后可使人明目醒脑，而且具有祛灾祈福的吉祥寓意。</a:t>
            </a:r>
          </a:p>
        </p:txBody>
      </p:sp>
      <p:pic>
        <p:nvPicPr>
          <p:cNvPr id="18" name="图片 17"/>
          <p:cNvPicPr>
            <a:picLocks noChangeAspect="1"/>
          </p:cNvPicPr>
          <p:nvPr/>
        </p:nvPicPr>
        <p:blipFill>
          <a:blip r:embed="rId6" cstate="email">
            <a:lum bright="-6000"/>
            <a:extLst>
              <a:ext uri="{28A0092B-C50C-407E-A947-70E740481C1C}">
                <a14:useLocalDpi xmlns:a14="http://schemas.microsoft.com/office/drawing/2010/main"/>
              </a:ext>
            </a:extLst>
          </a:blip>
          <a:stretch>
            <a:fillRect/>
          </a:stretch>
        </p:blipFill>
        <p:spPr>
          <a:xfrm>
            <a:off x="852171" y="2286635"/>
            <a:ext cx="3921760" cy="2805430"/>
          </a:xfrm>
          <a:prstGeom prst="roundRect">
            <a:avLst/>
          </a:prstGeom>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217160" y="3539490"/>
            <a:ext cx="2286000" cy="3318510"/>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1905"/>
            <a:ext cx="4848225" cy="3132455"/>
          </a:xfrm>
          <a:prstGeom prst="rect">
            <a:avLst/>
          </a:prstGeom>
        </p:spPr>
      </p:pic>
      <p:grpSp>
        <p:nvGrpSpPr>
          <p:cNvPr id="36" name="组合 35"/>
          <p:cNvGrpSpPr/>
          <p:nvPr/>
        </p:nvGrpSpPr>
        <p:grpSpPr>
          <a:xfrm>
            <a:off x="-2539" y="3898900"/>
            <a:ext cx="12199620" cy="2960370"/>
            <a:chOff x="-4" y="6140"/>
            <a:chExt cx="19212" cy="4662"/>
          </a:xfrm>
        </p:grpSpPr>
        <p:pic>
          <p:nvPicPr>
            <p:cNvPr id="31" name="图片 30" descr="/Users/weiqingqing/Desktop/图片2.png图片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 y="7209"/>
              <a:ext cx="12076" cy="3591"/>
            </a:xfrm>
            <a:prstGeom prst="rect">
              <a:avLst/>
            </a:prstGeom>
          </p:spPr>
        </p:pic>
        <p:pic>
          <p:nvPicPr>
            <p:cNvPr id="30" name="图片 29" descr="juhuabeijing副本的副本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348" y="6140"/>
              <a:ext cx="8861" cy="4663"/>
            </a:xfrm>
            <a:prstGeom prst="rect">
              <a:avLst/>
            </a:prstGeom>
          </p:spPr>
        </p:pic>
      </p:grpSp>
      <p:sp>
        <p:nvSpPr>
          <p:cNvPr id="11" name="文本框 10"/>
          <p:cNvSpPr txBox="1"/>
          <p:nvPr/>
        </p:nvSpPr>
        <p:spPr>
          <a:xfrm>
            <a:off x="10092016"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2" name="组合 11"/>
          <p:cNvGrpSpPr/>
          <p:nvPr/>
        </p:nvGrpSpPr>
        <p:grpSpPr>
          <a:xfrm>
            <a:off x="11114415" y="1601470"/>
            <a:ext cx="431166" cy="991235"/>
            <a:chOff x="17128" y="2522"/>
            <a:chExt cx="679" cy="1561"/>
          </a:xfrm>
        </p:grpSpPr>
        <p:sp>
          <p:nvSpPr>
            <p:cNvPr id="14" name="任意多边形 13"/>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文本框 17"/>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22" name="文本框 21"/>
          <p:cNvSpPr txBox="1"/>
          <p:nvPr/>
        </p:nvSpPr>
        <p:spPr>
          <a:xfrm>
            <a:off x="4124960" y="1552575"/>
            <a:ext cx="3910965" cy="1015663"/>
          </a:xfrm>
          <a:prstGeom prst="rect">
            <a:avLst/>
          </a:prstGeom>
          <a:noFill/>
        </p:spPr>
        <p:txBody>
          <a:bodyPr wrap="square" rtlCol="0">
            <a:spAutoFit/>
          </a:bodyPr>
          <a:lstStyle/>
          <a:p>
            <a:pPr algn="dist"/>
            <a:r>
              <a:rPr lang="zh-CN" altLang="en-US" sz="6000" dirty="0">
                <a:solidFill>
                  <a:srgbClr val="B35A03"/>
                </a:solidFill>
                <a:latin typeface="汉仪汉黑W" panose="00020600040101010101" pitchFamily="18" charset="-122"/>
                <a:ea typeface="汉仪汉黑W" panose="00020600040101010101" pitchFamily="18" charset="-122"/>
              </a:rPr>
              <a:t>第三部分</a:t>
            </a:r>
          </a:p>
        </p:txBody>
      </p:sp>
      <p:sp>
        <p:nvSpPr>
          <p:cNvPr id="23" name="文本框 22"/>
          <p:cNvSpPr txBox="1"/>
          <p:nvPr/>
        </p:nvSpPr>
        <p:spPr>
          <a:xfrm>
            <a:off x="3441065" y="2686685"/>
            <a:ext cx="5262880" cy="923330"/>
          </a:xfrm>
          <a:prstGeom prst="rect">
            <a:avLst/>
          </a:prstGeom>
          <a:noFill/>
        </p:spPr>
        <p:txBody>
          <a:bodyPr wrap="square" rtlCol="0">
            <a:spAutoFit/>
          </a:bodyPr>
          <a:lstStyle/>
          <a:p>
            <a:pPr algn="dist"/>
            <a:r>
              <a:rPr lang="zh-CN" altLang="en-US" sz="54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—重阳节传说—</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重阳节传说</a:t>
            </a:r>
          </a:p>
        </p:txBody>
      </p:sp>
      <p:sp>
        <p:nvSpPr>
          <p:cNvPr id="9" name="文本框 8"/>
          <p:cNvSpPr txBox="1"/>
          <p:nvPr/>
        </p:nvSpPr>
        <p:spPr>
          <a:xfrm>
            <a:off x="1536064" y="1926591"/>
            <a:ext cx="7202171" cy="2917722"/>
          </a:xfrm>
          <a:prstGeom prst="rect">
            <a:avLst/>
          </a:prstGeom>
          <a:noFill/>
        </p:spPr>
        <p:txBody>
          <a:bodyPr wrap="square" rtlCol="0">
            <a:spAutoFit/>
          </a:bodyPr>
          <a:lstStyle/>
          <a:p>
            <a:pPr algn="l" fontAlgn="auto">
              <a:lnSpc>
                <a:spcPct val="170000"/>
              </a:lnSpc>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和大多数传统节日一样，重阳节也被附会上一个神话传说作为登高习俗“起源”。该传说见于梁朝吴均的神话志怪小说《续齐谐记》：汝南桓景随费长房游学累年，长房谓曰：“九月九日，汝家中当有灾。宜急去，令家人各作绛囊，盛茱萸，以系臂，登高饮菊花酒，此祸可除。”景如言，齐家登山。夕还，见鸡犬牛羊一时暴死。长房闻之曰：“此可代也。”今世人九日登高饮酒，妇人带茱萸囊，盖始于此。</a:t>
            </a:r>
          </a:p>
        </p:txBody>
      </p:sp>
      <p:sp>
        <p:nvSpPr>
          <p:cNvPr id="13" name="文本框 12"/>
          <p:cNvSpPr txBox="1"/>
          <p:nvPr/>
        </p:nvSpPr>
        <p:spPr>
          <a:xfrm>
            <a:off x="9019314" y="2757172"/>
            <a:ext cx="877163" cy="2647315"/>
          </a:xfrm>
          <a:prstGeom prst="rect">
            <a:avLst/>
          </a:prstGeom>
          <a:noFill/>
        </p:spPr>
        <p:txBody>
          <a:bodyPr vert="eaVert" wrap="square" lIns="68580" tIns="34290" rIns="68580" bIns="34290" rtlCol="0">
            <a:spAutoFit/>
          </a:bodyPr>
          <a:lstStyle/>
          <a:p>
            <a:r>
              <a:rPr lang="zh-CN" altLang="en-US" sz="4800">
                <a:solidFill>
                  <a:srgbClr val="1B2B52"/>
                </a:solidFill>
                <a:latin typeface="汉仪帅线体W" panose="00020600040101010101" charset="-122"/>
                <a:ea typeface="汉仪帅线体W" panose="00020600040101010101" charset="-122"/>
              </a:rPr>
              <a:t>续齐谐记</a:t>
            </a:r>
          </a:p>
        </p:txBody>
      </p:sp>
      <p:grpSp>
        <p:nvGrpSpPr>
          <p:cNvPr id="3" name="组合 2"/>
          <p:cNvGrpSpPr/>
          <p:nvPr/>
        </p:nvGrpSpPr>
        <p:grpSpPr>
          <a:xfrm>
            <a:off x="9989186" y="4308475"/>
            <a:ext cx="697231" cy="1159510"/>
            <a:chOff x="16539" y="6784"/>
            <a:chExt cx="1098" cy="1826"/>
          </a:xfrm>
        </p:grpSpPr>
        <p:pic>
          <p:nvPicPr>
            <p:cNvPr id="10" name="图片 9"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39" y="6784"/>
              <a:ext cx="1098" cy="1826"/>
            </a:xfrm>
            <a:prstGeom prst="rect">
              <a:avLst/>
            </a:prstGeom>
          </p:spPr>
        </p:pic>
        <p:sp>
          <p:nvSpPr>
            <p:cNvPr id="11" name="文本框 10"/>
            <p:cNvSpPr txBox="1"/>
            <p:nvPr/>
          </p:nvSpPr>
          <p:spPr>
            <a:xfrm>
              <a:off x="16894" y="6964"/>
              <a:ext cx="419" cy="1501"/>
            </a:xfrm>
            <a:prstGeom prst="rect">
              <a:avLst/>
            </a:prstGeom>
            <a:noFill/>
          </p:spPr>
          <p:txBody>
            <a:bodyPr wrap="square" rtlCol="0">
              <a:spAutoFit/>
            </a:bodyPr>
            <a:lstStyle/>
            <a:p>
              <a:pPr algn="ctr"/>
              <a:r>
                <a:rPr lang="zh-CN" altLang="en-US" sz="1400" b="1">
                  <a:solidFill>
                    <a:schemeClr val="bg1"/>
                  </a:solidFill>
                  <a:latin typeface="汉仪帅线体W" panose="00020600040101010101" charset="-122"/>
                  <a:ea typeface="汉仪帅线体W" panose="00020600040101010101" charset="-122"/>
                </a:rPr>
                <a:t>神话传说</a:t>
              </a:r>
            </a:p>
          </p:txBody>
        </p:sp>
      </p:gr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重阳节传说</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51281" y="2049782"/>
            <a:ext cx="2877820" cy="3311525"/>
          </a:xfrm>
          <a:prstGeom prst="rect">
            <a:avLst/>
          </a:prstGeom>
        </p:spPr>
      </p:pic>
      <p:sp>
        <p:nvSpPr>
          <p:cNvPr id="8" name="文本框 7"/>
          <p:cNvSpPr txBox="1"/>
          <p:nvPr/>
        </p:nvSpPr>
        <p:spPr>
          <a:xfrm>
            <a:off x="5031740" y="1351915"/>
            <a:ext cx="3068320" cy="923330"/>
          </a:xfrm>
          <a:prstGeom prst="rect">
            <a:avLst/>
          </a:prstGeom>
          <a:noFill/>
        </p:spPr>
        <p:txBody>
          <a:bodyPr wrap="square" rtlCol="0">
            <a:spAutoFit/>
          </a:bodyPr>
          <a:lstStyle/>
          <a:p>
            <a:r>
              <a:rPr lang="zh-CN" altLang="en-US" sz="5400">
                <a:solidFill>
                  <a:schemeClr val="tx1">
                    <a:lumMod val="65000"/>
                    <a:lumOff val="35000"/>
                  </a:schemeClr>
                </a:solidFill>
                <a:latin typeface="汉仪帅线体W" panose="00020600040101010101" charset="-122"/>
                <a:ea typeface="汉仪帅线体W" panose="00020600040101010101" charset="-122"/>
              </a:rPr>
              <a:t>白衣送酒</a:t>
            </a:r>
          </a:p>
        </p:txBody>
      </p:sp>
      <p:sp>
        <p:nvSpPr>
          <p:cNvPr id="9" name="文本框 8"/>
          <p:cNvSpPr txBox="1"/>
          <p:nvPr/>
        </p:nvSpPr>
        <p:spPr>
          <a:xfrm>
            <a:off x="4690111" y="2444115"/>
            <a:ext cx="6071235" cy="3000821"/>
          </a:xfrm>
          <a:prstGeom prst="rect">
            <a:avLst/>
          </a:prstGeom>
          <a:noFill/>
        </p:spPr>
        <p:txBody>
          <a:bodyPr wrap="square" rtlCol="0">
            <a:spAutoFit/>
          </a:bodyPr>
          <a:lstStyle/>
          <a:p>
            <a:pPr algn="l" fontAlgn="auto">
              <a:lnSpc>
                <a:spcPct val="150000"/>
              </a:lnSpc>
            </a:pPr>
            <a:r>
              <a:rPr lang="zh-CN" altLang="en-US">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大诗人陶渊明酷爱喝酒，可是因为家贫，时常缺酒。那年重阳，陶渊明在篱边赏菊，却没有酒喝，不能一醉，他只得采了一把菊花在手里，嗅嗅嚼嚼，聊以为遣。然而菊花毕竟不能代酒，陶渊明正在百无聊赖的时候，忽然远处来了一个白衣人，那人原是江州刺史王弘派来的差人，特地送酒来给陶渊明的。陶渊明喜出望外，立即打开酒瓮，对着菊花开怀畅饮，尽醉方休。</a:t>
            </a:r>
          </a:p>
        </p:txBody>
      </p:sp>
      <p:grpSp>
        <p:nvGrpSpPr>
          <p:cNvPr id="3" name="组合 2"/>
          <p:cNvGrpSpPr/>
          <p:nvPr/>
        </p:nvGrpSpPr>
        <p:grpSpPr>
          <a:xfrm>
            <a:off x="7957606" y="1546225"/>
            <a:ext cx="646225" cy="949960"/>
            <a:chOff x="16493" y="6784"/>
            <a:chExt cx="1190" cy="1826"/>
          </a:xfrm>
        </p:grpSpPr>
        <p:pic>
          <p:nvPicPr>
            <p:cNvPr id="10" name="图片 9" descr="图片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493" y="6784"/>
              <a:ext cx="1190" cy="1826"/>
            </a:xfrm>
            <a:prstGeom prst="rect">
              <a:avLst/>
            </a:prstGeom>
          </p:spPr>
        </p:pic>
        <p:sp>
          <p:nvSpPr>
            <p:cNvPr id="11" name="文本框 10"/>
            <p:cNvSpPr txBox="1"/>
            <p:nvPr/>
          </p:nvSpPr>
          <p:spPr>
            <a:xfrm>
              <a:off x="16894" y="6964"/>
              <a:ext cx="419" cy="1595"/>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神话传说</a:t>
              </a:r>
            </a:p>
          </p:txBody>
        </p:sp>
      </p:gr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重阳节传说</a:t>
            </a:r>
          </a:p>
        </p:txBody>
      </p:sp>
      <p:grpSp>
        <p:nvGrpSpPr>
          <p:cNvPr id="12" name="组合 11"/>
          <p:cNvGrpSpPr/>
          <p:nvPr/>
        </p:nvGrpSpPr>
        <p:grpSpPr>
          <a:xfrm>
            <a:off x="1337311" y="1851661"/>
            <a:ext cx="4877435" cy="3131820"/>
            <a:chOff x="7546" y="2129"/>
            <a:chExt cx="7681" cy="4932"/>
          </a:xfrm>
        </p:grpSpPr>
        <p:sp>
          <p:nvSpPr>
            <p:cNvPr id="8" name="文本框 7"/>
            <p:cNvSpPr txBox="1"/>
            <p:nvPr/>
          </p:nvSpPr>
          <p:spPr>
            <a:xfrm>
              <a:off x="7924" y="2129"/>
              <a:ext cx="6265" cy="1454"/>
            </a:xfrm>
            <a:prstGeom prst="rect">
              <a:avLst/>
            </a:prstGeom>
            <a:noFill/>
          </p:spPr>
          <p:txBody>
            <a:bodyPr wrap="square" rtlCol="0">
              <a:spAutoFit/>
            </a:bodyPr>
            <a:lstStyle/>
            <a:p>
              <a:r>
                <a:rPr lang="zh-CN" altLang="en-US" sz="5400">
                  <a:solidFill>
                    <a:schemeClr val="tx1">
                      <a:lumMod val="65000"/>
                      <a:lumOff val="35000"/>
                    </a:schemeClr>
                  </a:solidFill>
                  <a:latin typeface="汉仪帅线体W" panose="00020600040101010101" charset="-122"/>
                  <a:ea typeface="汉仪帅线体W" panose="00020600040101010101" charset="-122"/>
                </a:rPr>
                <a:t>登高寻火种</a:t>
              </a:r>
            </a:p>
          </p:txBody>
        </p:sp>
        <p:sp>
          <p:nvSpPr>
            <p:cNvPr id="9" name="文本框 8"/>
            <p:cNvSpPr txBox="1"/>
            <p:nvPr/>
          </p:nvSpPr>
          <p:spPr>
            <a:xfrm>
              <a:off x="7546" y="3949"/>
              <a:ext cx="7681" cy="3112"/>
            </a:xfrm>
            <a:prstGeom prst="rect">
              <a:avLst/>
            </a:prstGeom>
            <a:noFill/>
          </p:spPr>
          <p:txBody>
            <a:bodyPr wrap="square" rtlCol="0">
              <a:spAutoFit/>
            </a:bodyPr>
            <a:lstStyle/>
            <a:p>
              <a:pPr algn="l" fontAlgn="auto">
                <a:lnSpc>
                  <a:spcPct val="170000"/>
                </a:lnSpc>
              </a:pPr>
              <a:r>
                <a:rPr lang="zh-CN" altLang="en-US">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又有传说重阳节登高之俗，是古人认为山上云雾缭绕，为呼风雨唤雷电之神龙所居。而且，高山的雷电可以带来火种，利用火可以吃到化腥臊的熟食。</a:t>
              </a:r>
            </a:p>
          </p:txBody>
        </p:sp>
        <p:grpSp>
          <p:nvGrpSpPr>
            <p:cNvPr id="3" name="组合 2"/>
            <p:cNvGrpSpPr/>
            <p:nvPr/>
          </p:nvGrpSpPr>
          <p:grpSpPr>
            <a:xfrm>
              <a:off x="13652" y="2435"/>
              <a:ext cx="1018" cy="1496"/>
              <a:chOff x="16493" y="6784"/>
              <a:chExt cx="1190" cy="1826"/>
            </a:xfrm>
          </p:grpSpPr>
          <p:pic>
            <p:nvPicPr>
              <p:cNvPr id="10" name="图片 9"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493" y="6784"/>
                <a:ext cx="1190" cy="1826"/>
              </a:xfrm>
              <a:prstGeom prst="rect">
                <a:avLst/>
              </a:prstGeom>
            </p:spPr>
          </p:pic>
          <p:sp>
            <p:nvSpPr>
              <p:cNvPr id="11" name="文本框 10"/>
              <p:cNvSpPr txBox="1"/>
              <p:nvPr/>
            </p:nvSpPr>
            <p:spPr>
              <a:xfrm>
                <a:off x="16894" y="6964"/>
                <a:ext cx="419" cy="1595"/>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神话传说</a:t>
                </a:r>
              </a:p>
            </p:txBody>
          </p:sp>
        </p:grpSp>
      </p:grpSp>
      <p:pic>
        <p:nvPicPr>
          <p:cNvPr id="13" name="图片 12"/>
          <p:cNvPicPr>
            <a:picLocks noChangeAspect="1"/>
          </p:cNvPicPr>
          <p:nvPr/>
        </p:nvPicPr>
        <p:blipFill>
          <a:blip r:embed="rId6" cstate="email">
            <a:extLst>
              <a:ext uri="{28A0092B-C50C-407E-A947-70E740481C1C}">
                <a14:useLocalDpi xmlns:a14="http://schemas.microsoft.com/office/drawing/2010/main"/>
              </a:ext>
            </a:extLst>
          </a:blip>
          <a:srcRect l="12108" t="30359" r="12346" b="38450"/>
          <a:stretch>
            <a:fillRect/>
          </a:stretch>
        </p:blipFill>
        <p:spPr>
          <a:xfrm>
            <a:off x="6283325" y="2016760"/>
            <a:ext cx="5182235" cy="3210560"/>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217160" y="3539490"/>
            <a:ext cx="2286000" cy="3318510"/>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1905"/>
            <a:ext cx="4848225" cy="3132455"/>
          </a:xfrm>
          <a:prstGeom prst="rect">
            <a:avLst/>
          </a:prstGeom>
        </p:spPr>
      </p:pic>
      <p:grpSp>
        <p:nvGrpSpPr>
          <p:cNvPr id="36" name="组合 35"/>
          <p:cNvGrpSpPr/>
          <p:nvPr/>
        </p:nvGrpSpPr>
        <p:grpSpPr>
          <a:xfrm>
            <a:off x="-2539" y="3898900"/>
            <a:ext cx="12199620" cy="2960370"/>
            <a:chOff x="-4" y="6140"/>
            <a:chExt cx="19212" cy="4662"/>
          </a:xfrm>
        </p:grpSpPr>
        <p:pic>
          <p:nvPicPr>
            <p:cNvPr id="31" name="图片 30" descr="/Users/weiqingqing/Desktop/图片2.png图片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 y="7209"/>
              <a:ext cx="12076" cy="3591"/>
            </a:xfrm>
            <a:prstGeom prst="rect">
              <a:avLst/>
            </a:prstGeom>
          </p:spPr>
        </p:pic>
        <p:pic>
          <p:nvPicPr>
            <p:cNvPr id="30" name="图片 29" descr="juhuabeijing副本的副本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348" y="6140"/>
              <a:ext cx="8861" cy="4663"/>
            </a:xfrm>
            <a:prstGeom prst="rect">
              <a:avLst/>
            </a:prstGeom>
          </p:spPr>
        </p:pic>
      </p:grpSp>
      <p:sp>
        <p:nvSpPr>
          <p:cNvPr id="11" name="文本框 10"/>
          <p:cNvSpPr txBox="1"/>
          <p:nvPr/>
        </p:nvSpPr>
        <p:spPr>
          <a:xfrm>
            <a:off x="10092016"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2" name="组合 11"/>
          <p:cNvGrpSpPr/>
          <p:nvPr/>
        </p:nvGrpSpPr>
        <p:grpSpPr>
          <a:xfrm>
            <a:off x="11114415" y="1601470"/>
            <a:ext cx="431166" cy="991235"/>
            <a:chOff x="17128" y="2522"/>
            <a:chExt cx="679" cy="1561"/>
          </a:xfrm>
        </p:grpSpPr>
        <p:sp>
          <p:nvSpPr>
            <p:cNvPr id="14" name="任意多边形 13"/>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文本框 17"/>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22" name="文本框 21"/>
          <p:cNvSpPr txBox="1"/>
          <p:nvPr/>
        </p:nvSpPr>
        <p:spPr>
          <a:xfrm>
            <a:off x="4124960" y="1552575"/>
            <a:ext cx="3910965" cy="1015663"/>
          </a:xfrm>
          <a:prstGeom prst="rect">
            <a:avLst/>
          </a:prstGeom>
          <a:noFill/>
        </p:spPr>
        <p:txBody>
          <a:bodyPr wrap="square" rtlCol="0">
            <a:spAutoFit/>
          </a:bodyPr>
          <a:lstStyle/>
          <a:p>
            <a:pPr algn="dist"/>
            <a:r>
              <a:rPr lang="zh-CN" altLang="en-US" sz="6000" dirty="0">
                <a:solidFill>
                  <a:srgbClr val="B35A03"/>
                </a:solidFill>
                <a:latin typeface="汉仪汉黑W" panose="00020600040101010101" pitchFamily="18" charset="-122"/>
                <a:ea typeface="汉仪汉黑W" panose="00020600040101010101" pitchFamily="18" charset="-122"/>
              </a:rPr>
              <a:t>第四部分</a:t>
            </a:r>
          </a:p>
        </p:txBody>
      </p:sp>
      <p:sp>
        <p:nvSpPr>
          <p:cNvPr id="23" name="文本框 22"/>
          <p:cNvSpPr txBox="1"/>
          <p:nvPr/>
        </p:nvSpPr>
        <p:spPr>
          <a:xfrm>
            <a:off x="3441065" y="2686685"/>
            <a:ext cx="5262880" cy="923330"/>
          </a:xfrm>
          <a:prstGeom prst="rect">
            <a:avLst/>
          </a:prstGeom>
          <a:noFill/>
        </p:spPr>
        <p:txBody>
          <a:bodyPr wrap="square" rtlCol="0">
            <a:spAutoFit/>
          </a:bodyPr>
          <a:lstStyle/>
          <a:p>
            <a:pPr algn="dist"/>
            <a:r>
              <a:rPr lang="zh-CN" altLang="en-US" sz="54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—重阳节诗词—</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05"/>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重阳节诗词</a:t>
            </a:r>
          </a:p>
        </p:txBody>
      </p:sp>
      <p:grpSp>
        <p:nvGrpSpPr>
          <p:cNvPr id="9" name="组合 8"/>
          <p:cNvGrpSpPr/>
          <p:nvPr/>
        </p:nvGrpSpPr>
        <p:grpSpPr>
          <a:xfrm>
            <a:off x="1740535" y="1745615"/>
            <a:ext cx="3684271" cy="3266440"/>
            <a:chOff x="2782" y="3004"/>
            <a:chExt cx="5802" cy="5144"/>
          </a:xfrm>
        </p:grpSpPr>
        <p:pic>
          <p:nvPicPr>
            <p:cNvPr id="2" name="图片 1" descr="230805的副本"/>
            <p:cNvPicPr>
              <a:picLocks noChangeAspect="1"/>
            </p:cNvPicPr>
            <p:nvPr/>
          </p:nvPicPr>
          <p:blipFill>
            <a:blip r:embed="rId5" cstate="email">
              <a:lum bright="6000"/>
              <a:extLst>
                <a:ext uri="{28A0092B-C50C-407E-A947-70E740481C1C}">
                  <a14:useLocalDpi xmlns:a14="http://schemas.microsoft.com/office/drawing/2010/main"/>
                </a:ext>
              </a:extLst>
            </a:blip>
            <a:srcRect/>
            <a:stretch>
              <a:fillRect/>
            </a:stretch>
          </p:blipFill>
          <p:spPr>
            <a:xfrm>
              <a:off x="2782" y="3004"/>
              <a:ext cx="5802" cy="5144"/>
            </a:xfrm>
            <a:prstGeom prst="rect">
              <a:avLst/>
            </a:prstGeom>
          </p:spPr>
        </p:pic>
        <p:sp>
          <p:nvSpPr>
            <p:cNvPr id="3" name="文本框 2"/>
            <p:cNvSpPr txBox="1"/>
            <p:nvPr/>
          </p:nvSpPr>
          <p:spPr>
            <a:xfrm>
              <a:off x="5241" y="4351"/>
              <a:ext cx="1066" cy="2871"/>
            </a:xfrm>
            <a:prstGeom prst="rect">
              <a:avLst/>
            </a:prstGeom>
            <a:noFill/>
          </p:spPr>
          <p:txBody>
            <a:bodyPr vert="eaVert" wrap="square" rtlCol="0">
              <a:spAutoFit/>
            </a:bodyPr>
            <a:lstStyle/>
            <a:p>
              <a:r>
                <a:rPr lang="zh-CN" altLang="en-US" sz="3200">
                  <a:solidFill>
                    <a:schemeClr val="tx1">
                      <a:lumMod val="65000"/>
                      <a:lumOff val="35000"/>
                    </a:schemeClr>
                  </a:solidFill>
                  <a:latin typeface="汉仪帅线体W" panose="00020600040101010101" charset="-122"/>
                  <a:ea typeface="汉仪帅线体W" panose="00020600040101010101" charset="-122"/>
                </a:rPr>
                <a:t>重阳诗词</a:t>
              </a:r>
            </a:p>
          </p:txBody>
        </p:sp>
      </p:grpSp>
      <p:grpSp>
        <p:nvGrpSpPr>
          <p:cNvPr id="13" name="组合 12"/>
          <p:cNvGrpSpPr/>
          <p:nvPr/>
        </p:nvGrpSpPr>
        <p:grpSpPr>
          <a:xfrm>
            <a:off x="6160771" y="2047242"/>
            <a:ext cx="4472940" cy="2789555"/>
            <a:chOff x="9882" y="3224"/>
            <a:chExt cx="7044" cy="4393"/>
          </a:xfrm>
        </p:grpSpPr>
        <p:sp>
          <p:nvSpPr>
            <p:cNvPr id="10" name="文本框 9"/>
            <p:cNvSpPr txBox="1"/>
            <p:nvPr/>
          </p:nvSpPr>
          <p:spPr>
            <a:xfrm>
              <a:off x="10606" y="3224"/>
              <a:ext cx="5595" cy="824"/>
            </a:xfrm>
            <a:prstGeom prst="rect">
              <a:avLst/>
            </a:prstGeom>
            <a:noFill/>
          </p:spPr>
          <p:txBody>
            <a:bodyPr wrap="square" rtlCol="0">
              <a:spAutoFit/>
            </a:bodyPr>
            <a:lstStyle/>
            <a:p>
              <a:pPr algn="dist"/>
              <a:r>
                <a:rPr lang="zh-CN" altLang="en-US" sz="2800" b="1">
                  <a:solidFill>
                    <a:schemeClr val="tx1">
                      <a:lumMod val="65000"/>
                      <a:lumOff val="35000"/>
                    </a:schemeClr>
                  </a:solidFill>
                  <a:latin typeface="汉仪帅线体W" panose="00020600040101010101" charset="-122"/>
                  <a:ea typeface="汉仪帅线体W" panose="00020600040101010101" charset="-122"/>
                </a:rPr>
                <a:t>九月九日忆山东兄弟</a:t>
              </a:r>
            </a:p>
          </p:txBody>
        </p:sp>
        <p:sp>
          <p:nvSpPr>
            <p:cNvPr id="11" name="文本框 10"/>
            <p:cNvSpPr txBox="1"/>
            <p:nvPr/>
          </p:nvSpPr>
          <p:spPr>
            <a:xfrm>
              <a:off x="11439" y="4436"/>
              <a:ext cx="3930" cy="582"/>
            </a:xfrm>
            <a:prstGeom prst="rect">
              <a:avLst/>
            </a:prstGeom>
            <a:noFill/>
          </p:spPr>
          <p:txBody>
            <a:bodyPr wrap="square" rtlCol="0">
              <a:spAutoFit/>
            </a:bodyPr>
            <a:lstStyle/>
            <a:p>
              <a:r>
                <a:rPr lang="zh-CN" altLang="en-US">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——唐代 . 王维——</a:t>
              </a:r>
            </a:p>
          </p:txBody>
        </p:sp>
        <p:sp>
          <p:nvSpPr>
            <p:cNvPr id="12" name="文本框 11"/>
            <p:cNvSpPr txBox="1"/>
            <p:nvPr/>
          </p:nvSpPr>
          <p:spPr>
            <a:xfrm>
              <a:off x="9882" y="4806"/>
              <a:ext cx="7044" cy="2811"/>
            </a:xfrm>
            <a:prstGeom prst="rect">
              <a:avLst/>
            </a:prstGeom>
            <a:noFill/>
          </p:spPr>
          <p:txBody>
            <a:bodyPr wrap="square" rtlCol="0">
              <a:spAutoFit/>
            </a:bodyPr>
            <a:lstStyle/>
            <a:p>
              <a:pPr fontAlgn="auto">
                <a:lnSpc>
                  <a:spcPct val="250000"/>
                </a:lnSpc>
              </a:pPr>
              <a:r>
                <a:rPr lang="zh-CN" altLang="en-US" sz="220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独在异乡为异客，每逢佳节倍思亲。</a:t>
              </a:r>
            </a:p>
            <a:p>
              <a:pPr fontAlgn="auto">
                <a:lnSpc>
                  <a:spcPct val="250000"/>
                </a:lnSpc>
              </a:pPr>
              <a:r>
                <a:rPr lang="zh-CN" altLang="en-US" sz="220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遥知兄弟登高处，遍地茱萸少一人。</a:t>
              </a:r>
            </a:p>
          </p:txBody>
        </p: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重阳节诗词</a:t>
            </a:r>
          </a:p>
        </p:txBody>
      </p:sp>
      <p:pic>
        <p:nvPicPr>
          <p:cNvPr id="10" name="图片 9"/>
          <p:cNvPicPr>
            <a:picLocks noChangeAspect="1"/>
          </p:cNvPicPr>
          <p:nvPr/>
        </p:nvPicPr>
        <p:blipFill>
          <a:blip r:embed="rId5" cstate="email">
            <a:lum bright="6000"/>
            <a:extLst>
              <a:ext uri="{28A0092B-C50C-407E-A947-70E740481C1C}">
                <a14:useLocalDpi xmlns:a14="http://schemas.microsoft.com/office/drawing/2010/main"/>
              </a:ext>
            </a:extLst>
          </a:blip>
          <a:stretch>
            <a:fillRect/>
          </a:stretch>
        </p:blipFill>
        <p:spPr>
          <a:xfrm>
            <a:off x="7449820" y="2093914"/>
            <a:ext cx="3865245" cy="3042285"/>
          </a:xfrm>
          <a:prstGeom prst="rect">
            <a:avLst/>
          </a:prstGeom>
          <a:ln>
            <a:noFill/>
          </a:ln>
        </p:spPr>
      </p:pic>
      <p:sp>
        <p:nvSpPr>
          <p:cNvPr id="2" name="文本框 1"/>
          <p:cNvSpPr txBox="1"/>
          <p:nvPr/>
        </p:nvSpPr>
        <p:spPr>
          <a:xfrm>
            <a:off x="1647191" y="1573531"/>
            <a:ext cx="5145405" cy="2800767"/>
          </a:xfrm>
          <a:prstGeom prst="rect">
            <a:avLst/>
          </a:prstGeom>
          <a:noFill/>
        </p:spPr>
        <p:txBody>
          <a:bodyPr wrap="square" rtlCol="0">
            <a:spAutoFit/>
          </a:bodyPr>
          <a:lstStyle/>
          <a:p>
            <a:pPr fontAlgn="auto">
              <a:lnSpc>
                <a:spcPct val="200000"/>
              </a:lnSpc>
            </a:pPr>
            <a:r>
              <a:rPr lang="zh-CN" altLang="en-US" sz="2200">
                <a:solidFill>
                  <a:schemeClr val="tx1">
                    <a:lumMod val="65000"/>
                    <a:lumOff val="35000"/>
                  </a:schemeClr>
                </a:solidFill>
                <a:latin typeface="汉仪帅线体W" panose="00020600040101010101" charset="-122"/>
                <a:ea typeface="汉仪帅线体W" panose="00020600040101010101" charset="-122"/>
              </a:rPr>
              <a:t>重阳过后，西风渐紧，庭树叶纷纷。</a:t>
            </a:r>
          </a:p>
          <a:p>
            <a:pPr fontAlgn="auto">
              <a:lnSpc>
                <a:spcPct val="200000"/>
              </a:lnSpc>
            </a:pPr>
            <a:r>
              <a:rPr lang="zh-CN" altLang="en-US" sz="2200">
                <a:solidFill>
                  <a:schemeClr val="tx1">
                    <a:lumMod val="65000"/>
                    <a:lumOff val="35000"/>
                  </a:schemeClr>
                </a:solidFill>
                <a:latin typeface="汉仪帅线体W" panose="00020600040101010101" charset="-122"/>
                <a:ea typeface="汉仪帅线体W" panose="00020600040101010101" charset="-122"/>
              </a:rPr>
              <a:t>朱阑向晓，芙蓉妖艳，特地斗芳新。</a:t>
            </a:r>
          </a:p>
          <a:p>
            <a:pPr fontAlgn="auto">
              <a:lnSpc>
                <a:spcPct val="200000"/>
              </a:lnSpc>
            </a:pPr>
            <a:r>
              <a:rPr lang="zh-CN" altLang="en-US" sz="2200">
                <a:solidFill>
                  <a:schemeClr val="tx1">
                    <a:lumMod val="65000"/>
                    <a:lumOff val="35000"/>
                  </a:schemeClr>
                </a:solidFill>
                <a:latin typeface="汉仪帅线体W" panose="00020600040101010101" charset="-122"/>
                <a:ea typeface="汉仪帅线体W" panose="00020600040101010101" charset="-122"/>
              </a:rPr>
              <a:t>霜前月下，斜红淡蕊，明媚欲回春。</a:t>
            </a:r>
          </a:p>
          <a:p>
            <a:pPr fontAlgn="auto">
              <a:lnSpc>
                <a:spcPct val="200000"/>
              </a:lnSpc>
            </a:pPr>
            <a:r>
              <a:rPr lang="zh-CN" altLang="en-US" sz="2200">
                <a:solidFill>
                  <a:schemeClr val="tx1">
                    <a:lumMod val="65000"/>
                    <a:lumOff val="35000"/>
                  </a:schemeClr>
                </a:solidFill>
                <a:latin typeface="汉仪帅线体W" panose="00020600040101010101" charset="-122"/>
                <a:ea typeface="汉仪帅线体W" panose="00020600040101010101" charset="-122"/>
              </a:rPr>
              <a:t>莫将琼萼等闲分，留赠意中人。</a:t>
            </a:r>
          </a:p>
        </p:txBody>
      </p:sp>
      <p:grpSp>
        <p:nvGrpSpPr>
          <p:cNvPr id="14" name="组合 13"/>
          <p:cNvGrpSpPr/>
          <p:nvPr/>
        </p:nvGrpSpPr>
        <p:grpSpPr>
          <a:xfrm>
            <a:off x="3554097" y="4768217"/>
            <a:ext cx="4421505" cy="400110"/>
            <a:chOff x="6002326" y="5077839"/>
            <a:chExt cx="5048780" cy="533478"/>
          </a:xfrm>
        </p:grpSpPr>
        <p:sp>
          <p:nvSpPr>
            <p:cNvPr id="8" name="矩形 7"/>
            <p:cNvSpPr/>
            <p:nvPr/>
          </p:nvSpPr>
          <p:spPr>
            <a:xfrm>
              <a:off x="6666219" y="5077839"/>
              <a:ext cx="4384887" cy="533478"/>
            </a:xfrm>
            <a:prstGeom prst="rect">
              <a:avLst/>
            </a:prstGeom>
          </p:spPr>
          <p:txBody>
            <a:bodyPr wrap="square">
              <a:spAutoFit/>
            </a:bodyPr>
            <a:lstStyle/>
            <a:p>
              <a:pPr algn="just"/>
              <a:r>
                <a:rPr lang="zh-CN" altLang="en-US" sz="2000">
                  <a:solidFill>
                    <a:schemeClr val="tx1">
                      <a:lumMod val="65000"/>
                      <a:lumOff val="35000"/>
                    </a:schemeClr>
                  </a:solidFill>
                  <a:latin typeface="汉仪帅线体W" panose="00020600040101010101" charset="-122"/>
                  <a:ea typeface="汉仪帅线体W" panose="00020600040101010101" charset="-122"/>
                </a:rPr>
                <a:t>宋代：晏殊《少年游重阳过后》</a:t>
              </a:r>
            </a:p>
          </p:txBody>
        </p:sp>
        <p:cxnSp>
          <p:nvCxnSpPr>
            <p:cNvPr id="12" name="直接连接符 11"/>
            <p:cNvCxnSpPr/>
            <p:nvPr/>
          </p:nvCxnSpPr>
          <p:spPr>
            <a:xfrm>
              <a:off x="6002326" y="5313303"/>
              <a:ext cx="666307"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sp>
        <p:nvSpPr>
          <p:cNvPr id="10" name="椭圆 9"/>
          <p:cNvSpPr/>
          <p:nvPr/>
        </p:nvSpPr>
        <p:spPr>
          <a:xfrm>
            <a:off x="704851" y="520065"/>
            <a:ext cx="3636000" cy="3636000"/>
          </a:xfrm>
          <a:prstGeom prst="ellipse">
            <a:avLst/>
          </a:prstGeom>
          <a:gradFill>
            <a:gsLst>
              <a:gs pos="0">
                <a:srgbClr val="FF6364"/>
              </a:gs>
              <a:gs pos="46000">
                <a:srgbClr val="FF6364">
                  <a:alpha val="28000"/>
                </a:srgbClr>
              </a:gs>
              <a:gs pos="72000">
                <a:srgbClr val="FF636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8556" y="2257427"/>
            <a:ext cx="3169285" cy="4600575"/>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00" y="2341887"/>
            <a:ext cx="12204000" cy="4516115"/>
          </a:xfrm>
          <a:prstGeom prst="rect">
            <a:avLst/>
          </a:prstGeom>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14" y="-1905"/>
            <a:ext cx="4848225" cy="3132455"/>
          </a:xfrm>
          <a:prstGeom prst="rect">
            <a:avLst/>
          </a:prstGeom>
        </p:spPr>
      </p:pic>
      <p:sp>
        <p:nvSpPr>
          <p:cNvPr id="15" name="文本框 14"/>
          <p:cNvSpPr txBox="1"/>
          <p:nvPr/>
        </p:nvSpPr>
        <p:spPr>
          <a:xfrm>
            <a:off x="9853892"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9" name="组合 18"/>
          <p:cNvGrpSpPr/>
          <p:nvPr/>
        </p:nvGrpSpPr>
        <p:grpSpPr>
          <a:xfrm>
            <a:off x="10876290" y="1601470"/>
            <a:ext cx="431166" cy="991235"/>
            <a:chOff x="17128" y="2522"/>
            <a:chExt cx="679" cy="1561"/>
          </a:xfrm>
        </p:grpSpPr>
        <p:sp>
          <p:nvSpPr>
            <p:cNvPr id="13" name="任意多边形 12"/>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文本框 15"/>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17" name="文本框 16"/>
          <p:cNvSpPr txBox="1"/>
          <p:nvPr/>
        </p:nvSpPr>
        <p:spPr>
          <a:xfrm>
            <a:off x="3109279" y="1687197"/>
            <a:ext cx="5973445" cy="706755"/>
          </a:xfrm>
          <a:prstGeom prst="rect">
            <a:avLst/>
          </a:prstGeom>
          <a:noFill/>
        </p:spPr>
        <p:txBody>
          <a:bodyPr wrap="square" rtlCol="0">
            <a:spAutoFit/>
          </a:bodyPr>
          <a:lstStyle/>
          <a:p>
            <a:pPr algn="dist"/>
            <a:r>
              <a:rPr lang="zh-CN" altLang="en-US" sz="4000" dirty="0">
                <a:solidFill>
                  <a:srgbClr val="B35A03"/>
                </a:solidFill>
                <a:latin typeface="汉仪汉黑W" panose="00020600040101010101" pitchFamily="18" charset="-122"/>
                <a:ea typeface="汉仪汉黑W" panose="00020600040101010101" pitchFamily="18" charset="-122"/>
              </a:rPr>
              <a:t>谢谢观看</a:t>
            </a:r>
          </a:p>
        </p:txBody>
      </p:sp>
      <p:sp>
        <p:nvSpPr>
          <p:cNvPr id="20" name="文本框 19"/>
          <p:cNvSpPr txBox="1"/>
          <p:nvPr/>
        </p:nvSpPr>
        <p:spPr>
          <a:xfrm>
            <a:off x="4028124" y="2639061"/>
            <a:ext cx="4135755" cy="369332"/>
          </a:xfrm>
          <a:prstGeom prst="rect">
            <a:avLst/>
          </a:prstGeom>
          <a:noFill/>
        </p:spPr>
        <p:txBody>
          <a:bodyPr wrap="square" rtlCol="0">
            <a:spAutoFit/>
          </a:bodyPr>
          <a:lstStyle/>
          <a:p>
            <a:pPr algn="dist"/>
            <a:r>
              <a:rPr lang="zh-CN" altLang="en-US">
                <a:solidFill>
                  <a:schemeClr val="tx1">
                    <a:lumMod val="65000"/>
                    <a:lumOff val="35000"/>
                  </a:schemeClr>
                </a:solidFill>
                <a:latin typeface="汉仪帅线体W" panose="00020600040101010101" charset="-122"/>
                <a:ea typeface="汉仪帅线体W" panose="00020600040101010101" charset="-122"/>
              </a:rPr>
              <a:t>—独在异乡为异客，每逢佳节倍思亲—</a:t>
            </a:r>
          </a:p>
        </p:txBody>
      </p:sp>
      <p:pic>
        <p:nvPicPr>
          <p:cNvPr id="21" name="New picture"/>
          <p:cNvPicPr/>
          <p:nvPr/>
        </p:nvPicPr>
        <p:blipFill>
          <a:blip r:embed="rId6"/>
          <a:stretch>
            <a:fillRect/>
          </a:stretch>
        </p:blipFill>
        <p:spPr>
          <a:xfrm>
            <a:off x="12166600" y="11620500"/>
            <a:ext cx="330200" cy="241300"/>
          </a:xfrm>
          <a:prstGeom prst="cube">
            <a:avLst/>
          </a:prstGeom>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6085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sp>
        <p:nvSpPr>
          <p:cNvPr id="10" name="椭圆 9"/>
          <p:cNvSpPr/>
          <p:nvPr/>
        </p:nvSpPr>
        <p:spPr>
          <a:xfrm>
            <a:off x="704851" y="520065"/>
            <a:ext cx="3636000" cy="3636000"/>
          </a:xfrm>
          <a:prstGeom prst="ellipse">
            <a:avLst/>
          </a:prstGeom>
          <a:gradFill>
            <a:gsLst>
              <a:gs pos="0">
                <a:srgbClr val="FF6364"/>
              </a:gs>
              <a:gs pos="46000">
                <a:srgbClr val="FF6364">
                  <a:alpha val="28000"/>
                </a:srgbClr>
              </a:gs>
              <a:gs pos="72000">
                <a:srgbClr val="FF6364">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14" y="-1905"/>
            <a:ext cx="4848225" cy="3132455"/>
          </a:xfrm>
          <a:prstGeom prst="rect">
            <a:avLst/>
          </a:prstGeom>
        </p:spPr>
      </p:pic>
      <p:sp>
        <p:nvSpPr>
          <p:cNvPr id="2" name="文本框 1"/>
          <p:cNvSpPr txBox="1"/>
          <p:nvPr/>
        </p:nvSpPr>
        <p:spPr>
          <a:xfrm>
            <a:off x="1579881" y="1901190"/>
            <a:ext cx="2435225" cy="1200329"/>
          </a:xfrm>
          <a:prstGeom prst="rect">
            <a:avLst/>
          </a:prstGeom>
          <a:noFill/>
        </p:spPr>
        <p:txBody>
          <a:bodyPr wrap="square" rtlCol="0">
            <a:spAutoFit/>
          </a:bodyPr>
          <a:lstStyle/>
          <a:p>
            <a:pPr algn="dist"/>
            <a:r>
              <a:rPr lang="zh-CN" altLang="en-US" sz="7200" dirty="0">
                <a:solidFill>
                  <a:srgbClr val="B35A03"/>
                </a:solidFill>
                <a:latin typeface="汉仪汉黑W" panose="00020600040101010101" pitchFamily="18" charset="-122"/>
                <a:ea typeface="汉仪汉黑W" panose="00020600040101010101" pitchFamily="18" charset="-122"/>
              </a:rPr>
              <a:t>目录</a:t>
            </a:r>
          </a:p>
        </p:txBody>
      </p:sp>
      <p:sp>
        <p:nvSpPr>
          <p:cNvPr id="3" name="文本框 2"/>
          <p:cNvSpPr txBox="1"/>
          <p:nvPr/>
        </p:nvSpPr>
        <p:spPr>
          <a:xfrm>
            <a:off x="1549401" y="3193416"/>
            <a:ext cx="2435225" cy="646331"/>
          </a:xfrm>
          <a:prstGeom prst="rect">
            <a:avLst/>
          </a:prstGeom>
          <a:noFill/>
        </p:spPr>
        <p:txBody>
          <a:bodyPr wrap="square" rtlCol="0">
            <a:spAutoFit/>
          </a:bodyPr>
          <a:lstStyle/>
          <a:p>
            <a:pPr algn="dist"/>
            <a:r>
              <a:rPr lang="en-US" altLang="zh-CN" sz="3600" b="1">
                <a:solidFill>
                  <a:schemeClr val="tx1">
                    <a:lumMod val="65000"/>
                    <a:lumOff val="35000"/>
                  </a:schemeClr>
                </a:solidFill>
                <a:latin typeface="汉仪帅线体W" panose="00020600040101010101" charset="-122"/>
                <a:ea typeface="汉仪帅线体W" panose="00020600040101010101" charset="-122"/>
              </a:rPr>
              <a:t>CONTENTS</a:t>
            </a:r>
          </a:p>
        </p:txBody>
      </p:sp>
      <p:grpSp>
        <p:nvGrpSpPr>
          <p:cNvPr id="12" name="组合 11"/>
          <p:cNvGrpSpPr/>
          <p:nvPr/>
        </p:nvGrpSpPr>
        <p:grpSpPr>
          <a:xfrm>
            <a:off x="5351145" y="1266826"/>
            <a:ext cx="2880360" cy="1306830"/>
            <a:chOff x="8427" y="1164"/>
            <a:chExt cx="4536" cy="2058"/>
          </a:xfrm>
        </p:grpSpPr>
        <p:pic>
          <p:nvPicPr>
            <p:cNvPr id="14" name="图片 13"/>
            <p:cNvPicPr>
              <a:picLocks noChangeAspect="1"/>
            </p:cNvPicPr>
            <p:nvPr/>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5400000">
              <a:off x="9666" y="-75"/>
              <a:ext cx="2058" cy="4536"/>
            </a:xfrm>
            <a:prstGeom prst="rect">
              <a:avLst/>
            </a:prstGeom>
          </p:spPr>
        </p:pic>
        <p:sp>
          <p:nvSpPr>
            <p:cNvPr id="11" name="文本框 10"/>
            <p:cNvSpPr txBox="1"/>
            <p:nvPr/>
          </p:nvSpPr>
          <p:spPr>
            <a:xfrm>
              <a:off x="9019" y="1772"/>
              <a:ext cx="3345" cy="872"/>
            </a:xfrm>
            <a:prstGeom prst="rect">
              <a:avLst/>
            </a:prstGeom>
            <a:noFill/>
          </p:spPr>
          <p:txBody>
            <a:bodyPr wrap="square" rtlCol="0">
              <a:spAutoFit/>
            </a:bodyPr>
            <a:lstStyle/>
            <a:p>
              <a:pPr algn="dist"/>
              <a:r>
                <a:rPr lang="zh-CN" altLang="en-US" sz="3000" b="1">
                  <a:solidFill>
                    <a:schemeClr val="bg1"/>
                  </a:solidFill>
                  <a:latin typeface="汉仪帅线体W" panose="00020600040101010101" charset="-122"/>
                  <a:ea typeface="汉仪帅线体W" panose="00020600040101010101" charset="-122"/>
                </a:rPr>
                <a:t>重阳节起源</a:t>
              </a:r>
            </a:p>
          </p:txBody>
        </p:sp>
      </p:grpSp>
      <p:grpSp>
        <p:nvGrpSpPr>
          <p:cNvPr id="18" name="组合 17"/>
          <p:cNvGrpSpPr/>
          <p:nvPr/>
        </p:nvGrpSpPr>
        <p:grpSpPr>
          <a:xfrm>
            <a:off x="8611871" y="1266826"/>
            <a:ext cx="2880360" cy="1306830"/>
            <a:chOff x="8427" y="1164"/>
            <a:chExt cx="4536" cy="2058"/>
          </a:xfrm>
        </p:grpSpPr>
        <p:pic>
          <p:nvPicPr>
            <p:cNvPr id="22" name="图片 21"/>
            <p:cNvPicPr>
              <a:picLocks noChangeAspect="1"/>
            </p:cNvPicPr>
            <p:nvPr/>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5400000">
              <a:off x="9666" y="-75"/>
              <a:ext cx="2058" cy="4536"/>
            </a:xfrm>
            <a:prstGeom prst="rect">
              <a:avLst/>
            </a:prstGeom>
          </p:spPr>
        </p:pic>
        <p:sp>
          <p:nvSpPr>
            <p:cNvPr id="23" name="文本框 22"/>
            <p:cNvSpPr txBox="1"/>
            <p:nvPr/>
          </p:nvSpPr>
          <p:spPr>
            <a:xfrm>
              <a:off x="9019" y="1772"/>
              <a:ext cx="3345" cy="872"/>
            </a:xfrm>
            <a:prstGeom prst="rect">
              <a:avLst/>
            </a:prstGeom>
            <a:noFill/>
          </p:spPr>
          <p:txBody>
            <a:bodyPr wrap="square" rtlCol="0">
              <a:spAutoFit/>
            </a:bodyPr>
            <a:lstStyle/>
            <a:p>
              <a:pPr algn="dist"/>
              <a:r>
                <a:rPr lang="zh-CN" altLang="en-US" sz="3000" b="1">
                  <a:solidFill>
                    <a:schemeClr val="bg1"/>
                  </a:solidFill>
                  <a:latin typeface="汉仪帅线体W" panose="00020600040101010101" charset="-122"/>
                  <a:ea typeface="汉仪帅线体W" panose="00020600040101010101" charset="-122"/>
                </a:rPr>
                <a:t>重阳节习俗</a:t>
              </a:r>
            </a:p>
          </p:txBody>
        </p:sp>
      </p:grpSp>
      <p:grpSp>
        <p:nvGrpSpPr>
          <p:cNvPr id="24" name="组合 23"/>
          <p:cNvGrpSpPr/>
          <p:nvPr/>
        </p:nvGrpSpPr>
        <p:grpSpPr>
          <a:xfrm>
            <a:off x="5351145" y="2762251"/>
            <a:ext cx="2880360" cy="1306830"/>
            <a:chOff x="8427" y="1164"/>
            <a:chExt cx="4536" cy="2058"/>
          </a:xfrm>
        </p:grpSpPr>
        <p:pic>
          <p:nvPicPr>
            <p:cNvPr id="25" name="图片 24"/>
            <p:cNvPicPr>
              <a:picLocks noChangeAspect="1"/>
            </p:cNvPicPr>
            <p:nvPr/>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5400000">
              <a:off x="9666" y="-75"/>
              <a:ext cx="2058" cy="4536"/>
            </a:xfrm>
            <a:prstGeom prst="rect">
              <a:avLst/>
            </a:prstGeom>
          </p:spPr>
        </p:pic>
        <p:sp>
          <p:nvSpPr>
            <p:cNvPr id="26" name="文本框 25"/>
            <p:cNvSpPr txBox="1"/>
            <p:nvPr/>
          </p:nvSpPr>
          <p:spPr>
            <a:xfrm>
              <a:off x="9019" y="1772"/>
              <a:ext cx="3345" cy="872"/>
            </a:xfrm>
            <a:prstGeom prst="rect">
              <a:avLst/>
            </a:prstGeom>
            <a:noFill/>
          </p:spPr>
          <p:txBody>
            <a:bodyPr wrap="square" rtlCol="0">
              <a:spAutoFit/>
            </a:bodyPr>
            <a:lstStyle/>
            <a:p>
              <a:pPr algn="dist"/>
              <a:r>
                <a:rPr lang="zh-CN" altLang="en-US" sz="3000" b="1">
                  <a:solidFill>
                    <a:schemeClr val="bg1"/>
                  </a:solidFill>
                  <a:latin typeface="汉仪帅线体W" panose="00020600040101010101" charset="-122"/>
                  <a:ea typeface="汉仪帅线体W" panose="00020600040101010101" charset="-122"/>
                </a:rPr>
                <a:t>重阳节传说</a:t>
              </a:r>
            </a:p>
          </p:txBody>
        </p:sp>
      </p:grpSp>
      <p:grpSp>
        <p:nvGrpSpPr>
          <p:cNvPr id="27" name="组合 26"/>
          <p:cNvGrpSpPr/>
          <p:nvPr/>
        </p:nvGrpSpPr>
        <p:grpSpPr>
          <a:xfrm>
            <a:off x="8611871" y="2762251"/>
            <a:ext cx="2880360" cy="1306830"/>
            <a:chOff x="8427" y="1164"/>
            <a:chExt cx="4536" cy="2058"/>
          </a:xfrm>
        </p:grpSpPr>
        <p:pic>
          <p:nvPicPr>
            <p:cNvPr id="28" name="图片 27"/>
            <p:cNvPicPr>
              <a:picLocks noChangeAspect="1"/>
            </p:cNvPicPr>
            <p:nvPr/>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5400000">
              <a:off x="9666" y="-75"/>
              <a:ext cx="2058" cy="4536"/>
            </a:xfrm>
            <a:prstGeom prst="rect">
              <a:avLst/>
            </a:prstGeom>
          </p:spPr>
        </p:pic>
        <p:sp>
          <p:nvSpPr>
            <p:cNvPr id="29" name="文本框 28"/>
            <p:cNvSpPr txBox="1"/>
            <p:nvPr/>
          </p:nvSpPr>
          <p:spPr>
            <a:xfrm>
              <a:off x="9019" y="1772"/>
              <a:ext cx="3345" cy="872"/>
            </a:xfrm>
            <a:prstGeom prst="rect">
              <a:avLst/>
            </a:prstGeom>
            <a:noFill/>
          </p:spPr>
          <p:txBody>
            <a:bodyPr wrap="square" rtlCol="0">
              <a:spAutoFit/>
            </a:bodyPr>
            <a:lstStyle/>
            <a:p>
              <a:pPr algn="dist"/>
              <a:r>
                <a:rPr lang="zh-CN" altLang="en-US" sz="3000" b="1">
                  <a:solidFill>
                    <a:schemeClr val="bg1"/>
                  </a:solidFill>
                  <a:latin typeface="汉仪帅线体W" panose="00020600040101010101" charset="-122"/>
                  <a:ea typeface="汉仪帅线体W" panose="00020600040101010101" charset="-122"/>
                </a:rPr>
                <a:t>重阳节诗词</a:t>
              </a:r>
            </a:p>
          </p:txBody>
        </p:sp>
      </p:grpSp>
      <p:grpSp>
        <p:nvGrpSpPr>
          <p:cNvPr id="36" name="组合 35"/>
          <p:cNvGrpSpPr/>
          <p:nvPr/>
        </p:nvGrpSpPr>
        <p:grpSpPr>
          <a:xfrm>
            <a:off x="-2539" y="3898900"/>
            <a:ext cx="12199620" cy="2960370"/>
            <a:chOff x="-4" y="6140"/>
            <a:chExt cx="19212" cy="4662"/>
          </a:xfrm>
        </p:grpSpPr>
        <p:pic>
          <p:nvPicPr>
            <p:cNvPr id="31" name="图片 30" descr="/Users/weiqingqing/Desktop/图片2.png图片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 y="7209"/>
              <a:ext cx="12076" cy="3591"/>
            </a:xfrm>
            <a:prstGeom prst="rect">
              <a:avLst/>
            </a:prstGeom>
          </p:spPr>
        </p:pic>
        <p:pic>
          <p:nvPicPr>
            <p:cNvPr id="30" name="图片 29" descr="juhuabeijing副本的副本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348" y="6140"/>
              <a:ext cx="8861" cy="4663"/>
            </a:xfrm>
            <a:prstGeom prst="rect">
              <a:avLst/>
            </a:prstGeom>
          </p:spPr>
        </p:pic>
      </p:gr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217160" y="3539490"/>
            <a:ext cx="2286000" cy="3318510"/>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1905"/>
            <a:ext cx="4848225" cy="3132455"/>
          </a:xfrm>
          <a:prstGeom prst="rect">
            <a:avLst/>
          </a:prstGeom>
        </p:spPr>
      </p:pic>
      <p:grpSp>
        <p:nvGrpSpPr>
          <p:cNvPr id="36" name="组合 35"/>
          <p:cNvGrpSpPr/>
          <p:nvPr/>
        </p:nvGrpSpPr>
        <p:grpSpPr>
          <a:xfrm>
            <a:off x="-2539" y="3898900"/>
            <a:ext cx="12199620" cy="2960370"/>
            <a:chOff x="-4" y="6140"/>
            <a:chExt cx="19212" cy="4662"/>
          </a:xfrm>
        </p:grpSpPr>
        <p:pic>
          <p:nvPicPr>
            <p:cNvPr id="31" name="图片 30" descr="/Users/weiqingqing/Desktop/图片2.png图片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 y="7209"/>
              <a:ext cx="12076" cy="3591"/>
            </a:xfrm>
            <a:prstGeom prst="rect">
              <a:avLst/>
            </a:prstGeom>
          </p:spPr>
        </p:pic>
        <p:pic>
          <p:nvPicPr>
            <p:cNvPr id="30" name="图片 29" descr="juhuabeijing副本的副本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348" y="6140"/>
              <a:ext cx="8861" cy="4663"/>
            </a:xfrm>
            <a:prstGeom prst="rect">
              <a:avLst/>
            </a:prstGeom>
          </p:spPr>
        </p:pic>
      </p:grpSp>
      <p:sp>
        <p:nvSpPr>
          <p:cNvPr id="11" name="文本框 10"/>
          <p:cNvSpPr txBox="1"/>
          <p:nvPr/>
        </p:nvSpPr>
        <p:spPr>
          <a:xfrm>
            <a:off x="10092016"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2" name="组合 11"/>
          <p:cNvGrpSpPr/>
          <p:nvPr/>
        </p:nvGrpSpPr>
        <p:grpSpPr>
          <a:xfrm>
            <a:off x="11114415" y="1601470"/>
            <a:ext cx="431166" cy="991235"/>
            <a:chOff x="17128" y="2522"/>
            <a:chExt cx="679" cy="1561"/>
          </a:xfrm>
        </p:grpSpPr>
        <p:sp>
          <p:nvSpPr>
            <p:cNvPr id="14" name="任意多边形 13"/>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文本框 17"/>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22" name="文本框 21"/>
          <p:cNvSpPr txBox="1"/>
          <p:nvPr/>
        </p:nvSpPr>
        <p:spPr>
          <a:xfrm>
            <a:off x="4124960" y="1552575"/>
            <a:ext cx="3910965" cy="1015663"/>
          </a:xfrm>
          <a:prstGeom prst="rect">
            <a:avLst/>
          </a:prstGeom>
          <a:noFill/>
        </p:spPr>
        <p:txBody>
          <a:bodyPr wrap="square" rtlCol="0">
            <a:spAutoFit/>
          </a:bodyPr>
          <a:lstStyle/>
          <a:p>
            <a:pPr algn="dist"/>
            <a:r>
              <a:rPr lang="zh-CN" altLang="en-US" sz="6000" dirty="0">
                <a:solidFill>
                  <a:srgbClr val="B35A03"/>
                </a:solidFill>
                <a:latin typeface="汉仪汉黑W" panose="00020600040101010101" pitchFamily="18" charset="-122"/>
                <a:ea typeface="汉仪汉黑W" panose="00020600040101010101" pitchFamily="18" charset="-122"/>
              </a:rPr>
              <a:t>第一部分</a:t>
            </a:r>
          </a:p>
        </p:txBody>
      </p:sp>
      <p:sp>
        <p:nvSpPr>
          <p:cNvPr id="23" name="文本框 22"/>
          <p:cNvSpPr txBox="1"/>
          <p:nvPr/>
        </p:nvSpPr>
        <p:spPr>
          <a:xfrm>
            <a:off x="3441065" y="2686685"/>
            <a:ext cx="5262880" cy="923330"/>
          </a:xfrm>
          <a:prstGeom prst="rect">
            <a:avLst/>
          </a:prstGeom>
          <a:noFill/>
        </p:spPr>
        <p:txBody>
          <a:bodyPr wrap="square" rtlCol="0">
            <a:spAutoFit/>
          </a:bodyPr>
          <a:lstStyle/>
          <a:p>
            <a:pPr algn="dist"/>
            <a:r>
              <a:rPr lang="zh-CN" altLang="en-US" sz="5400"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—重阳节起源—</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重阳节起源</a:t>
            </a:r>
          </a:p>
        </p:txBody>
      </p:sp>
      <p:sp>
        <p:nvSpPr>
          <p:cNvPr id="8" name="文本框 7"/>
          <p:cNvSpPr txBox="1"/>
          <p:nvPr/>
        </p:nvSpPr>
        <p:spPr>
          <a:xfrm>
            <a:off x="1179831" y="1616075"/>
            <a:ext cx="8024495" cy="4154984"/>
          </a:xfrm>
          <a:prstGeom prst="rect">
            <a:avLst/>
          </a:prstGeom>
          <a:noFill/>
        </p:spPr>
        <p:txBody>
          <a:bodyPr wrap="square" rtlCol="0">
            <a:spAutoFit/>
          </a:bodyPr>
          <a:lstStyle/>
          <a:p>
            <a:pPr marL="285750" indent="-285750" fontAlgn="auto">
              <a:lnSpc>
                <a:spcPct val="150000"/>
              </a:lnSpc>
              <a:buFont typeface="Wingdings" panose="05000000000000000000" charset="0"/>
              <a:buChar char=""/>
            </a:pP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重阳的源头，可追溯到先秦之前。</a:t>
            </a:r>
            <a:r>
              <a:rPr lang="en-US" altLang="zh-CN"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a:t>
            </a: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吕氏春秋</a:t>
            </a:r>
            <a:r>
              <a:rPr lang="en-US" altLang="zh-CN"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a:t>
            </a: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之中</a:t>
            </a:r>
            <a:r>
              <a:rPr lang="en-US" altLang="zh-CN"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a:t>
            </a: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季秋纪</a:t>
            </a:r>
            <a:r>
              <a:rPr lang="en-US" altLang="zh-CN"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a:t>
            </a: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载</a:t>
            </a:r>
            <a:r>
              <a:rPr lang="zh-CN" altLang="en-US" sz="1600"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rPr>
              <a:t>：“（九月）命家宰，农事备收，举五种之要。藏帝籍之收于神仓，祗敬必饬。“是日也，大飨帝，尝牺牲，告备于天子。”可见当时已有在秋九月农作物丰收之时祭飨天帝、祭祖，以谢天帝、祖先恩德的活动。</a:t>
            </a:r>
          </a:p>
          <a:p>
            <a:pPr marL="285750" indent="-285750" fontAlgn="auto">
              <a:lnSpc>
                <a:spcPts val="920"/>
              </a:lnSpc>
              <a:buFont typeface="Wingdings" panose="05000000000000000000" charset="0"/>
              <a:buChar char=""/>
            </a:pPr>
            <a:endParaRPr lang="zh-CN" altLang="en-US" sz="1600"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sym typeface="+mn-ea"/>
            </a:endParaRPr>
          </a:p>
          <a:p>
            <a:pPr marL="285750" indent="-285750" fontAlgn="auto">
              <a:lnSpc>
                <a:spcPct val="150000"/>
              </a:lnSpc>
              <a:buFont typeface="Wingdings" panose="05000000000000000000" charset="0"/>
              <a:buChar char=""/>
            </a:pP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汉代，《西京杂记》中记西汉时的宫人贾佩兰称</a:t>
            </a:r>
            <a:r>
              <a:rPr lang="zh-CN" altLang="en-US" sz="1600"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九月九日，佩茱萸，食蓬饵，饮菊花酒，云令人长寿。”相传自此时起，有了重阳节求寿之俗。这是受古代巫师（后为道士）追求长生，采集药物服用的影响。同时还有大型饮宴活动，是由先秦时庆丰收之宴饮发展而来的。</a:t>
            </a:r>
          </a:p>
          <a:p>
            <a:pPr marL="285750" indent="-285750" fontAlgn="auto">
              <a:lnSpc>
                <a:spcPts val="920"/>
              </a:lnSpc>
              <a:buFont typeface="Wingdings" panose="05000000000000000000" charset="0"/>
              <a:buChar char=""/>
            </a:pPr>
            <a:endParaRPr lang="zh-CN" altLang="en-US" sz="1600"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endParaRPr>
          </a:p>
          <a:p>
            <a:pPr marL="285750" indent="-285750" fontAlgn="auto">
              <a:lnSpc>
                <a:spcPct val="150000"/>
              </a:lnSpc>
              <a:buFont typeface="Wingdings" panose="05000000000000000000" charset="0"/>
              <a:buChar char=""/>
            </a:pPr>
            <a:r>
              <a:rPr lang="zh-CN" altLang="en-US"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《荆楚岁时记》云</a:t>
            </a:r>
            <a:r>
              <a:rPr lang="zh-CN" altLang="en-US" sz="1600"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：“九月九日，四民并籍野饮宴。”隋杜公瞻注云：“九月九日宴会，未知起于何代，然自驻至宋未改。”求长寿及饮宴，构成了重阳节的基础。</a:t>
            </a:r>
          </a:p>
        </p:txBody>
      </p:sp>
      <p:sp>
        <p:nvSpPr>
          <p:cNvPr id="13" name="文本框 12"/>
          <p:cNvSpPr txBox="1"/>
          <p:nvPr/>
        </p:nvSpPr>
        <p:spPr>
          <a:xfrm>
            <a:off x="9548824" y="2757172"/>
            <a:ext cx="754053" cy="2647315"/>
          </a:xfrm>
          <a:prstGeom prst="rect">
            <a:avLst/>
          </a:prstGeom>
          <a:noFill/>
        </p:spPr>
        <p:txBody>
          <a:bodyPr vert="eaVert" wrap="square" lIns="68580" tIns="34290" rIns="68580" bIns="34290" rtlCol="0">
            <a:spAutoFit/>
          </a:bodyPr>
          <a:lstStyle/>
          <a:p>
            <a:r>
              <a:rPr lang="zh-CN" altLang="en-US" sz="4000">
                <a:solidFill>
                  <a:srgbClr val="1B2B52"/>
                </a:solidFill>
                <a:latin typeface="汉仪帅线体W" panose="00020600040101010101" charset="-122"/>
                <a:ea typeface="汉仪帅线体W" panose="00020600040101010101" charset="-122"/>
              </a:rPr>
              <a:t>古代重阳节</a:t>
            </a:r>
          </a:p>
        </p:txBody>
      </p:sp>
      <p:grpSp>
        <p:nvGrpSpPr>
          <p:cNvPr id="15" name="组合 14"/>
          <p:cNvGrpSpPr/>
          <p:nvPr/>
        </p:nvGrpSpPr>
        <p:grpSpPr>
          <a:xfrm>
            <a:off x="10433686" y="4358640"/>
            <a:ext cx="697231" cy="1045210"/>
            <a:chOff x="16539" y="6864"/>
            <a:chExt cx="1098" cy="1646"/>
          </a:xfrm>
        </p:grpSpPr>
        <p:pic>
          <p:nvPicPr>
            <p:cNvPr id="12" name="图片 11"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07"/>
            </a:xfrm>
            <a:prstGeom prst="rect">
              <a:avLst/>
            </a:prstGeom>
            <a:noFill/>
          </p:spPr>
          <p:txBody>
            <a:bodyPr wrap="square" rtlCol="0">
              <a:spAutoFit/>
            </a:bodyPr>
            <a:lstStyle/>
            <a:p>
              <a:pPr algn="ctr"/>
              <a:r>
                <a:rPr lang="zh-CN" altLang="en-US" sz="1600" b="1">
                  <a:solidFill>
                    <a:schemeClr val="bg1"/>
                  </a:solidFill>
                  <a:latin typeface="汉仪帅线体W" panose="00020600040101010101" charset="-122"/>
                  <a:ea typeface="汉仪帅线体W" panose="00020600040101010101" charset="-122"/>
                </a:rPr>
                <a:t>重阳节</a:t>
              </a:r>
            </a:p>
          </p:txBody>
        </p:sp>
      </p:grpSp>
      <p:pic>
        <p:nvPicPr>
          <p:cNvPr id="1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98866" y="1099185"/>
            <a:ext cx="2130425" cy="1154430"/>
          </a:xfrm>
          <a:prstGeom prst="rect">
            <a:avLst/>
          </a:prstGeom>
        </p:spPr>
      </p:pic>
      <p:sp>
        <p:nvSpPr>
          <p:cNvPr id="2" name="文本框 1"/>
          <p:cNvSpPr txBox="1"/>
          <p:nvPr/>
        </p:nvSpPr>
        <p:spPr>
          <a:xfrm>
            <a:off x="4030462" y="408373"/>
            <a:ext cx="1553592" cy="230832"/>
          </a:xfrm>
          <a:prstGeom prst="rect">
            <a:avLst/>
          </a:prstGeom>
          <a:noFill/>
        </p:spPr>
        <p:txBody>
          <a:bodyPr wrap="square" rtlCol="0">
            <a:spAutoFit/>
          </a:bodyPr>
          <a:lstStyle/>
          <a:p>
            <a:r>
              <a:rPr lang="en-US" altLang="zh-CN" sz="900" dirty="0">
                <a:solidFill>
                  <a:srgbClr val="FFF0D6"/>
                </a:solidFill>
              </a:rPr>
              <a:t>https://www.ypppt.com/</a:t>
            </a:r>
            <a:endParaRPr lang="zh-CN" altLang="en-US" sz="900" dirty="0">
              <a:solidFill>
                <a:srgbClr val="FFF0D6"/>
              </a:solidFil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重阳节起源</a:t>
            </a:r>
          </a:p>
        </p:txBody>
      </p:sp>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6800" y="2208531"/>
            <a:ext cx="3087371" cy="3140075"/>
          </a:xfrm>
          <a:prstGeom prst="rect">
            <a:avLst/>
          </a:prstGeom>
        </p:spPr>
      </p:pic>
      <p:sp>
        <p:nvSpPr>
          <p:cNvPr id="2" name="文本框 1"/>
          <p:cNvSpPr txBox="1"/>
          <p:nvPr/>
        </p:nvSpPr>
        <p:spPr>
          <a:xfrm>
            <a:off x="4355465" y="2174876"/>
            <a:ext cx="6856731" cy="3416320"/>
          </a:xfrm>
          <a:prstGeom prst="rect">
            <a:avLst/>
          </a:prstGeom>
          <a:noFill/>
        </p:spPr>
        <p:txBody>
          <a:bodyPr wrap="square" rtlCol="0">
            <a:spAutoFit/>
          </a:bodyPr>
          <a:lstStyle/>
          <a:p>
            <a:pPr fontAlgn="auto">
              <a:lnSpc>
                <a:spcPct val="150000"/>
              </a:lnSpc>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的原型之一是古代的祭祀大火的仪式。作为古代季节星宿标志的“大火”星，在季秋九月隐退，《夏小正》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古代的祭仪情形虽渺茫难晓，但还是可以从后世的重阳节仪中寻找到一些古俗遗痕。</a:t>
            </a:r>
          </a:p>
        </p:txBody>
      </p:sp>
      <p:sp>
        <p:nvSpPr>
          <p:cNvPr id="3" name="文本框 2"/>
          <p:cNvSpPr txBox="1"/>
          <p:nvPr/>
        </p:nvSpPr>
        <p:spPr>
          <a:xfrm>
            <a:off x="4320540" y="1517016"/>
            <a:ext cx="3606800" cy="707886"/>
          </a:xfrm>
          <a:prstGeom prst="rect">
            <a:avLst/>
          </a:prstGeom>
          <a:noFill/>
        </p:spPr>
        <p:txBody>
          <a:bodyPr wrap="square" rtlCol="0">
            <a:spAutoFit/>
          </a:bodyPr>
          <a:lstStyle/>
          <a:p>
            <a:r>
              <a:rPr lang="zh-CN" altLang="en-US" sz="4000" b="1" dirty="0">
                <a:solidFill>
                  <a:schemeClr val="tx1">
                    <a:lumMod val="65000"/>
                    <a:lumOff val="35000"/>
                  </a:schemeClr>
                </a:solidFill>
                <a:latin typeface="汉仪帅线体W" panose="00020600040101010101" charset="-122"/>
                <a:ea typeface="汉仪帅线体W" panose="00020600040101010101" charset="-122"/>
              </a:rPr>
              <a:t>重阳节的原型</a:t>
            </a:r>
          </a:p>
        </p:txBody>
      </p:sp>
      <p:grpSp>
        <p:nvGrpSpPr>
          <p:cNvPr id="15" name="组合 14"/>
          <p:cNvGrpSpPr/>
          <p:nvPr/>
        </p:nvGrpSpPr>
        <p:grpSpPr>
          <a:xfrm>
            <a:off x="7644131" y="1431925"/>
            <a:ext cx="583565" cy="802640"/>
            <a:chOff x="16539" y="6864"/>
            <a:chExt cx="1098" cy="1647"/>
          </a:xfrm>
        </p:grpSpPr>
        <p:pic>
          <p:nvPicPr>
            <p:cNvPr id="12" name="图片 11" descr="图片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24"/>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重阳节</a:t>
              </a:r>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00" y="-1800"/>
            <a:ext cx="12204000" cy="686160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217160" y="3539490"/>
            <a:ext cx="2286000" cy="3318510"/>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1905"/>
            <a:ext cx="4848225" cy="3132455"/>
          </a:xfrm>
          <a:prstGeom prst="rect">
            <a:avLst/>
          </a:prstGeom>
        </p:spPr>
      </p:pic>
      <p:grpSp>
        <p:nvGrpSpPr>
          <p:cNvPr id="36" name="组合 35"/>
          <p:cNvGrpSpPr/>
          <p:nvPr/>
        </p:nvGrpSpPr>
        <p:grpSpPr>
          <a:xfrm>
            <a:off x="-2539" y="3898900"/>
            <a:ext cx="12199620" cy="2960370"/>
            <a:chOff x="-4" y="6140"/>
            <a:chExt cx="19212" cy="4662"/>
          </a:xfrm>
        </p:grpSpPr>
        <p:pic>
          <p:nvPicPr>
            <p:cNvPr id="31" name="图片 30" descr="/Users/weiqingqing/Desktop/图片2.png图片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 y="7209"/>
              <a:ext cx="12076" cy="3591"/>
            </a:xfrm>
            <a:prstGeom prst="rect">
              <a:avLst/>
            </a:prstGeom>
          </p:spPr>
        </p:pic>
        <p:pic>
          <p:nvPicPr>
            <p:cNvPr id="30" name="图片 29" descr="juhuabeijing副本的副本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348" y="6140"/>
              <a:ext cx="8861" cy="4663"/>
            </a:xfrm>
            <a:prstGeom prst="rect">
              <a:avLst/>
            </a:prstGeom>
          </p:spPr>
        </p:pic>
      </p:grpSp>
      <p:sp>
        <p:nvSpPr>
          <p:cNvPr id="11" name="文本框 10"/>
          <p:cNvSpPr txBox="1"/>
          <p:nvPr/>
        </p:nvSpPr>
        <p:spPr>
          <a:xfrm>
            <a:off x="10092016" y="221615"/>
            <a:ext cx="923330" cy="2092960"/>
          </a:xfrm>
          <a:prstGeom prst="rect">
            <a:avLst/>
          </a:prstGeom>
          <a:noFill/>
        </p:spPr>
        <p:txBody>
          <a:bodyPr vert="eaVert" wrap="square" rtlCol="0">
            <a:spAutoFit/>
          </a:bodyPr>
          <a:lstStyle/>
          <a:p>
            <a:pPr algn="dist"/>
            <a:r>
              <a:rPr lang="zh-CN" altLang="en-US" sz="4800" dirty="0">
                <a:solidFill>
                  <a:srgbClr val="2D7685"/>
                </a:solidFill>
                <a:latin typeface="汉仪汉黑W" panose="00020600040101010101" pitchFamily="18" charset="-122"/>
                <a:ea typeface="汉仪汉黑W" panose="00020600040101010101" pitchFamily="18" charset="-122"/>
              </a:rPr>
              <a:t>重阳节</a:t>
            </a:r>
          </a:p>
        </p:txBody>
      </p:sp>
      <p:grpSp>
        <p:nvGrpSpPr>
          <p:cNvPr id="12" name="组合 11"/>
          <p:cNvGrpSpPr/>
          <p:nvPr/>
        </p:nvGrpSpPr>
        <p:grpSpPr>
          <a:xfrm>
            <a:off x="11114415" y="1601470"/>
            <a:ext cx="431166" cy="991235"/>
            <a:chOff x="17128" y="2522"/>
            <a:chExt cx="679" cy="1561"/>
          </a:xfrm>
        </p:grpSpPr>
        <p:sp>
          <p:nvSpPr>
            <p:cNvPr id="14" name="任意多边形 13"/>
            <p:cNvSpPr>
              <a:spLocks noChangeAspect="1"/>
            </p:cNvSpPr>
            <p:nvPr/>
          </p:nvSpPr>
          <p:spPr>
            <a:xfrm>
              <a:off x="17167" y="2522"/>
              <a:ext cx="624" cy="1561"/>
            </a:xfrm>
            <a:custGeom>
              <a:avLst/>
              <a:gdLst>
                <a:gd name="connisteX0" fmla="*/ 86995 w 295627"/>
                <a:gd name="connsiteY0" fmla="*/ 3564 h 750024"/>
                <a:gd name="connisteX1" fmla="*/ 86995 w 295627"/>
                <a:gd name="connsiteY1" fmla="*/ 76589 h 750024"/>
                <a:gd name="connisteX2" fmla="*/ 50800 w 295627"/>
                <a:gd name="connsiteY2" fmla="*/ 149614 h 750024"/>
                <a:gd name="connisteX3" fmla="*/ 26670 w 295627"/>
                <a:gd name="connsiteY3" fmla="*/ 222004 h 750024"/>
                <a:gd name="connisteX4" fmla="*/ 13970 w 295627"/>
                <a:gd name="connsiteY4" fmla="*/ 295029 h 750024"/>
                <a:gd name="connisteX5" fmla="*/ 13970 w 295627"/>
                <a:gd name="connsiteY5" fmla="*/ 368054 h 750024"/>
                <a:gd name="connisteX6" fmla="*/ 1905 w 295627"/>
                <a:gd name="connsiteY6" fmla="*/ 440444 h 750024"/>
                <a:gd name="connisteX7" fmla="*/ 1905 w 295627"/>
                <a:gd name="connsiteY7" fmla="*/ 513469 h 750024"/>
                <a:gd name="connisteX8" fmla="*/ 13970 w 295627"/>
                <a:gd name="connsiteY8" fmla="*/ 585859 h 750024"/>
                <a:gd name="connisteX9" fmla="*/ 50800 w 295627"/>
                <a:gd name="connsiteY9" fmla="*/ 658884 h 750024"/>
                <a:gd name="connisteX10" fmla="*/ 111125 w 295627"/>
                <a:gd name="connsiteY10" fmla="*/ 731909 h 750024"/>
                <a:gd name="connisteX11" fmla="*/ 184150 w 295627"/>
                <a:gd name="connsiteY11" fmla="*/ 743974 h 750024"/>
                <a:gd name="connisteX12" fmla="*/ 244475 w 295627"/>
                <a:gd name="connsiteY12" fmla="*/ 670949 h 750024"/>
                <a:gd name="connisteX13" fmla="*/ 269240 w 295627"/>
                <a:gd name="connsiteY13" fmla="*/ 597924 h 750024"/>
                <a:gd name="connisteX14" fmla="*/ 293370 w 295627"/>
                <a:gd name="connsiteY14" fmla="*/ 525534 h 750024"/>
                <a:gd name="connisteX15" fmla="*/ 293370 w 295627"/>
                <a:gd name="connsiteY15" fmla="*/ 452509 h 750024"/>
                <a:gd name="connisteX16" fmla="*/ 293370 w 295627"/>
                <a:gd name="connsiteY16" fmla="*/ 380119 h 750024"/>
                <a:gd name="connisteX17" fmla="*/ 293370 w 295627"/>
                <a:gd name="connsiteY17" fmla="*/ 307094 h 750024"/>
                <a:gd name="connisteX18" fmla="*/ 281305 w 295627"/>
                <a:gd name="connsiteY18" fmla="*/ 234069 h 750024"/>
                <a:gd name="connisteX19" fmla="*/ 244475 w 295627"/>
                <a:gd name="connsiteY19" fmla="*/ 161679 h 750024"/>
                <a:gd name="connisteX20" fmla="*/ 220345 w 295627"/>
                <a:gd name="connsiteY20" fmla="*/ 88654 h 750024"/>
                <a:gd name="connisteX21" fmla="*/ 147955 w 295627"/>
                <a:gd name="connsiteY21" fmla="*/ 16264 h 750024"/>
                <a:gd name="connisteX22" fmla="*/ 74930 w 295627"/>
                <a:gd name="connsiteY22" fmla="*/ 16264 h 750024"/>
                <a:gd name="connisteX23" fmla="*/ 86995 w 295627"/>
                <a:gd name="connsiteY23" fmla="*/ 3564 h 75002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Lst>
              <a:rect l="l" t="t" r="r" b="b"/>
              <a:pathLst>
                <a:path w="466" h="1166">
                  <a:moveTo>
                    <a:pt x="141" y="82"/>
                  </a:moveTo>
                  <a:cubicBezTo>
                    <a:pt x="139" y="115"/>
                    <a:pt x="120" y="150"/>
                    <a:pt x="106" y="171"/>
                  </a:cubicBezTo>
                  <a:cubicBezTo>
                    <a:pt x="48" y="275"/>
                    <a:pt x="27" y="371"/>
                    <a:pt x="21" y="475"/>
                  </a:cubicBezTo>
                  <a:cubicBezTo>
                    <a:pt x="21" y="486"/>
                    <a:pt x="22" y="500"/>
                    <a:pt x="22" y="507"/>
                  </a:cubicBezTo>
                  <a:cubicBezTo>
                    <a:pt x="23" y="516"/>
                    <a:pt x="23" y="530"/>
                    <a:pt x="23" y="538"/>
                  </a:cubicBezTo>
                  <a:cubicBezTo>
                    <a:pt x="24" y="567"/>
                    <a:pt x="17" y="603"/>
                    <a:pt x="12" y="622"/>
                  </a:cubicBezTo>
                  <a:cubicBezTo>
                    <a:pt x="4" y="651"/>
                    <a:pt x="0" y="708"/>
                    <a:pt x="0" y="734"/>
                  </a:cubicBezTo>
                  <a:lnTo>
                    <a:pt x="0" y="736"/>
                  </a:lnTo>
                  <a:cubicBezTo>
                    <a:pt x="0" y="753"/>
                    <a:pt x="1" y="775"/>
                    <a:pt x="3" y="795"/>
                  </a:cubicBezTo>
                  <a:cubicBezTo>
                    <a:pt x="4" y="801"/>
                    <a:pt x="4" y="809"/>
                    <a:pt x="5" y="811"/>
                  </a:cubicBezTo>
                  <a:cubicBezTo>
                    <a:pt x="7" y="876"/>
                    <a:pt x="31" y="955"/>
                    <a:pt x="80" y="1022"/>
                  </a:cubicBezTo>
                  <a:cubicBezTo>
                    <a:pt x="86" y="1030"/>
                    <a:pt x="94" y="1043"/>
                    <a:pt x="97" y="1048"/>
                  </a:cubicBezTo>
                  <a:cubicBezTo>
                    <a:pt x="131" y="1112"/>
                    <a:pt x="201" y="1166"/>
                    <a:pt x="249" y="1166"/>
                  </a:cubicBezTo>
                  <a:cubicBezTo>
                    <a:pt x="300" y="1171"/>
                    <a:pt x="351" y="1108"/>
                    <a:pt x="379" y="1052"/>
                  </a:cubicBezTo>
                  <a:lnTo>
                    <a:pt x="380" y="1050"/>
                  </a:lnTo>
                  <a:lnTo>
                    <a:pt x="382" y="1048"/>
                  </a:lnTo>
                  <a:lnTo>
                    <a:pt x="383" y="1045"/>
                  </a:lnTo>
                  <a:lnTo>
                    <a:pt x="384" y="1043"/>
                  </a:lnTo>
                  <a:lnTo>
                    <a:pt x="385" y="1041"/>
                  </a:lnTo>
                  <a:cubicBezTo>
                    <a:pt x="404" y="1011"/>
                    <a:pt x="409" y="987"/>
                    <a:pt x="414" y="966"/>
                  </a:cubicBezTo>
                  <a:cubicBezTo>
                    <a:pt x="418" y="942"/>
                    <a:pt x="433" y="900"/>
                    <a:pt x="441" y="881"/>
                  </a:cubicBezTo>
                  <a:cubicBezTo>
                    <a:pt x="454" y="854"/>
                    <a:pt x="467" y="804"/>
                    <a:pt x="466" y="772"/>
                  </a:cubicBezTo>
                  <a:cubicBezTo>
                    <a:pt x="466" y="761"/>
                    <a:pt x="465" y="747"/>
                    <a:pt x="464" y="739"/>
                  </a:cubicBezTo>
                  <a:cubicBezTo>
                    <a:pt x="463" y="727"/>
                    <a:pt x="462" y="709"/>
                    <a:pt x="462" y="697"/>
                  </a:cubicBezTo>
                  <a:lnTo>
                    <a:pt x="462" y="684"/>
                  </a:lnTo>
                  <a:lnTo>
                    <a:pt x="462" y="675"/>
                  </a:lnTo>
                  <a:lnTo>
                    <a:pt x="462" y="666"/>
                  </a:lnTo>
                  <a:lnTo>
                    <a:pt x="462" y="655"/>
                  </a:lnTo>
                  <a:lnTo>
                    <a:pt x="462" y="645"/>
                  </a:lnTo>
                  <a:lnTo>
                    <a:pt x="462" y="629"/>
                  </a:lnTo>
                  <a:lnTo>
                    <a:pt x="462" y="609"/>
                  </a:lnTo>
                  <a:lnTo>
                    <a:pt x="462" y="583"/>
                  </a:lnTo>
                  <a:cubicBezTo>
                    <a:pt x="462" y="566"/>
                    <a:pt x="463" y="549"/>
                    <a:pt x="463" y="539"/>
                  </a:cubicBezTo>
                  <a:cubicBezTo>
                    <a:pt x="464" y="529"/>
                    <a:pt x="464" y="515"/>
                    <a:pt x="464" y="508"/>
                  </a:cubicBezTo>
                  <a:cubicBezTo>
                    <a:pt x="464" y="496"/>
                    <a:pt x="463" y="478"/>
                    <a:pt x="462" y="465"/>
                  </a:cubicBezTo>
                  <a:cubicBezTo>
                    <a:pt x="462" y="460"/>
                    <a:pt x="461" y="451"/>
                    <a:pt x="461" y="449"/>
                  </a:cubicBezTo>
                  <a:cubicBezTo>
                    <a:pt x="461" y="403"/>
                    <a:pt x="443" y="334"/>
                    <a:pt x="412" y="290"/>
                  </a:cubicBezTo>
                  <a:cubicBezTo>
                    <a:pt x="394" y="264"/>
                    <a:pt x="374" y="214"/>
                    <a:pt x="372" y="190"/>
                  </a:cubicBezTo>
                  <a:cubicBezTo>
                    <a:pt x="371" y="137"/>
                    <a:pt x="275" y="4"/>
                    <a:pt x="196" y="0"/>
                  </a:cubicBezTo>
                  <a:lnTo>
                    <a:pt x="141" y="82"/>
                  </a:lnTo>
                  <a:close/>
                </a:path>
              </a:pathLst>
            </a:custGeom>
            <a:solidFill>
              <a:srgbClr val="F7362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文本框 17"/>
            <p:cNvSpPr txBox="1"/>
            <p:nvPr/>
          </p:nvSpPr>
          <p:spPr>
            <a:xfrm>
              <a:off x="17128" y="2863"/>
              <a:ext cx="679" cy="907"/>
            </a:xfrm>
            <a:prstGeom prst="rect">
              <a:avLst/>
            </a:prstGeom>
            <a:noFill/>
          </p:spPr>
          <p:txBody>
            <a:bodyPr vert="eaVert" wrap="square" rtlCol="0">
              <a:spAutoFit/>
            </a:bodyPr>
            <a:lstStyle/>
            <a:p>
              <a:pPr algn="dist"/>
              <a:r>
                <a:rPr lang="zh-CN" altLang="en-US" sz="1600" dirty="0">
                  <a:solidFill>
                    <a:schemeClr val="bg1"/>
                  </a:solidFill>
                  <a:latin typeface="汉仪汉黑W" panose="00020600040101010101" pitchFamily="18" charset="-122"/>
                  <a:ea typeface="汉仪汉黑W" panose="00020600040101010101" pitchFamily="18" charset="-122"/>
                </a:rPr>
                <a:t>节日</a:t>
              </a:r>
            </a:p>
          </p:txBody>
        </p:sp>
      </p:grpSp>
      <p:sp>
        <p:nvSpPr>
          <p:cNvPr id="22" name="文本框 21"/>
          <p:cNvSpPr txBox="1"/>
          <p:nvPr/>
        </p:nvSpPr>
        <p:spPr>
          <a:xfrm>
            <a:off x="4124960" y="1552575"/>
            <a:ext cx="3910965" cy="1015663"/>
          </a:xfrm>
          <a:prstGeom prst="rect">
            <a:avLst/>
          </a:prstGeom>
          <a:noFill/>
        </p:spPr>
        <p:txBody>
          <a:bodyPr wrap="square" rtlCol="0">
            <a:spAutoFit/>
          </a:bodyPr>
          <a:lstStyle/>
          <a:p>
            <a:pPr algn="dist"/>
            <a:r>
              <a:rPr lang="zh-CN" altLang="en-US" sz="6000" dirty="0">
                <a:solidFill>
                  <a:srgbClr val="B35A03"/>
                </a:solidFill>
                <a:latin typeface="汉仪汉黑W" panose="00020600040101010101" pitchFamily="18" charset="-122"/>
                <a:ea typeface="汉仪汉黑W" panose="00020600040101010101" pitchFamily="18" charset="-122"/>
              </a:rPr>
              <a:t>第二部分</a:t>
            </a:r>
          </a:p>
        </p:txBody>
      </p:sp>
      <p:sp>
        <p:nvSpPr>
          <p:cNvPr id="23" name="文本框 22"/>
          <p:cNvSpPr txBox="1"/>
          <p:nvPr/>
        </p:nvSpPr>
        <p:spPr>
          <a:xfrm>
            <a:off x="3441065" y="2686685"/>
            <a:ext cx="5262880" cy="923330"/>
          </a:xfrm>
          <a:prstGeom prst="rect">
            <a:avLst/>
          </a:prstGeom>
          <a:noFill/>
        </p:spPr>
        <p:txBody>
          <a:bodyPr wrap="square" rtlCol="0">
            <a:spAutoFit/>
          </a:bodyPr>
          <a:lstStyle/>
          <a:p>
            <a:pPr algn="dist"/>
            <a:r>
              <a:rPr lang="zh-CN" altLang="en-US" sz="5400" b="1"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—重阳节习俗—</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重阳节习俗</a:t>
            </a:r>
          </a:p>
        </p:txBody>
      </p:sp>
      <p:sp>
        <p:nvSpPr>
          <p:cNvPr id="8" name="文本框 7"/>
          <p:cNvSpPr txBox="1"/>
          <p:nvPr/>
        </p:nvSpPr>
        <p:spPr>
          <a:xfrm>
            <a:off x="3609341" y="1644015"/>
            <a:ext cx="1638300" cy="923330"/>
          </a:xfrm>
          <a:prstGeom prst="rect">
            <a:avLst/>
          </a:prstGeom>
          <a:noFill/>
        </p:spPr>
        <p:txBody>
          <a:bodyPr wrap="square" rtlCol="0">
            <a:spAutoFit/>
          </a:bodyPr>
          <a:lstStyle/>
          <a:p>
            <a:r>
              <a:rPr lang="zh-CN" altLang="en-US" sz="5400" dirty="0">
                <a:solidFill>
                  <a:schemeClr val="tx1">
                    <a:lumMod val="65000"/>
                    <a:lumOff val="35000"/>
                  </a:schemeClr>
                </a:solidFill>
                <a:latin typeface="汉仪帅线体W" panose="00020600040101010101" charset="-122"/>
                <a:ea typeface="汉仪帅线体W" panose="00020600040101010101" charset="-122"/>
              </a:rPr>
              <a:t>登高</a:t>
            </a:r>
          </a:p>
        </p:txBody>
      </p:sp>
      <p:grpSp>
        <p:nvGrpSpPr>
          <p:cNvPr id="15" name="组合 14"/>
          <p:cNvGrpSpPr/>
          <p:nvPr/>
        </p:nvGrpSpPr>
        <p:grpSpPr>
          <a:xfrm>
            <a:off x="5167631" y="1899285"/>
            <a:ext cx="583565" cy="802640"/>
            <a:chOff x="16539" y="6864"/>
            <a:chExt cx="1098" cy="1647"/>
          </a:xfrm>
        </p:grpSpPr>
        <p:pic>
          <p:nvPicPr>
            <p:cNvPr id="12" name="图片 11"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24"/>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重阳节</a:t>
              </a:r>
            </a:p>
          </p:txBody>
        </p:sp>
      </p:grpSp>
      <p:sp>
        <p:nvSpPr>
          <p:cNvPr id="9" name="文本框 8"/>
          <p:cNvSpPr txBox="1"/>
          <p:nvPr/>
        </p:nvSpPr>
        <p:spPr>
          <a:xfrm>
            <a:off x="854711" y="2812417"/>
            <a:ext cx="5372735" cy="2169825"/>
          </a:xfrm>
          <a:prstGeom prst="rect">
            <a:avLst/>
          </a:prstGeom>
          <a:noFill/>
        </p:spPr>
        <p:txBody>
          <a:bodyPr wrap="square" rtlCol="0">
            <a:spAutoFit/>
          </a:bodyPr>
          <a:lstStyle/>
          <a:p>
            <a:pPr algn="r" fontAlgn="auto">
              <a:lnSpc>
                <a:spcPct val="150000"/>
              </a:lnSpc>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首先有登高的习俗。金秋九月，天高气爽，这个季节登高远望可达到心旷神怡、健身祛病的目的。早在西汉，《长安志》中就有汉代京城九月九日时人们游玩观景之记载。在东晋时，有著名的“龙山落帽”故事。</a:t>
            </a:r>
          </a:p>
        </p:txBody>
      </p:sp>
      <p:pic>
        <p:nvPicPr>
          <p:cNvPr id="10" name="图片 9"/>
          <p:cNvPicPr>
            <a:picLocks noChangeAspect="1"/>
          </p:cNvPicPr>
          <p:nvPr/>
        </p:nvPicPr>
        <p:blipFill>
          <a:blip r:embed="rId6" cstate="email">
            <a:lum bright="6000"/>
            <a:extLst>
              <a:ext uri="{28A0092B-C50C-407E-A947-70E740481C1C}">
                <a14:useLocalDpi xmlns:a14="http://schemas.microsoft.com/office/drawing/2010/main"/>
              </a:ext>
            </a:extLst>
          </a:blip>
          <a:stretch>
            <a:fillRect/>
          </a:stretch>
        </p:blipFill>
        <p:spPr>
          <a:xfrm>
            <a:off x="6435726" y="2016760"/>
            <a:ext cx="4820285" cy="2886710"/>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重阳节习俗</a:t>
            </a:r>
          </a:p>
        </p:txBody>
      </p:sp>
      <p:sp>
        <p:nvSpPr>
          <p:cNvPr id="8" name="文本框 7"/>
          <p:cNvSpPr txBox="1"/>
          <p:nvPr/>
        </p:nvSpPr>
        <p:spPr>
          <a:xfrm>
            <a:off x="5641341" y="1580515"/>
            <a:ext cx="1638300" cy="923330"/>
          </a:xfrm>
          <a:prstGeom prst="rect">
            <a:avLst/>
          </a:prstGeom>
          <a:noFill/>
        </p:spPr>
        <p:txBody>
          <a:bodyPr wrap="square" rtlCol="0">
            <a:spAutoFit/>
          </a:bodyPr>
          <a:lstStyle/>
          <a:p>
            <a:r>
              <a:rPr lang="zh-CN" altLang="en-US" sz="5400" dirty="0">
                <a:solidFill>
                  <a:schemeClr val="tx1">
                    <a:lumMod val="65000"/>
                    <a:lumOff val="35000"/>
                  </a:schemeClr>
                </a:solidFill>
                <a:latin typeface="汉仪帅线体W" panose="00020600040101010101" charset="-122"/>
                <a:ea typeface="汉仪帅线体W" panose="00020600040101010101" charset="-122"/>
              </a:rPr>
              <a:t>赏菊</a:t>
            </a:r>
          </a:p>
        </p:txBody>
      </p:sp>
      <p:grpSp>
        <p:nvGrpSpPr>
          <p:cNvPr id="15" name="组合 14"/>
          <p:cNvGrpSpPr/>
          <p:nvPr/>
        </p:nvGrpSpPr>
        <p:grpSpPr>
          <a:xfrm>
            <a:off x="7199631" y="1835785"/>
            <a:ext cx="583565" cy="802640"/>
            <a:chOff x="16539" y="6864"/>
            <a:chExt cx="1098" cy="1647"/>
          </a:xfrm>
        </p:grpSpPr>
        <p:pic>
          <p:nvPicPr>
            <p:cNvPr id="12" name="图片 11" descr="图片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24"/>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重阳节</a:t>
              </a:r>
            </a:p>
          </p:txBody>
        </p:sp>
      </p:grpSp>
      <p:sp>
        <p:nvSpPr>
          <p:cNvPr id="9" name="文本框 8"/>
          <p:cNvSpPr txBox="1"/>
          <p:nvPr/>
        </p:nvSpPr>
        <p:spPr>
          <a:xfrm>
            <a:off x="5299711" y="2748915"/>
            <a:ext cx="5372735" cy="2169825"/>
          </a:xfrm>
          <a:prstGeom prst="rect">
            <a:avLst/>
          </a:prstGeom>
          <a:noFill/>
        </p:spPr>
        <p:txBody>
          <a:bodyPr wrap="square" rtlCol="0">
            <a:spAutoFit/>
          </a:bodyPr>
          <a:lstStyle/>
          <a:p>
            <a:pPr algn="l" fontAlgn="auto">
              <a:lnSpc>
                <a:spcPct val="150000"/>
              </a:lnSpc>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重阳日，历来就有赏菊花的风俗，所以古来又称菊花节。农历九月俗称菊月，节日举办菊花大会，倾城的人潮赴会赏菊。从三国魏晋以来，重阳聚会饮酒、赏菊赋诗已成时尚。在中国古俗中，菊花象征长寿。</a:t>
            </a:r>
          </a:p>
        </p:txBody>
      </p:sp>
      <p:pic>
        <p:nvPicPr>
          <p:cNvPr id="18" name="图片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67486" y="1459232"/>
            <a:ext cx="3288665" cy="3635375"/>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00" y="-1800"/>
            <a:ext cx="12204000" cy="6861600"/>
          </a:xfrm>
          <a:prstGeom prst="rect">
            <a:avLst/>
          </a:prstGeom>
          <a:solidFill>
            <a:srgbClr val="FFF0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3971" y="5781040"/>
            <a:ext cx="12237720" cy="1076960"/>
            <a:chOff x="-22" y="9104"/>
            <a:chExt cx="19272" cy="1696"/>
          </a:xfrm>
        </p:grpSpPr>
        <p:pic>
          <p:nvPicPr>
            <p:cNvPr id="6" name="图片 5" descr="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9466" y="9104"/>
              <a:ext cx="9784" cy="1646"/>
            </a:xfrm>
            <a:prstGeom prst="rect">
              <a:avLst/>
            </a:prstGeom>
          </p:spPr>
        </p:pic>
        <p:pic>
          <p:nvPicPr>
            <p:cNvPr id="5" name="图片 4" descr="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2" y="9304"/>
              <a:ext cx="19247" cy="1496"/>
            </a:xfrm>
            <a:prstGeom prst="rect">
              <a:avLst/>
            </a:prstGeom>
          </p:spPr>
        </p:pic>
      </p:grpSp>
      <p:pic>
        <p:nvPicPr>
          <p:cNvPr id="17" name="图片 6"/>
          <p:cNvPicPr>
            <a:picLocks noChangeAspect="1"/>
          </p:cNvPicPr>
          <p:nvPr/>
        </p:nvPicPr>
        <p:blipFill>
          <a:blip r:embed="rId5" cstate="email">
            <a:lum bright="18000"/>
            <a:extLst>
              <a:ext uri="{28A0092B-C50C-407E-A947-70E740481C1C}">
                <a14:useLocalDpi xmlns:a14="http://schemas.microsoft.com/office/drawing/2010/main"/>
              </a:ext>
            </a:extLst>
          </a:blip>
          <a:stretch>
            <a:fillRect/>
          </a:stretch>
        </p:blipFill>
        <p:spPr>
          <a:xfrm>
            <a:off x="137160" y="77470"/>
            <a:ext cx="958851" cy="803275"/>
          </a:xfrm>
          <a:prstGeom prst="rect">
            <a:avLst/>
          </a:prstGeom>
        </p:spPr>
      </p:pic>
      <p:sp>
        <p:nvSpPr>
          <p:cNvPr id="23" name="文本框 22"/>
          <p:cNvSpPr txBox="1"/>
          <p:nvPr/>
        </p:nvSpPr>
        <p:spPr>
          <a:xfrm>
            <a:off x="1155701" y="265432"/>
            <a:ext cx="3288665" cy="583565"/>
          </a:xfrm>
          <a:prstGeom prst="rect">
            <a:avLst/>
          </a:prstGeom>
          <a:noFill/>
        </p:spPr>
        <p:txBody>
          <a:bodyPr wrap="square" rtlCol="0">
            <a:spAutoFit/>
          </a:bodyPr>
          <a:lstStyle/>
          <a:p>
            <a:pPr algn="l"/>
            <a:r>
              <a:rPr lang="zh-CN" altLang="en-US" sz="3200" b="1">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重阳节习俗</a:t>
            </a:r>
          </a:p>
        </p:txBody>
      </p:sp>
      <p:grpSp>
        <p:nvGrpSpPr>
          <p:cNvPr id="2" name="组合 1"/>
          <p:cNvGrpSpPr/>
          <p:nvPr/>
        </p:nvGrpSpPr>
        <p:grpSpPr>
          <a:xfrm>
            <a:off x="1807211" y="1760855"/>
            <a:ext cx="5779135" cy="3615055"/>
            <a:chOff x="2206" y="2593"/>
            <a:chExt cx="9101" cy="5693"/>
          </a:xfrm>
        </p:grpSpPr>
        <p:sp>
          <p:nvSpPr>
            <p:cNvPr id="8" name="文本框 7"/>
            <p:cNvSpPr txBox="1"/>
            <p:nvPr/>
          </p:nvSpPr>
          <p:spPr>
            <a:xfrm>
              <a:off x="2744" y="2593"/>
              <a:ext cx="2580" cy="1454"/>
            </a:xfrm>
            <a:prstGeom prst="rect">
              <a:avLst/>
            </a:prstGeom>
            <a:noFill/>
          </p:spPr>
          <p:txBody>
            <a:bodyPr wrap="square" rtlCol="0">
              <a:spAutoFit/>
            </a:bodyPr>
            <a:lstStyle/>
            <a:p>
              <a:r>
                <a:rPr lang="zh-CN" altLang="en-US" sz="5400" dirty="0">
                  <a:solidFill>
                    <a:schemeClr val="tx1">
                      <a:lumMod val="65000"/>
                      <a:lumOff val="35000"/>
                    </a:schemeClr>
                  </a:solidFill>
                  <a:latin typeface="汉仪帅线体W" panose="00020600040101010101" charset="-122"/>
                  <a:ea typeface="汉仪帅线体W" panose="00020600040101010101" charset="-122"/>
                </a:rPr>
                <a:t>祭祖</a:t>
              </a:r>
            </a:p>
          </p:txBody>
        </p:sp>
        <p:grpSp>
          <p:nvGrpSpPr>
            <p:cNvPr id="15" name="组合 14"/>
            <p:cNvGrpSpPr/>
            <p:nvPr/>
          </p:nvGrpSpPr>
          <p:grpSpPr>
            <a:xfrm>
              <a:off x="5198" y="2995"/>
              <a:ext cx="919" cy="1264"/>
              <a:chOff x="16539" y="6864"/>
              <a:chExt cx="1098" cy="1647"/>
            </a:xfrm>
          </p:grpSpPr>
          <p:pic>
            <p:nvPicPr>
              <p:cNvPr id="12" name="图片 11" descr="图片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539" y="6864"/>
                <a:ext cx="1098" cy="1647"/>
              </a:xfrm>
              <a:prstGeom prst="rect">
                <a:avLst/>
              </a:prstGeom>
            </p:spPr>
          </p:pic>
          <p:sp>
            <p:nvSpPr>
              <p:cNvPr id="14" name="文本框 13"/>
              <p:cNvSpPr txBox="1"/>
              <p:nvPr/>
            </p:nvSpPr>
            <p:spPr>
              <a:xfrm>
                <a:off x="16894" y="7104"/>
                <a:ext cx="419" cy="1324"/>
              </a:xfrm>
              <a:prstGeom prst="rect">
                <a:avLst/>
              </a:prstGeom>
              <a:noFill/>
            </p:spPr>
            <p:txBody>
              <a:bodyPr wrap="square" rtlCol="0">
                <a:spAutoFit/>
              </a:bodyPr>
              <a:lstStyle/>
              <a:p>
                <a:pPr algn="ctr"/>
                <a:r>
                  <a:rPr lang="zh-CN" altLang="en-US" sz="1200" b="1">
                    <a:solidFill>
                      <a:schemeClr val="bg1"/>
                    </a:solidFill>
                    <a:latin typeface="汉仪帅线体W" panose="00020600040101010101" charset="-122"/>
                    <a:ea typeface="汉仪帅线体W" panose="00020600040101010101" charset="-122"/>
                  </a:rPr>
                  <a:t>重阳节</a:t>
                </a:r>
              </a:p>
            </p:txBody>
          </p:sp>
        </p:grpSp>
        <p:sp>
          <p:nvSpPr>
            <p:cNvPr id="9" name="文本框 8"/>
            <p:cNvSpPr txBox="1"/>
            <p:nvPr/>
          </p:nvSpPr>
          <p:spPr>
            <a:xfrm>
              <a:off x="2206" y="4433"/>
              <a:ext cx="9101" cy="3853"/>
            </a:xfrm>
            <a:prstGeom prst="rect">
              <a:avLst/>
            </a:prstGeom>
            <a:noFill/>
          </p:spPr>
          <p:txBody>
            <a:bodyPr wrap="square" rtlCol="0">
              <a:spAutoFit/>
            </a:bodyPr>
            <a:lstStyle/>
            <a:p>
              <a:pPr marL="285750" indent="-285750" algn="l" fontAlgn="auto">
                <a:lnSpc>
                  <a:spcPct val="150000"/>
                </a:lnSpc>
                <a:buFont typeface="Wingdings" panose="05000000000000000000" charset="0"/>
                <a:buChar char=""/>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重阳节是中国传统四大祭祖节日之一，古代民间素有祭祖祈福的传统。古时重阳祭祖的传统习俗在岭南一带仍盛行，人们会在每年的重阳节举行祭祖活动。</a:t>
              </a:r>
            </a:p>
            <a:p>
              <a:pPr marL="285750" indent="-285750" algn="l" fontAlgn="auto">
                <a:lnSpc>
                  <a:spcPct val="100000"/>
                </a:lnSpc>
                <a:buFont typeface="Wingdings" panose="05000000000000000000" charset="0"/>
                <a:buChar char=""/>
              </a:pPr>
              <a:endPar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endParaRPr>
            </a:p>
            <a:p>
              <a:pPr marL="285750" indent="-285750" algn="l" fontAlgn="auto">
                <a:lnSpc>
                  <a:spcPct val="150000"/>
                </a:lnSpc>
                <a:buFont typeface="Wingdings" panose="05000000000000000000" charset="0"/>
                <a:buChar char=""/>
              </a:pPr>
              <a:r>
                <a:rPr lang="zh-CN" altLang="en-US" dirty="0">
                  <a:solidFill>
                    <a:schemeClr val="tx1">
                      <a:lumMod val="65000"/>
                      <a:lumOff val="35000"/>
                    </a:schemeClr>
                  </a:solidFill>
                  <a:latin typeface="汉仪帅线体W" panose="00020600040101010101" charset="-122"/>
                  <a:ea typeface="汉仪帅线体W" panose="00020600040101010101" charset="-122"/>
                  <a:cs typeface="汉仪帅线体W" panose="00020600040101010101" charset="-122"/>
                </a:rPr>
                <a:t>无论是祭祖活动还是登高远望，其最根本的作用是增强人们文化认同感，加强家族和社会的凝聚力。</a:t>
              </a:r>
            </a:p>
          </p:txBody>
        </p:sp>
      </p:grpSp>
      <p:pic>
        <p:nvPicPr>
          <p:cNvPr id="10" name="图片 9"/>
          <p:cNvPicPr>
            <a:picLocks noChangeAspect="1"/>
          </p:cNvPicPr>
          <p:nvPr/>
        </p:nvPicPr>
        <p:blipFill>
          <a:blip r:embed="rId7">
            <a:lum bright="6000"/>
          </a:blip>
          <a:stretch>
            <a:fillRect/>
          </a:stretch>
        </p:blipFill>
        <p:spPr>
          <a:xfrm>
            <a:off x="8087360" y="1835150"/>
            <a:ext cx="2930525" cy="3853815"/>
          </a:xfrm>
          <a:prstGeom prst="rect">
            <a:avLst/>
          </a:prstGeom>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1228</Words>
  <Application>Microsoft Office PowerPoint</Application>
  <PresentationFormat>宽屏</PresentationFormat>
  <Paragraphs>97</Paragraphs>
  <Slides>19</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19</vt:i4>
      </vt:variant>
    </vt:vector>
  </HeadingPairs>
  <TitlesOfParts>
    <vt:vector size="30" baseType="lpstr">
      <vt:lpstr>Meiryo</vt:lpstr>
      <vt:lpstr>汉仪汉黑W</vt:lpstr>
      <vt:lpstr>汉仪帅线体W</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cp:lastPrinted>2021-11-12T11:26:41Z</cp:lastPrinted>
  <dcterms:created xsi:type="dcterms:W3CDTF">2021-11-12T11:26:41Z</dcterms:created>
  <dcterms:modified xsi:type="dcterms:W3CDTF">2023-04-04T07:15:53Z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