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25"/>
  </p:notesMasterIdLst>
  <p:sldIdLst>
    <p:sldId id="360" r:id="rId3"/>
    <p:sldId id="363" r:id="rId4"/>
    <p:sldId id="361" r:id="rId5"/>
    <p:sldId id="364" r:id="rId6"/>
    <p:sldId id="368" r:id="rId7"/>
    <p:sldId id="369" r:id="rId8"/>
    <p:sldId id="370" r:id="rId9"/>
    <p:sldId id="371" r:id="rId10"/>
    <p:sldId id="381" r:id="rId11"/>
    <p:sldId id="382" r:id="rId12"/>
    <p:sldId id="365" r:id="rId13"/>
    <p:sldId id="372" r:id="rId14"/>
    <p:sldId id="373" r:id="rId15"/>
    <p:sldId id="366" r:id="rId16"/>
    <p:sldId id="375" r:id="rId17"/>
    <p:sldId id="376" r:id="rId18"/>
    <p:sldId id="377" r:id="rId19"/>
    <p:sldId id="367" r:id="rId20"/>
    <p:sldId id="378" r:id="rId21"/>
    <p:sldId id="379" r:id="rId22"/>
    <p:sldId id="380" r:id="rId23"/>
    <p:sldId id="383"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5" autoAdjust="0"/>
    <p:restoredTop sz="96076" autoAdjust="0"/>
  </p:normalViewPr>
  <p:slideViewPr>
    <p:cSldViewPr snapToGrid="0">
      <p:cViewPr varScale="1">
        <p:scale>
          <a:sx n="108" d="100"/>
          <a:sy n="108" d="100"/>
        </p:scale>
        <p:origin x="660" y="108"/>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2023/4/11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3109636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567D84A-3049-44F6-8517-64F0971FDD2A}" type="slidenum">
              <a:rPr lang="zh-CN" altLang="en-US" smtClean="0"/>
              <a:t>11</a:t>
            </a:fld>
            <a:endParaRPr lang="zh-CN" altLang="en-US"/>
          </a:p>
        </p:txBody>
      </p:sp>
    </p:spTree>
    <p:extLst>
      <p:ext uri="{BB962C8B-B14F-4D97-AF65-F5344CB8AC3E}">
        <p14:creationId xmlns:p14="http://schemas.microsoft.com/office/powerpoint/2010/main" val="4005668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620909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587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3496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3360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386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222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2710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889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584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6830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3148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725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2023/4/11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2023/4/11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7073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slideLayout" Target="../slideLayouts/slideLayout2.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image" Target="../media/image7.png"/><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9.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image" Target="../media/image2.png"/><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30" name="文本框 80"/>
          <p:cNvSpPr txBox="1"/>
          <p:nvPr/>
        </p:nvSpPr>
        <p:spPr>
          <a:xfrm>
            <a:off x="1565599" y="1764036"/>
            <a:ext cx="4268412" cy="923301"/>
          </a:xfrm>
          <a:prstGeom prst="rect">
            <a:avLst/>
          </a:prstGeom>
          <a:noFill/>
        </p:spPr>
        <p:txBody>
          <a:bodyPr wrap="square" lIns="91412" tIns="45706" rIns="91412" bIns="45706" rtlCol="0">
            <a:spAutoFit/>
          </a:bodyPr>
          <a:lstStyle/>
          <a:p>
            <a:pPr algn="dist"/>
            <a:r>
              <a:rPr lang="zh-CN" altLang="en-US" sz="5400" b="1" spc="200" dirty="0">
                <a:solidFill>
                  <a:srgbClr val="00A0FF"/>
                </a:solidFill>
                <a:latin typeface="微软雅黑" pitchFamily="34" charset="-122"/>
                <a:ea typeface="微软雅黑" pitchFamily="34" charset="-122"/>
                <a:cs typeface="+mn-ea"/>
                <a:sym typeface="+mn-lt"/>
              </a:rPr>
              <a:t>感恩父亲节</a:t>
            </a:r>
            <a:endParaRPr lang="zh-CN" altLang="en-US" sz="5400" b="1" dirty="0">
              <a:solidFill>
                <a:srgbClr val="00A0FF"/>
              </a:solidFill>
              <a:latin typeface="微软雅黑" pitchFamily="34" charset="-122"/>
              <a:ea typeface="微软雅黑" pitchFamily="34" charset="-122"/>
              <a:cs typeface="+mn-ea"/>
              <a:sym typeface="+mn-lt"/>
            </a:endParaRPr>
          </a:p>
        </p:txBody>
      </p:sp>
      <p:sp>
        <p:nvSpPr>
          <p:cNvPr id="32" name="文本框 80"/>
          <p:cNvSpPr txBox="1"/>
          <p:nvPr/>
        </p:nvSpPr>
        <p:spPr>
          <a:xfrm>
            <a:off x="1612602" y="3136194"/>
            <a:ext cx="4221409" cy="477988"/>
          </a:xfrm>
          <a:prstGeom prst="rect">
            <a:avLst/>
          </a:prstGeom>
          <a:noFill/>
        </p:spPr>
        <p:txBody>
          <a:bodyPr wrap="square" lIns="91412" tIns="45706" rIns="91412" bIns="45706" rtlCol="0">
            <a:spAutoFit/>
          </a:bodyPr>
          <a:lstStyle/>
          <a:p>
            <a:pPr algn="dist">
              <a:lnSpc>
                <a:spcPct val="140000"/>
              </a:lnSpc>
            </a:pPr>
            <a:r>
              <a:rPr lang="zh-CN" altLang="en-US" sz="2000" dirty="0">
                <a:solidFill>
                  <a:schemeClr val="tx1">
                    <a:lumMod val="95000"/>
                    <a:lumOff val="5000"/>
                  </a:schemeClr>
                </a:solidFill>
                <a:latin typeface="字体视界-简圆体" panose="02010601030101010101" pitchFamily="2" charset="-122"/>
                <a:ea typeface="字体视界-简圆体" panose="02010601030101010101" pitchFamily="2" charset="-122"/>
                <a:cs typeface="+mn-ea"/>
                <a:sym typeface="+mn-lt"/>
              </a:rPr>
              <a:t>对爸爸说一句：您辛苦了！</a:t>
            </a:r>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文本框 4"/>
          <p:cNvSpPr txBox="1"/>
          <p:nvPr/>
        </p:nvSpPr>
        <p:spPr>
          <a:xfrm>
            <a:off x="1785619" y="2557007"/>
            <a:ext cx="8721959" cy="1200300"/>
          </a:xfrm>
          <a:prstGeom prst="rect">
            <a:avLst/>
          </a:prstGeom>
          <a:noFill/>
          <a:ln>
            <a:solidFill>
              <a:srgbClr val="418DD2"/>
            </a:solidFill>
          </a:ln>
        </p:spPr>
        <p:txBody>
          <a:bodyPr wrap="square" lIns="91412" tIns="45706" rIns="91412" bIns="45706" rtlCol="0">
            <a:spAutoFit/>
          </a:bodyPr>
          <a:lstStyle/>
          <a:p>
            <a:r>
              <a:rPr lang="zh-CN" altLang="zh-CN">
                <a:solidFill>
                  <a:schemeClr val="tx2"/>
                </a:solidFill>
                <a:cs typeface="+mn-ea"/>
                <a:sym typeface="+mn-lt"/>
              </a:rPr>
              <a:t>具有秉性刚强、祥和可亲的气质，有许多国家把它作为“父亲节之花”。父亲节送石斛兰，表示坚毅、勇敢。石斛的花语是：欢迎、祝福、纯洁、吉祥、幸福。黄色的石斛兰是在父亲节或父亲的生日时赠送父亲的花，寓意父亲的刚毅、亲切而威严，表达对父亲的敬意。</a:t>
            </a:r>
          </a:p>
        </p:txBody>
      </p:sp>
      <p:sp>
        <p:nvSpPr>
          <p:cNvPr id="6" name="文本框 5"/>
          <p:cNvSpPr txBox="1"/>
          <p:nvPr/>
        </p:nvSpPr>
        <p:spPr>
          <a:xfrm>
            <a:off x="1785619" y="4454677"/>
            <a:ext cx="6232944" cy="1068085"/>
          </a:xfrm>
          <a:prstGeom prst="rect">
            <a:avLst/>
          </a:prstGeom>
          <a:noFill/>
          <a:ln>
            <a:solidFill>
              <a:srgbClr val="418DD2"/>
            </a:solidFill>
          </a:ln>
        </p:spPr>
        <p:txBody>
          <a:bodyPr wrap="square" lIns="91412" tIns="45706" rIns="91412" bIns="45706" rtlCol="0">
            <a:spAutoFit/>
          </a:bodyPr>
          <a:lstStyle/>
          <a:p>
            <a:pPr>
              <a:lnSpc>
                <a:spcPct val="120000"/>
              </a:lnSpc>
            </a:pPr>
            <a:r>
              <a:rPr lang="zh-CN" altLang="en-US">
                <a:solidFill>
                  <a:schemeClr val="tx2"/>
                </a:solidFill>
                <a:cs typeface="+mn-ea"/>
                <a:sym typeface="+mn-lt"/>
              </a:rPr>
              <a:t>有的国家流行父亲节送太阳花，寓意父亲像伟大的太阳。万物生长靠太阳，寓意在父亲的关爱下，子女才得以茁壮成长。此太阳花可以是向日葵，也可以是扶郎花。花语：深沉的爱</a:t>
            </a:r>
          </a:p>
        </p:txBody>
      </p:sp>
      <p:sp>
        <p:nvSpPr>
          <p:cNvPr id="7" name="文本框 6"/>
          <p:cNvSpPr txBox="1"/>
          <p:nvPr/>
        </p:nvSpPr>
        <p:spPr>
          <a:xfrm>
            <a:off x="8212347" y="4454677"/>
            <a:ext cx="2295231" cy="923301"/>
          </a:xfrm>
          <a:prstGeom prst="rect">
            <a:avLst/>
          </a:prstGeom>
          <a:solidFill>
            <a:srgbClr val="418DD2"/>
          </a:solidFill>
          <a:ln>
            <a:solidFill>
              <a:srgbClr val="418DD2"/>
            </a:solidFill>
          </a:ln>
        </p:spPr>
        <p:txBody>
          <a:bodyPr wrap="square" lIns="91412" tIns="45706" rIns="91412" bIns="45706" rtlCol="0">
            <a:spAutoFit/>
          </a:bodyPr>
          <a:lstStyle/>
          <a:p>
            <a:r>
              <a:rPr lang="zh-CN" altLang="en-US">
                <a:solidFill>
                  <a:schemeClr val="bg1"/>
                </a:solidFill>
                <a:cs typeface="+mn-ea"/>
                <a:sym typeface="+mn-lt"/>
              </a:rPr>
              <a:t>象征祝福，美国在父亲节那日给自己的父亲献上红玫瑰。</a:t>
            </a:r>
          </a:p>
        </p:txBody>
      </p:sp>
      <p:sp>
        <p:nvSpPr>
          <p:cNvPr id="10" name="文本框 9"/>
          <p:cNvSpPr txBox="1"/>
          <p:nvPr/>
        </p:nvSpPr>
        <p:spPr>
          <a:xfrm>
            <a:off x="8212347" y="4022849"/>
            <a:ext cx="3251534" cy="369304"/>
          </a:xfrm>
          <a:prstGeom prst="rect">
            <a:avLst/>
          </a:prstGeom>
          <a:noFill/>
        </p:spPr>
        <p:txBody>
          <a:bodyPr wrap="square" lIns="91412" tIns="45706" rIns="91412" bIns="45706" rtlCol="0">
            <a:spAutoFit/>
          </a:bodyPr>
          <a:lstStyle/>
          <a:p>
            <a:r>
              <a:rPr lang="zh-CN" altLang="en-US" b="1">
                <a:solidFill>
                  <a:srgbClr val="00A0FF"/>
                </a:solidFill>
                <a:cs typeface="+mn-ea"/>
                <a:sym typeface="+mn-lt"/>
              </a:rPr>
              <a:t>玫瑰</a:t>
            </a:r>
          </a:p>
        </p:txBody>
      </p:sp>
      <p:sp>
        <p:nvSpPr>
          <p:cNvPr id="11" name="文本框 10"/>
          <p:cNvSpPr txBox="1"/>
          <p:nvPr/>
        </p:nvSpPr>
        <p:spPr>
          <a:xfrm>
            <a:off x="1785619" y="4002034"/>
            <a:ext cx="3251534" cy="369304"/>
          </a:xfrm>
          <a:prstGeom prst="rect">
            <a:avLst/>
          </a:prstGeom>
          <a:noFill/>
        </p:spPr>
        <p:txBody>
          <a:bodyPr wrap="square" lIns="91412" tIns="45706" rIns="91412" bIns="45706" rtlCol="0">
            <a:spAutoFit/>
          </a:bodyPr>
          <a:lstStyle/>
          <a:p>
            <a:r>
              <a:rPr lang="zh-CN" altLang="en-US" b="1">
                <a:solidFill>
                  <a:srgbClr val="00A0FF"/>
                </a:solidFill>
                <a:cs typeface="+mn-ea"/>
                <a:sym typeface="+mn-lt"/>
              </a:rPr>
              <a:t>太阳花</a:t>
            </a:r>
          </a:p>
        </p:txBody>
      </p:sp>
      <p:sp>
        <p:nvSpPr>
          <p:cNvPr id="12" name="文本框 11"/>
          <p:cNvSpPr txBox="1"/>
          <p:nvPr/>
        </p:nvSpPr>
        <p:spPr>
          <a:xfrm>
            <a:off x="1808191" y="2188143"/>
            <a:ext cx="3115302" cy="369304"/>
          </a:xfrm>
          <a:prstGeom prst="rect">
            <a:avLst/>
          </a:prstGeom>
          <a:noFill/>
        </p:spPr>
        <p:txBody>
          <a:bodyPr wrap="square" lIns="91412" tIns="45706" rIns="91412" bIns="45706" rtlCol="0">
            <a:spAutoFit/>
          </a:bodyPr>
          <a:lstStyle/>
          <a:p>
            <a:r>
              <a:rPr lang="zh-CN" altLang="zh-CN" b="1">
                <a:solidFill>
                  <a:srgbClr val="00A0FF"/>
                </a:solidFill>
                <a:cs typeface="+mn-ea"/>
                <a:sym typeface="+mn-lt"/>
              </a:rPr>
              <a:t>石斛兰</a:t>
            </a: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3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33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36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450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42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42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P spid="6" grpId="0" animBg="1"/>
      <p:bldP spid="7" grpId="0" animBg="1"/>
      <p:bldP spid="10"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7" name="文本框 82"/>
          <p:cNvSpPr txBox="1"/>
          <p:nvPr/>
        </p:nvSpPr>
        <p:spPr>
          <a:xfrm>
            <a:off x="3191816" y="1613308"/>
            <a:ext cx="1320758" cy="1200300"/>
          </a:xfrm>
          <a:prstGeom prst="rect">
            <a:avLst/>
          </a:prstGeom>
          <a:noFill/>
        </p:spPr>
        <p:txBody>
          <a:bodyPr wrap="square" lIns="91412" tIns="45706" rIns="91412" bIns="45706" rtlCol="0">
            <a:spAutoFit/>
          </a:bodyPr>
          <a:lstStyle/>
          <a:p>
            <a:pPr algn="ctr"/>
            <a:r>
              <a:rPr lang="en-US" altLang="zh-CN" sz="7200" b="1">
                <a:solidFill>
                  <a:schemeClr val="tx1">
                    <a:lumMod val="75000"/>
                    <a:lumOff val="25000"/>
                  </a:schemeClr>
                </a:solidFill>
                <a:cs typeface="+mn-ea"/>
                <a:sym typeface="+mn-lt"/>
              </a:rPr>
              <a:t>02</a:t>
            </a:r>
            <a:endParaRPr lang="zh-CN" altLang="en-US" sz="7200" b="1">
              <a:solidFill>
                <a:schemeClr val="tx1">
                  <a:lumMod val="75000"/>
                  <a:lumOff val="25000"/>
                </a:schemeClr>
              </a:solidFill>
              <a:cs typeface="+mn-ea"/>
              <a:sym typeface="+mn-lt"/>
            </a:endParaRPr>
          </a:p>
        </p:txBody>
      </p:sp>
      <p:sp>
        <p:nvSpPr>
          <p:cNvPr id="8" name="文本框 82"/>
          <p:cNvSpPr txBox="1"/>
          <p:nvPr/>
        </p:nvSpPr>
        <p:spPr>
          <a:xfrm>
            <a:off x="1304925" y="3086735"/>
            <a:ext cx="5614035" cy="705485"/>
          </a:xfrm>
          <a:prstGeom prst="rect">
            <a:avLst/>
          </a:prstGeom>
          <a:noFill/>
        </p:spPr>
        <p:txBody>
          <a:bodyPr wrap="square" lIns="91412" tIns="45706" rIns="91412" bIns="45706" rtlCol="0">
            <a:spAutoFit/>
          </a:bodyPr>
          <a:lstStyle/>
          <a:p>
            <a:pPr algn="dist"/>
            <a:r>
              <a:rPr lang="zh-CN" altLang="en-US" sz="4000" b="1" dirty="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庆祝时间和节日花朵</a:t>
            </a: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dirty="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庆祝时间和节日花朵</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文本框 4"/>
          <p:cNvSpPr txBox="1"/>
          <p:nvPr/>
        </p:nvSpPr>
        <p:spPr>
          <a:xfrm>
            <a:off x="5447663" y="2559098"/>
            <a:ext cx="5412840" cy="2958630"/>
          </a:xfrm>
          <a:prstGeom prst="rect">
            <a:avLst/>
          </a:prstGeom>
          <a:noFill/>
        </p:spPr>
        <p:txBody>
          <a:bodyPr wrap="square" rtlCol="0">
            <a:spAutoFit/>
          </a:bodyPr>
          <a:lstStyle/>
          <a:p>
            <a:pPr>
              <a:lnSpc>
                <a:spcPct val="150000"/>
              </a:lnSpc>
            </a:pPr>
            <a:endParaRPr lang="zh-CN" altLang="en-US" dirty="0">
              <a:solidFill>
                <a:schemeClr val="tx1">
                  <a:lumMod val="95000"/>
                  <a:lumOff val="5000"/>
                </a:schemeClr>
              </a:solidFill>
              <a:cs typeface="+mn-ea"/>
              <a:sym typeface="+mn-lt"/>
            </a:endParaRPr>
          </a:p>
          <a:p>
            <a:pPr>
              <a:lnSpc>
                <a:spcPct val="150000"/>
              </a:lnSpc>
            </a:pPr>
            <a:r>
              <a:rPr lang="zh-CN" altLang="en-US" dirty="0">
                <a:solidFill>
                  <a:schemeClr val="tx1">
                    <a:lumMod val="95000"/>
                    <a:lumOff val="5000"/>
                  </a:schemeClr>
                </a:solidFill>
                <a:cs typeface="+mn-ea"/>
                <a:sym typeface="+mn-lt"/>
              </a:rPr>
              <a:t>中国、新加坡、阿根廷、加拿大、智利、哥伦比亚、哥斯达黎加、古巴、厄瓜多尔、法国、印度、爱尔兰、日本、马来西亚、马耳他、墨西哥、荷兰、巴基斯坦、巴拿马、秘鲁、菲律宾、斯洛伐克、南非、瑞士、土耳其、英国、美国、委内瑞拉、津巴布韦等</a:t>
            </a:r>
            <a:r>
              <a:rPr lang="en-US" altLang="zh-CN" dirty="0">
                <a:solidFill>
                  <a:schemeClr val="tx1">
                    <a:lumMod val="95000"/>
                    <a:lumOff val="5000"/>
                  </a:schemeClr>
                </a:solidFill>
                <a:cs typeface="+mn-ea"/>
                <a:sym typeface="+mn-lt"/>
              </a:rPr>
              <a:t>52</a:t>
            </a:r>
            <a:r>
              <a:rPr lang="zh-CN" altLang="en-US" dirty="0">
                <a:solidFill>
                  <a:schemeClr val="tx1">
                    <a:lumMod val="95000"/>
                    <a:lumOff val="5000"/>
                  </a:schemeClr>
                </a:solidFill>
                <a:cs typeface="+mn-ea"/>
                <a:sym typeface="+mn-lt"/>
              </a:rPr>
              <a:t>个国家和地区</a:t>
            </a:r>
          </a:p>
        </p:txBody>
      </p:sp>
      <p:sp>
        <p:nvSpPr>
          <p:cNvPr id="6" name="文本框 5"/>
          <p:cNvSpPr txBox="1"/>
          <p:nvPr/>
        </p:nvSpPr>
        <p:spPr>
          <a:xfrm>
            <a:off x="5447663" y="2442057"/>
            <a:ext cx="3166946" cy="461665"/>
          </a:xfrm>
          <a:prstGeom prst="rect">
            <a:avLst/>
          </a:prstGeom>
          <a:noFill/>
        </p:spPr>
        <p:txBody>
          <a:bodyPr wrap="square" rtlCol="0" anchor="t">
            <a:spAutoFit/>
          </a:bodyPr>
          <a:lstStyle/>
          <a:p>
            <a:r>
              <a:rPr lang="zh-CN" altLang="en-US" sz="2400" b="1" dirty="0">
                <a:solidFill>
                  <a:srgbClr val="00A0FF"/>
                </a:solidFill>
                <a:cs typeface="+mn-ea"/>
                <a:sym typeface="+mn-lt"/>
              </a:rPr>
              <a:t>每年</a:t>
            </a:r>
            <a:r>
              <a:rPr lang="en-US" altLang="zh-CN" sz="2400" b="1" dirty="0">
                <a:solidFill>
                  <a:srgbClr val="00A0FF"/>
                </a:solidFill>
                <a:cs typeface="+mn-ea"/>
                <a:sym typeface="+mn-lt"/>
              </a:rPr>
              <a:t>6</a:t>
            </a:r>
            <a:r>
              <a:rPr lang="zh-CN" altLang="en-US" sz="2400" b="1" dirty="0">
                <a:solidFill>
                  <a:srgbClr val="00A0FF"/>
                </a:solidFill>
                <a:cs typeface="+mn-ea"/>
                <a:sym typeface="+mn-lt"/>
              </a:rPr>
              <a:t>月第三个星期日</a:t>
            </a:r>
          </a:p>
        </p:txBody>
      </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1081" y="2110847"/>
            <a:ext cx="4801375" cy="3429000"/>
          </a:xfrm>
          <a:prstGeom prst="rect">
            <a:avLst/>
          </a:prstGeom>
        </p:spPr>
      </p:pic>
    </p:spTree>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nodeType="afterGroup">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500"/>
                                        <p:tgtEl>
                                          <p:spTgt spid="6"/>
                                        </p:tgtEl>
                                      </p:cBhvr>
                                    </p:animEffect>
                                  </p:childTnLst>
                                </p:cTn>
                              </p:par>
                            </p:childTnLst>
                          </p:cTn>
                        </p:par>
                        <p:par>
                          <p:cTn id="17" fill="hold" nodeType="afterGroup">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nodeType="clickPar">
                      <p:stCondLst>
                        <p:cond delay="indefinite"/>
                        <p:cond evt="onBegin" delay="0">
                          <p:tn val="20"/>
                        </p:cond>
                      </p:stCondLst>
                      <p:childTnLst>
                        <p:par>
                          <p:cTn id="22" fill="hold" nodeType="afterGroup">
                            <p:stCondLst>
                              <p:cond delay="0"/>
                            </p:stCondLst>
                            <p:childTnLst>
                              <p:par>
                                <p:cTn id="23" presetID="42"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庆祝时间和节日花朵</a:t>
            </a:r>
          </a:p>
        </p:txBody>
      </p:sp>
      <p:pic>
        <p:nvPicPr>
          <p:cNvPr id="14" name="图片 13"/>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文本框 4"/>
          <p:cNvSpPr txBox="1"/>
          <p:nvPr>
            <p:custDataLst>
              <p:tags r:id="rId1"/>
            </p:custDataLst>
          </p:nvPr>
        </p:nvSpPr>
        <p:spPr>
          <a:xfrm>
            <a:off x="3274256" y="2596981"/>
            <a:ext cx="2698437" cy="792480"/>
          </a:xfrm>
          <a:prstGeom prst="rect">
            <a:avLst/>
          </a:prstGeom>
          <a:noFill/>
        </p:spPr>
        <p:txBody>
          <a:bodyPr wrap="square" rtlCol="0">
            <a:normAutofit/>
          </a:bodyPr>
          <a:lstStyle/>
          <a:p>
            <a:pPr algn="ctr"/>
            <a:r>
              <a:rPr lang="zh-CN" altLang="en-US">
                <a:cs typeface="+mn-ea"/>
                <a:sym typeface="+mn-lt"/>
              </a:rPr>
              <a:t>每年</a:t>
            </a:r>
            <a:r>
              <a:rPr lang="en-US" altLang="zh-CN">
                <a:cs typeface="+mn-ea"/>
                <a:sym typeface="+mn-lt"/>
              </a:rPr>
              <a:t>6</a:t>
            </a:r>
            <a:r>
              <a:rPr lang="zh-CN" altLang="en-US">
                <a:cs typeface="+mn-ea"/>
                <a:sym typeface="+mn-lt"/>
              </a:rPr>
              <a:t>月</a:t>
            </a:r>
            <a:r>
              <a:rPr lang="en-US" altLang="zh-CN">
                <a:cs typeface="+mn-ea"/>
                <a:sym typeface="+mn-lt"/>
              </a:rPr>
              <a:t>20</a:t>
            </a:r>
            <a:r>
              <a:rPr lang="zh-CN" altLang="en-US">
                <a:cs typeface="+mn-ea"/>
                <a:sym typeface="+mn-lt"/>
              </a:rPr>
              <a:t>日</a:t>
            </a:r>
            <a:endParaRPr lang="en-US" altLang="zh-CN">
              <a:cs typeface="+mn-ea"/>
              <a:sym typeface="+mn-lt"/>
            </a:endParaRPr>
          </a:p>
        </p:txBody>
      </p:sp>
      <p:sp>
        <p:nvSpPr>
          <p:cNvPr id="6" name="文本框 5"/>
          <p:cNvSpPr txBox="1"/>
          <p:nvPr>
            <p:custDataLst>
              <p:tags r:id="rId2"/>
            </p:custDataLst>
          </p:nvPr>
        </p:nvSpPr>
        <p:spPr>
          <a:xfrm>
            <a:off x="715361" y="2477715"/>
            <a:ext cx="28475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保加利亚</a:t>
            </a:r>
          </a:p>
          <a:p>
            <a:pPr algn="ctr"/>
            <a:endParaRPr lang="zh-CN" altLang="en-US">
              <a:solidFill>
                <a:srgbClr val="00A0FF"/>
              </a:solidFill>
              <a:cs typeface="+mn-ea"/>
              <a:sym typeface="+mn-lt"/>
            </a:endParaRPr>
          </a:p>
        </p:txBody>
      </p:sp>
      <p:sp>
        <p:nvSpPr>
          <p:cNvPr id="7" name="文本框 6"/>
          <p:cNvSpPr txBox="1"/>
          <p:nvPr>
            <p:custDataLst>
              <p:tags r:id="rId3"/>
            </p:custDataLst>
          </p:nvPr>
        </p:nvSpPr>
        <p:spPr>
          <a:xfrm>
            <a:off x="3262790" y="3406613"/>
            <a:ext cx="2698437" cy="792480"/>
          </a:xfrm>
          <a:prstGeom prst="rect">
            <a:avLst/>
          </a:prstGeom>
          <a:noFill/>
        </p:spPr>
        <p:txBody>
          <a:bodyPr wrap="square" rtlCol="0">
            <a:normAutofit/>
          </a:bodyPr>
          <a:lstStyle/>
          <a:p>
            <a:pPr algn="ctr"/>
            <a:r>
              <a:rPr lang="zh-CN" altLang="en-US">
                <a:cs typeface="+mn-ea"/>
                <a:sym typeface="+mn-lt"/>
              </a:rPr>
              <a:t>每年</a:t>
            </a:r>
            <a:r>
              <a:rPr lang="en-US" altLang="zh-CN">
                <a:cs typeface="+mn-ea"/>
                <a:sym typeface="+mn-lt"/>
              </a:rPr>
              <a:t>6</a:t>
            </a:r>
            <a:r>
              <a:rPr lang="zh-CN" altLang="en-US">
                <a:cs typeface="+mn-ea"/>
                <a:sym typeface="+mn-lt"/>
              </a:rPr>
              <a:t>月</a:t>
            </a:r>
            <a:r>
              <a:rPr lang="en-US" altLang="zh-CN">
                <a:cs typeface="+mn-ea"/>
                <a:sym typeface="+mn-lt"/>
              </a:rPr>
              <a:t>23</a:t>
            </a:r>
            <a:r>
              <a:rPr lang="zh-CN" altLang="en-US">
                <a:cs typeface="+mn-ea"/>
                <a:sym typeface="+mn-lt"/>
              </a:rPr>
              <a:t>日</a:t>
            </a:r>
            <a:endParaRPr lang="en-US" altLang="zh-CN">
              <a:cs typeface="+mn-ea"/>
              <a:sym typeface="+mn-lt"/>
            </a:endParaRPr>
          </a:p>
        </p:txBody>
      </p:sp>
      <p:sp>
        <p:nvSpPr>
          <p:cNvPr id="10" name="文本框 9"/>
          <p:cNvSpPr txBox="1"/>
          <p:nvPr>
            <p:custDataLst>
              <p:tags r:id="rId4"/>
            </p:custDataLst>
          </p:nvPr>
        </p:nvSpPr>
        <p:spPr>
          <a:xfrm>
            <a:off x="1035438" y="2997759"/>
            <a:ext cx="28475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尼加拉瓜、波兰</a:t>
            </a:r>
          </a:p>
        </p:txBody>
      </p:sp>
      <p:sp>
        <p:nvSpPr>
          <p:cNvPr id="11" name="文本框 10"/>
          <p:cNvSpPr txBox="1"/>
          <p:nvPr>
            <p:custDataLst>
              <p:tags r:id="rId5"/>
            </p:custDataLst>
          </p:nvPr>
        </p:nvSpPr>
        <p:spPr>
          <a:xfrm>
            <a:off x="3262789" y="4979825"/>
            <a:ext cx="2698437" cy="792480"/>
          </a:xfrm>
          <a:prstGeom prst="rect">
            <a:avLst/>
          </a:prstGeom>
          <a:noFill/>
        </p:spPr>
        <p:txBody>
          <a:bodyPr wrap="square" rtlCol="0">
            <a:normAutofit/>
          </a:bodyPr>
          <a:lstStyle/>
          <a:p>
            <a:pPr algn="ctr"/>
            <a:r>
              <a:rPr lang="zh-CN" altLang="en-US">
                <a:cs typeface="+mn-ea"/>
                <a:sym typeface="+mn-lt"/>
              </a:rPr>
              <a:t>每年</a:t>
            </a:r>
            <a:r>
              <a:rPr lang="en-US" altLang="zh-CN">
                <a:cs typeface="+mn-ea"/>
                <a:sym typeface="+mn-lt"/>
              </a:rPr>
              <a:t>8</a:t>
            </a:r>
            <a:r>
              <a:rPr lang="zh-CN" altLang="en-US">
                <a:cs typeface="+mn-ea"/>
                <a:sym typeface="+mn-lt"/>
              </a:rPr>
              <a:t>月</a:t>
            </a:r>
            <a:r>
              <a:rPr lang="en-US" altLang="zh-CN">
                <a:cs typeface="+mn-ea"/>
                <a:sym typeface="+mn-lt"/>
              </a:rPr>
              <a:t>8</a:t>
            </a:r>
            <a:r>
              <a:rPr lang="zh-CN" altLang="en-US">
                <a:cs typeface="+mn-ea"/>
                <a:sym typeface="+mn-lt"/>
              </a:rPr>
              <a:t>日</a:t>
            </a:r>
            <a:endParaRPr lang="en-US" altLang="zh-CN">
              <a:cs typeface="+mn-ea"/>
              <a:sym typeface="+mn-lt"/>
            </a:endParaRPr>
          </a:p>
        </p:txBody>
      </p:sp>
      <p:sp>
        <p:nvSpPr>
          <p:cNvPr id="12" name="文本框 11"/>
          <p:cNvSpPr txBox="1"/>
          <p:nvPr>
            <p:custDataLst>
              <p:tags r:id="rId6"/>
            </p:custDataLst>
          </p:nvPr>
        </p:nvSpPr>
        <p:spPr>
          <a:xfrm>
            <a:off x="693081" y="4550085"/>
            <a:ext cx="28475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中国台湾</a:t>
            </a:r>
          </a:p>
        </p:txBody>
      </p:sp>
      <p:sp>
        <p:nvSpPr>
          <p:cNvPr id="13" name="文本框 12"/>
          <p:cNvSpPr txBox="1"/>
          <p:nvPr>
            <p:custDataLst>
              <p:tags r:id="rId7"/>
            </p:custDataLst>
          </p:nvPr>
        </p:nvSpPr>
        <p:spPr>
          <a:xfrm>
            <a:off x="6832325" y="4107380"/>
            <a:ext cx="2698437" cy="792480"/>
          </a:xfrm>
          <a:prstGeom prst="rect">
            <a:avLst/>
          </a:prstGeom>
          <a:noFill/>
        </p:spPr>
        <p:txBody>
          <a:bodyPr wrap="square" rtlCol="0">
            <a:normAutofit/>
          </a:bodyPr>
          <a:lstStyle/>
          <a:p>
            <a:pPr algn="ctr"/>
            <a:r>
              <a:rPr lang="zh-CN" altLang="en-US">
                <a:cs typeface="+mn-ea"/>
                <a:sym typeface="+mn-lt"/>
              </a:rPr>
              <a:t>每年</a:t>
            </a:r>
            <a:r>
              <a:rPr lang="en-US" altLang="zh-CN">
                <a:cs typeface="+mn-ea"/>
                <a:sym typeface="+mn-lt"/>
              </a:rPr>
              <a:t>9</a:t>
            </a:r>
            <a:r>
              <a:rPr lang="zh-CN" altLang="en-US">
                <a:cs typeface="+mn-ea"/>
                <a:sym typeface="+mn-lt"/>
              </a:rPr>
              <a:t>月第一个星期日</a:t>
            </a:r>
            <a:endParaRPr lang="en-US" altLang="zh-CN">
              <a:cs typeface="+mn-ea"/>
              <a:sym typeface="+mn-lt"/>
            </a:endParaRPr>
          </a:p>
        </p:txBody>
      </p:sp>
      <p:sp>
        <p:nvSpPr>
          <p:cNvPr id="15" name="文本框 14"/>
          <p:cNvSpPr txBox="1"/>
          <p:nvPr>
            <p:custDataLst>
              <p:tags r:id="rId8"/>
            </p:custDataLst>
          </p:nvPr>
        </p:nvSpPr>
        <p:spPr>
          <a:xfrm>
            <a:off x="6493472" y="3043915"/>
            <a:ext cx="28475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新西兰、澳大利亚</a:t>
            </a:r>
          </a:p>
        </p:txBody>
      </p:sp>
      <p:sp>
        <p:nvSpPr>
          <p:cNvPr id="16" name="文本框 15"/>
          <p:cNvSpPr txBox="1"/>
          <p:nvPr>
            <p:custDataLst>
              <p:tags r:id="rId9"/>
            </p:custDataLst>
          </p:nvPr>
        </p:nvSpPr>
        <p:spPr>
          <a:xfrm>
            <a:off x="3631147" y="4243352"/>
            <a:ext cx="2698437" cy="260703"/>
          </a:xfrm>
          <a:prstGeom prst="rect">
            <a:avLst/>
          </a:prstGeom>
          <a:noFill/>
        </p:spPr>
        <p:txBody>
          <a:bodyPr wrap="square" rtlCol="0">
            <a:noAutofit/>
          </a:bodyPr>
          <a:lstStyle/>
          <a:p>
            <a:pPr algn="ctr"/>
            <a:r>
              <a:rPr lang="zh-CN" altLang="en-US" sz="1600">
                <a:cs typeface="+mn-ea"/>
                <a:sym typeface="+mn-lt"/>
              </a:rPr>
              <a:t>每年</a:t>
            </a:r>
            <a:r>
              <a:rPr lang="en-US" altLang="zh-CN" sz="1600">
                <a:cs typeface="+mn-ea"/>
                <a:sym typeface="+mn-lt"/>
              </a:rPr>
              <a:t>7</a:t>
            </a:r>
            <a:r>
              <a:rPr lang="zh-CN" altLang="en-US" sz="1600">
                <a:cs typeface="+mn-ea"/>
                <a:sym typeface="+mn-lt"/>
              </a:rPr>
              <a:t>月最后一个星期日</a:t>
            </a:r>
            <a:endParaRPr lang="en-US" altLang="zh-CN" sz="1600">
              <a:cs typeface="+mn-ea"/>
              <a:sym typeface="+mn-lt"/>
            </a:endParaRPr>
          </a:p>
        </p:txBody>
      </p:sp>
      <p:sp>
        <p:nvSpPr>
          <p:cNvPr id="17" name="文本框 16"/>
          <p:cNvSpPr txBox="1"/>
          <p:nvPr>
            <p:custDataLst>
              <p:tags r:id="rId10"/>
            </p:custDataLst>
          </p:nvPr>
        </p:nvSpPr>
        <p:spPr>
          <a:xfrm>
            <a:off x="1008641" y="3824536"/>
            <a:ext cx="28475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多米尼加共和国</a:t>
            </a:r>
          </a:p>
        </p:txBody>
      </p:sp>
      <p:sp>
        <p:nvSpPr>
          <p:cNvPr id="18" name="文本框 17"/>
          <p:cNvSpPr txBox="1"/>
          <p:nvPr>
            <p:custDataLst>
              <p:tags r:id="rId11"/>
            </p:custDataLst>
          </p:nvPr>
        </p:nvSpPr>
        <p:spPr>
          <a:xfrm>
            <a:off x="8072961" y="2605394"/>
            <a:ext cx="2698437" cy="792480"/>
          </a:xfrm>
          <a:prstGeom prst="rect">
            <a:avLst/>
          </a:prstGeom>
          <a:noFill/>
        </p:spPr>
        <p:txBody>
          <a:bodyPr wrap="square" rtlCol="0">
            <a:normAutofit/>
          </a:bodyPr>
          <a:lstStyle/>
          <a:p>
            <a:pPr algn="ctr"/>
            <a:r>
              <a:rPr lang="zh-CN" altLang="en-US">
                <a:cs typeface="+mn-ea"/>
                <a:sym typeface="+mn-lt"/>
              </a:rPr>
              <a:t>每年</a:t>
            </a:r>
            <a:r>
              <a:rPr lang="en-US" altLang="zh-CN">
                <a:cs typeface="+mn-ea"/>
                <a:sym typeface="+mn-lt"/>
              </a:rPr>
              <a:t>8</a:t>
            </a:r>
            <a:r>
              <a:rPr lang="zh-CN" altLang="en-US">
                <a:cs typeface="+mn-ea"/>
                <a:sym typeface="+mn-lt"/>
              </a:rPr>
              <a:t>月第二个星期日</a:t>
            </a:r>
            <a:endParaRPr lang="en-US" altLang="zh-CN">
              <a:cs typeface="+mn-ea"/>
              <a:sym typeface="+mn-lt"/>
            </a:endParaRPr>
          </a:p>
        </p:txBody>
      </p:sp>
      <p:sp>
        <p:nvSpPr>
          <p:cNvPr id="19" name="文本框 18"/>
          <p:cNvSpPr txBox="1"/>
          <p:nvPr>
            <p:custDataLst>
              <p:tags r:id="rId12"/>
            </p:custDataLst>
          </p:nvPr>
        </p:nvSpPr>
        <p:spPr>
          <a:xfrm>
            <a:off x="6439095" y="2233803"/>
            <a:ext cx="1939290" cy="725549"/>
          </a:xfrm>
          <a:prstGeom prst="rect">
            <a:avLst/>
          </a:prstGeom>
          <a:noFill/>
        </p:spPr>
        <p:txBody>
          <a:bodyPr wrap="square" rtlCol="0" anchor="b" anchorCtr="0">
            <a:normAutofit/>
          </a:bodyPr>
          <a:lstStyle/>
          <a:p>
            <a:pPr algn="ctr"/>
            <a:r>
              <a:rPr lang="zh-CN" altLang="en-US">
                <a:solidFill>
                  <a:srgbClr val="00A0FF"/>
                </a:solidFill>
                <a:cs typeface="+mn-ea"/>
                <a:sym typeface="+mn-lt"/>
              </a:rPr>
              <a:t>巴西</a:t>
            </a:r>
          </a:p>
        </p:txBody>
      </p:sp>
      <p:pic>
        <p:nvPicPr>
          <p:cNvPr id="20" name="图片 19"/>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8229601" y="4623208"/>
            <a:ext cx="3930316" cy="2091940"/>
          </a:xfrm>
          <a:prstGeom prst="rect">
            <a:avLst/>
          </a:prstGeom>
        </p:spPr>
      </p:pic>
      <p:sp>
        <p:nvSpPr>
          <p:cNvPr id="2" name="矩形: 圆角 1"/>
          <p:cNvSpPr/>
          <p:nvPr/>
        </p:nvSpPr>
        <p:spPr>
          <a:xfrm>
            <a:off x="3760116" y="2495753"/>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a:off x="3755525" y="3299157"/>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3755525" y="4108680"/>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3785916" y="4851933"/>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6903845" y="4045711"/>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a:off x="8056328" y="2523871"/>
            <a:ext cx="2569468" cy="520044"/>
          </a:xfrm>
          <a:prstGeom prst="roundRect">
            <a:avLst/>
          </a:prstGeom>
          <a:noFill/>
          <a:ln>
            <a:solidFill>
              <a:srgbClr val="418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2000">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cond evt="onBegin" delay="0">
                          <p:tn val="12"/>
                        </p:cond>
                      </p:stCondLst>
                      <p:childTnLst>
                        <p:par>
                          <p:cTn id="14" fill="hold" nodeType="after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7" name="文本框 82"/>
          <p:cNvSpPr txBox="1"/>
          <p:nvPr/>
        </p:nvSpPr>
        <p:spPr>
          <a:xfrm>
            <a:off x="3191816" y="1613308"/>
            <a:ext cx="1320758" cy="1200300"/>
          </a:xfrm>
          <a:prstGeom prst="rect">
            <a:avLst/>
          </a:prstGeom>
          <a:noFill/>
        </p:spPr>
        <p:txBody>
          <a:bodyPr wrap="square" lIns="91412" tIns="45706" rIns="91412" bIns="45706" rtlCol="0">
            <a:spAutoFit/>
          </a:bodyPr>
          <a:lstStyle/>
          <a:p>
            <a:pPr algn="ctr"/>
            <a:r>
              <a:rPr lang="en-US" altLang="zh-CN" sz="7200" b="1">
                <a:solidFill>
                  <a:schemeClr val="tx1">
                    <a:lumMod val="75000"/>
                    <a:lumOff val="25000"/>
                  </a:schemeClr>
                </a:solidFill>
                <a:cs typeface="+mn-ea"/>
                <a:sym typeface="+mn-lt"/>
              </a:rPr>
              <a:t>03</a:t>
            </a:r>
            <a:endParaRPr lang="zh-CN" altLang="en-US" sz="7200" b="1">
              <a:solidFill>
                <a:schemeClr val="tx1">
                  <a:lumMod val="75000"/>
                  <a:lumOff val="25000"/>
                </a:schemeClr>
              </a:solidFill>
              <a:cs typeface="+mn-ea"/>
              <a:sym typeface="+mn-lt"/>
            </a:endParaRPr>
          </a:p>
        </p:txBody>
      </p:sp>
      <p:sp>
        <p:nvSpPr>
          <p:cNvPr id="8" name="文本框 82"/>
          <p:cNvSpPr txBox="1"/>
          <p:nvPr/>
        </p:nvSpPr>
        <p:spPr>
          <a:xfrm>
            <a:off x="1809167" y="2813915"/>
            <a:ext cx="4286198" cy="707858"/>
          </a:xfrm>
          <a:prstGeom prst="rect">
            <a:avLst/>
          </a:prstGeom>
          <a:noFill/>
        </p:spPr>
        <p:txBody>
          <a:bodyPr wrap="square" lIns="91412" tIns="45706" rIns="91412" bIns="45706" rtlCol="0">
            <a:spAutoFit/>
          </a:bodyPr>
          <a:lstStyle/>
          <a:p>
            <a:pPr algn="dist"/>
            <a:r>
              <a:rPr lang="zh-CN" altLang="en-US" sz="4000" b="1" dirty="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中国的父亲节</a:t>
            </a: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dirty="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中国的父亲节</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6" name="文本框 5"/>
          <p:cNvSpPr txBox="1"/>
          <p:nvPr/>
        </p:nvSpPr>
        <p:spPr>
          <a:xfrm>
            <a:off x="1818881" y="3043915"/>
            <a:ext cx="8836646" cy="2543132"/>
          </a:xfrm>
          <a:prstGeom prst="rect">
            <a:avLst/>
          </a:prstGeom>
          <a:noFill/>
        </p:spPr>
        <p:txBody>
          <a:bodyPr wrap="square" rtlCol="0">
            <a:spAutoFit/>
          </a:bodyPr>
          <a:lstStyle/>
          <a:p>
            <a:pPr algn="ctr">
              <a:lnSpc>
                <a:spcPct val="150000"/>
              </a:lnSpc>
            </a:pPr>
            <a:r>
              <a:rPr lang="en-US" altLang="zh-CN" dirty="0">
                <a:solidFill>
                  <a:schemeClr val="tx1">
                    <a:lumMod val="95000"/>
                    <a:lumOff val="5000"/>
                  </a:schemeClr>
                </a:solidFill>
                <a:cs typeface="+mn-ea"/>
                <a:sym typeface="+mn-lt"/>
              </a:rPr>
              <a:t>1945</a:t>
            </a:r>
            <a:r>
              <a:rPr lang="zh-CN" altLang="en-US" dirty="0">
                <a:solidFill>
                  <a:schemeClr val="tx1">
                    <a:lumMod val="95000"/>
                    <a:lumOff val="5000"/>
                  </a:schemeClr>
                </a:solidFill>
                <a:cs typeface="+mn-ea"/>
                <a:sym typeface="+mn-lt"/>
              </a:rPr>
              <a:t>年</a:t>
            </a:r>
            <a:r>
              <a:rPr lang="en-US" altLang="zh-CN" dirty="0">
                <a:solidFill>
                  <a:schemeClr val="tx1">
                    <a:lumMod val="95000"/>
                    <a:lumOff val="5000"/>
                  </a:schemeClr>
                </a:solidFill>
                <a:cs typeface="+mn-ea"/>
                <a:sym typeface="+mn-lt"/>
              </a:rPr>
              <a:t>8</a:t>
            </a:r>
            <a:r>
              <a:rPr lang="zh-CN" altLang="en-US" dirty="0">
                <a:solidFill>
                  <a:schemeClr val="tx1">
                    <a:lumMod val="95000"/>
                    <a:lumOff val="5000"/>
                  </a:schemeClr>
                </a:solidFill>
                <a:cs typeface="+mn-ea"/>
                <a:sym typeface="+mn-lt"/>
              </a:rPr>
              <a:t>月</a:t>
            </a:r>
            <a:r>
              <a:rPr lang="en-US" altLang="zh-CN" dirty="0">
                <a:solidFill>
                  <a:schemeClr val="tx1">
                    <a:lumMod val="95000"/>
                    <a:lumOff val="5000"/>
                  </a:schemeClr>
                </a:solidFill>
                <a:cs typeface="+mn-ea"/>
                <a:sym typeface="+mn-lt"/>
              </a:rPr>
              <a:t>6</a:t>
            </a:r>
            <a:r>
              <a:rPr lang="zh-CN" altLang="en-US" dirty="0">
                <a:solidFill>
                  <a:schemeClr val="tx1">
                    <a:lumMod val="95000"/>
                    <a:lumOff val="5000"/>
                  </a:schemeClr>
                </a:solidFill>
                <a:cs typeface="+mn-ea"/>
                <a:sym typeface="+mn-lt"/>
              </a:rPr>
              <a:t>日，上海</a:t>
            </a:r>
            <a:r>
              <a:rPr lang="en-US" altLang="zh-CN" dirty="0">
                <a:solidFill>
                  <a:schemeClr val="tx1">
                    <a:lumMod val="95000"/>
                    <a:lumOff val="5000"/>
                  </a:schemeClr>
                </a:solidFill>
                <a:cs typeface="+mn-ea"/>
                <a:sym typeface="+mn-lt"/>
              </a:rPr>
              <a:t>《</a:t>
            </a:r>
            <a:r>
              <a:rPr lang="zh-CN" altLang="en-US" dirty="0">
                <a:solidFill>
                  <a:schemeClr val="tx1">
                    <a:lumMod val="95000"/>
                    <a:lumOff val="5000"/>
                  </a:schemeClr>
                </a:solidFill>
                <a:cs typeface="+mn-ea"/>
                <a:sym typeface="+mn-lt"/>
              </a:rPr>
              <a:t>申报</a:t>
            </a:r>
            <a:r>
              <a:rPr lang="en-US" altLang="zh-CN" dirty="0">
                <a:solidFill>
                  <a:schemeClr val="tx1">
                    <a:lumMod val="95000"/>
                    <a:lumOff val="5000"/>
                  </a:schemeClr>
                </a:solidFill>
                <a:cs typeface="+mn-ea"/>
                <a:sym typeface="+mn-lt"/>
              </a:rPr>
              <a:t>》</a:t>
            </a:r>
            <a:r>
              <a:rPr lang="zh-CN" altLang="en-US" dirty="0">
                <a:solidFill>
                  <a:schemeClr val="tx1">
                    <a:lumMod val="95000"/>
                    <a:lumOff val="5000"/>
                  </a:schemeClr>
                </a:solidFill>
                <a:cs typeface="+mn-ea"/>
                <a:sym typeface="+mn-lt"/>
              </a:rPr>
              <a:t>刊文</a:t>
            </a:r>
            <a:r>
              <a:rPr lang="en-US" altLang="zh-CN" dirty="0">
                <a:solidFill>
                  <a:schemeClr val="tx1">
                    <a:lumMod val="95000"/>
                    <a:lumOff val="5000"/>
                  </a:schemeClr>
                </a:solidFill>
                <a:cs typeface="+mn-ea"/>
                <a:sym typeface="+mn-lt"/>
              </a:rPr>
              <a:t>《</a:t>
            </a:r>
            <a:r>
              <a:rPr lang="zh-CN" altLang="en-US" dirty="0">
                <a:solidFill>
                  <a:schemeClr val="tx1">
                    <a:lumMod val="95000"/>
                    <a:lumOff val="5000"/>
                  </a:schemeClr>
                </a:solidFill>
                <a:cs typeface="+mn-ea"/>
                <a:sym typeface="+mn-lt"/>
              </a:rPr>
              <a:t>八八父亲节缘起</a:t>
            </a:r>
            <a:r>
              <a:rPr lang="en-US" altLang="zh-CN" dirty="0">
                <a:solidFill>
                  <a:schemeClr val="tx1">
                    <a:lumMod val="95000"/>
                    <a:lumOff val="5000"/>
                  </a:schemeClr>
                </a:solidFill>
                <a:cs typeface="+mn-ea"/>
                <a:sym typeface="+mn-lt"/>
              </a:rPr>
              <a:t>》</a:t>
            </a:r>
            <a:r>
              <a:rPr lang="zh-CN" altLang="en-US" dirty="0">
                <a:solidFill>
                  <a:schemeClr val="tx1">
                    <a:lumMod val="95000"/>
                    <a:lumOff val="5000"/>
                  </a:schemeClr>
                </a:solidFill>
                <a:cs typeface="+mn-ea"/>
                <a:sym typeface="+mn-lt"/>
              </a:rPr>
              <a:t>。文章称：美国为纪念欧战中阵亡将士的妻与母，曾发起创立母亲节。而今，中国也应该发起创立自己的父亲节。因“父”字形同“八八”，且“八八”读音也与“爸爸”相同，故号召上海市民，一同来过“八八父亲节”。当时，日军虽败局已定，但尚未投降，上海仍在其控制之下，这一倡议“暗中表示怀念祖国之意”，实有风险。文章末尾，公开署名的首倡者共</a:t>
            </a:r>
            <a:r>
              <a:rPr lang="en-US" altLang="zh-CN" dirty="0">
                <a:solidFill>
                  <a:schemeClr val="tx1">
                    <a:lumMod val="95000"/>
                    <a:lumOff val="5000"/>
                  </a:schemeClr>
                </a:solidFill>
                <a:cs typeface="+mn-ea"/>
                <a:sym typeface="+mn-lt"/>
              </a:rPr>
              <a:t>10</a:t>
            </a:r>
            <a:r>
              <a:rPr lang="zh-CN" altLang="en-US" dirty="0">
                <a:solidFill>
                  <a:schemeClr val="tx1">
                    <a:lumMod val="95000"/>
                    <a:lumOff val="5000"/>
                  </a:schemeClr>
                </a:solidFill>
                <a:cs typeface="+mn-ea"/>
                <a:sym typeface="+mn-lt"/>
              </a:rPr>
              <a:t>人，分别是：颜惠庆、袁希濂、陈青士、梅兰芳、史致富、严独鹤、费穆、陆干臣、富文寿、张一渠。</a:t>
            </a:r>
          </a:p>
        </p:txBody>
      </p:sp>
      <p:sp>
        <p:nvSpPr>
          <p:cNvPr id="7" name="文本框 6"/>
          <p:cNvSpPr txBox="1"/>
          <p:nvPr/>
        </p:nvSpPr>
        <p:spPr>
          <a:xfrm>
            <a:off x="2273016" y="1964419"/>
            <a:ext cx="7645968" cy="950132"/>
          </a:xfrm>
          <a:prstGeom prst="rect">
            <a:avLst/>
          </a:prstGeom>
          <a:noFill/>
        </p:spPr>
        <p:txBody>
          <a:bodyPr wrap="square" rtlCol="0">
            <a:spAutoFit/>
          </a:bodyPr>
          <a:lstStyle/>
          <a:p>
            <a:pPr algn="ctr">
              <a:lnSpc>
                <a:spcPct val="120000"/>
              </a:lnSpc>
            </a:pPr>
            <a:r>
              <a:rPr lang="zh-CN" altLang="en-US" sz="2400" b="1" dirty="0">
                <a:solidFill>
                  <a:schemeClr val="tx1">
                    <a:lumMod val="95000"/>
                    <a:lumOff val="5000"/>
                  </a:schemeClr>
                </a:solidFill>
                <a:cs typeface="+mn-ea"/>
                <a:sym typeface="+mn-lt"/>
              </a:rPr>
              <a:t>为纪念“父亲对于这次抗战胜利的影响”</a:t>
            </a:r>
          </a:p>
          <a:p>
            <a:pPr algn="ctr">
              <a:lnSpc>
                <a:spcPct val="120000"/>
              </a:lnSpc>
            </a:pPr>
            <a:r>
              <a:rPr lang="zh-CN" altLang="en-US" sz="2400" b="1" dirty="0">
                <a:solidFill>
                  <a:schemeClr val="tx1">
                    <a:lumMod val="95000"/>
                    <a:lumOff val="5000"/>
                  </a:schemeClr>
                </a:solidFill>
                <a:cs typeface="+mn-ea"/>
                <a:sym typeface="+mn-lt"/>
              </a:rPr>
              <a:t>曾确定</a:t>
            </a:r>
            <a:r>
              <a:rPr lang="en-US" altLang="zh-CN" sz="2400" b="1" dirty="0">
                <a:solidFill>
                  <a:schemeClr val="tx1">
                    <a:lumMod val="95000"/>
                    <a:lumOff val="5000"/>
                  </a:schemeClr>
                </a:solidFill>
                <a:cs typeface="+mn-ea"/>
                <a:sym typeface="+mn-lt"/>
              </a:rPr>
              <a:t>8</a:t>
            </a:r>
            <a:r>
              <a:rPr lang="zh-CN" altLang="en-US" sz="2400" b="1" dirty="0">
                <a:solidFill>
                  <a:schemeClr val="tx1">
                    <a:lumMod val="95000"/>
                    <a:lumOff val="5000"/>
                  </a:schemeClr>
                </a:solidFill>
                <a:cs typeface="+mn-ea"/>
                <a:sym typeface="+mn-lt"/>
              </a:rPr>
              <a:t>月</a:t>
            </a:r>
            <a:r>
              <a:rPr lang="en-US" altLang="zh-CN" sz="2400" b="1" dirty="0">
                <a:solidFill>
                  <a:schemeClr val="tx1">
                    <a:lumMod val="95000"/>
                    <a:lumOff val="5000"/>
                  </a:schemeClr>
                </a:solidFill>
                <a:cs typeface="+mn-ea"/>
                <a:sym typeface="+mn-lt"/>
              </a:rPr>
              <a:t>8</a:t>
            </a:r>
            <a:r>
              <a:rPr lang="zh-CN" altLang="en-US" sz="2400" b="1" dirty="0">
                <a:solidFill>
                  <a:schemeClr val="tx1">
                    <a:lumMod val="95000"/>
                    <a:lumOff val="5000"/>
                  </a:schemeClr>
                </a:solidFill>
                <a:cs typeface="+mn-ea"/>
                <a:sym typeface="+mn-lt"/>
              </a:rPr>
              <a:t>日为父亲节</a:t>
            </a:r>
          </a:p>
        </p:txBody>
      </p:sp>
    </p:spTree>
  </p:cSld>
  <p:clrMapOvr>
    <a:masterClrMapping/>
  </p:clrMapOvr>
  <mc:AlternateContent xmlns:mc="http://schemas.openxmlformats.org/markup-compatibility/2006" xmlns:p14="http://schemas.microsoft.com/office/powerpoint/2010/main">
    <mc:Choice Requires="p14">
      <p:transition spd="slow" p14:dur="1400" advTm="2000">
        <p14:ripp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amond(in)">
                                      <p:cBhvr>
                                        <p:cTn id="15" dur="2000"/>
                                        <p:tgtEl>
                                          <p:spTgt spid="7"/>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中国的父亲节</a:t>
            </a: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矩形 4"/>
          <p:cNvSpPr/>
          <p:nvPr>
            <p:custDataLst>
              <p:tags r:id="rId1"/>
            </p:custDataLst>
          </p:nvPr>
        </p:nvSpPr>
        <p:spPr>
          <a:xfrm>
            <a:off x="4780546" y="1998121"/>
            <a:ext cx="6649453" cy="36302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rIns="216000" anchor="ctr"/>
          <a:lstStyle/>
          <a:p>
            <a:pPr marL="0" marR="0" lvl="0" indent="0" algn="just" defTabSz="914400" rtl="0" eaLnBrk="1" latinLnBrk="0" hangingPunct="1">
              <a:lnSpc>
                <a:spcPct val="140000"/>
              </a:lnSpc>
              <a:spcBef>
                <a:spcPct val="0"/>
              </a:spcBef>
              <a:spcAft>
                <a:spcPct val="0"/>
              </a:spcAft>
              <a:buClrTx/>
              <a:buSzTx/>
              <a:buFontTx/>
              <a:buNone/>
              <a:defRPr/>
            </a:pPr>
            <a:r>
              <a:rPr lang="en-US" altLang="zh-CN" sz="1600" dirty="0">
                <a:solidFill>
                  <a:schemeClr val="tx1">
                    <a:lumMod val="95000"/>
                    <a:lumOff val="5000"/>
                  </a:schemeClr>
                </a:solidFill>
                <a:cs typeface="+mn-ea"/>
                <a:sym typeface="+mn-lt"/>
              </a:rPr>
              <a:t>1945</a:t>
            </a:r>
            <a:r>
              <a:rPr lang="zh-CN" altLang="en-US" sz="1600" dirty="0">
                <a:solidFill>
                  <a:schemeClr val="tx1">
                    <a:lumMod val="95000"/>
                    <a:lumOff val="5000"/>
                  </a:schemeClr>
                </a:solidFill>
                <a:cs typeface="+mn-ea"/>
                <a:sym typeface="+mn-lt"/>
              </a:rPr>
              <a:t>年的这次民间发起的“父亲节”活动，影响范围有限。至</a:t>
            </a:r>
            <a:r>
              <a:rPr lang="en-US" altLang="zh-CN" sz="1600" dirty="0">
                <a:solidFill>
                  <a:schemeClr val="tx1">
                    <a:lumMod val="95000"/>
                    <a:lumOff val="5000"/>
                  </a:schemeClr>
                </a:solidFill>
                <a:cs typeface="+mn-ea"/>
                <a:sym typeface="+mn-lt"/>
              </a:rPr>
              <a:t>1946</a:t>
            </a:r>
            <a:r>
              <a:rPr lang="zh-CN" altLang="en-US" sz="1600" dirty="0">
                <a:solidFill>
                  <a:schemeClr val="tx1">
                    <a:lumMod val="95000"/>
                    <a:lumOff val="5000"/>
                  </a:schemeClr>
                </a:solidFill>
                <a:cs typeface="+mn-ea"/>
                <a:sym typeface="+mn-lt"/>
              </a:rPr>
              <a:t>年</a:t>
            </a:r>
            <a:r>
              <a:rPr lang="en-US" altLang="zh-CN" sz="1600" dirty="0">
                <a:solidFill>
                  <a:schemeClr val="tx1">
                    <a:lumMod val="95000"/>
                    <a:lumOff val="5000"/>
                  </a:schemeClr>
                </a:solidFill>
                <a:cs typeface="+mn-ea"/>
                <a:sym typeface="+mn-lt"/>
              </a:rPr>
              <a:t>5</a:t>
            </a:r>
            <a:r>
              <a:rPr lang="zh-CN" altLang="en-US" sz="1600" dirty="0">
                <a:solidFill>
                  <a:schemeClr val="tx1">
                    <a:lumMod val="95000"/>
                    <a:lumOff val="5000"/>
                  </a:schemeClr>
                </a:solidFill>
                <a:cs typeface="+mn-ea"/>
                <a:sym typeface="+mn-lt"/>
              </a:rPr>
              <a:t>月，又有上海名流潘公展、李石曾、宋汉章、王晓籁、杜月笙、吴稚晖、李登辉（原复旦大学校长）、钱永铭等数十人，联名向国民政府请求定每年的</a:t>
            </a:r>
            <a:r>
              <a:rPr lang="en-US" altLang="zh-CN" sz="1600" dirty="0">
                <a:solidFill>
                  <a:schemeClr val="tx1">
                    <a:lumMod val="95000"/>
                    <a:lumOff val="5000"/>
                  </a:schemeClr>
                </a:solidFill>
                <a:cs typeface="+mn-ea"/>
                <a:sym typeface="+mn-lt"/>
              </a:rPr>
              <a:t>8</a:t>
            </a:r>
            <a:r>
              <a:rPr lang="zh-CN" altLang="en-US" sz="1600" dirty="0">
                <a:solidFill>
                  <a:schemeClr val="tx1">
                    <a:lumMod val="95000"/>
                    <a:lumOff val="5000"/>
                  </a:schemeClr>
                </a:solidFill>
                <a:cs typeface="+mn-ea"/>
                <a:sym typeface="+mn-lt"/>
              </a:rPr>
              <a:t>月</a:t>
            </a:r>
            <a:r>
              <a:rPr lang="en-US" altLang="zh-CN" sz="1600" dirty="0">
                <a:solidFill>
                  <a:schemeClr val="tx1">
                    <a:lumMod val="95000"/>
                    <a:lumOff val="5000"/>
                  </a:schemeClr>
                </a:solidFill>
                <a:cs typeface="+mn-ea"/>
                <a:sym typeface="+mn-lt"/>
              </a:rPr>
              <a:t>8</a:t>
            </a:r>
            <a:r>
              <a:rPr lang="zh-CN" altLang="en-US" sz="1600" dirty="0">
                <a:solidFill>
                  <a:schemeClr val="tx1">
                    <a:lumMod val="95000"/>
                    <a:lumOff val="5000"/>
                  </a:schemeClr>
                </a:solidFill>
                <a:cs typeface="+mn-ea"/>
                <a:sym typeface="+mn-lt"/>
              </a:rPr>
              <a:t>日为“父亲节”。其理由是：</a:t>
            </a:r>
          </a:p>
          <a:p>
            <a:pPr marL="0" marR="0" lvl="0" indent="0" algn="just" defTabSz="914400" rtl="0" eaLnBrk="1" latinLnBrk="0" hangingPunct="1">
              <a:lnSpc>
                <a:spcPct val="140000"/>
              </a:lnSpc>
              <a:spcBef>
                <a:spcPct val="0"/>
              </a:spcBef>
              <a:spcAft>
                <a:spcPct val="0"/>
              </a:spcAft>
              <a:buClrTx/>
              <a:buSzTx/>
              <a:buFontTx/>
              <a:buNone/>
              <a:defRPr/>
            </a:pPr>
            <a:r>
              <a:rPr lang="zh-CN" altLang="en-US" sz="1600" dirty="0">
                <a:solidFill>
                  <a:schemeClr val="tx1">
                    <a:lumMod val="95000"/>
                    <a:lumOff val="5000"/>
                  </a:schemeClr>
                </a:solidFill>
                <a:cs typeface="+mn-ea"/>
                <a:sym typeface="+mn-lt"/>
              </a:rPr>
              <a:t>“中国八年抗战，终究得到了最后胜利，这八年中阵亡将士不可计数，而这辈将士，前赴后继，杀敌致果的忠勇精神，实受父亲平日教养和随时激励的结果，所以父亲对于这次抗战胜利的影响，十分伟大。回忆第一次世界大战之后，美国加维然女士，发起母亲节，纪念欧战中阵亡将士的妻与母，因为她们对于国家有伟大贡献；我们应该效法先例，规定父亲节，同时纪念这次大战中阵亡将士的父与兄，因为他们对国家也有伟大影响，使父和母同沾其光。”</a:t>
            </a:r>
            <a:endParaRPr kumimoji="0" lang="zh-CN" altLang="en-US" sz="1600" b="0" i="0" u="none" strike="noStrike" kern="1200" cap="none" spc="0" normalizeH="0" baseline="0" noProof="0" dirty="0">
              <a:ln>
                <a:noFill/>
              </a:ln>
              <a:solidFill>
                <a:schemeClr val="tx1">
                  <a:lumMod val="95000"/>
                  <a:lumOff val="5000"/>
                </a:schemeClr>
              </a:solidFill>
              <a:effectLst/>
              <a:uLnTx/>
              <a:uFillTx/>
              <a:cs typeface="+mn-ea"/>
              <a:sym typeface="+mn-lt"/>
            </a:endParaRP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01479" y="2209458"/>
            <a:ext cx="3926432" cy="39264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2000">
        <p14:ripp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cond evt="onBegin" delay="0">
                          <p:tn val="12"/>
                        </p:cond>
                      </p:stCondLst>
                      <p:childTnLst>
                        <p:par>
                          <p:cTn id="14" fill="hold" nodeType="afterGroup">
                            <p:stCondLst>
                              <p:cond delay="0"/>
                            </p:stCondLst>
                            <p:childTnLst>
                              <p:par>
                                <p:cTn id="15" presetID="42"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中国的父亲节</a:t>
            </a:r>
          </a:p>
        </p:txBody>
      </p:sp>
      <p:pic>
        <p:nvPicPr>
          <p:cNvPr id="14" name="图片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MH_Text_1"/>
          <p:cNvSpPr txBox="1">
            <a:spLocks noChangeArrowheads="1"/>
          </p:cNvSpPr>
          <p:nvPr>
            <p:custDataLst>
              <p:tags r:id="rId1"/>
            </p:custDataLst>
          </p:nvPr>
        </p:nvSpPr>
        <p:spPr bwMode="auto">
          <a:xfrm>
            <a:off x="1640968" y="2156945"/>
            <a:ext cx="3485064" cy="561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defRPr>
                <a:solidFill>
                  <a:srgbClr val="47494B"/>
                </a:solidFill>
                <a:latin typeface="Calibri" panose="020F0502020204030204" pitchFamily="34" charset="0"/>
                <a:ea typeface="宋体" panose="02010600030101010101" pitchFamily="2" charset="-122"/>
              </a:defRPr>
            </a:lvl1pPr>
            <a:lvl2pPr marL="742950" indent="-285750">
              <a:defRPr>
                <a:solidFill>
                  <a:srgbClr val="47494B"/>
                </a:solidFill>
                <a:latin typeface="Calibri" panose="020F0502020204030204" pitchFamily="34" charset="0"/>
                <a:ea typeface="宋体" panose="02010600030101010101" pitchFamily="2" charset="-122"/>
              </a:defRPr>
            </a:lvl2pPr>
            <a:lvl3pPr marL="1143000" indent="-228600">
              <a:defRPr>
                <a:solidFill>
                  <a:srgbClr val="47494B"/>
                </a:solidFill>
                <a:latin typeface="Calibri" panose="020F0502020204030204" pitchFamily="34" charset="0"/>
                <a:ea typeface="宋体" panose="02010600030101010101" pitchFamily="2" charset="-122"/>
              </a:defRPr>
            </a:lvl3pPr>
            <a:lvl4pPr marL="1600200" indent="-228600">
              <a:defRPr>
                <a:solidFill>
                  <a:srgbClr val="47494B"/>
                </a:solidFill>
                <a:latin typeface="Calibri" panose="020F0502020204030204" pitchFamily="34" charset="0"/>
                <a:ea typeface="宋体" panose="02010600030101010101" pitchFamily="2" charset="-122"/>
              </a:defRPr>
            </a:lvl4pPr>
            <a:lvl5pPr marL="2057400" indent="-228600">
              <a:defRPr>
                <a:solidFill>
                  <a:srgbClr val="47494B"/>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rgbClr val="47494B"/>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rgbClr val="47494B"/>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rgbClr val="47494B"/>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rgbClr val="47494B"/>
                </a:solidFill>
                <a:latin typeface="Calibri" panose="020F0502020204030204" pitchFamily="34" charset="0"/>
                <a:ea typeface="宋体" panose="02010600030101010101" pitchFamily="2" charset="-122"/>
              </a:defRPr>
            </a:lvl9pPr>
          </a:lstStyle>
          <a:p>
            <a:pPr>
              <a:defRPr/>
            </a:pPr>
            <a:r>
              <a:rPr lang="zh-CN" altLang="en-US" sz="2400" b="1" spc="200" dirty="0">
                <a:solidFill>
                  <a:schemeClr val="tx1">
                    <a:lumMod val="95000"/>
                    <a:lumOff val="5000"/>
                  </a:schemeClr>
                </a:solidFill>
                <a:latin typeface="+mn-lt"/>
                <a:ea typeface="+mn-ea"/>
                <a:cs typeface="+mn-ea"/>
                <a:sym typeface="+mn-lt"/>
              </a:rPr>
              <a:t>中国的父亲节</a:t>
            </a:r>
          </a:p>
        </p:txBody>
      </p:sp>
      <p:sp>
        <p:nvSpPr>
          <p:cNvPr id="6" name="矩形 5"/>
          <p:cNvSpPr/>
          <p:nvPr>
            <p:custDataLst>
              <p:tags r:id="rId2"/>
            </p:custDataLst>
          </p:nvPr>
        </p:nvSpPr>
        <p:spPr>
          <a:xfrm>
            <a:off x="1536473" y="2873457"/>
            <a:ext cx="6315915" cy="2770567"/>
          </a:xfrm>
          <a:prstGeom prst="rect">
            <a:avLst/>
          </a:prstGeom>
        </p:spPr>
        <p:txBody>
          <a:bodyPr wrap="square">
            <a:normAutofit/>
          </a:bodyPr>
          <a:lstStyle/>
          <a:p>
            <a:pPr latinLnBrk="1">
              <a:lnSpc>
                <a:spcPct val="120000"/>
              </a:lnSpc>
            </a:pPr>
            <a:r>
              <a:rPr lang="zh-CN" altLang="en-US" sz="2000" dirty="0">
                <a:solidFill>
                  <a:schemeClr val="tx1">
                    <a:lumMod val="95000"/>
                    <a:lumOff val="5000"/>
                  </a:schemeClr>
                </a:solidFill>
                <a:cs typeface="+mn-ea"/>
                <a:sym typeface="+mn-lt"/>
              </a:rPr>
              <a:t>该请求获国民政府批准。每年的</a:t>
            </a:r>
            <a:r>
              <a:rPr lang="en-US" altLang="zh-CN" sz="2000" dirty="0">
                <a:solidFill>
                  <a:schemeClr val="tx1">
                    <a:lumMod val="95000"/>
                    <a:lumOff val="5000"/>
                  </a:schemeClr>
                </a:solidFill>
                <a:cs typeface="+mn-ea"/>
                <a:sym typeface="+mn-lt"/>
              </a:rPr>
              <a:t>8</a:t>
            </a:r>
            <a:r>
              <a:rPr lang="zh-CN" altLang="en-US" sz="2000" dirty="0">
                <a:solidFill>
                  <a:schemeClr val="tx1">
                    <a:lumMod val="95000"/>
                    <a:lumOff val="5000"/>
                  </a:schemeClr>
                </a:solidFill>
                <a:cs typeface="+mn-ea"/>
                <a:sym typeface="+mn-lt"/>
              </a:rPr>
              <a:t>月</a:t>
            </a:r>
            <a:r>
              <a:rPr lang="en-US" altLang="zh-CN" sz="2000" dirty="0">
                <a:solidFill>
                  <a:schemeClr val="tx1">
                    <a:lumMod val="95000"/>
                    <a:lumOff val="5000"/>
                  </a:schemeClr>
                </a:solidFill>
                <a:cs typeface="+mn-ea"/>
                <a:sym typeface="+mn-lt"/>
              </a:rPr>
              <a:t>8</a:t>
            </a:r>
            <a:r>
              <a:rPr lang="zh-CN" altLang="en-US" sz="2000" dirty="0">
                <a:solidFill>
                  <a:schemeClr val="tx1">
                    <a:lumMod val="95000"/>
                    <a:lumOff val="5000"/>
                  </a:schemeClr>
                </a:solidFill>
                <a:cs typeface="+mn-ea"/>
                <a:sym typeface="+mn-lt"/>
              </a:rPr>
              <a:t>日，遂成为全国性质的法定“父亲节”。是日，子女佩花以作纪念</a:t>
            </a:r>
            <a:r>
              <a:rPr lang="en-US" altLang="zh-CN" sz="2000" dirty="0">
                <a:solidFill>
                  <a:schemeClr val="tx1">
                    <a:lumMod val="95000"/>
                    <a:lumOff val="5000"/>
                  </a:schemeClr>
                </a:solidFill>
                <a:cs typeface="+mn-ea"/>
                <a:sym typeface="+mn-lt"/>
              </a:rPr>
              <a:t>——</a:t>
            </a:r>
            <a:r>
              <a:rPr lang="zh-CN" altLang="en-US" sz="2000" dirty="0">
                <a:solidFill>
                  <a:schemeClr val="tx1">
                    <a:lumMod val="95000"/>
                    <a:lumOff val="5000"/>
                  </a:schemeClr>
                </a:solidFill>
                <a:cs typeface="+mn-ea"/>
                <a:sym typeface="+mn-lt"/>
              </a:rPr>
              <a:t>父亲健在者，佩以红花；逝世者，佩以白花。④相关的推广工作也随后展开。譬如，作为“父亲节”的首倡者之一，</a:t>
            </a:r>
            <a:r>
              <a:rPr lang="en-US" altLang="zh-CN" sz="2000" dirty="0">
                <a:solidFill>
                  <a:schemeClr val="tx1">
                    <a:lumMod val="95000"/>
                    <a:lumOff val="5000"/>
                  </a:schemeClr>
                </a:solidFill>
                <a:cs typeface="+mn-ea"/>
                <a:sym typeface="+mn-lt"/>
              </a:rPr>
              <a:t>1946</a:t>
            </a:r>
            <a:r>
              <a:rPr lang="zh-CN" altLang="en-US" sz="2000" dirty="0">
                <a:solidFill>
                  <a:schemeClr val="tx1">
                    <a:lumMod val="95000"/>
                    <a:lumOff val="5000"/>
                  </a:schemeClr>
                </a:solidFill>
                <a:cs typeface="+mn-ea"/>
                <a:sym typeface="+mn-lt"/>
              </a:rPr>
              <a:t>年</a:t>
            </a:r>
            <a:r>
              <a:rPr lang="en-US" altLang="zh-CN" sz="2000" dirty="0">
                <a:solidFill>
                  <a:schemeClr val="tx1">
                    <a:lumMod val="95000"/>
                    <a:lumOff val="5000"/>
                  </a:schemeClr>
                </a:solidFill>
                <a:cs typeface="+mn-ea"/>
                <a:sym typeface="+mn-lt"/>
              </a:rPr>
              <a:t>8</a:t>
            </a:r>
            <a:r>
              <a:rPr lang="zh-CN" altLang="en-US" sz="2000" dirty="0">
                <a:solidFill>
                  <a:schemeClr val="tx1">
                    <a:lumMod val="95000"/>
                    <a:lumOff val="5000"/>
                  </a:schemeClr>
                </a:solidFill>
                <a:cs typeface="+mn-ea"/>
                <a:sym typeface="+mn-lt"/>
              </a:rPr>
              <a:t>月</a:t>
            </a:r>
            <a:r>
              <a:rPr lang="en-US" altLang="zh-CN" sz="2000" dirty="0">
                <a:solidFill>
                  <a:schemeClr val="tx1">
                    <a:lumMod val="95000"/>
                    <a:lumOff val="5000"/>
                  </a:schemeClr>
                </a:solidFill>
                <a:cs typeface="+mn-ea"/>
                <a:sym typeface="+mn-lt"/>
              </a:rPr>
              <a:t>7</a:t>
            </a:r>
            <a:r>
              <a:rPr lang="zh-CN" altLang="en-US" sz="2000" dirty="0">
                <a:solidFill>
                  <a:schemeClr val="tx1">
                    <a:lumMod val="95000"/>
                    <a:lumOff val="5000"/>
                  </a:schemeClr>
                </a:solidFill>
                <a:cs typeface="+mn-ea"/>
                <a:sym typeface="+mn-lt"/>
              </a:rPr>
              <a:t>日，颜惠庆被邀请去“青年会”做关于“父亲节”的演讲，“谈了不同社会中父亲的地位和责任”。次日，他又在日记中写道：“报上满载关于‘父亲节’的报道”</a:t>
            </a:r>
            <a:endParaRPr lang="zh-CN" altLang="en-US" sz="2400" dirty="0">
              <a:solidFill>
                <a:schemeClr val="tx1">
                  <a:lumMod val="95000"/>
                  <a:lumOff val="5000"/>
                </a:schemeClr>
              </a:solidFill>
              <a:cs typeface="+mn-ea"/>
              <a:sym typeface="+mn-lt"/>
            </a:endParaRPr>
          </a:p>
          <a:p>
            <a:pPr latinLnBrk="1">
              <a:lnSpc>
                <a:spcPct val="120000"/>
              </a:lnSpc>
            </a:pPr>
            <a:endParaRPr lang="zh-CN" altLang="en-US" sz="2400" dirty="0">
              <a:solidFill>
                <a:schemeClr val="tx1">
                  <a:lumMod val="95000"/>
                  <a:lumOff val="5000"/>
                </a:schemeClr>
              </a:solidFill>
              <a:cs typeface="+mn-ea"/>
              <a:sym typeface="+mn-lt"/>
            </a:endParaRP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98085" y="1814331"/>
            <a:ext cx="5767750" cy="41191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2000">
        <p14:ripp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cond evt="onBegin" delay="0">
                          <p:tn val="12"/>
                        </p:cond>
                      </p:stCondLst>
                      <p:childTnLst>
                        <p:par>
                          <p:cTn id="14" fill="hold" nodeType="afterGroup">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7" name="文本框 82"/>
          <p:cNvSpPr txBox="1"/>
          <p:nvPr/>
        </p:nvSpPr>
        <p:spPr>
          <a:xfrm>
            <a:off x="3191816" y="1613308"/>
            <a:ext cx="1320758" cy="1200300"/>
          </a:xfrm>
          <a:prstGeom prst="rect">
            <a:avLst/>
          </a:prstGeom>
          <a:noFill/>
        </p:spPr>
        <p:txBody>
          <a:bodyPr wrap="square" lIns="91412" tIns="45706" rIns="91412" bIns="45706" rtlCol="0">
            <a:spAutoFit/>
          </a:bodyPr>
          <a:lstStyle/>
          <a:p>
            <a:pPr algn="ctr"/>
            <a:r>
              <a:rPr lang="en-US" altLang="zh-CN" sz="7200" b="1">
                <a:solidFill>
                  <a:schemeClr val="tx1">
                    <a:lumMod val="75000"/>
                    <a:lumOff val="25000"/>
                  </a:schemeClr>
                </a:solidFill>
                <a:cs typeface="+mn-ea"/>
                <a:sym typeface="+mn-lt"/>
              </a:rPr>
              <a:t>04</a:t>
            </a:r>
            <a:endParaRPr lang="zh-CN" altLang="en-US" sz="7200" b="1">
              <a:solidFill>
                <a:schemeClr val="tx1">
                  <a:lumMod val="75000"/>
                  <a:lumOff val="25000"/>
                </a:schemeClr>
              </a:solidFill>
              <a:cs typeface="+mn-ea"/>
              <a:sym typeface="+mn-lt"/>
            </a:endParaRPr>
          </a:p>
        </p:txBody>
      </p:sp>
      <p:sp>
        <p:nvSpPr>
          <p:cNvPr id="8" name="文本框 82"/>
          <p:cNvSpPr txBox="1"/>
          <p:nvPr/>
        </p:nvSpPr>
        <p:spPr>
          <a:xfrm>
            <a:off x="1931087" y="2813915"/>
            <a:ext cx="4286198" cy="707858"/>
          </a:xfrm>
          <a:prstGeom prst="rect">
            <a:avLst/>
          </a:prstGeom>
          <a:noFill/>
        </p:spPr>
        <p:txBody>
          <a:bodyPr wrap="square" lIns="91412" tIns="45706" rIns="91412" bIns="45706" rtlCol="0">
            <a:spAutoFit/>
          </a:bodyPr>
          <a:lstStyle/>
          <a:p>
            <a:pPr algn="dist"/>
            <a:r>
              <a:rPr lang="zh-CN" altLang="en-US" sz="4000" b="1">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父亲节庆祝活动</a:t>
            </a: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父亲节庆祝活动</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TextBox 51"/>
          <p:cNvSpPr txBox="1"/>
          <p:nvPr/>
        </p:nvSpPr>
        <p:spPr>
          <a:xfrm>
            <a:off x="1536473" y="2516870"/>
            <a:ext cx="4534517" cy="3163366"/>
          </a:xfrm>
          <a:prstGeom prst="rect">
            <a:avLst/>
          </a:prstGeom>
          <a:noFill/>
        </p:spPr>
        <p:txBody>
          <a:bodyPr wrap="square">
            <a:spAutoFit/>
          </a:bodyPr>
          <a:lstStyle/>
          <a:p>
            <a:pPr algn="l">
              <a:lnSpc>
                <a:spcPct val="140000"/>
              </a:lnSpc>
            </a:pPr>
            <a:r>
              <a:rPr lang="zh-CN" altLang="en-US" sz="1600" dirty="0">
                <a:solidFill>
                  <a:schemeClr val="tx1">
                    <a:lumMod val="95000"/>
                    <a:lumOff val="5000"/>
                  </a:schemeClr>
                </a:solidFill>
                <a:cs typeface="+mn-ea"/>
                <a:sym typeface="+mn-lt"/>
              </a:rPr>
              <a:t>在父亲节这一天，凡是父亲已故的美国人都会佩戴一朵白玫瑰，而父亲在世的美国人则佩戴红玫瑰。在宾夕法尼亚，人们也会用蒲公英向父亲表示致意，而在温哥华，人们选择佩戴白丁香。</a:t>
            </a:r>
          </a:p>
          <a:p>
            <a:pPr algn="l">
              <a:lnSpc>
                <a:spcPct val="140000"/>
              </a:lnSpc>
            </a:pPr>
            <a:r>
              <a:rPr lang="zh-CN" altLang="en-US" sz="1600" dirty="0">
                <a:solidFill>
                  <a:schemeClr val="tx1">
                    <a:lumMod val="95000"/>
                    <a:lumOff val="5000"/>
                  </a:schemeClr>
                </a:solidFill>
                <a:cs typeface="+mn-ea"/>
                <a:sym typeface="+mn-lt"/>
              </a:rPr>
              <a:t>在美国，父亲节当天早餐一般是由子女们来做，父母可以继续睡觉，不必早起。由子女们做好早餐拿到床前给父母亲食用。此外，在美国儿女也会给父亲寄贺卡，买领带、袜子之类的小礼品送给父亲，以表达</a:t>
            </a:r>
            <a:endParaRPr lang="zh-CN" altLang="en-US" sz="1600" i="1" dirty="0">
              <a:solidFill>
                <a:schemeClr val="tx1">
                  <a:lumMod val="95000"/>
                  <a:lumOff val="5000"/>
                </a:schemeClr>
              </a:solidFill>
              <a:cs typeface="+mn-ea"/>
              <a:sym typeface="+mn-lt"/>
            </a:endParaRPr>
          </a:p>
        </p:txBody>
      </p:sp>
      <p:sp>
        <p:nvSpPr>
          <p:cNvPr id="10" name="文本框 9"/>
          <p:cNvSpPr txBox="1"/>
          <p:nvPr/>
        </p:nvSpPr>
        <p:spPr>
          <a:xfrm>
            <a:off x="6513095" y="2516898"/>
            <a:ext cx="4279900" cy="3163338"/>
          </a:xfrm>
          <a:prstGeom prst="rect">
            <a:avLst/>
          </a:prstGeom>
          <a:noFill/>
        </p:spPr>
        <p:txBody>
          <a:bodyPr wrap="square" lIns="91412" tIns="45706" rIns="91412" bIns="45706" rtlCol="0">
            <a:spAutoFit/>
          </a:bodyPr>
          <a:lstStyle/>
          <a:p>
            <a:pPr algn="l">
              <a:lnSpc>
                <a:spcPct val="140000"/>
              </a:lnSpc>
            </a:pPr>
            <a:r>
              <a:rPr lang="zh-CN" altLang="en-US" sz="1600">
                <a:solidFill>
                  <a:schemeClr val="tx1">
                    <a:lumMod val="95000"/>
                    <a:lumOff val="5000"/>
                  </a:schemeClr>
                </a:solidFill>
                <a:cs typeface="+mn-ea"/>
                <a:sym typeface="+mn-lt"/>
              </a:rPr>
              <a:t>日本人在庆祝父亲节时，女儿们都会为父亲做好三件事，首先，日本的子女们和我们中国的子女们一样，一般也会和父亲团聚，给父亲送上礼物和祝福。</a:t>
            </a:r>
          </a:p>
          <a:p>
            <a:pPr algn="l">
              <a:lnSpc>
                <a:spcPct val="140000"/>
              </a:lnSpc>
            </a:pPr>
            <a:r>
              <a:rPr lang="zh-CN" altLang="en-US" sz="1600">
                <a:solidFill>
                  <a:schemeClr val="tx1">
                    <a:lumMod val="95000"/>
                    <a:lumOff val="5000"/>
                  </a:schemeClr>
                </a:solidFill>
                <a:cs typeface="+mn-ea"/>
                <a:sym typeface="+mn-lt"/>
              </a:rPr>
              <a:t>此外，作为父亲“贴身棉袄”的女儿，不管已经出嫁还是待字闺中，还要给父亲写一封挚爱和祝福的信，将这封信捧到父亲面前，大声朗读给父亲听，以感谢父亲的生身和养育之恩。接下来，还有一项重要的</a:t>
            </a:r>
          </a:p>
        </p:txBody>
      </p:sp>
      <p:sp>
        <p:nvSpPr>
          <p:cNvPr id="2" name="矩形 1"/>
          <p:cNvSpPr/>
          <p:nvPr/>
        </p:nvSpPr>
        <p:spPr>
          <a:xfrm>
            <a:off x="1759789" y="1957546"/>
            <a:ext cx="3985403" cy="482099"/>
          </a:xfrm>
          <a:prstGeom prst="rect">
            <a:avLst/>
          </a:prstGeom>
          <a:solidFill>
            <a:srgbClr val="418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660343" y="1957546"/>
            <a:ext cx="3985403" cy="482099"/>
          </a:xfrm>
          <a:prstGeom prst="rect">
            <a:avLst/>
          </a:prstGeom>
          <a:solidFill>
            <a:srgbClr val="418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861391" y="1979270"/>
            <a:ext cx="942340" cy="460375"/>
          </a:xfrm>
          <a:prstGeom prst="rect">
            <a:avLst/>
          </a:prstGeom>
          <a:noFill/>
        </p:spPr>
        <p:txBody>
          <a:bodyPr wrap="square" rtlCol="0">
            <a:spAutoFit/>
          </a:bodyPr>
          <a:lstStyle/>
          <a:p>
            <a:pPr algn="dist"/>
            <a:r>
              <a:rPr lang="zh-CN" altLang="en-US" sz="2400" b="1">
                <a:solidFill>
                  <a:schemeClr val="bg1"/>
                </a:solidFill>
                <a:cs typeface="+mn-ea"/>
                <a:sym typeface="+mn-lt"/>
              </a:rPr>
              <a:t>美国</a:t>
            </a:r>
          </a:p>
        </p:txBody>
      </p:sp>
      <p:sp>
        <p:nvSpPr>
          <p:cNvPr id="7" name="文本框 6"/>
          <p:cNvSpPr txBox="1"/>
          <p:nvPr/>
        </p:nvSpPr>
        <p:spPr>
          <a:xfrm>
            <a:off x="8251538" y="1957546"/>
            <a:ext cx="942340" cy="461665"/>
          </a:xfrm>
          <a:prstGeom prst="rect">
            <a:avLst/>
          </a:prstGeom>
          <a:noFill/>
        </p:spPr>
        <p:txBody>
          <a:bodyPr wrap="square" rtlCol="0">
            <a:spAutoFit/>
          </a:bodyPr>
          <a:lstStyle/>
          <a:p>
            <a:pPr algn="dist"/>
            <a:r>
              <a:rPr lang="zh-CN" altLang="en-US" sz="2400" b="1">
                <a:solidFill>
                  <a:schemeClr val="bg1"/>
                </a:solidFill>
                <a:cs typeface="+mn-ea"/>
                <a:sym typeface="+mn-lt"/>
              </a:rPr>
              <a:t>日本</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2" presetClass="entr" presetSubtype="1" fill="hold" grpId="0" nodeType="withEffect">
                                  <p:stCondLst>
                                    <p:cond delay="1800"/>
                                  </p:stCondLst>
                                  <p:childTnLst>
                                    <p:set>
                                      <p:cBhvr>
                                        <p:cTn id="14" dur="1" fill="hold">
                                          <p:stCondLst>
                                            <p:cond delay="0"/>
                                          </p:stCondLst>
                                        </p:cTn>
                                        <p:tgtEl>
                                          <p:spTgt spid="10"/>
                                        </p:tgtEl>
                                        <p:attrNameLst>
                                          <p:attrName>style.visibility</p:attrName>
                                        </p:attrNameLst>
                                      </p:cBhvr>
                                      <p:to>
                                        <p:strVal val="visible"/>
                                      </p:to>
                                    </p:set>
                                    <p:animEffect transition="in" filter="slide(fromTop)">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10" name="矩形 9"/>
          <p:cNvSpPr/>
          <p:nvPr>
            <p:custDataLst>
              <p:tags r:id="rId1"/>
            </p:custDataLst>
          </p:nvPr>
        </p:nvSpPr>
        <p:spPr>
          <a:xfrm>
            <a:off x="673735" y="1865630"/>
            <a:ext cx="6433185" cy="26549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16000" rIns="216000" anchor="ctr"/>
          <a:lstStyle/>
          <a:p>
            <a:pPr algn="ctr">
              <a:lnSpc>
                <a:spcPct val="200000"/>
              </a:lnSpc>
            </a:pPr>
            <a:r>
              <a:rPr lang="zh-CN" altLang="en-US" sz="2000" dirty="0">
                <a:solidFill>
                  <a:schemeClr val="tx1">
                    <a:lumMod val="95000"/>
                    <a:lumOff val="5000"/>
                  </a:schemeClr>
                </a:solidFill>
                <a:cs typeface="+mn-ea"/>
                <a:sym typeface="+mn-lt"/>
              </a:rPr>
              <a:t>他或许相貌平凡，但对你露出的笑容总是溢满宠溺；</a:t>
            </a:r>
          </a:p>
          <a:p>
            <a:pPr algn="ctr">
              <a:lnSpc>
                <a:spcPct val="200000"/>
              </a:lnSpc>
            </a:pPr>
            <a:r>
              <a:rPr lang="zh-CN" altLang="en-US" sz="2000" dirty="0">
                <a:solidFill>
                  <a:schemeClr val="tx1">
                    <a:lumMod val="95000"/>
                    <a:lumOff val="5000"/>
                  </a:schemeClr>
                </a:solidFill>
                <a:cs typeface="+mn-ea"/>
                <a:sym typeface="+mn-lt"/>
              </a:rPr>
              <a:t>他或许谈吐并不优雅，但絮絮叨叨的都是对你的关心；</a:t>
            </a:r>
          </a:p>
          <a:p>
            <a:pPr algn="ctr">
              <a:lnSpc>
                <a:spcPct val="200000"/>
              </a:lnSpc>
            </a:pPr>
            <a:r>
              <a:rPr lang="zh-CN" altLang="en-US" sz="2000" dirty="0">
                <a:solidFill>
                  <a:schemeClr val="tx1">
                    <a:lumMod val="95000"/>
                    <a:lumOff val="5000"/>
                  </a:schemeClr>
                </a:solidFill>
                <a:cs typeface="+mn-ea"/>
                <a:sym typeface="+mn-lt"/>
              </a:rPr>
              <a:t>他或许自己勤俭节约，但却从不对你吝啬</a:t>
            </a:r>
            <a:r>
              <a:rPr lang="en-US" altLang="zh-CN" sz="2000" dirty="0">
                <a:solidFill>
                  <a:schemeClr val="tx1">
                    <a:lumMod val="95000"/>
                    <a:lumOff val="5000"/>
                  </a:schemeClr>
                </a:solidFill>
                <a:cs typeface="+mn-ea"/>
                <a:sym typeface="+mn-lt"/>
              </a:rPr>
              <a:t>……</a:t>
            </a:r>
          </a:p>
          <a:p>
            <a:pPr algn="ctr">
              <a:lnSpc>
                <a:spcPct val="200000"/>
              </a:lnSpc>
            </a:pPr>
            <a:r>
              <a:rPr lang="zh-CN" altLang="en-US" sz="2000" dirty="0">
                <a:solidFill>
                  <a:schemeClr val="tx1">
                    <a:lumMod val="95000"/>
                    <a:lumOff val="5000"/>
                  </a:schemeClr>
                </a:solidFill>
                <a:cs typeface="+mn-ea"/>
                <a:sym typeface="+mn-lt"/>
              </a:rPr>
              <a:t>他就是这世上最爱你的男人</a:t>
            </a:r>
            <a:r>
              <a:rPr lang="en-US" altLang="zh-CN" sz="2000" dirty="0">
                <a:solidFill>
                  <a:schemeClr val="tx1">
                    <a:lumMod val="95000"/>
                    <a:lumOff val="5000"/>
                  </a:schemeClr>
                </a:solidFill>
                <a:cs typeface="+mn-ea"/>
                <a:sym typeface="+mn-lt"/>
              </a:rPr>
              <a:t>——</a:t>
            </a:r>
            <a:r>
              <a:rPr lang="zh-CN" altLang="en-US" sz="2000" dirty="0">
                <a:solidFill>
                  <a:schemeClr val="tx1">
                    <a:lumMod val="95000"/>
                    <a:lumOff val="5000"/>
                  </a:schemeClr>
                </a:solidFill>
                <a:cs typeface="+mn-ea"/>
                <a:sym typeface="+mn-lt"/>
              </a:rPr>
              <a:t>父亲！</a:t>
            </a:r>
            <a:endParaRPr kumimoji="0" lang="zh-CN" altLang="en-US" sz="2000" b="0" i="0" u="none" strike="noStrike" kern="1200" cap="none" spc="0" normalizeH="0" baseline="0" noProof="0" dirty="0">
              <a:ln>
                <a:noFill/>
              </a:ln>
              <a:solidFill>
                <a:schemeClr val="tx1">
                  <a:lumMod val="95000"/>
                  <a:lumOff val="5000"/>
                </a:schemeClr>
              </a:solidFill>
              <a:effectLst/>
              <a:uLnTx/>
              <a:uFillTx/>
              <a:cs typeface="+mn-ea"/>
              <a:sym typeface="+mn-lt"/>
            </a:endParaRPr>
          </a:p>
        </p:txBody>
      </p:sp>
      <p:sp>
        <p:nvSpPr>
          <p:cNvPr id="11" name="文本框 80"/>
          <p:cNvSpPr txBox="1"/>
          <p:nvPr/>
        </p:nvSpPr>
        <p:spPr>
          <a:xfrm>
            <a:off x="2797778" y="850057"/>
            <a:ext cx="2039683" cy="1015634"/>
          </a:xfrm>
          <a:prstGeom prst="rect">
            <a:avLst/>
          </a:prstGeom>
          <a:noFill/>
        </p:spPr>
        <p:txBody>
          <a:bodyPr wrap="square" lIns="91412" tIns="45706" rIns="91412" bIns="45706" rtlCol="0">
            <a:spAutoFit/>
          </a:bodyPr>
          <a:lstStyle/>
          <a:p>
            <a:pPr algn="dist"/>
            <a:r>
              <a:rPr lang="zh-CN" altLang="en-US" sz="6000" spc="200">
                <a:solidFill>
                  <a:srgbClr val="00A0FF"/>
                </a:solidFill>
                <a:latin typeface="字体视界-简圆体" panose="02010601030101010101" pitchFamily="2" charset="-122"/>
                <a:ea typeface="字体视界-简圆体" panose="02010601030101010101" pitchFamily="2" charset="-122"/>
                <a:cs typeface="+mn-ea"/>
                <a:sym typeface="+mn-lt"/>
              </a:rPr>
              <a:t>前言</a:t>
            </a:r>
            <a:endParaRPr lang="zh-CN" altLang="en-US" sz="6000">
              <a:solidFill>
                <a:srgbClr val="00A0FF"/>
              </a:solidFill>
              <a:latin typeface="字体视界-简圆体" panose="02010601030101010101" pitchFamily="2" charset="-122"/>
              <a:ea typeface="字体视界-简圆体" panose="02010601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split orient="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父亲节庆祝活动</a:t>
            </a:r>
          </a:p>
        </p:txBody>
      </p:sp>
      <p:pic>
        <p:nvPicPr>
          <p:cNvPr id="14" name="图片 1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文本框 4"/>
          <p:cNvSpPr txBox="1"/>
          <p:nvPr/>
        </p:nvSpPr>
        <p:spPr>
          <a:xfrm>
            <a:off x="9240654" y="1671207"/>
            <a:ext cx="1038860" cy="523192"/>
          </a:xfrm>
          <a:prstGeom prst="rect">
            <a:avLst/>
          </a:prstGeom>
          <a:noFill/>
        </p:spPr>
        <p:txBody>
          <a:bodyPr wrap="square" lIns="91412" tIns="45706" rIns="91412" bIns="45706" rtlCol="0">
            <a:spAutoFit/>
          </a:bodyPr>
          <a:lstStyle/>
          <a:p>
            <a:pPr algn="dist"/>
            <a:r>
              <a:rPr lang="zh-CN" altLang="en-US" sz="2800" b="1">
                <a:solidFill>
                  <a:schemeClr val="tx1">
                    <a:lumMod val="95000"/>
                    <a:lumOff val="5000"/>
                  </a:schemeClr>
                </a:solidFill>
                <a:cs typeface="+mn-ea"/>
                <a:sym typeface="+mn-lt"/>
              </a:rPr>
              <a:t>法国</a:t>
            </a:r>
          </a:p>
        </p:txBody>
      </p:sp>
      <p:sp>
        <p:nvSpPr>
          <p:cNvPr id="6" name="文本框 5"/>
          <p:cNvSpPr txBox="1"/>
          <p:nvPr/>
        </p:nvSpPr>
        <p:spPr>
          <a:xfrm>
            <a:off x="4507831" y="2489700"/>
            <a:ext cx="6074311" cy="3138716"/>
          </a:xfrm>
          <a:prstGeom prst="rect">
            <a:avLst/>
          </a:prstGeom>
          <a:noFill/>
        </p:spPr>
        <p:txBody>
          <a:bodyPr wrap="square" lIns="91412" tIns="45706" rIns="91412" bIns="45706" rtlCol="0">
            <a:spAutoFit/>
          </a:bodyPr>
          <a:lstStyle/>
          <a:p>
            <a:pPr algn="r">
              <a:lnSpc>
                <a:spcPct val="180000"/>
              </a:lnSpc>
            </a:pPr>
            <a:r>
              <a:rPr lang="en-US" altLang="zh-CN" sz="1600">
                <a:solidFill>
                  <a:schemeClr val="tx1">
                    <a:lumMod val="95000"/>
                    <a:lumOff val="5000"/>
                  </a:schemeClr>
                </a:solidFill>
                <a:cs typeface="+mn-ea"/>
                <a:sym typeface="+mn-lt"/>
              </a:rPr>
              <a:t>1952</a:t>
            </a:r>
            <a:r>
              <a:rPr lang="zh-CN" altLang="en-US" sz="1600">
                <a:solidFill>
                  <a:schemeClr val="tx1">
                    <a:lumMod val="95000"/>
                    <a:lumOff val="5000"/>
                  </a:schemeClr>
                </a:solidFill>
                <a:cs typeface="+mn-ea"/>
                <a:sym typeface="+mn-lt"/>
              </a:rPr>
              <a:t>年，法国的一位打火机生产商为了开发市场最早设计出了“父亲节”的理念。</a:t>
            </a:r>
            <a:endParaRPr lang="en-US" altLang="zh-CN" sz="1600">
              <a:solidFill>
                <a:schemeClr val="tx1">
                  <a:lumMod val="95000"/>
                  <a:lumOff val="5000"/>
                </a:schemeClr>
              </a:solidFill>
              <a:cs typeface="+mn-ea"/>
              <a:sym typeface="+mn-lt"/>
            </a:endParaRPr>
          </a:p>
          <a:p>
            <a:pPr algn="r">
              <a:lnSpc>
                <a:spcPct val="180000"/>
              </a:lnSpc>
            </a:pPr>
            <a:r>
              <a:rPr lang="zh-CN" altLang="en-US" sz="1600">
                <a:solidFill>
                  <a:schemeClr val="tx1">
                    <a:lumMod val="95000"/>
                    <a:lumOff val="5000"/>
                  </a:schemeClr>
                </a:solidFill>
                <a:cs typeface="+mn-ea"/>
                <a:sym typeface="+mn-lt"/>
              </a:rPr>
              <a:t>法国政府采纳了这一理念，并官方地引入了父亲节这一节日。与美国相似，法国的父亲节也在每年六月的第三个星期天庆祝。这一天，许多孩子将自己亲手制作的手工品或者自己画的画送给他们的父亲作为礼物。与这个节日最早的倡导者</a:t>
            </a:r>
            <a:r>
              <a:rPr lang="en-US" altLang="zh-CN" sz="1600">
                <a:solidFill>
                  <a:schemeClr val="tx1">
                    <a:lumMod val="95000"/>
                    <a:lumOff val="5000"/>
                  </a:schemeClr>
                </a:solidFill>
                <a:cs typeface="+mn-ea"/>
                <a:sym typeface="+mn-lt"/>
              </a:rPr>
              <a:t>——</a:t>
            </a:r>
            <a:r>
              <a:rPr lang="zh-CN" altLang="en-US" sz="1600">
                <a:solidFill>
                  <a:schemeClr val="tx1">
                    <a:lumMod val="95000"/>
                    <a:lumOff val="5000"/>
                  </a:schemeClr>
                </a:solidFill>
                <a:cs typeface="+mn-ea"/>
                <a:sym typeface="+mn-lt"/>
              </a:rPr>
              <a:t>那位打火机制造商期待的相反，打火机并没有在这个节日赢得市场。</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6206" y="2580215"/>
            <a:ext cx="5213839" cy="3723570"/>
          </a:xfrm>
          <a:prstGeom prst="rect">
            <a:avLst/>
          </a:prstGeom>
        </p:spPr>
      </p:pic>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2" presetClass="entr" presetSubtype="4" fill="hold" grpId="0" nodeType="withEffect">
                                  <p:stCondLst>
                                    <p:cond delay="3300"/>
                                  </p:stCondLst>
                                  <p:childTnLst>
                                    <p:set>
                                      <p:cBhvr>
                                        <p:cTn id="14" dur="1" fill="hold">
                                          <p:stCondLst>
                                            <p:cond delay="0"/>
                                          </p:stCondLst>
                                        </p:cTn>
                                        <p:tgtEl>
                                          <p:spTgt spid="5"/>
                                        </p:tgtEl>
                                        <p:attrNameLst>
                                          <p:attrName>style.visibility</p:attrName>
                                        </p:attrNameLst>
                                      </p:cBhvr>
                                      <p:to>
                                        <p:strVal val="visible"/>
                                      </p:to>
                                    </p:set>
                                    <p:animEffect transition="in" filter="slide(fromBottom)">
                                      <p:cBhvr>
                                        <p:cTn id="15" dur="500"/>
                                        <p:tgtEl>
                                          <p:spTgt spid="5"/>
                                        </p:tgtEl>
                                      </p:cBhvr>
                                    </p:animEffect>
                                  </p:childTnLst>
                                </p:cTn>
                              </p:par>
                              <p:par>
                                <p:cTn id="16" presetID="12" presetClass="entr" presetSubtype="1" fill="hold" grpId="0" nodeType="withEffect">
                                  <p:stCondLst>
                                    <p:cond delay="3600"/>
                                  </p:stCondLst>
                                  <p:childTnLst>
                                    <p:set>
                                      <p:cBhvr>
                                        <p:cTn id="17" dur="1" fill="hold">
                                          <p:stCondLst>
                                            <p:cond delay="0"/>
                                          </p:stCondLst>
                                        </p:cTn>
                                        <p:tgtEl>
                                          <p:spTgt spid="6"/>
                                        </p:tgtEl>
                                        <p:attrNameLst>
                                          <p:attrName>style.visibility</p:attrName>
                                        </p:attrNameLst>
                                      </p:cBhvr>
                                      <p:to>
                                        <p:strVal val="visible"/>
                                      </p:to>
                                    </p:set>
                                    <p:animEffect transition="in" filter="slide(fromTop)">
                                      <p:cBhvr>
                                        <p:cTn id="18" dur="500"/>
                                        <p:tgtEl>
                                          <p:spTgt spid="6"/>
                                        </p:tgtEl>
                                      </p:cBhvr>
                                    </p:animEffect>
                                  </p:childTnLst>
                                </p:cTn>
                              </p:par>
                            </p:childTnLst>
                          </p:cTn>
                        </p:par>
                      </p:childTnLst>
                    </p:cTn>
                  </p:par>
                  <p:par>
                    <p:cTn id="19" fill="hold" nodeType="clickPar">
                      <p:stCondLst>
                        <p:cond delay="indefinite"/>
                        <p:cond evt="onBegin" delay="0">
                          <p:tn val="18"/>
                        </p:cond>
                      </p:stCondLst>
                      <p:childTnLst>
                        <p:par>
                          <p:cTn id="20" fill="hold" nodeType="afterGroup">
                            <p:stCondLst>
                              <p:cond delay="0"/>
                            </p:stCondLst>
                            <p:childTnLst>
                              <p:par>
                                <p:cTn id="21" presetID="2" presetClass="entr" presetSubtype="4"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父亲节庆祝活动</a:t>
            </a: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3095" y="1248455"/>
            <a:ext cx="4993428" cy="4993428"/>
          </a:xfrm>
          <a:prstGeom prst="rect">
            <a:avLst/>
          </a:prstGeom>
        </p:spPr>
      </p:pic>
      <p:sp>
        <p:nvSpPr>
          <p:cNvPr id="6" name="文本框 5"/>
          <p:cNvSpPr txBox="1"/>
          <p:nvPr>
            <p:custDataLst>
              <p:tags r:id="rId1"/>
            </p:custDataLst>
          </p:nvPr>
        </p:nvSpPr>
        <p:spPr>
          <a:xfrm>
            <a:off x="1536472" y="2138950"/>
            <a:ext cx="5433060" cy="4351655"/>
          </a:xfrm>
          <a:prstGeom prst="rect">
            <a:avLst/>
          </a:prstGeom>
        </p:spPr>
        <p:txBody>
          <a:bodyPr vert="horz" lIns="91440" tIns="45720" rIns="91440" bIns="45720" rtlCol="0">
            <a:normAutofit/>
          </a:bodyPr>
          <a:lstStyle>
            <a:lvl1pPr marL="5080" indent="-5080">
              <a:lnSpc>
                <a:spcPct val="15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gn="ctr">
              <a:buNone/>
            </a:pPr>
            <a:r>
              <a:rPr lang="zh-CN" altLang="en-US" sz="2000" dirty="0">
                <a:solidFill>
                  <a:schemeClr val="tx1">
                    <a:lumMod val="95000"/>
                    <a:lumOff val="5000"/>
                  </a:schemeClr>
                </a:solidFill>
                <a:cs typeface="+mn-ea"/>
                <a:sym typeface="+mn-lt"/>
              </a:rPr>
              <a:t>树欲静而风不止</a:t>
            </a:r>
            <a:r>
              <a:rPr lang="en-US" altLang="zh-CN" sz="2000" dirty="0">
                <a:solidFill>
                  <a:schemeClr val="tx1">
                    <a:lumMod val="95000"/>
                    <a:lumOff val="5000"/>
                  </a:schemeClr>
                </a:solidFill>
                <a:cs typeface="+mn-ea"/>
                <a:sym typeface="+mn-lt"/>
              </a:rPr>
              <a:t>,</a:t>
            </a:r>
            <a:r>
              <a:rPr lang="zh-CN" altLang="en-US" sz="2000" dirty="0">
                <a:solidFill>
                  <a:schemeClr val="tx1">
                    <a:lumMod val="95000"/>
                    <a:lumOff val="5000"/>
                  </a:schemeClr>
                </a:solidFill>
                <a:cs typeface="+mn-ea"/>
                <a:sym typeface="+mn-lt"/>
              </a:rPr>
              <a:t>子欲孝而亲不待</a:t>
            </a:r>
            <a:endParaRPr lang="en-US" altLang="zh-CN" sz="2000" dirty="0">
              <a:solidFill>
                <a:schemeClr val="tx1">
                  <a:lumMod val="95000"/>
                  <a:lumOff val="5000"/>
                </a:schemeClr>
              </a:solidFill>
              <a:cs typeface="+mn-ea"/>
              <a:sym typeface="+mn-lt"/>
            </a:endParaRPr>
          </a:p>
          <a:p>
            <a:pPr marL="0" indent="0" algn="ctr">
              <a:buNone/>
            </a:pPr>
            <a:r>
              <a:rPr lang="zh-CN" altLang="en-US" sz="2000" dirty="0">
                <a:solidFill>
                  <a:schemeClr val="tx1">
                    <a:lumMod val="95000"/>
                    <a:lumOff val="5000"/>
                  </a:schemeClr>
                </a:solidFill>
                <a:cs typeface="+mn-ea"/>
                <a:sym typeface="+mn-lt"/>
              </a:rPr>
              <a:t>你在慢慢的成长，而你的父亲却在日渐苍老</a:t>
            </a:r>
            <a:endParaRPr lang="en-US" altLang="zh-CN" sz="2000" dirty="0">
              <a:solidFill>
                <a:schemeClr val="tx1">
                  <a:lumMod val="95000"/>
                  <a:lumOff val="5000"/>
                </a:schemeClr>
              </a:solidFill>
              <a:cs typeface="+mn-ea"/>
              <a:sym typeface="+mn-lt"/>
            </a:endParaRPr>
          </a:p>
          <a:p>
            <a:pPr marL="0" indent="0" algn="ctr">
              <a:buNone/>
            </a:pPr>
            <a:r>
              <a:rPr lang="zh-CN" altLang="en-US" sz="2000" dirty="0">
                <a:solidFill>
                  <a:schemeClr val="tx1">
                    <a:lumMod val="95000"/>
                    <a:lumOff val="5000"/>
                  </a:schemeClr>
                </a:solidFill>
                <a:cs typeface="+mn-ea"/>
                <a:sym typeface="+mn-lt"/>
              </a:rPr>
              <a:t>那个在你稚嫩的年纪最依赖的男人，</a:t>
            </a:r>
            <a:endParaRPr lang="en-US" altLang="zh-CN" sz="2000" dirty="0">
              <a:solidFill>
                <a:schemeClr val="tx1">
                  <a:lumMod val="95000"/>
                  <a:lumOff val="5000"/>
                </a:schemeClr>
              </a:solidFill>
              <a:cs typeface="+mn-ea"/>
              <a:sym typeface="+mn-lt"/>
            </a:endParaRPr>
          </a:p>
          <a:p>
            <a:pPr marL="0" indent="0" algn="ctr">
              <a:buNone/>
            </a:pPr>
            <a:r>
              <a:rPr lang="zh-CN" altLang="en-US" sz="2000" dirty="0">
                <a:solidFill>
                  <a:schemeClr val="tx1">
                    <a:lumMod val="95000"/>
                    <a:lumOff val="5000"/>
                  </a:schemeClr>
                </a:solidFill>
                <a:cs typeface="+mn-ea"/>
                <a:sym typeface="+mn-lt"/>
              </a:rPr>
              <a:t>不要吝啬你的语言</a:t>
            </a:r>
            <a:endParaRPr lang="en-US" altLang="zh-CN" sz="2000" dirty="0">
              <a:solidFill>
                <a:schemeClr val="tx1">
                  <a:lumMod val="95000"/>
                  <a:lumOff val="5000"/>
                </a:schemeClr>
              </a:solidFill>
              <a:cs typeface="+mn-ea"/>
              <a:sym typeface="+mn-lt"/>
            </a:endParaRPr>
          </a:p>
          <a:p>
            <a:pPr marL="0" indent="0" algn="ctr">
              <a:buNone/>
            </a:pPr>
            <a:r>
              <a:rPr lang="zh-CN" altLang="en-US" sz="2000" dirty="0">
                <a:solidFill>
                  <a:schemeClr val="tx1">
                    <a:lumMod val="95000"/>
                    <a:lumOff val="5000"/>
                  </a:schemeClr>
                </a:solidFill>
                <a:cs typeface="+mn-ea"/>
                <a:sym typeface="+mn-lt"/>
              </a:rPr>
              <a:t>在这一日</a:t>
            </a:r>
            <a:endParaRPr lang="en-US" altLang="zh-CN" sz="2000" dirty="0">
              <a:solidFill>
                <a:schemeClr val="tx1">
                  <a:lumMod val="95000"/>
                  <a:lumOff val="5000"/>
                </a:schemeClr>
              </a:solidFill>
              <a:cs typeface="+mn-ea"/>
              <a:sym typeface="+mn-lt"/>
            </a:endParaRPr>
          </a:p>
          <a:p>
            <a:pPr marL="0" indent="0" algn="ctr">
              <a:buNone/>
            </a:pPr>
            <a:r>
              <a:rPr lang="zh-CN" altLang="en-US" sz="2000" dirty="0">
                <a:solidFill>
                  <a:schemeClr val="tx1">
                    <a:lumMod val="95000"/>
                    <a:lumOff val="5000"/>
                  </a:schemeClr>
                </a:solidFill>
                <a:cs typeface="+mn-ea"/>
                <a:sym typeface="+mn-lt"/>
              </a:rPr>
              <a:t>你应该大声说“爸爸，我爱你！”</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par>
                          <p:cTn id="13" fill="hold" nodeType="afterGroup">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par>
                    <p:cTn id="17" fill="hold" nodeType="clickPar">
                      <p:stCondLst>
                        <p:cond delay="indefinite"/>
                        <p:cond evt="onBegin" delay="0">
                          <p:tn val="16"/>
                        </p:cond>
                      </p:stCondLst>
                      <p:childTnLst>
                        <p:par>
                          <p:cTn id="18" fill="hold" nodeType="afterGroup">
                            <p:stCondLst>
                              <p:cond delay="0"/>
                            </p:stCondLst>
                            <p:childTnLst>
                              <p:par>
                                <p:cTn id="19" presetID="2" presetClass="entr" presetSubtype="4"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942642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9" name="文本框 80"/>
          <p:cNvSpPr txBox="1"/>
          <p:nvPr/>
        </p:nvSpPr>
        <p:spPr>
          <a:xfrm>
            <a:off x="3057558" y="1086495"/>
            <a:ext cx="2365284" cy="459105"/>
          </a:xfrm>
          <a:prstGeom prst="rect">
            <a:avLst/>
          </a:prstGeom>
          <a:noFill/>
        </p:spPr>
        <p:txBody>
          <a:bodyPr wrap="square" lIns="91412" tIns="45706" rIns="91412" bIns="45706" rtlCol="0">
            <a:spAutoFit/>
          </a:bodyPr>
          <a:lstStyle/>
          <a:p>
            <a:pPr algn="dist"/>
            <a:r>
              <a:rPr lang="zh-CN" altLang="en-US" sz="2400" spc="200" dirty="0">
                <a:solidFill>
                  <a:schemeClr val="tx1">
                    <a:lumMod val="75000"/>
                    <a:lumOff val="25000"/>
                  </a:schemeClr>
                </a:solidFill>
                <a:cs typeface="+mn-ea"/>
                <a:sym typeface="+mn-lt"/>
              </a:rPr>
              <a:t>父亲节的来历</a:t>
            </a:r>
            <a:endParaRPr lang="zh-CN" altLang="en-US" sz="2400" b="1" dirty="0">
              <a:solidFill>
                <a:schemeClr val="tx1">
                  <a:lumMod val="75000"/>
                  <a:lumOff val="25000"/>
                </a:schemeClr>
              </a:solidFill>
              <a:cs typeface="+mn-ea"/>
              <a:sym typeface="+mn-lt"/>
            </a:endParaRPr>
          </a:p>
        </p:txBody>
      </p:sp>
      <p:sp>
        <p:nvSpPr>
          <p:cNvPr id="10" name="文本框 81"/>
          <p:cNvSpPr txBox="1"/>
          <p:nvPr/>
        </p:nvSpPr>
        <p:spPr>
          <a:xfrm>
            <a:off x="3008097" y="1985645"/>
            <a:ext cx="3188335" cy="459105"/>
          </a:xfrm>
          <a:prstGeom prst="rect">
            <a:avLst/>
          </a:prstGeom>
          <a:noFill/>
        </p:spPr>
        <p:txBody>
          <a:bodyPr wrap="square" lIns="91412" tIns="45706" rIns="91412" bIns="45706" rtlCol="0">
            <a:spAutoFit/>
          </a:bodyPr>
          <a:lstStyle/>
          <a:p>
            <a:pPr algn="dist"/>
            <a:r>
              <a:rPr lang="zh-CN" altLang="en-US" sz="2400" spc="200">
                <a:solidFill>
                  <a:schemeClr val="tx1">
                    <a:lumMod val="75000"/>
                    <a:lumOff val="25000"/>
                  </a:schemeClr>
                </a:solidFill>
                <a:cs typeface="+mn-ea"/>
                <a:sym typeface="+mn-lt"/>
              </a:rPr>
              <a:t>庆祝时间和节日花朵</a:t>
            </a:r>
            <a:endParaRPr lang="zh-CN" altLang="en-US" sz="2400" b="1">
              <a:solidFill>
                <a:schemeClr val="tx1">
                  <a:lumMod val="75000"/>
                  <a:lumOff val="25000"/>
                </a:schemeClr>
              </a:solidFill>
              <a:cs typeface="+mn-ea"/>
              <a:sym typeface="+mn-lt"/>
            </a:endParaRPr>
          </a:p>
        </p:txBody>
      </p:sp>
      <p:sp>
        <p:nvSpPr>
          <p:cNvPr id="11" name="文本框 82"/>
          <p:cNvSpPr txBox="1"/>
          <p:nvPr/>
        </p:nvSpPr>
        <p:spPr>
          <a:xfrm>
            <a:off x="3024155" y="2919482"/>
            <a:ext cx="2365284" cy="459105"/>
          </a:xfrm>
          <a:prstGeom prst="rect">
            <a:avLst/>
          </a:prstGeom>
          <a:noFill/>
        </p:spPr>
        <p:txBody>
          <a:bodyPr wrap="square" lIns="91412" tIns="45706" rIns="91412" bIns="45706" rtlCol="0">
            <a:spAutoFit/>
          </a:bodyPr>
          <a:lstStyle/>
          <a:p>
            <a:pPr algn="dist"/>
            <a:r>
              <a:rPr lang="zh-CN" altLang="en-US" sz="2400" spc="200" dirty="0">
                <a:solidFill>
                  <a:schemeClr val="tx1">
                    <a:lumMod val="75000"/>
                    <a:lumOff val="25000"/>
                  </a:schemeClr>
                </a:solidFill>
                <a:cs typeface="+mn-ea"/>
                <a:sym typeface="+mn-lt"/>
              </a:rPr>
              <a:t>中国的父亲节</a:t>
            </a:r>
            <a:endParaRPr lang="zh-CN" altLang="en-US" sz="2400" b="1" dirty="0">
              <a:solidFill>
                <a:schemeClr val="tx1">
                  <a:lumMod val="75000"/>
                  <a:lumOff val="25000"/>
                </a:schemeClr>
              </a:solidFill>
              <a:cs typeface="+mn-ea"/>
              <a:sym typeface="+mn-lt"/>
            </a:endParaRPr>
          </a:p>
        </p:txBody>
      </p:sp>
      <p:sp>
        <p:nvSpPr>
          <p:cNvPr id="12" name="文本框 83"/>
          <p:cNvSpPr txBox="1"/>
          <p:nvPr/>
        </p:nvSpPr>
        <p:spPr>
          <a:xfrm>
            <a:off x="2974442" y="3818255"/>
            <a:ext cx="2859405" cy="498570"/>
          </a:xfrm>
          <a:prstGeom prst="rect">
            <a:avLst/>
          </a:prstGeom>
          <a:noFill/>
        </p:spPr>
        <p:txBody>
          <a:bodyPr wrap="square" lIns="91412" tIns="45706" rIns="91412" bIns="45706" rtlCol="0">
            <a:spAutoFit/>
          </a:bodyPr>
          <a:lstStyle/>
          <a:p>
            <a:pPr algn="ctr">
              <a:lnSpc>
                <a:spcPct val="110000"/>
              </a:lnSpc>
            </a:pPr>
            <a:r>
              <a:rPr lang="zh-CN" altLang="en-US" sz="2400" spc="200">
                <a:solidFill>
                  <a:schemeClr val="tx1">
                    <a:lumMod val="75000"/>
                    <a:lumOff val="25000"/>
                  </a:schemeClr>
                </a:solidFill>
                <a:cs typeface="+mn-ea"/>
                <a:sym typeface="+mn-lt"/>
              </a:rPr>
              <a:t>父亲节的庆祝活动</a:t>
            </a:r>
            <a:endParaRPr lang="zh-CN" altLang="en-US" sz="2400" b="1">
              <a:solidFill>
                <a:schemeClr val="tx1">
                  <a:lumMod val="75000"/>
                  <a:lumOff val="25000"/>
                </a:schemeClr>
              </a:solidFill>
              <a:cs typeface="+mn-ea"/>
              <a:sym typeface="+mn-lt"/>
            </a:endParaRPr>
          </a:p>
        </p:txBody>
      </p:sp>
      <p:sp>
        <p:nvSpPr>
          <p:cNvPr id="17" name="文本框 104"/>
          <p:cNvSpPr txBox="1"/>
          <p:nvPr/>
        </p:nvSpPr>
        <p:spPr>
          <a:xfrm>
            <a:off x="1944206" y="1029794"/>
            <a:ext cx="633448" cy="584619"/>
          </a:xfrm>
          <a:prstGeom prst="rect">
            <a:avLst/>
          </a:prstGeom>
          <a:noFill/>
          <a:ln w="19050">
            <a:solidFill>
              <a:srgbClr val="00A0FF"/>
            </a:solidFill>
          </a:ln>
        </p:spPr>
        <p:txBody>
          <a:bodyPr wrap="square" lIns="91412" tIns="45706" rIns="91412" bIns="45706" rtlCol="0">
            <a:spAutoFit/>
          </a:bodyPr>
          <a:lstStyle/>
          <a:p>
            <a:pPr algn="ctr"/>
            <a:r>
              <a:rPr lang="en-US" altLang="zh-CN" sz="3200" b="1">
                <a:solidFill>
                  <a:srgbClr val="00A0FF"/>
                </a:solidFill>
                <a:cs typeface="+mn-ea"/>
                <a:sym typeface="+mn-lt"/>
              </a:rPr>
              <a:t>1</a:t>
            </a:r>
            <a:endParaRPr lang="zh-CN" altLang="en-US" sz="3200" b="1">
              <a:solidFill>
                <a:srgbClr val="00A0FF"/>
              </a:solidFill>
              <a:cs typeface="+mn-ea"/>
              <a:sym typeface="+mn-lt"/>
            </a:endParaRPr>
          </a:p>
        </p:txBody>
      </p:sp>
      <p:sp>
        <p:nvSpPr>
          <p:cNvPr id="18" name="文本框 105"/>
          <p:cNvSpPr txBox="1"/>
          <p:nvPr/>
        </p:nvSpPr>
        <p:spPr>
          <a:xfrm>
            <a:off x="1944206" y="1941614"/>
            <a:ext cx="633448" cy="584619"/>
          </a:xfrm>
          <a:prstGeom prst="rect">
            <a:avLst/>
          </a:prstGeom>
          <a:noFill/>
          <a:ln w="19050">
            <a:solidFill>
              <a:srgbClr val="00A0FF"/>
            </a:solidFill>
          </a:ln>
        </p:spPr>
        <p:txBody>
          <a:bodyPr wrap="square" lIns="91412" tIns="45706" rIns="91412" bIns="45706" rtlCol="0">
            <a:spAutoFit/>
          </a:bodyPr>
          <a:lstStyle/>
          <a:p>
            <a:pPr algn="ctr"/>
            <a:r>
              <a:rPr lang="en-US" altLang="zh-CN" sz="3200" b="1">
                <a:solidFill>
                  <a:srgbClr val="00A0FF"/>
                </a:solidFill>
                <a:cs typeface="+mn-ea"/>
                <a:sym typeface="+mn-lt"/>
              </a:rPr>
              <a:t>2</a:t>
            </a:r>
            <a:endParaRPr lang="zh-CN" altLang="en-US" sz="3200" b="1">
              <a:solidFill>
                <a:srgbClr val="00A0FF"/>
              </a:solidFill>
              <a:cs typeface="+mn-ea"/>
              <a:sym typeface="+mn-lt"/>
            </a:endParaRPr>
          </a:p>
        </p:txBody>
      </p:sp>
      <p:sp>
        <p:nvSpPr>
          <p:cNvPr id="19" name="文本框 106"/>
          <p:cNvSpPr txBox="1"/>
          <p:nvPr/>
        </p:nvSpPr>
        <p:spPr>
          <a:xfrm>
            <a:off x="1944206" y="2919182"/>
            <a:ext cx="633448" cy="584619"/>
          </a:xfrm>
          <a:prstGeom prst="rect">
            <a:avLst/>
          </a:prstGeom>
          <a:noFill/>
          <a:ln w="19050">
            <a:solidFill>
              <a:srgbClr val="00A0FF"/>
            </a:solidFill>
          </a:ln>
        </p:spPr>
        <p:txBody>
          <a:bodyPr wrap="square" lIns="91412" tIns="45706" rIns="91412" bIns="45706" rtlCol="0">
            <a:spAutoFit/>
          </a:bodyPr>
          <a:lstStyle/>
          <a:p>
            <a:pPr algn="ctr"/>
            <a:r>
              <a:rPr lang="en-US" altLang="zh-CN" sz="3200" b="1">
                <a:solidFill>
                  <a:srgbClr val="00A0FF"/>
                </a:solidFill>
                <a:cs typeface="+mn-ea"/>
                <a:sym typeface="+mn-lt"/>
              </a:rPr>
              <a:t>3</a:t>
            </a:r>
            <a:endParaRPr lang="zh-CN" altLang="en-US" sz="3200" b="1">
              <a:solidFill>
                <a:srgbClr val="00A0FF"/>
              </a:solidFill>
              <a:cs typeface="+mn-ea"/>
              <a:sym typeface="+mn-lt"/>
            </a:endParaRPr>
          </a:p>
        </p:txBody>
      </p:sp>
      <p:sp>
        <p:nvSpPr>
          <p:cNvPr id="20" name="文本框 107"/>
          <p:cNvSpPr txBox="1"/>
          <p:nvPr/>
        </p:nvSpPr>
        <p:spPr>
          <a:xfrm>
            <a:off x="1944206" y="3821954"/>
            <a:ext cx="633448" cy="584619"/>
          </a:xfrm>
          <a:prstGeom prst="rect">
            <a:avLst/>
          </a:prstGeom>
          <a:noFill/>
          <a:ln w="19050">
            <a:solidFill>
              <a:srgbClr val="00A0FF"/>
            </a:solidFill>
          </a:ln>
        </p:spPr>
        <p:txBody>
          <a:bodyPr wrap="square" lIns="91412" tIns="45706" rIns="91412" bIns="45706" rtlCol="0">
            <a:spAutoFit/>
          </a:bodyPr>
          <a:lstStyle/>
          <a:p>
            <a:pPr algn="ctr"/>
            <a:r>
              <a:rPr lang="en-US" altLang="zh-CN" sz="3200" b="1">
                <a:solidFill>
                  <a:srgbClr val="00A0FF"/>
                </a:solidFill>
                <a:cs typeface="+mn-ea"/>
                <a:sym typeface="+mn-lt"/>
              </a:rPr>
              <a:t>4</a:t>
            </a:r>
            <a:endParaRPr lang="zh-CN" altLang="en-US" sz="3200" b="1">
              <a:solidFill>
                <a:srgbClr val="00A0FF"/>
              </a:solidFill>
              <a:cs typeface="+mn-ea"/>
              <a:sym typeface="+mn-lt"/>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9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grpId="0" nodeType="withEffect">
                                  <p:stCondLst>
                                    <p:cond delay="180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7" grpId="0" animBg="1"/>
      <p:bldP spid="18"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0" y="0"/>
            <a:ext cx="12192635" cy="6858000"/>
          </a:xfrm>
          <a:prstGeom prst="rect">
            <a:avLst/>
          </a:prstGeom>
        </p:spPr>
      </p:pic>
      <p:sp>
        <p:nvSpPr>
          <p:cNvPr id="7" name="文本框 82"/>
          <p:cNvSpPr txBox="1"/>
          <p:nvPr/>
        </p:nvSpPr>
        <p:spPr>
          <a:xfrm>
            <a:off x="3148001" y="1304698"/>
            <a:ext cx="1320758" cy="1200300"/>
          </a:xfrm>
          <a:prstGeom prst="rect">
            <a:avLst/>
          </a:prstGeom>
          <a:noFill/>
        </p:spPr>
        <p:txBody>
          <a:bodyPr wrap="square" lIns="91412" tIns="45706" rIns="91412" bIns="45706" rtlCol="0">
            <a:spAutoFit/>
          </a:bodyPr>
          <a:lstStyle/>
          <a:p>
            <a:pPr algn="ctr"/>
            <a:r>
              <a:rPr lang="en-US" altLang="zh-CN" sz="7200" b="1">
                <a:solidFill>
                  <a:schemeClr val="tx1">
                    <a:lumMod val="75000"/>
                    <a:lumOff val="25000"/>
                  </a:schemeClr>
                </a:solidFill>
                <a:cs typeface="+mn-ea"/>
                <a:sym typeface="+mn-lt"/>
              </a:rPr>
              <a:t>01</a:t>
            </a:r>
            <a:endParaRPr lang="zh-CN" altLang="en-US" sz="7200" b="1">
              <a:solidFill>
                <a:schemeClr val="tx1">
                  <a:lumMod val="75000"/>
                  <a:lumOff val="25000"/>
                </a:schemeClr>
              </a:solidFill>
              <a:cs typeface="+mn-ea"/>
              <a:sym typeface="+mn-lt"/>
            </a:endParaRPr>
          </a:p>
        </p:txBody>
      </p:sp>
      <p:sp>
        <p:nvSpPr>
          <p:cNvPr id="8" name="文本框 82"/>
          <p:cNvSpPr txBox="1"/>
          <p:nvPr/>
        </p:nvSpPr>
        <p:spPr>
          <a:xfrm>
            <a:off x="1762177" y="2505305"/>
            <a:ext cx="4286198" cy="707858"/>
          </a:xfrm>
          <a:prstGeom prst="rect">
            <a:avLst/>
          </a:prstGeom>
          <a:noFill/>
        </p:spPr>
        <p:txBody>
          <a:bodyPr wrap="square" lIns="91412" tIns="45706" rIns="91412" bIns="45706" rtlCol="0">
            <a:spAutoFit/>
          </a:bodyPr>
          <a:lstStyle/>
          <a:p>
            <a:pPr algn="dist"/>
            <a:r>
              <a:rPr lang="zh-CN" altLang="en-US" sz="4000" b="1" dirty="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6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pic>
        <p:nvPicPr>
          <p:cNvPr id="14" name="图片 13"/>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cxnSp>
        <p:nvCxnSpPr>
          <p:cNvPr id="10" name="直接箭头连接符 9"/>
          <p:cNvCxnSpPr/>
          <p:nvPr>
            <p:custDataLst>
              <p:tags r:id="rId1"/>
            </p:custDataLst>
          </p:nvPr>
        </p:nvCxnSpPr>
        <p:spPr>
          <a:xfrm>
            <a:off x="1278352" y="3733798"/>
            <a:ext cx="9616249" cy="21045"/>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椭圆 10"/>
          <p:cNvSpPr/>
          <p:nvPr>
            <p:custDataLst>
              <p:tags r:id="rId2"/>
            </p:custDataLst>
          </p:nvPr>
        </p:nvSpPr>
        <p:spPr>
          <a:xfrm>
            <a:off x="2287522" y="3688434"/>
            <a:ext cx="159351" cy="159351"/>
          </a:xfrm>
          <a:prstGeom prst="ellipse">
            <a:avLst/>
          </a:prstGeom>
          <a:solidFill>
            <a:schemeClr val="bg1"/>
          </a:solidFill>
          <a:ln w="57150">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25000" lnSpcReduction="20000"/>
          </a:bodyPr>
          <a:lstStyle/>
          <a:p>
            <a:pPr algn="ctr"/>
            <a:endParaRPr lang="zh-CN" altLang="en-US" sz="1350">
              <a:solidFill>
                <a:schemeClr val="tx1">
                  <a:lumMod val="95000"/>
                  <a:lumOff val="5000"/>
                </a:schemeClr>
              </a:solidFill>
              <a:cs typeface="+mn-ea"/>
              <a:sym typeface="+mn-lt"/>
            </a:endParaRPr>
          </a:p>
        </p:txBody>
      </p:sp>
      <p:sp>
        <p:nvSpPr>
          <p:cNvPr id="12" name="矩形 11"/>
          <p:cNvSpPr/>
          <p:nvPr>
            <p:custDataLst>
              <p:tags r:id="rId3"/>
            </p:custDataLst>
          </p:nvPr>
        </p:nvSpPr>
        <p:spPr>
          <a:xfrm>
            <a:off x="1359599" y="4199888"/>
            <a:ext cx="2202180" cy="1118235"/>
          </a:xfrm>
          <a:prstGeom prst="rect">
            <a:avLst/>
          </a:prstGeom>
        </p:spPr>
        <p:txBody>
          <a:bodyPr wrap="square">
            <a:normAutofit fontScale="92500" lnSpcReduction="20000"/>
          </a:bodyPr>
          <a:lstStyle/>
          <a:p>
            <a:pPr algn="ctr"/>
            <a:r>
              <a:rPr lang="zh-CN" altLang="en-US" sz="2000" dirty="0">
                <a:solidFill>
                  <a:schemeClr val="tx1">
                    <a:lumMod val="95000"/>
                    <a:lumOff val="5000"/>
                  </a:schemeClr>
                </a:solidFill>
                <a:cs typeface="+mn-ea"/>
                <a:sym typeface="+mn-lt"/>
              </a:rPr>
              <a:t>华盛顿州斯波坎市，举行了全世界的第一次父亲节庆祝活动</a:t>
            </a:r>
          </a:p>
        </p:txBody>
      </p:sp>
      <p:sp>
        <p:nvSpPr>
          <p:cNvPr id="16" name="任意多边形 50"/>
          <p:cNvSpPr/>
          <p:nvPr>
            <p:custDataLst>
              <p:tags r:id="rId4"/>
            </p:custDataLst>
          </p:nvPr>
        </p:nvSpPr>
        <p:spPr>
          <a:xfrm>
            <a:off x="1706969" y="2779883"/>
            <a:ext cx="1459291" cy="676505"/>
          </a:xfrm>
          <a:custGeom>
            <a:avLst/>
            <a:gdLst>
              <a:gd name="connsiteX0" fmla="*/ 0 w 1085850"/>
              <a:gd name="connsiteY0" fmla="*/ 0 h 503384"/>
              <a:gd name="connsiteX1" fmla="*/ 1085850 w 1085850"/>
              <a:gd name="connsiteY1" fmla="*/ 0 h 503384"/>
              <a:gd name="connsiteX2" fmla="*/ 1085850 w 1085850"/>
              <a:gd name="connsiteY2" fmla="*/ 369332 h 503384"/>
              <a:gd name="connsiteX3" fmla="*/ 651113 w 1085850"/>
              <a:gd name="connsiteY3" fmla="*/ 369332 h 503384"/>
              <a:gd name="connsiteX4" fmla="*/ 532639 w 1085850"/>
              <a:gd name="connsiteY4" fmla="*/ 503384 h 503384"/>
              <a:gd name="connsiteX5" fmla="*/ 414165 w 1085850"/>
              <a:gd name="connsiteY5" fmla="*/ 369332 h 503384"/>
              <a:gd name="connsiteX6" fmla="*/ 0 w 1085850"/>
              <a:gd name="connsiteY6" fmla="*/ 369332 h 50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5850" h="503384">
                <a:moveTo>
                  <a:pt x="0" y="0"/>
                </a:moveTo>
                <a:lnTo>
                  <a:pt x="1085850" y="0"/>
                </a:lnTo>
                <a:lnTo>
                  <a:pt x="1085850" y="369332"/>
                </a:lnTo>
                <a:lnTo>
                  <a:pt x="651113" y="369332"/>
                </a:lnTo>
                <a:lnTo>
                  <a:pt x="532639" y="503384"/>
                </a:lnTo>
                <a:lnTo>
                  <a:pt x="414165" y="369332"/>
                </a:lnTo>
                <a:lnTo>
                  <a:pt x="0" y="369332"/>
                </a:lnTo>
                <a:close/>
              </a:path>
            </a:pathLst>
          </a:custGeom>
          <a:noFill/>
          <a:ln>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tIns="0" rtlCol="0" anchor="t" anchorCtr="0">
            <a:normAutofit/>
          </a:bodyPr>
          <a:lstStyle/>
          <a:p>
            <a:pPr algn="ctr"/>
            <a:r>
              <a:rPr lang="en-US" altLang="zh-CN" sz="2000">
                <a:solidFill>
                  <a:schemeClr val="tx1">
                    <a:lumMod val="95000"/>
                    <a:lumOff val="5000"/>
                  </a:schemeClr>
                </a:solidFill>
                <a:cs typeface="+mn-ea"/>
                <a:sym typeface="+mn-lt"/>
              </a:rPr>
              <a:t>1910</a:t>
            </a:r>
            <a:r>
              <a:rPr lang="zh-CN" altLang="en-US" sz="2000">
                <a:solidFill>
                  <a:schemeClr val="tx1">
                    <a:lumMod val="95000"/>
                    <a:lumOff val="5000"/>
                  </a:schemeClr>
                </a:solidFill>
                <a:cs typeface="+mn-ea"/>
                <a:sym typeface="+mn-lt"/>
              </a:rPr>
              <a:t>年</a:t>
            </a:r>
          </a:p>
        </p:txBody>
      </p:sp>
      <p:sp>
        <p:nvSpPr>
          <p:cNvPr id="17" name="椭圆 16"/>
          <p:cNvSpPr/>
          <p:nvPr>
            <p:custDataLst>
              <p:tags r:id="rId5"/>
            </p:custDataLst>
          </p:nvPr>
        </p:nvSpPr>
        <p:spPr>
          <a:xfrm>
            <a:off x="7244232" y="3688436"/>
            <a:ext cx="159351" cy="159351"/>
          </a:xfrm>
          <a:prstGeom prst="ellipse">
            <a:avLst/>
          </a:prstGeom>
          <a:solidFill>
            <a:schemeClr val="bg1"/>
          </a:solidFill>
          <a:ln w="57150">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25000" lnSpcReduction="20000"/>
          </a:bodyPr>
          <a:lstStyle/>
          <a:p>
            <a:pPr algn="ctr"/>
            <a:endParaRPr lang="zh-CN" altLang="en-US" sz="1350">
              <a:solidFill>
                <a:schemeClr val="tx1">
                  <a:lumMod val="95000"/>
                  <a:lumOff val="5000"/>
                </a:schemeClr>
              </a:solidFill>
              <a:cs typeface="+mn-ea"/>
              <a:sym typeface="+mn-lt"/>
            </a:endParaRPr>
          </a:p>
        </p:txBody>
      </p:sp>
      <p:sp>
        <p:nvSpPr>
          <p:cNvPr id="18" name="任意多边形 57"/>
          <p:cNvSpPr/>
          <p:nvPr>
            <p:custDataLst>
              <p:tags r:id="rId6"/>
            </p:custDataLst>
          </p:nvPr>
        </p:nvSpPr>
        <p:spPr>
          <a:xfrm>
            <a:off x="6594261" y="2650995"/>
            <a:ext cx="1459291" cy="676506"/>
          </a:xfrm>
          <a:custGeom>
            <a:avLst/>
            <a:gdLst>
              <a:gd name="connsiteX0" fmla="*/ 0 w 1085850"/>
              <a:gd name="connsiteY0" fmla="*/ 0 h 503384"/>
              <a:gd name="connsiteX1" fmla="*/ 1085850 w 1085850"/>
              <a:gd name="connsiteY1" fmla="*/ 0 h 503384"/>
              <a:gd name="connsiteX2" fmla="*/ 1085850 w 1085850"/>
              <a:gd name="connsiteY2" fmla="*/ 369332 h 503384"/>
              <a:gd name="connsiteX3" fmla="*/ 651113 w 1085850"/>
              <a:gd name="connsiteY3" fmla="*/ 369332 h 503384"/>
              <a:gd name="connsiteX4" fmla="*/ 532639 w 1085850"/>
              <a:gd name="connsiteY4" fmla="*/ 503384 h 503384"/>
              <a:gd name="connsiteX5" fmla="*/ 414165 w 1085850"/>
              <a:gd name="connsiteY5" fmla="*/ 369332 h 503384"/>
              <a:gd name="connsiteX6" fmla="*/ 0 w 1085850"/>
              <a:gd name="connsiteY6" fmla="*/ 369332 h 50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5850" h="503384">
                <a:moveTo>
                  <a:pt x="0" y="0"/>
                </a:moveTo>
                <a:lnTo>
                  <a:pt x="1085850" y="0"/>
                </a:lnTo>
                <a:lnTo>
                  <a:pt x="1085850" y="369332"/>
                </a:lnTo>
                <a:lnTo>
                  <a:pt x="651113" y="369332"/>
                </a:lnTo>
                <a:lnTo>
                  <a:pt x="532639" y="503384"/>
                </a:lnTo>
                <a:lnTo>
                  <a:pt x="414165" y="369332"/>
                </a:lnTo>
                <a:lnTo>
                  <a:pt x="0" y="369332"/>
                </a:lnTo>
                <a:close/>
              </a:path>
            </a:pathLst>
          </a:custGeom>
          <a:noFill/>
          <a:ln>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tIns="0" rtlCol="0" anchor="t" anchorCtr="0">
            <a:normAutofit/>
          </a:bodyPr>
          <a:lstStyle/>
          <a:p>
            <a:pPr algn="ctr"/>
            <a:r>
              <a:rPr lang="en-US" altLang="zh-CN" sz="2000">
                <a:solidFill>
                  <a:schemeClr val="tx1">
                    <a:lumMod val="95000"/>
                    <a:lumOff val="5000"/>
                  </a:schemeClr>
                </a:solidFill>
                <a:cs typeface="+mn-ea"/>
                <a:sym typeface="+mn-lt"/>
              </a:rPr>
              <a:t>1966</a:t>
            </a:r>
            <a:r>
              <a:rPr lang="zh-CN" altLang="en-US" sz="2000">
                <a:solidFill>
                  <a:schemeClr val="tx1">
                    <a:lumMod val="95000"/>
                    <a:lumOff val="5000"/>
                  </a:schemeClr>
                </a:solidFill>
                <a:cs typeface="+mn-ea"/>
                <a:sym typeface="+mn-lt"/>
              </a:rPr>
              <a:t>年</a:t>
            </a:r>
          </a:p>
        </p:txBody>
      </p:sp>
      <p:sp>
        <p:nvSpPr>
          <p:cNvPr id="19" name="矩形 18"/>
          <p:cNvSpPr/>
          <p:nvPr>
            <p:custDataLst>
              <p:tags r:id="rId7"/>
            </p:custDataLst>
          </p:nvPr>
        </p:nvSpPr>
        <p:spPr>
          <a:xfrm>
            <a:off x="6316479" y="4199888"/>
            <a:ext cx="2202180" cy="1118235"/>
          </a:xfrm>
          <a:prstGeom prst="rect">
            <a:avLst/>
          </a:prstGeom>
        </p:spPr>
        <p:txBody>
          <a:bodyPr wrap="square">
            <a:noAutofit/>
          </a:bodyPr>
          <a:lstStyle/>
          <a:p>
            <a:pPr algn="ctr"/>
            <a:r>
              <a:rPr lang="zh-CN" altLang="en-US" sz="2000">
                <a:solidFill>
                  <a:schemeClr val="tx1">
                    <a:lumMod val="95000"/>
                    <a:lumOff val="5000"/>
                  </a:schemeClr>
                </a:solidFill>
                <a:cs typeface="+mn-ea"/>
                <a:sym typeface="+mn-lt"/>
              </a:rPr>
              <a:t>约翰逊总统签署总统公告，宣布当年</a:t>
            </a:r>
            <a:r>
              <a:rPr lang="en-US" altLang="zh-CN" sz="2000">
                <a:solidFill>
                  <a:schemeClr val="tx1">
                    <a:lumMod val="95000"/>
                    <a:lumOff val="5000"/>
                  </a:schemeClr>
                </a:solidFill>
                <a:cs typeface="+mn-ea"/>
                <a:sym typeface="+mn-lt"/>
              </a:rPr>
              <a:t>6</a:t>
            </a:r>
            <a:r>
              <a:rPr lang="zh-CN" altLang="en-US" sz="2000">
                <a:solidFill>
                  <a:schemeClr val="tx1">
                    <a:lumMod val="95000"/>
                    <a:lumOff val="5000"/>
                  </a:schemeClr>
                </a:solidFill>
                <a:cs typeface="+mn-ea"/>
                <a:sym typeface="+mn-lt"/>
              </a:rPr>
              <a:t>月的第三个星期天为美国的父亲节</a:t>
            </a:r>
          </a:p>
        </p:txBody>
      </p:sp>
      <p:sp>
        <p:nvSpPr>
          <p:cNvPr id="20" name="任意多边形 38"/>
          <p:cNvSpPr/>
          <p:nvPr>
            <p:custDataLst>
              <p:tags r:id="rId8"/>
            </p:custDataLst>
          </p:nvPr>
        </p:nvSpPr>
        <p:spPr>
          <a:xfrm rot="10800000" flipV="1">
            <a:off x="3923402" y="4353214"/>
            <a:ext cx="1459291" cy="707528"/>
          </a:xfrm>
          <a:custGeom>
            <a:avLst/>
            <a:gdLst>
              <a:gd name="connsiteX0" fmla="*/ 532638 w 1085850"/>
              <a:gd name="connsiteY0" fmla="*/ 0 h 526468"/>
              <a:gd name="connsiteX1" fmla="*/ 393763 w 1085850"/>
              <a:gd name="connsiteY1" fmla="*/ 157136 h 526468"/>
              <a:gd name="connsiteX2" fmla="*/ 0 w 1085850"/>
              <a:gd name="connsiteY2" fmla="*/ 157136 h 526468"/>
              <a:gd name="connsiteX3" fmla="*/ 0 w 1085850"/>
              <a:gd name="connsiteY3" fmla="*/ 526468 h 526468"/>
              <a:gd name="connsiteX4" fmla="*/ 1085850 w 1085850"/>
              <a:gd name="connsiteY4" fmla="*/ 526468 h 526468"/>
              <a:gd name="connsiteX5" fmla="*/ 1085850 w 1085850"/>
              <a:gd name="connsiteY5" fmla="*/ 157136 h 526468"/>
              <a:gd name="connsiteX6" fmla="*/ 671512 w 1085850"/>
              <a:gd name="connsiteY6" fmla="*/ 157136 h 526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5850" h="526468">
                <a:moveTo>
                  <a:pt x="532638" y="0"/>
                </a:moveTo>
                <a:lnTo>
                  <a:pt x="393763" y="157136"/>
                </a:lnTo>
                <a:lnTo>
                  <a:pt x="0" y="157136"/>
                </a:lnTo>
                <a:lnTo>
                  <a:pt x="0" y="526468"/>
                </a:lnTo>
                <a:lnTo>
                  <a:pt x="1085850" y="526468"/>
                </a:lnTo>
                <a:lnTo>
                  <a:pt x="1085850" y="157136"/>
                </a:lnTo>
                <a:lnTo>
                  <a:pt x="671512" y="157136"/>
                </a:lnTo>
                <a:close/>
              </a:path>
            </a:pathLst>
          </a:custGeom>
          <a:noFill/>
          <a:ln>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0" numCol="1" spcCol="0" rtlCol="0" fromWordArt="0" anchor="b" anchorCtr="1" forceAA="0" compatLnSpc="1">
            <a:normAutofit/>
          </a:bodyPr>
          <a:lstStyle/>
          <a:p>
            <a:pPr algn="ctr"/>
            <a:r>
              <a:rPr lang="en-US" sz="2000">
                <a:solidFill>
                  <a:schemeClr val="tx1">
                    <a:lumMod val="95000"/>
                    <a:lumOff val="5000"/>
                  </a:schemeClr>
                </a:solidFill>
                <a:cs typeface="+mn-ea"/>
                <a:sym typeface="+mn-lt"/>
              </a:rPr>
              <a:t>1924</a:t>
            </a:r>
            <a:r>
              <a:rPr lang="zh-CN" altLang="en-US" sz="2000">
                <a:solidFill>
                  <a:schemeClr val="tx1">
                    <a:lumMod val="95000"/>
                    <a:lumOff val="5000"/>
                  </a:schemeClr>
                </a:solidFill>
                <a:cs typeface="+mn-ea"/>
                <a:sym typeface="+mn-lt"/>
              </a:rPr>
              <a:t>年</a:t>
            </a:r>
          </a:p>
        </p:txBody>
      </p:sp>
      <p:sp>
        <p:nvSpPr>
          <p:cNvPr id="21" name="椭圆 20"/>
          <p:cNvSpPr/>
          <p:nvPr>
            <p:custDataLst>
              <p:tags r:id="rId9"/>
            </p:custDataLst>
          </p:nvPr>
        </p:nvSpPr>
        <p:spPr>
          <a:xfrm rot="10800000">
            <a:off x="4573373" y="3688433"/>
            <a:ext cx="159351" cy="159351"/>
          </a:xfrm>
          <a:prstGeom prst="ellipse">
            <a:avLst/>
          </a:prstGeom>
          <a:solidFill>
            <a:schemeClr val="bg1"/>
          </a:solidFill>
          <a:ln w="57150">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25000" lnSpcReduction="20000"/>
          </a:bodyPr>
          <a:lstStyle/>
          <a:p>
            <a:pPr algn="ctr"/>
            <a:endParaRPr lang="zh-CN" altLang="en-US" sz="1350">
              <a:solidFill>
                <a:schemeClr val="tx1">
                  <a:lumMod val="95000"/>
                  <a:lumOff val="5000"/>
                </a:schemeClr>
              </a:solidFill>
              <a:cs typeface="+mn-ea"/>
              <a:sym typeface="+mn-lt"/>
            </a:endParaRPr>
          </a:p>
        </p:txBody>
      </p:sp>
      <p:sp>
        <p:nvSpPr>
          <p:cNvPr id="22" name="矩形 21"/>
          <p:cNvSpPr/>
          <p:nvPr>
            <p:custDataLst>
              <p:tags r:id="rId10"/>
            </p:custDataLst>
          </p:nvPr>
        </p:nvSpPr>
        <p:spPr>
          <a:xfrm>
            <a:off x="3631634" y="2545514"/>
            <a:ext cx="2202180" cy="1028065"/>
          </a:xfrm>
          <a:prstGeom prst="rect">
            <a:avLst/>
          </a:prstGeom>
        </p:spPr>
        <p:txBody>
          <a:bodyPr wrap="square" anchor="b" anchorCtr="0">
            <a:normAutofit/>
          </a:bodyPr>
          <a:lstStyle/>
          <a:p>
            <a:pPr algn="ctr"/>
            <a:r>
              <a:rPr lang="zh-CN" altLang="en-US" sz="2000">
                <a:solidFill>
                  <a:schemeClr val="tx1">
                    <a:lumMod val="95000"/>
                    <a:lumOff val="5000"/>
                  </a:schemeClr>
                </a:solidFill>
                <a:cs typeface="+mn-ea"/>
                <a:sym typeface="+mn-lt"/>
              </a:rPr>
              <a:t>总统柯立芝表示支持设立全国性父亲节的建议</a:t>
            </a:r>
            <a:endParaRPr lang="en-US" altLang="zh-CN" sz="2000">
              <a:solidFill>
                <a:schemeClr val="tx1">
                  <a:lumMod val="95000"/>
                  <a:lumOff val="5000"/>
                </a:schemeClr>
              </a:solidFill>
              <a:cs typeface="+mn-ea"/>
              <a:sym typeface="+mn-lt"/>
            </a:endParaRPr>
          </a:p>
          <a:p>
            <a:pPr algn="ctr"/>
            <a:endParaRPr lang="zh-CN" altLang="en-US" sz="2000">
              <a:solidFill>
                <a:schemeClr val="tx1">
                  <a:lumMod val="95000"/>
                  <a:lumOff val="5000"/>
                </a:schemeClr>
              </a:solidFill>
              <a:cs typeface="+mn-ea"/>
              <a:sym typeface="+mn-lt"/>
            </a:endParaRPr>
          </a:p>
        </p:txBody>
      </p:sp>
      <p:sp>
        <p:nvSpPr>
          <p:cNvPr id="23" name="任意多边形 43"/>
          <p:cNvSpPr/>
          <p:nvPr>
            <p:custDataLst>
              <p:tags r:id="rId11"/>
            </p:custDataLst>
          </p:nvPr>
        </p:nvSpPr>
        <p:spPr>
          <a:xfrm rot="10800000" flipV="1">
            <a:off x="8944280" y="4234459"/>
            <a:ext cx="1459291" cy="707528"/>
          </a:xfrm>
          <a:custGeom>
            <a:avLst/>
            <a:gdLst>
              <a:gd name="connsiteX0" fmla="*/ 532638 w 1085850"/>
              <a:gd name="connsiteY0" fmla="*/ 0 h 526468"/>
              <a:gd name="connsiteX1" fmla="*/ 393763 w 1085850"/>
              <a:gd name="connsiteY1" fmla="*/ 157136 h 526468"/>
              <a:gd name="connsiteX2" fmla="*/ 0 w 1085850"/>
              <a:gd name="connsiteY2" fmla="*/ 157136 h 526468"/>
              <a:gd name="connsiteX3" fmla="*/ 0 w 1085850"/>
              <a:gd name="connsiteY3" fmla="*/ 526468 h 526468"/>
              <a:gd name="connsiteX4" fmla="*/ 1085850 w 1085850"/>
              <a:gd name="connsiteY4" fmla="*/ 526468 h 526468"/>
              <a:gd name="connsiteX5" fmla="*/ 1085850 w 1085850"/>
              <a:gd name="connsiteY5" fmla="*/ 157136 h 526468"/>
              <a:gd name="connsiteX6" fmla="*/ 671512 w 1085850"/>
              <a:gd name="connsiteY6" fmla="*/ 157136 h 526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85850" h="526468">
                <a:moveTo>
                  <a:pt x="532638" y="0"/>
                </a:moveTo>
                <a:lnTo>
                  <a:pt x="393763" y="157136"/>
                </a:lnTo>
                <a:lnTo>
                  <a:pt x="0" y="157136"/>
                </a:lnTo>
                <a:lnTo>
                  <a:pt x="0" y="526468"/>
                </a:lnTo>
                <a:lnTo>
                  <a:pt x="1085850" y="526468"/>
                </a:lnTo>
                <a:lnTo>
                  <a:pt x="1085850" y="157136"/>
                </a:lnTo>
                <a:lnTo>
                  <a:pt x="671512" y="157136"/>
                </a:lnTo>
                <a:close/>
              </a:path>
            </a:pathLst>
          </a:custGeom>
          <a:noFill/>
          <a:ln>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0" numCol="1" spcCol="0" rtlCol="0" fromWordArt="0" anchor="b" anchorCtr="1" forceAA="0" compatLnSpc="1">
            <a:normAutofit/>
          </a:bodyPr>
          <a:lstStyle/>
          <a:p>
            <a:pPr algn="ctr"/>
            <a:r>
              <a:rPr lang="en-US" altLang="zh-CN" sz="2000">
                <a:solidFill>
                  <a:schemeClr val="tx1">
                    <a:lumMod val="95000"/>
                    <a:lumOff val="5000"/>
                  </a:schemeClr>
                </a:solidFill>
                <a:cs typeface="+mn-ea"/>
                <a:sym typeface="+mn-lt"/>
              </a:rPr>
              <a:t>1972</a:t>
            </a:r>
            <a:r>
              <a:rPr lang="zh-CN" altLang="en-US" sz="2000">
                <a:solidFill>
                  <a:schemeClr val="tx1">
                    <a:lumMod val="95000"/>
                    <a:lumOff val="5000"/>
                  </a:schemeClr>
                </a:solidFill>
                <a:cs typeface="+mn-ea"/>
                <a:sym typeface="+mn-lt"/>
              </a:rPr>
              <a:t>年</a:t>
            </a:r>
          </a:p>
        </p:txBody>
      </p:sp>
      <p:sp>
        <p:nvSpPr>
          <p:cNvPr id="24" name="椭圆 23"/>
          <p:cNvSpPr/>
          <p:nvPr>
            <p:custDataLst>
              <p:tags r:id="rId12"/>
            </p:custDataLst>
          </p:nvPr>
        </p:nvSpPr>
        <p:spPr>
          <a:xfrm rot="10800000">
            <a:off x="9594251" y="3688434"/>
            <a:ext cx="159351" cy="159351"/>
          </a:xfrm>
          <a:prstGeom prst="ellipse">
            <a:avLst/>
          </a:prstGeom>
          <a:solidFill>
            <a:schemeClr val="bg1"/>
          </a:solidFill>
          <a:ln w="57150">
            <a:solidFill>
              <a:srgbClr val="00A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rmAutofit fontScale="25000" lnSpcReduction="20000"/>
          </a:bodyPr>
          <a:lstStyle/>
          <a:p>
            <a:pPr algn="ctr"/>
            <a:endParaRPr lang="zh-CN" altLang="en-US" sz="1350">
              <a:solidFill>
                <a:schemeClr val="tx1">
                  <a:lumMod val="95000"/>
                  <a:lumOff val="5000"/>
                </a:schemeClr>
              </a:solidFill>
              <a:cs typeface="+mn-ea"/>
              <a:sym typeface="+mn-lt"/>
            </a:endParaRPr>
          </a:p>
        </p:txBody>
      </p:sp>
      <p:sp>
        <p:nvSpPr>
          <p:cNvPr id="25" name="矩形 24"/>
          <p:cNvSpPr/>
          <p:nvPr>
            <p:custDataLst>
              <p:tags r:id="rId13"/>
            </p:custDataLst>
          </p:nvPr>
        </p:nvSpPr>
        <p:spPr>
          <a:xfrm>
            <a:off x="8682625" y="2277743"/>
            <a:ext cx="2202180" cy="1028065"/>
          </a:xfrm>
          <a:prstGeom prst="rect">
            <a:avLst/>
          </a:prstGeom>
        </p:spPr>
        <p:txBody>
          <a:bodyPr wrap="square" anchor="b" anchorCtr="0">
            <a:normAutofit fontScale="92500" lnSpcReduction="20000"/>
          </a:bodyPr>
          <a:lstStyle/>
          <a:p>
            <a:pPr algn="ctr"/>
            <a:r>
              <a:rPr lang="zh-CN" altLang="en-US" sz="1600">
                <a:solidFill>
                  <a:schemeClr val="tx1">
                    <a:lumMod val="95000"/>
                    <a:lumOff val="5000"/>
                  </a:schemeClr>
                </a:solidFill>
                <a:cs typeface="+mn-ea"/>
                <a:sym typeface="+mn-lt"/>
              </a:rPr>
              <a:t>尼克松总统签署正式文件，将每年</a:t>
            </a:r>
            <a:r>
              <a:rPr lang="en-US" altLang="zh-CN" sz="1600">
                <a:solidFill>
                  <a:schemeClr val="tx1">
                    <a:lumMod val="95000"/>
                    <a:lumOff val="5000"/>
                  </a:schemeClr>
                </a:solidFill>
                <a:cs typeface="+mn-ea"/>
                <a:sym typeface="+mn-lt"/>
              </a:rPr>
              <a:t>6</a:t>
            </a:r>
            <a:r>
              <a:rPr lang="zh-CN" altLang="en-US" sz="1600">
                <a:solidFill>
                  <a:schemeClr val="tx1">
                    <a:lumMod val="95000"/>
                    <a:lumOff val="5000"/>
                  </a:schemeClr>
                </a:solidFill>
                <a:cs typeface="+mn-ea"/>
                <a:sym typeface="+mn-lt"/>
              </a:rPr>
              <a:t>月的第</a:t>
            </a:r>
            <a:r>
              <a:rPr lang="en-US" altLang="zh-CN" sz="1600">
                <a:solidFill>
                  <a:schemeClr val="tx1">
                    <a:lumMod val="95000"/>
                    <a:lumOff val="5000"/>
                  </a:schemeClr>
                </a:solidFill>
                <a:cs typeface="+mn-ea"/>
                <a:sym typeface="+mn-lt"/>
              </a:rPr>
              <a:t>3</a:t>
            </a:r>
            <a:r>
              <a:rPr lang="zh-CN" altLang="en-US" sz="1600">
                <a:solidFill>
                  <a:schemeClr val="tx1">
                    <a:lumMod val="95000"/>
                    <a:lumOff val="5000"/>
                  </a:schemeClr>
                </a:solidFill>
                <a:cs typeface="+mn-ea"/>
                <a:sym typeface="+mn-lt"/>
              </a:rPr>
              <a:t>个星期日定为全美国的父亲节，并成为美国永久性的纪念日</a:t>
            </a:r>
          </a:p>
        </p:txBody>
      </p:sp>
      <p:sp>
        <p:nvSpPr>
          <p:cNvPr id="2" name="文本框 1"/>
          <p:cNvSpPr txBox="1"/>
          <p:nvPr/>
        </p:nvSpPr>
        <p:spPr>
          <a:xfrm>
            <a:off x="5211192" y="435006"/>
            <a:ext cx="1301903" cy="215444"/>
          </a:xfrm>
          <a:prstGeom prst="rect">
            <a:avLst/>
          </a:prstGeom>
          <a:noFill/>
        </p:spPr>
        <p:txBody>
          <a:bodyPr wrap="square" rtlCol="0">
            <a:spAutoFit/>
          </a:bodyPr>
          <a:lstStyle/>
          <a:p>
            <a:r>
              <a:rPr lang="en-US" altLang="zh-CN" sz="800" dirty="0">
                <a:solidFill>
                  <a:srgbClr val="FDFDFD"/>
                </a:solidFill>
              </a:rPr>
              <a:t>https://www.ypppt.com/</a:t>
            </a:r>
            <a:endParaRPr lang="zh-CN" altLang="en-US" sz="800" dirty="0">
              <a:solidFill>
                <a:srgbClr val="FDFDFD"/>
              </a:solidFill>
            </a:endParaRP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ppt_x"/>
                                          </p:val>
                                        </p:tav>
                                        <p:tav tm="100000">
                                          <p:val>
                                            <p:strVal val="#ppt_x"/>
                                          </p:val>
                                        </p:tav>
                                      </p:tavLst>
                                    </p:anim>
                                    <p:anim calcmode="lin" valueType="num">
                                      <p:cBhvr additive="base">
                                        <p:cTn id="51" dur="500" fill="hold"/>
                                        <p:tgtEl>
                                          <p:spTgt spid="17"/>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ppt_x"/>
                                          </p:val>
                                        </p:tav>
                                        <p:tav tm="100000">
                                          <p:val>
                                            <p:strVal val="#ppt_x"/>
                                          </p:val>
                                        </p:tav>
                                      </p:tavLst>
                                    </p:anim>
                                    <p:anim calcmode="lin" valueType="num">
                                      <p:cBhvr additive="base">
                                        <p:cTn id="55" dur="500" fill="hold"/>
                                        <p:tgtEl>
                                          <p:spTgt spid="18"/>
                                        </p:tgtEl>
                                        <p:attrNameLst>
                                          <p:attrName>ppt_y</p:attrName>
                                        </p:attrNameLst>
                                      </p:cBhvr>
                                      <p:tavLst>
                                        <p:tav tm="0">
                                          <p:val>
                                            <p:strVal val="1+#ppt_h/2"/>
                                          </p:val>
                                        </p:tav>
                                        <p:tav tm="100000">
                                          <p:val>
                                            <p:strVal val="#ppt_y"/>
                                          </p:val>
                                        </p:tav>
                                      </p:tavLst>
                                    </p:anim>
                                  </p:childTnLst>
                                </p:cTn>
                              </p:par>
                            </p:childTnLst>
                          </p:cTn>
                        </p:par>
                        <p:par>
                          <p:cTn id="56" fill="hold" nodeType="afterGroup">
                            <p:stCondLst>
                              <p:cond delay="20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6" grpId="0" animBg="1"/>
      <p:bldP spid="17" grpId="0" animBg="1"/>
      <p:bldP spid="18" grpId="0" animBg="1"/>
      <p:bldP spid="19" grpId="0"/>
      <p:bldP spid="20" grpId="0" animBg="1"/>
      <p:bldP spid="21" grpId="0" animBg="1"/>
      <p:bldP spid="22" grpId="0"/>
      <p:bldP spid="23" grpId="0" animBg="1"/>
      <p:bldP spid="24" grpId="0" animBg="1"/>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pic>
        <p:nvPicPr>
          <p:cNvPr id="14" name="图片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39820" y="276657"/>
            <a:ext cx="2393306" cy="1922006"/>
          </a:xfrm>
          <a:prstGeom prst="rect">
            <a:avLst/>
          </a:prstGeom>
        </p:spPr>
      </p:pic>
      <p:sp>
        <p:nvSpPr>
          <p:cNvPr id="5" name="矩形 4"/>
          <p:cNvSpPr/>
          <p:nvPr>
            <p:custDataLst>
              <p:tags r:id="rId1"/>
            </p:custDataLst>
          </p:nvPr>
        </p:nvSpPr>
        <p:spPr>
          <a:xfrm>
            <a:off x="1794295" y="2005072"/>
            <a:ext cx="9112077" cy="2774950"/>
          </a:xfrm>
          <a:prstGeom prst="rect">
            <a:avLst/>
          </a:prstGeom>
        </p:spPr>
        <p:txBody>
          <a:bodyPr wrap="square">
            <a:noAutofit/>
          </a:bodyPr>
          <a:lstStyle/>
          <a:p>
            <a:pPr algn="l">
              <a:lnSpc>
                <a:spcPct val="180000"/>
              </a:lnSpc>
            </a:pPr>
            <a:r>
              <a:rPr lang="zh-CN" altLang="en-US" sz="2000" dirty="0">
                <a:solidFill>
                  <a:schemeClr val="tx1">
                    <a:lumMod val="95000"/>
                    <a:lumOff val="5000"/>
                  </a:schemeClr>
                </a:solidFill>
                <a:cs typeface="+mn-ea"/>
                <a:sym typeface="+mn-lt"/>
              </a:rPr>
              <a:t>父亲节（</a:t>
            </a:r>
            <a:r>
              <a:rPr lang="en-US" altLang="zh-CN" sz="2000" dirty="0">
                <a:solidFill>
                  <a:schemeClr val="tx1">
                    <a:lumMod val="95000"/>
                    <a:lumOff val="5000"/>
                  </a:schemeClr>
                </a:solidFill>
                <a:cs typeface="+mn-ea"/>
                <a:sym typeface="+mn-lt"/>
              </a:rPr>
              <a:t>Father's Day</a:t>
            </a:r>
            <a:r>
              <a:rPr lang="zh-CN" altLang="en-US" sz="2000" dirty="0">
                <a:solidFill>
                  <a:schemeClr val="tx1">
                    <a:lumMod val="95000"/>
                    <a:lumOff val="5000"/>
                  </a:schemeClr>
                </a:solidFill>
                <a:cs typeface="+mn-ea"/>
                <a:sym typeface="+mn-lt"/>
              </a:rPr>
              <a:t>），感恩父亲的节日。约始于二十世纪初，起源于美国，现已广泛流传于世界各地，节日日期因地域而存在差异。</a:t>
            </a:r>
          </a:p>
        </p:txBody>
      </p:sp>
      <p:sp>
        <p:nvSpPr>
          <p:cNvPr id="7" name="矩形 6"/>
          <p:cNvSpPr/>
          <p:nvPr>
            <p:custDataLst>
              <p:tags r:id="rId2"/>
            </p:custDataLst>
          </p:nvPr>
        </p:nvSpPr>
        <p:spPr>
          <a:xfrm>
            <a:off x="1706127" y="3509726"/>
            <a:ext cx="4908883" cy="2774950"/>
          </a:xfrm>
          <a:prstGeom prst="rect">
            <a:avLst/>
          </a:prstGeom>
        </p:spPr>
        <p:txBody>
          <a:bodyPr wrap="square">
            <a:noAutofit/>
          </a:bodyPr>
          <a:lstStyle/>
          <a:p>
            <a:pPr algn="l">
              <a:lnSpc>
                <a:spcPct val="180000"/>
              </a:lnSpc>
            </a:pPr>
            <a:r>
              <a:rPr lang="zh-CN" altLang="en-US" sz="2400" dirty="0">
                <a:solidFill>
                  <a:schemeClr val="tx1">
                    <a:lumMod val="95000"/>
                    <a:lumOff val="5000"/>
                  </a:schemeClr>
                </a:solidFill>
                <a:cs typeface="+mn-ea"/>
                <a:sym typeface="+mn-lt"/>
              </a:rPr>
              <a:t>最广泛的日期在每年</a:t>
            </a:r>
            <a:r>
              <a:rPr lang="en-US" altLang="zh-CN" sz="2400" dirty="0">
                <a:solidFill>
                  <a:schemeClr val="tx1">
                    <a:lumMod val="95000"/>
                    <a:lumOff val="5000"/>
                  </a:schemeClr>
                </a:solidFill>
                <a:cs typeface="+mn-ea"/>
                <a:sym typeface="+mn-lt"/>
              </a:rPr>
              <a:t>6</a:t>
            </a:r>
            <a:r>
              <a:rPr lang="zh-CN" altLang="en-US" sz="2400" dirty="0">
                <a:solidFill>
                  <a:schemeClr val="tx1">
                    <a:lumMod val="95000"/>
                    <a:lumOff val="5000"/>
                  </a:schemeClr>
                </a:solidFill>
                <a:cs typeface="+mn-ea"/>
                <a:sym typeface="+mn-lt"/>
              </a:rPr>
              <a:t>月的第三个星期日，世界上有</a:t>
            </a:r>
            <a:r>
              <a:rPr lang="en-US" altLang="zh-CN" sz="2400" dirty="0">
                <a:solidFill>
                  <a:schemeClr val="tx1">
                    <a:lumMod val="95000"/>
                    <a:lumOff val="5000"/>
                  </a:schemeClr>
                </a:solidFill>
                <a:cs typeface="+mn-ea"/>
                <a:sym typeface="+mn-lt"/>
              </a:rPr>
              <a:t>52</a:t>
            </a:r>
            <a:r>
              <a:rPr lang="zh-CN" altLang="en-US" sz="2400" dirty="0">
                <a:solidFill>
                  <a:schemeClr val="tx1">
                    <a:lumMod val="95000"/>
                    <a:lumOff val="5000"/>
                  </a:schemeClr>
                </a:solidFill>
                <a:cs typeface="+mn-ea"/>
                <a:sym typeface="+mn-lt"/>
              </a:rPr>
              <a:t>个国家和地区是在这一天过父亲节</a:t>
            </a:r>
          </a:p>
          <a:p>
            <a:pPr algn="ctr">
              <a:lnSpc>
                <a:spcPct val="120000"/>
              </a:lnSpc>
            </a:pPr>
            <a:endParaRPr lang="zh-CN" altLang="en-US" sz="2400" dirty="0">
              <a:solidFill>
                <a:schemeClr val="tx1">
                  <a:lumMod val="95000"/>
                  <a:lumOff val="5000"/>
                </a:schemeClr>
              </a:solidFill>
              <a:cs typeface="+mn-ea"/>
              <a:sym typeface="+mn-lt"/>
            </a:endParaRPr>
          </a:p>
        </p:txBody>
      </p:sp>
      <p:sp>
        <p:nvSpPr>
          <p:cNvPr id="119" name="Rectangle 19"/>
          <p:cNvSpPr/>
          <p:nvPr/>
        </p:nvSpPr>
        <p:spPr>
          <a:xfrm>
            <a:off x="7152640" y="3256280"/>
            <a:ext cx="3655060" cy="2670810"/>
          </a:xfrm>
          <a:prstGeom prst="rect">
            <a:avLst/>
          </a:prstGeom>
          <a:blipFill dpi="0"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80">
              <a:ea typeface="Roboto" panose="020000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cond evt="onBegin" delay="0">
                          <p:tn val="12"/>
                        </p:cond>
                      </p:stCondLst>
                      <p:childTnLst>
                        <p:par>
                          <p:cTn id="14" fill="hold" nodeType="afterGroup">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cond evt="onBegin" delay="0">
                          <p:tn val="19"/>
                        </p:cond>
                      </p:stCondLst>
                      <p:childTnLst>
                        <p:par>
                          <p:cTn id="21" fill="hold" nodeType="afterGroup">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1000"/>
                            </p:stCondLst>
                            <p:childTnLst>
                              <p:par>
                                <p:cTn id="28" presetID="2" presetClass="entr" presetSubtype="8" fill="hold" grpId="0" nodeType="after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0-#ppt_w/2"/>
                                          </p:val>
                                        </p:tav>
                                        <p:tav tm="100000">
                                          <p:val>
                                            <p:strVal val="#ppt_x"/>
                                          </p:val>
                                        </p:tav>
                                      </p:tavLst>
                                    </p:anim>
                                    <p:anim calcmode="lin" valueType="num">
                                      <p:cBhvr additive="base">
                                        <p:cTn id="31" dur="500" fill="hold"/>
                                        <p:tgtEl>
                                          <p:spTgt spid="1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7" grpId="0"/>
      <p:bldP spid="1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sp>
        <p:nvSpPr>
          <p:cNvPr id="5" name="矩形 4"/>
          <p:cNvSpPr/>
          <p:nvPr>
            <p:custDataLst>
              <p:tags r:id="rId1"/>
            </p:custDataLst>
          </p:nvPr>
        </p:nvSpPr>
        <p:spPr>
          <a:xfrm>
            <a:off x="1536473" y="3009367"/>
            <a:ext cx="6211864" cy="2774950"/>
          </a:xfrm>
          <a:prstGeom prst="rect">
            <a:avLst/>
          </a:prstGeom>
        </p:spPr>
        <p:txBody>
          <a:bodyPr wrap="square">
            <a:noAutofit/>
          </a:bodyPr>
          <a:lstStyle/>
          <a:p>
            <a:pPr algn="l">
              <a:lnSpc>
                <a:spcPct val="180000"/>
              </a:lnSpc>
            </a:pPr>
            <a:r>
              <a:rPr lang="en-US" altLang="zh-CN" dirty="0">
                <a:solidFill>
                  <a:schemeClr val="tx2"/>
                </a:solidFill>
                <a:cs typeface="+mn-ea"/>
                <a:sym typeface="+mn-lt"/>
              </a:rPr>
              <a:t>1909</a:t>
            </a:r>
            <a:r>
              <a:rPr lang="zh-CN" altLang="en-US" dirty="0">
                <a:solidFill>
                  <a:schemeClr val="tx2"/>
                </a:solidFill>
                <a:cs typeface="+mn-ea"/>
                <a:sym typeface="+mn-lt"/>
              </a:rPr>
              <a:t>年，华盛顿一位叫布鲁斯</a:t>
            </a:r>
            <a:r>
              <a:rPr lang="en-US" altLang="zh-CN" dirty="0">
                <a:solidFill>
                  <a:schemeClr val="tx2"/>
                </a:solidFill>
                <a:cs typeface="+mn-ea"/>
                <a:sym typeface="+mn-lt"/>
              </a:rPr>
              <a:t>—</a:t>
            </a:r>
            <a:r>
              <a:rPr lang="zh-CN" altLang="en-US" dirty="0">
                <a:solidFill>
                  <a:schemeClr val="tx2"/>
                </a:solidFill>
                <a:cs typeface="+mn-ea"/>
                <a:sym typeface="+mn-lt"/>
              </a:rPr>
              <a:t>多德的夫人，在庆贺母亲节的时候突然产生了一个念头：既然有母亲节，为什么不能有父亲节呢？多德夫人和她的</a:t>
            </a:r>
            <a:r>
              <a:rPr lang="en-US" altLang="zh-CN" dirty="0">
                <a:solidFill>
                  <a:schemeClr val="tx2"/>
                </a:solidFill>
                <a:cs typeface="+mn-ea"/>
                <a:sym typeface="+mn-lt"/>
              </a:rPr>
              <a:t>5</a:t>
            </a:r>
            <a:r>
              <a:rPr lang="zh-CN" altLang="en-US" dirty="0">
                <a:solidFill>
                  <a:schemeClr val="tx2"/>
                </a:solidFill>
                <a:cs typeface="+mn-ea"/>
                <a:sym typeface="+mn-lt"/>
              </a:rPr>
              <a:t>个弟弟早年丧母，他们由慈爱的父亲一手养大的。许多年过去了，姐弟</a:t>
            </a:r>
            <a:r>
              <a:rPr lang="en-US" altLang="zh-CN" dirty="0">
                <a:solidFill>
                  <a:schemeClr val="tx2"/>
                </a:solidFill>
                <a:cs typeface="+mn-ea"/>
                <a:sym typeface="+mn-lt"/>
              </a:rPr>
              <a:t>6</a:t>
            </a:r>
            <a:r>
              <a:rPr lang="zh-CN" altLang="en-US" dirty="0">
                <a:solidFill>
                  <a:schemeClr val="tx2"/>
                </a:solidFill>
                <a:cs typeface="+mn-ea"/>
                <a:sym typeface="+mn-lt"/>
              </a:rPr>
              <a:t>人每逢父亲的生辰忌日，总会回想起父亲含辛茹苦养家的情景。</a:t>
            </a:r>
            <a:endParaRPr lang="zh-CN" altLang="en-US" sz="2400" dirty="0">
              <a:solidFill>
                <a:schemeClr val="tx2"/>
              </a:solidFill>
              <a:cs typeface="+mn-ea"/>
              <a:sym typeface="+mn-lt"/>
            </a:endParaRPr>
          </a:p>
          <a:p>
            <a:pPr algn="ctr">
              <a:lnSpc>
                <a:spcPct val="120000"/>
              </a:lnSpc>
            </a:pPr>
            <a:endParaRPr lang="zh-CN" altLang="en-US" sz="2400" dirty="0">
              <a:solidFill>
                <a:schemeClr val="tx2"/>
              </a:solidFill>
              <a:cs typeface="+mn-ea"/>
              <a:sym typeface="+mn-lt"/>
            </a:endParaRPr>
          </a:p>
        </p:txBody>
      </p:sp>
      <p:sp>
        <p:nvSpPr>
          <p:cNvPr id="6" name="矩形 5"/>
          <p:cNvSpPr/>
          <p:nvPr/>
        </p:nvSpPr>
        <p:spPr>
          <a:xfrm>
            <a:off x="1390655" y="2397404"/>
            <a:ext cx="5958682" cy="461665"/>
          </a:xfrm>
          <a:prstGeom prst="rect">
            <a:avLst/>
          </a:prstGeom>
        </p:spPr>
        <p:txBody>
          <a:bodyPr wrap="none">
            <a:spAutoFit/>
          </a:bodyPr>
          <a:lstStyle/>
          <a:p>
            <a:r>
              <a:rPr lang="zh-CN" altLang="en-US" sz="2400" dirty="0">
                <a:solidFill>
                  <a:schemeClr val="tx2"/>
                </a:solidFill>
                <a:cs typeface="+mn-ea"/>
                <a:sym typeface="+mn-lt"/>
              </a:rPr>
              <a:t>世界上的第一个父亲节，</a:t>
            </a:r>
            <a:r>
              <a:rPr lang="en-US" altLang="zh-CN" sz="2400" dirty="0">
                <a:solidFill>
                  <a:schemeClr val="tx2"/>
                </a:solidFill>
                <a:cs typeface="+mn-ea"/>
                <a:sym typeface="+mn-lt"/>
              </a:rPr>
              <a:t>1910 </a:t>
            </a:r>
            <a:r>
              <a:rPr lang="zh-CN" altLang="en-US" sz="2400" dirty="0">
                <a:solidFill>
                  <a:schemeClr val="tx2"/>
                </a:solidFill>
                <a:cs typeface="+mn-ea"/>
                <a:sym typeface="+mn-lt"/>
              </a:rPr>
              <a:t>年诞生在美国</a:t>
            </a:r>
            <a:r>
              <a:rPr lang="zh-CN" altLang="en-US" dirty="0">
                <a:solidFill>
                  <a:schemeClr val="tx2"/>
                </a:solidFill>
                <a:cs typeface="+mn-ea"/>
                <a:sym typeface="+mn-lt"/>
              </a:rPr>
              <a:t> </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47248" y="1323721"/>
            <a:ext cx="6245842" cy="44605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cond evt="onBegin" delay="0">
                          <p:tn val="14"/>
                        </p:cond>
                      </p:stCondLst>
                      <p:childTnLst>
                        <p:par>
                          <p:cTn id="16" fill="hold" nodeType="afterGroup">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cond evt="onBegin" delay="0">
                          <p:tn val="21"/>
                        </p:cond>
                      </p:stCondLst>
                      <p:childTnLst>
                        <p:par>
                          <p:cTn id="23" fill="hold" nodeType="afterGroup">
                            <p:stCondLst>
                              <p:cond delay="0"/>
                            </p:stCondLst>
                            <p:childTnLst>
                              <p:par>
                                <p:cTn id="24" presetID="2" presetClass="entr" presetSubtype="4"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pic>
        <p:nvPicPr>
          <p:cNvPr id="14" name="图片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7" name="矩形 6"/>
          <p:cNvSpPr/>
          <p:nvPr>
            <p:custDataLst>
              <p:tags r:id="rId1"/>
            </p:custDataLst>
          </p:nvPr>
        </p:nvSpPr>
        <p:spPr>
          <a:xfrm>
            <a:off x="1591687" y="2241542"/>
            <a:ext cx="9284860" cy="1373276"/>
          </a:xfrm>
          <a:prstGeom prst="rect">
            <a:avLst/>
          </a:prstGeom>
        </p:spPr>
        <p:txBody>
          <a:bodyPr wrap="square" anchor="ctr" anchorCtr="0">
            <a:noAutofit/>
          </a:bodyPr>
          <a:lstStyle/>
          <a:p>
            <a:pPr>
              <a:lnSpc>
                <a:spcPct val="150000"/>
              </a:lnSpc>
            </a:pPr>
            <a:r>
              <a:rPr lang="zh-CN" altLang="en-US" sz="2000" dirty="0">
                <a:solidFill>
                  <a:schemeClr val="tx1">
                    <a:lumMod val="95000"/>
                    <a:lumOff val="5000"/>
                  </a:schemeClr>
                </a:solidFill>
                <a:cs typeface="+mn-ea"/>
                <a:sym typeface="+mn-lt"/>
              </a:rPr>
              <a:t>在拉斯马斯博士的支持下，多德夫人提笔给州政府写了一封措辞恳切的信，呼吁建立父亲节，并建议将节日定在</a:t>
            </a:r>
            <a:r>
              <a:rPr lang="en-US" altLang="zh-CN" sz="2000" dirty="0">
                <a:solidFill>
                  <a:schemeClr val="tx1">
                    <a:lumMod val="95000"/>
                    <a:lumOff val="5000"/>
                  </a:schemeClr>
                </a:solidFill>
                <a:cs typeface="+mn-ea"/>
                <a:sym typeface="+mn-lt"/>
              </a:rPr>
              <a:t>6</a:t>
            </a:r>
            <a:r>
              <a:rPr lang="zh-CN" altLang="en-US" sz="2000" dirty="0">
                <a:solidFill>
                  <a:schemeClr val="tx1">
                    <a:lumMod val="95000"/>
                    <a:lumOff val="5000"/>
                  </a:schemeClr>
                </a:solidFill>
                <a:cs typeface="+mn-ea"/>
                <a:sym typeface="+mn-lt"/>
              </a:rPr>
              <a:t>月</a:t>
            </a:r>
            <a:r>
              <a:rPr lang="en-US" altLang="zh-CN" sz="2000" dirty="0">
                <a:solidFill>
                  <a:schemeClr val="tx1">
                    <a:lumMod val="95000"/>
                    <a:lumOff val="5000"/>
                  </a:schemeClr>
                </a:solidFill>
                <a:cs typeface="+mn-ea"/>
                <a:sym typeface="+mn-lt"/>
              </a:rPr>
              <a:t>5</a:t>
            </a:r>
            <a:r>
              <a:rPr lang="zh-CN" altLang="en-US" sz="2000" dirty="0">
                <a:solidFill>
                  <a:schemeClr val="tx1">
                    <a:lumMod val="95000"/>
                    <a:lumOff val="5000"/>
                  </a:schemeClr>
                </a:solidFill>
                <a:cs typeface="+mn-ea"/>
                <a:sym typeface="+mn-lt"/>
              </a:rPr>
              <a:t>日她父亲生日这天。州政府采纳这一建议的同时，把节期改在</a:t>
            </a:r>
            <a:r>
              <a:rPr lang="en-US" altLang="zh-CN" sz="2000" dirty="0">
                <a:solidFill>
                  <a:schemeClr val="tx1">
                    <a:lumMod val="95000"/>
                    <a:lumOff val="5000"/>
                  </a:schemeClr>
                </a:solidFill>
                <a:cs typeface="+mn-ea"/>
                <a:sym typeface="+mn-lt"/>
              </a:rPr>
              <a:t>6</a:t>
            </a:r>
            <a:r>
              <a:rPr lang="zh-CN" altLang="en-US" sz="2000" dirty="0">
                <a:solidFill>
                  <a:schemeClr val="tx1">
                    <a:lumMod val="95000"/>
                    <a:lumOff val="5000"/>
                  </a:schemeClr>
                </a:solidFill>
                <a:cs typeface="+mn-ea"/>
                <a:sym typeface="+mn-lt"/>
              </a:rPr>
              <a:t>月的第三个星期日。翌年，多德夫人所在的斯波堪市正式庆祝这一节日，市长宣布了父亲节的文告，定这天为全州纪念日。</a:t>
            </a:r>
            <a:endParaRPr lang="en-US" altLang="zh-CN" sz="2000" dirty="0">
              <a:solidFill>
                <a:schemeClr val="tx1">
                  <a:lumMod val="95000"/>
                  <a:lumOff val="5000"/>
                </a:schemeClr>
              </a:solidFill>
              <a:cs typeface="+mn-ea"/>
              <a:sym typeface="+mn-lt"/>
            </a:endParaRPr>
          </a:p>
        </p:txBody>
      </p:sp>
      <p:sp>
        <p:nvSpPr>
          <p:cNvPr id="13" name="矩形 12"/>
          <p:cNvSpPr/>
          <p:nvPr>
            <p:custDataLst>
              <p:tags r:id="rId2"/>
            </p:custDataLst>
          </p:nvPr>
        </p:nvSpPr>
        <p:spPr>
          <a:xfrm>
            <a:off x="1536473" y="4131464"/>
            <a:ext cx="9284860" cy="1373276"/>
          </a:xfrm>
          <a:prstGeom prst="rect">
            <a:avLst/>
          </a:prstGeom>
          <a:solidFill>
            <a:srgbClr val="418DD2"/>
          </a:solidFill>
        </p:spPr>
        <p:txBody>
          <a:bodyPr wrap="square" anchor="ctr" anchorCtr="0">
            <a:normAutofit lnSpcReduction="10000"/>
          </a:bodyPr>
          <a:lstStyle/>
          <a:p>
            <a:pPr>
              <a:lnSpc>
                <a:spcPct val="150000"/>
              </a:lnSpc>
            </a:pPr>
            <a:r>
              <a:rPr lang="en-US" altLang="zh-CN" sz="2000" dirty="0">
                <a:solidFill>
                  <a:schemeClr val="bg1"/>
                </a:solidFill>
                <a:cs typeface="+mn-ea"/>
                <a:sym typeface="+mn-lt"/>
              </a:rPr>
              <a:t>1910</a:t>
            </a:r>
            <a:r>
              <a:rPr lang="zh-CN" altLang="en-US" sz="2000" dirty="0">
                <a:solidFill>
                  <a:schemeClr val="bg1"/>
                </a:solidFill>
                <a:cs typeface="+mn-ea"/>
                <a:sym typeface="+mn-lt"/>
              </a:rPr>
              <a:t>年</a:t>
            </a:r>
            <a:r>
              <a:rPr lang="en-US" altLang="zh-CN" sz="2000" dirty="0">
                <a:solidFill>
                  <a:schemeClr val="bg1"/>
                </a:solidFill>
                <a:cs typeface="+mn-ea"/>
                <a:sym typeface="+mn-lt"/>
              </a:rPr>
              <a:t>6</a:t>
            </a:r>
            <a:r>
              <a:rPr lang="zh-CN" altLang="en-US" sz="2000" dirty="0">
                <a:solidFill>
                  <a:schemeClr val="bg1"/>
                </a:solidFill>
                <a:cs typeface="+mn-ea"/>
                <a:sym typeface="+mn-lt"/>
              </a:rPr>
              <a:t>月</a:t>
            </a:r>
            <a:r>
              <a:rPr lang="en-US" altLang="zh-CN" sz="2000" dirty="0">
                <a:solidFill>
                  <a:schemeClr val="bg1"/>
                </a:solidFill>
                <a:cs typeface="+mn-ea"/>
                <a:sym typeface="+mn-lt"/>
              </a:rPr>
              <a:t>19</a:t>
            </a:r>
            <a:r>
              <a:rPr lang="zh-CN" altLang="en-US" sz="2000" dirty="0">
                <a:solidFill>
                  <a:schemeClr val="bg1"/>
                </a:solidFill>
                <a:cs typeface="+mn-ea"/>
                <a:sym typeface="+mn-lt"/>
              </a:rPr>
              <a:t>日，多德夫人所在的华盛顿州斯波坎市，举行了全世界的第一次父亲节庆祝活动，在差不多的时间里，美国各地其它城镇的人们也开始庆祝“父亲节”了。同时，为了使父亲节规范化，社会各界强烈呼吁国家承认这个节日。</a:t>
            </a:r>
            <a:endParaRPr lang="en-US" altLang="zh-CN" sz="20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nodeType="clickPar">
                      <p:stCondLst>
                        <p:cond delay="indefinite"/>
                        <p:cond evt="onBegin" delay="0">
                          <p:tn val="12"/>
                        </p:cond>
                      </p:stCondLst>
                      <p:childTnLst>
                        <p:par>
                          <p:cTn id="14" fill="hold" nodeType="after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cond evt="onBegin" delay="0">
                          <p:tn val="18"/>
                        </p:cond>
                      </p:stCondLst>
                      <p:childTnLst>
                        <p:par>
                          <p:cTn id="20" fill="hold" nodeType="after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82"/>
          <p:cNvSpPr txBox="1"/>
          <p:nvPr/>
        </p:nvSpPr>
        <p:spPr>
          <a:xfrm>
            <a:off x="2226897" y="1229584"/>
            <a:ext cx="4286198" cy="584747"/>
          </a:xfrm>
          <a:prstGeom prst="rect">
            <a:avLst/>
          </a:prstGeom>
          <a:noFill/>
        </p:spPr>
        <p:txBody>
          <a:bodyPr wrap="square" lIns="91412" tIns="45706" rIns="91412" bIns="45706" rtlCol="0">
            <a:spAutoFit/>
          </a:bodyPr>
          <a:lstStyle/>
          <a:p>
            <a:r>
              <a:rPr lang="zh-CN" altLang="en-US" sz="3200">
                <a:solidFill>
                  <a:schemeClr val="tx1">
                    <a:lumMod val="75000"/>
                    <a:lumOff val="25000"/>
                  </a:schemeClr>
                </a:solidFill>
                <a:latin typeface="字体视界-简圆体" panose="02010601030101010101" pitchFamily="2" charset="-122"/>
                <a:ea typeface="字体视界-简圆体" panose="02010601030101010101" pitchFamily="2" charset="-122"/>
                <a:cs typeface="+mn-ea"/>
                <a:sym typeface="+mn-lt"/>
              </a:rPr>
              <a:t>父亲节的来历</a:t>
            </a: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339820" y="287452"/>
            <a:ext cx="2393306" cy="1922006"/>
          </a:xfrm>
          <a:prstGeom prst="rect">
            <a:avLst/>
          </a:prstGeom>
        </p:spPr>
      </p:pic>
      <p:sp>
        <p:nvSpPr>
          <p:cNvPr id="5" name="文本框 4"/>
          <p:cNvSpPr txBox="1"/>
          <p:nvPr>
            <p:custDataLst>
              <p:tags r:id="rId1"/>
            </p:custDataLst>
          </p:nvPr>
        </p:nvSpPr>
        <p:spPr>
          <a:xfrm>
            <a:off x="5013058" y="2184998"/>
            <a:ext cx="5702434" cy="16186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0170" tIns="46990" rIns="90170" bIns="46990" numCol="1" anchor="ctr" anchorCtr="1" compatLnSpc="1">
            <a:normAutofit fontScale="92500" lnSpcReduction="10000"/>
          </a:bodyPr>
          <a:lstStyle>
            <a:defPPr>
              <a:defRPr lang="zh-CN"/>
            </a:defPPr>
            <a:lvl1pPr marL="5080" indent="-5080" algn="just" eaLnBrk="1" hangingPunct="1">
              <a:lnSpc>
                <a:spcPct val="120000"/>
              </a:lnSpc>
              <a:spcBef>
                <a:spcPct val="20000"/>
              </a:spcBef>
              <a:buClr>
                <a:srgbClr val="663300"/>
              </a:buClr>
              <a:buFont typeface="Wingdings" panose="05000000000000000000" pitchFamily="2" charset="2"/>
              <a:buNone/>
              <a:defRPr>
                <a:solidFill>
                  <a:schemeClr val="tx2"/>
                </a:solidFill>
                <a:latin typeface="+mn-lt"/>
                <a:ea typeface="+mn-ea"/>
              </a:defRPr>
            </a:lvl1pPr>
            <a:lvl2pPr marL="742950" indent="-285750">
              <a:lnSpc>
                <a:spcPct val="90000"/>
              </a:lnSpc>
              <a:spcBef>
                <a:spcPct val="20000"/>
              </a:spcBef>
              <a:buClr>
                <a:srgbClr val="663300"/>
              </a:buClr>
              <a:buFont typeface="Wingdings" panose="05000000000000000000" pitchFamily="2" charset="2"/>
              <a:buChar char="n"/>
              <a:defRPr>
                <a:solidFill>
                  <a:srgbClr val="663300"/>
                </a:solidFill>
              </a:defRPr>
            </a:lvl2pPr>
            <a:lvl3pPr marL="1143000" indent="-228600">
              <a:lnSpc>
                <a:spcPct val="90000"/>
              </a:lnSpc>
              <a:spcBef>
                <a:spcPct val="20000"/>
              </a:spcBef>
              <a:buClr>
                <a:srgbClr val="663300"/>
              </a:buClr>
              <a:buFont typeface="Wingdings" panose="05000000000000000000" pitchFamily="2" charset="2"/>
              <a:buChar char="n"/>
              <a:defRPr>
                <a:solidFill>
                  <a:srgbClr val="663300"/>
                </a:solidFill>
              </a:defRPr>
            </a:lvl3pPr>
            <a:lvl4pPr marL="1600200" indent="-228600">
              <a:lnSpc>
                <a:spcPct val="90000"/>
              </a:lnSpc>
              <a:spcBef>
                <a:spcPct val="20000"/>
              </a:spcBef>
              <a:buClr>
                <a:srgbClr val="663300"/>
              </a:buClr>
              <a:buFont typeface="Wingdings" panose="05000000000000000000" pitchFamily="2" charset="2"/>
              <a:buChar char="n"/>
              <a:defRPr>
                <a:solidFill>
                  <a:srgbClr val="663300"/>
                </a:solidFill>
              </a:defRPr>
            </a:lvl4pPr>
            <a:lvl5pPr marL="2057400" indent="-228600">
              <a:lnSpc>
                <a:spcPct val="90000"/>
              </a:lnSpc>
              <a:spcBef>
                <a:spcPct val="20000"/>
              </a:spcBef>
              <a:buClr>
                <a:srgbClr val="663300"/>
              </a:buClr>
              <a:buFont typeface="Wingdings" panose="05000000000000000000" pitchFamily="2" charset="2"/>
              <a:buChar char="n"/>
              <a:defRPr>
                <a:solidFill>
                  <a:srgbClr val="663300"/>
                </a:solidFill>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r>
              <a:rPr lang="en-US" altLang="zh-CN">
                <a:solidFill>
                  <a:srgbClr val="666666"/>
                </a:solidFill>
                <a:cs typeface="+mn-ea"/>
                <a:sym typeface="+mn-lt"/>
              </a:rPr>
              <a:t>       1924</a:t>
            </a:r>
            <a:r>
              <a:rPr lang="zh-CN" altLang="en-US">
                <a:solidFill>
                  <a:srgbClr val="666666"/>
                </a:solidFill>
                <a:cs typeface="+mn-ea"/>
                <a:sym typeface="+mn-lt"/>
              </a:rPr>
              <a:t>年，时任总统柯立芝表示支持设立全国性父亲节的建议，</a:t>
            </a:r>
            <a:r>
              <a:rPr lang="en-US" altLang="zh-CN">
                <a:solidFill>
                  <a:srgbClr val="666666"/>
                </a:solidFill>
                <a:cs typeface="+mn-ea"/>
                <a:sym typeface="+mn-lt"/>
              </a:rPr>
              <a:t>1966</a:t>
            </a:r>
            <a:r>
              <a:rPr lang="zh-CN" altLang="en-US">
                <a:solidFill>
                  <a:srgbClr val="666666"/>
                </a:solidFill>
                <a:cs typeface="+mn-ea"/>
                <a:sym typeface="+mn-lt"/>
              </a:rPr>
              <a:t>年，约翰逊总统签署总统公告，宣布当年</a:t>
            </a:r>
            <a:r>
              <a:rPr lang="en-US" altLang="zh-CN">
                <a:solidFill>
                  <a:srgbClr val="666666"/>
                </a:solidFill>
                <a:cs typeface="+mn-ea"/>
                <a:sym typeface="+mn-lt"/>
              </a:rPr>
              <a:t>6</a:t>
            </a:r>
            <a:r>
              <a:rPr lang="zh-CN" altLang="en-US">
                <a:solidFill>
                  <a:srgbClr val="666666"/>
                </a:solidFill>
                <a:cs typeface="+mn-ea"/>
                <a:sym typeface="+mn-lt"/>
              </a:rPr>
              <a:t>月的第三个星期天为美国的父亲节，而到了</a:t>
            </a:r>
            <a:r>
              <a:rPr lang="en-US" altLang="zh-CN">
                <a:solidFill>
                  <a:srgbClr val="666666"/>
                </a:solidFill>
                <a:cs typeface="+mn-ea"/>
                <a:sym typeface="+mn-lt"/>
              </a:rPr>
              <a:t>1972</a:t>
            </a:r>
            <a:r>
              <a:rPr lang="zh-CN" altLang="en-US">
                <a:solidFill>
                  <a:srgbClr val="666666"/>
                </a:solidFill>
                <a:cs typeface="+mn-ea"/>
                <a:sym typeface="+mn-lt"/>
              </a:rPr>
              <a:t>年，终于由尼克松总统签署正式文件，将每年</a:t>
            </a:r>
            <a:r>
              <a:rPr lang="en-US" altLang="zh-CN">
                <a:solidFill>
                  <a:srgbClr val="666666"/>
                </a:solidFill>
                <a:cs typeface="+mn-ea"/>
                <a:sym typeface="+mn-lt"/>
              </a:rPr>
              <a:t>6</a:t>
            </a:r>
            <a:r>
              <a:rPr lang="zh-CN" altLang="en-US">
                <a:solidFill>
                  <a:srgbClr val="666666"/>
                </a:solidFill>
                <a:cs typeface="+mn-ea"/>
                <a:sym typeface="+mn-lt"/>
              </a:rPr>
              <a:t>月的第</a:t>
            </a:r>
            <a:r>
              <a:rPr lang="en-US" altLang="zh-CN">
                <a:solidFill>
                  <a:srgbClr val="666666"/>
                </a:solidFill>
                <a:cs typeface="+mn-ea"/>
                <a:sym typeface="+mn-lt"/>
              </a:rPr>
              <a:t>3</a:t>
            </a:r>
            <a:r>
              <a:rPr lang="zh-CN" altLang="en-US">
                <a:solidFill>
                  <a:srgbClr val="666666"/>
                </a:solidFill>
                <a:cs typeface="+mn-ea"/>
                <a:sym typeface="+mn-lt"/>
              </a:rPr>
              <a:t>个星期日定为全美国的父亲节，并成为美国永久性的纪念日。</a:t>
            </a:r>
          </a:p>
        </p:txBody>
      </p:sp>
      <p:sp>
        <p:nvSpPr>
          <p:cNvPr id="6" name="矩形 5"/>
          <p:cNvSpPr/>
          <p:nvPr/>
        </p:nvSpPr>
        <p:spPr>
          <a:xfrm>
            <a:off x="4979987" y="3901811"/>
            <a:ext cx="5703200" cy="1661289"/>
          </a:xfrm>
          <a:prstGeom prst="rect">
            <a:avLst/>
          </a:prstGeom>
        </p:spPr>
        <p:txBody>
          <a:bodyPr wrap="square">
            <a:spAutoFit/>
          </a:bodyPr>
          <a:lstStyle/>
          <a:p>
            <a:pPr>
              <a:lnSpc>
                <a:spcPct val="130000"/>
              </a:lnSpc>
            </a:pPr>
            <a:r>
              <a:rPr lang="en-US" altLang="zh-CN" sz="2000">
                <a:solidFill>
                  <a:srgbClr val="666666"/>
                </a:solidFill>
                <a:cs typeface="+mn-ea"/>
                <a:sym typeface="+mn-lt"/>
              </a:rPr>
              <a:t>      </a:t>
            </a:r>
            <a:r>
              <a:rPr lang="zh-CN" altLang="en-US" sz="2000">
                <a:solidFill>
                  <a:srgbClr val="666666"/>
                </a:solidFill>
                <a:cs typeface="+mn-ea"/>
                <a:sym typeface="+mn-lt"/>
              </a:rPr>
              <a:t>在父亲节这天，人们选择特定的鲜花来表达对父亲的敬意和思念，人们采纳了多德夫人的建议，佩戴红玫瑰向健在的父亲表示爱戴，佩戴白玫瑰则表达对亡父的悼念，这种习俗一直流传至今。</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65902" y="2129248"/>
            <a:ext cx="3814085" cy="38140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advTm="2000">
        <p:circ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nodeType="afterGroup">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childTnLst>
                    </p:cTn>
                  </p:par>
                  <p:par>
                    <p:cTn id="20" fill="hold" nodeType="clickPar">
                      <p:stCondLst>
                        <p:cond delay="indefinite"/>
                        <p:cond evt="onBegin" delay="0">
                          <p:tn val="19"/>
                        </p:cond>
                      </p:stCondLst>
                      <p:childTnLst>
                        <p:par>
                          <p:cTn id="21" fill="hold" nodeType="afterGroup">
                            <p:stCondLst>
                              <p:cond delay="0"/>
                            </p:stCondLst>
                            <p:childTnLst>
                              <p:par>
                                <p:cTn id="22" presetID="2" presetClass="entr" presetSubtype="4"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6"/>
  <p:tag name="KSO_WM_UNIT_FILL_TYPE" val="1"/>
  <p:tag name="KSO_WM_UNIT_ID" val="diagram160354_4*m_i*1_6"/>
  <p:tag name="KSO_WM_UNIT_INDEX" val="1_6"/>
  <p:tag name="KSO_WM_UNIT_LAYERLEVEL" val="1_1"/>
  <p:tag name="KSO_WM_UNIT_TEXT_FILL_FORE_SCHEMECOLOR_INDEX" val="14"/>
  <p:tag name="KSO_WM_UNIT_TEXT_FILL_TYPE" val="1"/>
  <p:tag name="KSO_WM_UNIT_TYPE" val="m_i"/>
  <p:tag name="KSO_WM_UNIT_USESOURCEFORMAT_APPLY" val="0"/>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14"/>
  <p:tag name="KSO_WM_UNIT_FILL_TYPE" val="1"/>
  <p:tag name="KSO_WM_UNIT_ID" val="diagram160354_4*m_i*1_7"/>
  <p:tag name="KSO_WM_UNIT_INDEX" val="1_7"/>
  <p:tag name="KSO_WM_UNIT_LAYERLEVEL" val="1_1"/>
  <p:tag name="KSO_WM_UNIT_LINE_FILL_TYPE" val="2"/>
  <p:tag name="KSO_WM_UNIT_LINE_FORE_SCHEMECOLOR_INDEX" val="6"/>
  <p:tag name="KSO_WM_UNIT_TEXT_FILL_FORE_SCHEMECOLOR_INDEX" val="2"/>
  <p:tag name="KSO_WM_UNIT_TEXT_FILL_TYPE" val="1"/>
  <p:tag name="KSO_WM_UNIT_TYPE" val="m_i"/>
  <p:tag name="KSO_WM_UNIT_USESOURCEFORMAT_APPLY" val="0"/>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BIND_DECORATION_IDS" val="diagram160354_4*m_i*1_7"/>
  <p:tag name="KSO_WM_UNIT_CLEAR" val="1"/>
  <p:tag name="KSO_WM_UNIT_COMPATIBLE" val="0"/>
  <p:tag name="KSO_WM_UNIT_HIGHLIGHT" val="0"/>
  <p:tag name="KSO_WM_UNIT_ID" val="diagram160354_4*m_h_f*1_2_1"/>
  <p:tag name="KSO_WM_UNIT_INDEX" val="1_2_1"/>
  <p:tag name="KSO_WM_UNIT_LAYERLEVEL" val="1_1_1"/>
  <p:tag name="KSO_WM_UNIT_PRESET_TEXT_INDEX" val="4"/>
  <p:tag name="KSO_WM_UNIT_PRESET_TEXT_LEN" val="40"/>
  <p:tag name="KSO_WM_UNIT_TEXT_FILL_FORE_SCHEMECOLOR_INDEX" val="15"/>
  <p:tag name="KSO_WM_UNIT_TEXT_FILL_TYPE" val="1"/>
  <p:tag name="KSO_WM_UNIT_TYPE" val="m_h_f"/>
  <p:tag name="KSO_WM_UNIT_USESOURCEFORMAT_APPLY" val="0"/>
  <p:tag name="KSO_WM_UNIT_VALUE" val="21"/>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6"/>
  <p:tag name="KSO_WM_UNIT_FILL_TYPE" val="1"/>
  <p:tag name="KSO_WM_UNIT_ID" val="diagram160354_4*m_i*1_8"/>
  <p:tag name="KSO_WM_UNIT_INDEX" val="1_8"/>
  <p:tag name="KSO_WM_UNIT_LAYERLEVEL" val="1_1"/>
  <p:tag name="KSO_WM_UNIT_TEXT_FILL_FORE_SCHEMECOLOR_INDEX" val="14"/>
  <p:tag name="KSO_WM_UNIT_TEXT_FILL_TYPE" val="1"/>
  <p:tag name="KSO_WM_UNIT_TYPE" val="m_i"/>
  <p:tag name="KSO_WM_UNIT_USESOURCEFORMAT_APPLY" val="0"/>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14"/>
  <p:tag name="KSO_WM_UNIT_FILL_TYPE" val="1"/>
  <p:tag name="KSO_WM_UNIT_ID" val="diagram160354_4*m_i*1_9"/>
  <p:tag name="KSO_WM_UNIT_INDEX" val="1_9"/>
  <p:tag name="KSO_WM_UNIT_LAYERLEVEL" val="1_1"/>
  <p:tag name="KSO_WM_UNIT_LINE_FILL_TYPE" val="2"/>
  <p:tag name="KSO_WM_UNIT_LINE_FORE_SCHEMECOLOR_INDEX" val="6"/>
  <p:tag name="KSO_WM_UNIT_TEXT_FILL_FORE_SCHEMECOLOR_INDEX" val="2"/>
  <p:tag name="KSO_WM_UNIT_TEXT_FILL_TYPE" val="1"/>
  <p:tag name="KSO_WM_UNIT_TYPE" val="m_i"/>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BIND_DECORATION_IDS" val="diagram160354_4*m_i*1_9"/>
  <p:tag name="KSO_WM_UNIT_CLEAR" val="1"/>
  <p:tag name="KSO_WM_UNIT_COMPATIBLE" val="0"/>
  <p:tag name="KSO_WM_UNIT_HIGHLIGHT" val="0"/>
  <p:tag name="KSO_WM_UNIT_ID" val="diagram160354_4*m_h_f*1_4_1"/>
  <p:tag name="KSO_WM_UNIT_INDEX" val="1_4_1"/>
  <p:tag name="KSO_WM_UNIT_LAYERLEVEL" val="1_1_1"/>
  <p:tag name="KSO_WM_UNIT_PRESET_TEXT_INDEX" val="4"/>
  <p:tag name="KSO_WM_UNIT_PRESET_TEXT_LEN" val="40"/>
  <p:tag name="KSO_WM_UNIT_TEXT_FILL_FORE_SCHEMECOLOR_INDEX" val="15"/>
  <p:tag name="KSO_WM_UNIT_TEXT_FILL_TYPE" val="1"/>
  <p:tag name="KSO_WM_UNIT_TYPE" val="m_h_f"/>
  <p:tag name="KSO_WM_UNIT_USESOURCEFORMAT_APPLY" val="0"/>
  <p:tag name="KSO_WM_UNIT_VALUE" val="2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9021"/>
  <p:tag name="KSO_WM_UNIT_CLEAR" val="1"/>
  <p:tag name="KSO_WM_UNIT_COMPATIBLE" val="0"/>
  <p:tag name="KSO_WM_UNIT_HIGHLIGHT" val="0"/>
  <p:tag name="KSO_WM_UNIT_ID" val="256*f*1"/>
  <p:tag name="KSO_WM_UNIT_INDEX" val="1"/>
  <p:tag name="KSO_WM_UNIT_LAYERLEVEL" val="1"/>
  <p:tag name="KSO_WM_UNIT_PRESET_TEXT_INDEX" val="3"/>
  <p:tag name="KSO_WM_UNIT_PRESET_TEXT_LEN" val="150"/>
  <p:tag name="KSO_WM_UNIT_TYPE" val="f"/>
  <p:tag name="KSO_WM_UNIT_VALUE" val="119"/>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9021"/>
  <p:tag name="KSO_WM_UNIT_CLEAR" val="1"/>
  <p:tag name="KSO_WM_UNIT_COMPATIBLE" val="0"/>
  <p:tag name="KSO_WM_UNIT_HIGHLIGHT" val="0"/>
  <p:tag name="KSO_WM_UNIT_ID" val="256*f*1"/>
  <p:tag name="KSO_WM_UNIT_INDEX" val="1"/>
  <p:tag name="KSO_WM_UNIT_LAYERLEVEL" val="1"/>
  <p:tag name="KSO_WM_UNIT_PRESET_TEXT_INDEX" val="3"/>
  <p:tag name="KSO_WM_UNIT_PRESET_TEXT_LEN" val="150"/>
  <p:tag name="KSO_WM_UNIT_TYPE" val="f"/>
  <p:tag name="KSO_WM_UNIT_VALUE" val="119"/>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9021"/>
  <p:tag name="KSO_WM_UNIT_CLEAR" val="1"/>
  <p:tag name="KSO_WM_UNIT_COMPATIBLE" val="0"/>
  <p:tag name="KSO_WM_UNIT_HIGHLIGHT" val="0"/>
  <p:tag name="KSO_WM_UNIT_ID" val="256*f*1"/>
  <p:tag name="KSO_WM_UNIT_INDEX" val="1"/>
  <p:tag name="KSO_WM_UNIT_LAYERLEVEL" val="1"/>
  <p:tag name="KSO_WM_UNIT_PRESET_TEXT_INDEX" val="3"/>
  <p:tag name="KSO_WM_UNIT_PRESET_TEXT_LEN" val="150"/>
  <p:tag name="KSO_WM_UNIT_TYPE" val="f"/>
  <p:tag name="KSO_WM_UNIT_VALUE" val="119"/>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174"/>
  <p:tag name="KSO_WM_UNIT_CLEAR" val="1"/>
  <p:tag name="KSO_WM_UNIT_COMPATIBLE" val="0"/>
  <p:tag name="KSO_WM_UNIT_HIGHLIGHT" val="0"/>
  <p:tag name="KSO_WM_UNIT_ID" val="diagram160174_5*m_h_f*1_1_1"/>
  <p:tag name="KSO_WM_UNIT_INDEX" val="1_1_1"/>
  <p:tag name="KSO_WM_UNIT_LAYERLEVEL" val="1_1_1"/>
  <p:tag name="KSO_WM_UNIT_PRESET_TEXT" val="Lorem ipsum dolor sit amet, consectetur adipisicing elit.Lorem ipsum dolor sit amet, consectetur adipisicing e"/>
  <p:tag name="KSO_WM_UNIT_TEXT_FILL_FORE_SCHEMECOLOR_INDEX" val="13"/>
  <p:tag name="KSO_WM_UNIT_TEXT_FILL_TYPE" val="1"/>
  <p:tag name="KSO_WM_UNIT_TYPE" val="m_h_f"/>
  <p:tag name="KSO_WM_UNIT_USESOURCEFORMAT_APPLY" val="0"/>
  <p:tag name="KSO_WM_UNIT_VALUE" val="57"/>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9519"/>
  <p:tag name="KSO_WM_UNIT_CLEAR" val="1"/>
  <p:tag name="KSO_WM_UNIT_COMPATIBLE" val="0"/>
  <p:tag name="KSO_WM_UNIT_HIGHLIGHT" val="0"/>
  <p:tag name="KSO_WM_UNIT_ID" val="custom160224_27*f*1"/>
  <p:tag name="KSO_WM_UNIT_INDEX" val="1"/>
  <p:tag name="KSO_WM_UNIT_LAYERLEVEL" val="1"/>
  <p:tag name="KSO_WM_UNIT_PRESET_TEXT_INDEX" val="5"/>
  <p:tag name="KSO_WM_UNIT_PRESET_TEXT_LEN" val="232"/>
  <p:tag name="KSO_WM_UNIT_TYPE" val="f"/>
  <p:tag name="KSO_WM_UNIT_VALUE" val="130"/>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174"/>
  <p:tag name="KSO_WM_UNIT_CLEAR" val="1"/>
  <p:tag name="KSO_WM_UNIT_COMPATIBLE" val="0"/>
  <p:tag name="KSO_WM_UNIT_HIGHLIGHT" val="0"/>
  <p:tag name="KSO_WM_UNIT_ID" val="diagram160174_5*m_h_f*1_2_1"/>
  <p:tag name="KSO_WM_UNIT_INDEX" val="1_2_1"/>
  <p:tag name="KSO_WM_UNIT_LAYERLEVEL" val="1_1_1"/>
  <p:tag name="KSO_WM_UNIT_PRESET_TEXT" val="Lorem ipsum dolor sit amet, consectetur adipisicing elit.Lorem ipsum dolor sit amet, consectetur adipisicing e"/>
  <p:tag name="KSO_WM_UNIT_TEXT_FILL_FORE_SCHEMECOLOR_INDEX" val="13"/>
  <p:tag name="KSO_WM_UNIT_TEXT_FILL_TYPE" val="1"/>
  <p:tag name="KSO_WM_UNIT_TYPE" val="m_h_f"/>
  <p:tag name="KSO_WM_UNIT_USESOURCEFORMAT_APPLY" val="0"/>
  <p:tag name="KSO_WM_UNIT_VALUE" val="57"/>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2510"/>
  <p:tag name="KSO_WM_UNIT_CLEAR" val="1"/>
  <p:tag name="KSO_WM_UNIT_COMPATIBLE" val="0"/>
  <p:tag name="KSO_WM_UNIT_HIGHLIGHT" val="0"/>
  <p:tag name="KSO_WM_UNIT_ID" val="diagram20182510_1*f*1"/>
  <p:tag name="KSO_WM_UNIT_INDEX" val="1"/>
  <p:tag name="KSO_WM_UNIT_LAYERLEVEL" val="1"/>
  <p:tag name="KSO_WM_UNIT_PRESET_TEXT_INDEX" val="6"/>
  <p:tag name="KSO_WM_UNIT_PRESET_TEXT_LEN" val="50"/>
  <p:tag name="KSO_WM_UNIT_TYPE" val="f"/>
  <p:tag name="KSO_WM_UNIT_VALUE" val="153"/>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1_1"/>
  <p:tag name="KSO_WM_UNIT_INDEX" val="1_1_1"/>
  <p:tag name="KSO_WM_UNIT_LAYERLEVEL" val="1_1_1"/>
  <p:tag name="KSO_WM_UNIT_PRESET_TEXT" val="2014"/>
  <p:tag name="KSO_WM_UNIT_TEXT_FILL_FORE_SCHEMECOLOR_INDEX" val="13"/>
  <p:tag name="KSO_WM_UNIT_TEXT_FILL_TYPE" val="1"/>
  <p:tag name="KSO_WM_UNIT_TYPE" val="m_h_a"/>
  <p:tag name="KSO_WM_UNIT_VALUE" val="2"/>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1_1"/>
  <p:tag name="KSO_WM_UNIT_INDEX" val="1_1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2_1"/>
  <p:tag name="KSO_WM_UNIT_INDEX" val="1_2_1"/>
  <p:tag name="KSO_WM_UNIT_LAYERLEVEL" val="1_1_1"/>
  <p:tag name="KSO_WM_UNIT_PRESET_TEXT" val="2015"/>
  <p:tag name="KSO_WM_UNIT_TEXT_FILL_FORE_SCHEMECOLOR_INDEX" val="13"/>
  <p:tag name="KSO_WM_UNIT_TEXT_FILL_TYPE" val="1"/>
  <p:tag name="KSO_WM_UNIT_TYPE" val="m_h_a"/>
  <p:tag name="KSO_WM_UNIT_VALUE" val="2"/>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2_1"/>
  <p:tag name="KSO_WM_UNIT_INDEX" val="1_2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4_1"/>
  <p:tag name="KSO_WM_UNIT_INDEX" val="1_4_1"/>
  <p:tag name="KSO_WM_UNIT_LAYERLEVEL" val="1_1_1"/>
  <p:tag name="KSO_WM_UNIT_PRESET_TEXT" val="2017"/>
  <p:tag name="KSO_WM_UNIT_TEXT_FILL_FORE_SCHEMECOLOR_INDEX" val="13"/>
  <p:tag name="KSO_WM_UNIT_TEXT_FILL_TYPE" val="1"/>
  <p:tag name="KSO_WM_UNIT_TYPE" val="m_h_a"/>
  <p:tag name="KSO_WM_UNIT_VALUE" val="2"/>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4_1"/>
  <p:tag name="KSO_WM_UNIT_INDEX" val="1_4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6_1"/>
  <p:tag name="KSO_WM_UNIT_INDEX" val="1_6_1"/>
  <p:tag name="KSO_WM_UNIT_LAYERLEVEL" val="1_1_1"/>
  <p:tag name="KSO_WM_UNIT_PRESET_TEXT" val="2019"/>
  <p:tag name="KSO_WM_UNIT_TEXT_FILL_FORE_SCHEMECOLOR_INDEX" val="13"/>
  <p:tag name="KSO_WM_UNIT_TEXT_FILL_TYPE" val="1"/>
  <p:tag name="KSO_WM_UNIT_TYPE" val="m_h_a"/>
  <p:tag name="KSO_WM_UNIT_VALUE" val="2"/>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6_1"/>
  <p:tag name="KSO_WM_UNIT_INDEX" val="1_6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ID" val="diagram160354_4*m_i*1_1"/>
  <p:tag name="KSO_WM_UNIT_INDEX" val="1_1"/>
  <p:tag name="KSO_WM_UNIT_LAYERLEVEL" val="1_1"/>
  <p:tag name="KSO_WM_UNIT_LINE_FILL_TYPE" val="2"/>
  <p:tag name="KSO_WM_UNIT_LINE_FORE_SCHEMECOLOR_INDEX" val="8"/>
  <p:tag name="KSO_WM_UNIT_TYPE" val="m_i"/>
  <p:tag name="KSO_WM_UNIT_USESOURCEFORMAT_APPLY" val="0"/>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3_1"/>
  <p:tag name="KSO_WM_UNIT_INDEX" val="1_3_1"/>
  <p:tag name="KSO_WM_UNIT_LAYERLEVEL" val="1_1_1"/>
  <p:tag name="KSO_WM_UNIT_PRESET_TEXT" val="2016"/>
  <p:tag name="KSO_WM_UNIT_TEXT_FILL_FORE_SCHEMECOLOR_INDEX" val="13"/>
  <p:tag name="KSO_WM_UNIT_TEXT_FILL_TYPE" val="1"/>
  <p:tag name="KSO_WM_UNIT_TYPE" val="m_h_a"/>
  <p:tag name="KSO_WM_UNIT_VALUE" val="2"/>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3_1"/>
  <p:tag name="KSO_WM_UNIT_INDEX" val="1_3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1"/>
  <p:tag name="KSO_WM_UNIT_HIGHLIGHT" val="0"/>
  <p:tag name="KSO_WM_UNIT_ID" val="diagram160012_6*m_h_a*1_5_1"/>
  <p:tag name="KSO_WM_UNIT_INDEX" val="1_5_1"/>
  <p:tag name="KSO_WM_UNIT_LAYERLEVEL" val="1_1_1"/>
  <p:tag name="KSO_WM_UNIT_PRESET_TEXT" val="2018"/>
  <p:tag name="KSO_WM_UNIT_TEXT_FILL_FORE_SCHEMECOLOR_INDEX" val="13"/>
  <p:tag name="KSO_WM_UNIT_TEXT_FILL_TYPE" val="1"/>
  <p:tag name="KSO_WM_UNIT_TYPE" val="m_h_a"/>
  <p:tag name="KSO_WM_UNIT_VALUE" val="2"/>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012"/>
  <p:tag name="KSO_WM_UNIT_CLEAR" val="1"/>
  <p:tag name="KSO_WM_UNIT_COMPATIBLE" val="0"/>
  <p:tag name="KSO_WM_UNIT_HIGHLIGHT" val="0"/>
  <p:tag name="KSO_WM_UNIT_ID" val="diagram160012_6*m_h_f*1_5_1"/>
  <p:tag name="KSO_WM_UNIT_INDEX" val="1_5_1"/>
  <p:tag name="KSO_WM_UNIT_LAYERLEVEL" val="1_1_1"/>
  <p:tag name="KSO_WM_UNIT_PRESET_TEXT_INDEX" val="4"/>
  <p:tag name="KSO_WM_UNIT_PRESET_TEXT_LEN" val="12"/>
  <p:tag name="KSO_WM_UNIT_TEXT_FILL_FORE_SCHEMECOLOR_INDEX" val="13"/>
  <p:tag name="KSO_WM_UNIT_TEXT_FILL_TYPE" val="1"/>
  <p:tag name="KSO_WM_UNIT_TYPE" val="m_h_f"/>
  <p:tag name="KSO_WM_UNIT_VALUE" val="8"/>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169519"/>
  <p:tag name="KSO_WM_UNIT_CLEAR" val="1"/>
  <p:tag name="KSO_WM_UNIT_COMPATIBLE" val="0"/>
  <p:tag name="KSO_WM_UNIT_HIGHLIGHT" val="0"/>
  <p:tag name="KSO_WM_UNIT_ID" val="custom160224_27*f*1"/>
  <p:tag name="KSO_WM_UNIT_INDEX" val="1"/>
  <p:tag name="KSO_WM_UNIT_LAYERLEVEL" val="1"/>
  <p:tag name="KSO_WM_UNIT_PRESET_TEXT_INDEX" val="5"/>
  <p:tag name="KSO_WM_UNIT_PRESET_TEXT_LEN" val="232"/>
  <p:tag name="KSO_WM_UNIT_TYPE" val="f"/>
  <p:tag name="KSO_WM_UNIT_VALUE" val="130"/>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171226"/>
  <p:tag name="KSO_WM_UNIT_CLEAR" val="1"/>
  <p:tag name="KSO_WM_UNIT_COMPATIBLE" val="0"/>
  <p:tag name="KSO_WM_UNIT_HIGHLIGHT" val="0"/>
  <p:tag name="KSO_WM_UNIT_ID" val="diagram20171226_1*l_h_a*1_1_1"/>
  <p:tag name="KSO_WM_UNIT_INDEX" val="1_1_1"/>
  <p:tag name="KSO_WM_UNIT_LAYERLEVEL" val="1_1_1"/>
  <p:tag name="KSO_WM_UNIT_PRESET_TEXT_INDEX" val="3"/>
  <p:tag name="KSO_WM_UNIT_PRESET_TEXT_LEN" val="12"/>
  <p:tag name="KSO_WM_UNIT_TEXT_FILL_FORE_SCHEMECOLOR_INDEX" val="5"/>
  <p:tag name="KSO_WM_UNIT_TEXT_FILL_TYPE" val="1"/>
  <p:tag name="KSO_WM_UNIT_TYPE" val="l_h_a"/>
  <p:tag name="KSO_WM_UNIT_VALUE" val="12"/>
  <p:tag name="MH" val="20150921115827"/>
  <p:tag name="MH_LIBRARY" val="GRAPHIC"/>
  <p:tag name="MH_ORDER" val="1"/>
  <p:tag name="MH_TYPE" val="Text"/>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TAG_VERSION" val="1.0"/>
  <p:tag name="KSO_WM_TEMPLATE_CATEGORY" val="diagram"/>
  <p:tag name="KSO_WM_TEMPLATE_INDEX" val="20171226"/>
  <p:tag name="KSO_WM_UNIT_CLEAR" val="1"/>
  <p:tag name="KSO_WM_UNIT_COMPATIBLE" val="0"/>
  <p:tag name="KSO_WM_UNIT_HIGHLIGHT" val="0"/>
  <p:tag name="KSO_WM_UNIT_ID" val="diagram20171226_1*l_h_f*1_1_1"/>
  <p:tag name="KSO_WM_UNIT_INDEX" val="1_1_1"/>
  <p:tag name="KSO_WM_UNIT_LAYERLEVEL" val="1_1_1"/>
  <p:tag name="KSO_WM_UNIT_PRESET_TEXT_INDEX" val="5"/>
  <p:tag name="KSO_WM_UNIT_PRESET_TEXT_LEN" val="232"/>
  <p:tag name="KSO_WM_UNIT_TEXT_FILL_FORE_SCHEMECOLOR_INDEX" val="13"/>
  <p:tag name="KSO_WM_UNIT_TEXT_FILL_TYPE" val="1"/>
  <p:tag name="KSO_WM_UNIT_TYPE" val="l_h_f"/>
  <p:tag name="KSO_WM_UNIT_VALUE" val="189"/>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2502"/>
  <p:tag name="KSO_WM_UNIT_CLEAR" val="1"/>
  <p:tag name="KSO_WM_UNIT_COMPATIBLE" val="0"/>
  <p:tag name="KSO_WM_UNIT_HIGHLIGHT" val="0"/>
  <p:tag name="KSO_WM_UNIT_ID" val="diagram20182502_1*f*1"/>
  <p:tag name="KSO_WM_UNIT_INDEX" val="1"/>
  <p:tag name="KSO_WM_UNIT_LAYERLEVEL" val="1"/>
  <p:tag name="KSO_WM_UNIT_PRESET_TEXT_INDEX" val="6"/>
  <p:tag name="KSO_WM_UNIT_PRESET_TEXT_LEN" val="50"/>
  <p:tag name="KSO_WM_UNIT_TYPE" val="f"/>
  <p:tag name="KSO_WM_UNIT_VALUE" val="216"/>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14"/>
  <p:tag name="KSO_WM_UNIT_FILL_TYPE" val="1"/>
  <p:tag name="KSO_WM_UNIT_ID" val="diagram160354_4*m_i*1_2"/>
  <p:tag name="KSO_WM_UNIT_INDEX" val="1_2"/>
  <p:tag name="KSO_WM_UNIT_LAYERLEVEL" val="1_1"/>
  <p:tag name="KSO_WM_UNIT_LINE_FILL_TYPE" val="2"/>
  <p:tag name="KSO_WM_UNIT_LINE_FORE_SCHEMECOLOR_INDEX" val="5"/>
  <p:tag name="KSO_WM_UNIT_TEXT_FILL_FORE_SCHEMECOLOR_INDEX" val="2"/>
  <p:tag name="KSO_WM_UNIT_TEXT_FILL_TYPE" val="1"/>
  <p:tag name="KSO_WM_UNIT_TYPE" val="m_i"/>
  <p:tag name="KSO_WM_UNIT_USESOURCEFORMAT_APPLY" val="0"/>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BIND_DECORATION_IDS" val="diagram160354_4*m_i*1_2"/>
  <p:tag name="KSO_WM_UNIT_CLEAR" val="1"/>
  <p:tag name="KSO_WM_UNIT_COMPATIBLE" val="0"/>
  <p:tag name="KSO_WM_UNIT_HIGHLIGHT" val="0"/>
  <p:tag name="KSO_WM_UNIT_ID" val="diagram160354_4*m_h_f*1_1_1"/>
  <p:tag name="KSO_WM_UNIT_INDEX" val="1_1_1"/>
  <p:tag name="KSO_WM_UNIT_LAYERLEVEL" val="1_1_1"/>
  <p:tag name="KSO_WM_UNIT_PRESET_TEXT_INDEX" val="4"/>
  <p:tag name="KSO_WM_UNIT_PRESET_TEXT_LEN" val="40"/>
  <p:tag name="KSO_WM_UNIT_TEXT_FILL_FORE_SCHEMECOLOR_INDEX" val="15"/>
  <p:tag name="KSO_WM_UNIT_TEXT_FILL_TYPE" val="1"/>
  <p:tag name="KSO_WM_UNIT_TYPE" val="m_h_f"/>
  <p:tag name="KSO_WM_UNIT_USESOURCEFORMAT_APPLY" val="0"/>
  <p:tag name="KSO_WM_UNIT_VALUE" val="21"/>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5"/>
  <p:tag name="KSO_WM_UNIT_FILL_TYPE" val="1"/>
  <p:tag name="KSO_WM_UNIT_ID" val="diagram160354_4*m_i*1_3"/>
  <p:tag name="KSO_WM_UNIT_INDEX" val="1_3"/>
  <p:tag name="KSO_WM_UNIT_LAYERLEVEL" val="1_1"/>
  <p:tag name="KSO_WM_UNIT_TEXT_FILL_FORE_SCHEMECOLOR_INDEX" val="14"/>
  <p:tag name="KSO_WM_UNIT_TEXT_FILL_TYPE" val="1"/>
  <p:tag name="KSO_WM_UNIT_TYPE" val="m_i"/>
  <p:tag name="KSO_WM_UNIT_USESOURCEFORMAT_APPLY" val="0"/>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14"/>
  <p:tag name="KSO_WM_UNIT_FILL_TYPE" val="1"/>
  <p:tag name="KSO_WM_UNIT_ID" val="diagram160354_4*m_i*1_4"/>
  <p:tag name="KSO_WM_UNIT_INDEX" val="1_4"/>
  <p:tag name="KSO_WM_UNIT_LAYERLEVEL" val="1_1"/>
  <p:tag name="KSO_WM_UNIT_LINE_FILL_TYPE" val="2"/>
  <p:tag name="KSO_WM_UNIT_LINE_FORE_SCHEMECOLOR_INDEX" val="7"/>
  <p:tag name="KSO_WM_UNIT_TEXT_FILL_FORE_SCHEMECOLOR_INDEX" val="2"/>
  <p:tag name="KSO_WM_UNIT_TEXT_FILL_TYPE" val="1"/>
  <p:tag name="KSO_WM_UNIT_TYPE" val="m_i"/>
  <p:tag name="KSO_WM_UNIT_USESOURCEFORMAT_APPLY" val="0"/>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CLEAR" val="1"/>
  <p:tag name="KSO_WM_UNIT_FILL_FORE_SCHEMECOLOR_INDEX" val="7"/>
  <p:tag name="KSO_WM_UNIT_FILL_TYPE" val="1"/>
  <p:tag name="KSO_WM_UNIT_ID" val="diagram160354_4*m_i*1_5"/>
  <p:tag name="KSO_WM_UNIT_INDEX" val="1_5"/>
  <p:tag name="KSO_WM_UNIT_LAYERLEVEL" val="1_1"/>
  <p:tag name="KSO_WM_UNIT_TEXT_FILL_FORE_SCHEMECOLOR_INDEX" val="14"/>
  <p:tag name="KSO_WM_UNIT_TEXT_FILL_TYPE" val="1"/>
  <p:tag name="KSO_WM_UNIT_TYPE" val="m_i"/>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160354"/>
  <p:tag name="KSO_WM_UNIT_BIND_DECORATION_IDS" val="diagram160354_4*m_i*1_4"/>
  <p:tag name="KSO_WM_UNIT_CLEAR" val="1"/>
  <p:tag name="KSO_WM_UNIT_COMPATIBLE" val="0"/>
  <p:tag name="KSO_WM_UNIT_HIGHLIGHT" val="0"/>
  <p:tag name="KSO_WM_UNIT_ID" val="diagram160354_4*m_h_f*1_3_1"/>
  <p:tag name="KSO_WM_UNIT_INDEX" val="1_3_1"/>
  <p:tag name="KSO_WM_UNIT_LAYERLEVEL" val="1_1_1"/>
  <p:tag name="KSO_WM_UNIT_PRESET_TEXT_INDEX" val="4"/>
  <p:tag name="KSO_WM_UNIT_PRESET_TEXT_LEN" val="40"/>
  <p:tag name="KSO_WM_UNIT_TEXT_FILL_FORE_SCHEMECOLOR_INDEX" val="15"/>
  <p:tag name="KSO_WM_UNIT_TEXT_FILL_TYPE" val="1"/>
  <p:tag name="KSO_WM_UNIT_TYPE" val="m_h_f"/>
  <p:tag name="KSO_WM_UNIT_USESOURCEFORMAT_APPLY" val="0"/>
  <p:tag name="KSO_WM_UNIT_VALUE" val="2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1882</Words>
  <Application>Microsoft Office PowerPoint</Application>
  <PresentationFormat>宽屏</PresentationFormat>
  <Paragraphs>108</Paragraphs>
  <Slides>22</Slides>
  <Notes>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22</vt:i4>
      </vt:variant>
    </vt:vector>
  </HeadingPairs>
  <TitlesOfParts>
    <vt:vector size="35" baseType="lpstr">
      <vt:lpstr>Meiryo</vt:lpstr>
      <vt:lpstr>等线</vt:lpstr>
      <vt:lpstr>等线 Light</vt:lpstr>
      <vt:lpstr>宋体</vt:lpstr>
      <vt:lpstr>微软雅黑</vt:lpstr>
      <vt:lpstr>字体视界-简圆体</vt:lpstr>
      <vt:lpstr>Arial</vt:lpstr>
      <vt:lpstr>Calibri</vt:lpstr>
      <vt:lpstr>Calibri Light</vt:lpstr>
      <vt:lpstr>Roboto</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cp:revision>
  <cp:lastPrinted>2021-06-16T19:17:32Z</cp:lastPrinted>
  <dcterms:created xsi:type="dcterms:W3CDTF">2021-06-16T19:17:32Z</dcterms:created>
  <dcterms:modified xsi:type="dcterms:W3CDTF">2023-04-11T02:01:41Z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