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5" r:id="rId3"/>
    <p:sldMasterId id="2147483679" r:id="rId4"/>
  </p:sldMasterIdLst>
  <p:notesMasterIdLst>
    <p:notesMasterId r:id="rId28"/>
  </p:notesMasterIdLst>
  <p:sldIdLst>
    <p:sldId id="256" r:id="rId5"/>
    <p:sldId id="292" r:id="rId6"/>
    <p:sldId id="293" r:id="rId7"/>
    <p:sldId id="294" r:id="rId8"/>
    <p:sldId id="295" r:id="rId9"/>
    <p:sldId id="300" r:id="rId10"/>
    <p:sldId id="302" r:id="rId11"/>
    <p:sldId id="299" r:id="rId12"/>
    <p:sldId id="304" r:id="rId13"/>
    <p:sldId id="313" r:id="rId14"/>
    <p:sldId id="305" r:id="rId15"/>
    <p:sldId id="311" r:id="rId16"/>
    <p:sldId id="308" r:id="rId17"/>
    <p:sldId id="320" r:id="rId18"/>
    <p:sldId id="307" r:id="rId19"/>
    <p:sldId id="321" r:id="rId20"/>
    <p:sldId id="310" r:id="rId21"/>
    <p:sldId id="314" r:id="rId22"/>
    <p:sldId id="297" r:id="rId23"/>
    <p:sldId id="296" r:id="rId24"/>
    <p:sldId id="335" r:id="rId25"/>
    <p:sldId id="316" r:id="rId26"/>
    <p:sldId id="33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6">
          <p15:clr>
            <a:srgbClr val="A4A3A4"/>
          </p15:clr>
        </p15:guide>
        <p15:guide id="3" pos="1016">
          <p15:clr>
            <a:srgbClr val="A4A3A4"/>
          </p15:clr>
        </p15:guide>
        <p15:guide id="4" pos="21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5DA"/>
    <a:srgbClr val="D42B2B"/>
    <a:srgbClr val="203F84"/>
    <a:srgbClr val="932322"/>
    <a:srgbClr val="E32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3836"/>
        <p:guide pos="1016"/>
        <p:guide pos="21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69C79-34B8-4545-9E92-E5D6C0BCC757}" type="datetimeFigureOut">
              <a:rPr lang="zh-CN" altLang="en-US" smtClean="0"/>
              <a:t>2023/4/22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150CC1-39DC-4FAA-88E1-6A813F1D76EE}" type="slidenum">
              <a:rPr lang="zh-CN" altLang="en-US" smtClean="0"/>
              <a:t>‹#›</a:t>
            </a:fld>
            <a:endParaRPr lang="zh-CN" altLang="en-US"/>
          </a:p>
        </p:txBody>
      </p:sp>
    </p:spTree>
    <p:extLst>
      <p:ext uri="{BB962C8B-B14F-4D97-AF65-F5344CB8AC3E}">
        <p14:creationId xmlns:p14="http://schemas.microsoft.com/office/powerpoint/2010/main" val="240046299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218261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146609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102306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403833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265140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4119526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726877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575201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84609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7244388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1819279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524767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269802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925766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28409406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1700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065047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1599837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75186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1659054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1518780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654459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r>
              <a:rPr lang="zh-CN" altLang="en-US"/>
              <a:t> </a:t>
            </a:r>
          </a:p>
        </p:txBody>
      </p:sp>
    </p:spTree>
    <p:extLst>
      <p:ext uri="{BB962C8B-B14F-4D97-AF65-F5344CB8AC3E}">
        <p14:creationId xmlns:p14="http://schemas.microsoft.com/office/powerpoint/2010/main" val="3298797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2023/4/22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70447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2023/4/22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4548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07084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024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44490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2425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18514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556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21342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14289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29814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2551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36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801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DBD62-8FF9-48C2-82D8-64B04309AE5D}" type="slidenum">
              <a:rPr lang="zh-CN" altLang="en-US" smtClean="0"/>
              <a:t>‹#›</a:t>
            </a:fld>
            <a:endParaRPr lang="zh-CN" altLang="en-US"/>
          </a:p>
        </p:txBody>
      </p:sp>
    </p:spTree>
    <p:extLst>
      <p:ext uri="{BB962C8B-B14F-4D97-AF65-F5344CB8AC3E}">
        <p14:creationId xmlns:p14="http://schemas.microsoft.com/office/powerpoint/2010/main" val="82035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DBD62-8FF9-48C2-82D8-64B04309AE5D}" type="slidenum">
              <a:rPr lang="zh-CN" altLang="en-US" smtClean="0"/>
              <a:t>‹#›</a:t>
            </a:fld>
            <a:endParaRPr lang="zh-CN" altLang="en-US"/>
          </a:p>
        </p:txBody>
      </p:sp>
    </p:spTree>
    <p:extLst>
      <p:ext uri="{BB962C8B-B14F-4D97-AF65-F5344CB8AC3E}">
        <p14:creationId xmlns:p14="http://schemas.microsoft.com/office/powerpoint/2010/main" val="3991582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DBD62-8FF9-48C2-82D8-64B04309AE5D}" type="slidenum">
              <a:rPr lang="zh-CN" altLang="en-US" smtClean="0"/>
              <a:t>‹#›</a:t>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a:t>
            </a:r>
            <a:r>
              <a:rPr lang="en-US" altLang="zh-CN" sz="100" dirty="0" smtClean="0">
                <a:solidFill>
                  <a:schemeClr val="tx1">
                    <a:alpha val="0"/>
                  </a:schemeClr>
                </a:solidFill>
                <a:latin typeface="微软雅黑" panose="020B0503020204020204" pitchFamily="34" charset="-122"/>
                <a:ea typeface="微软雅黑" panose="020B0503020204020204" pitchFamily="34" charset="-122"/>
              </a:rPr>
              <a:t>www.ypppt.com/hangye</a:t>
            </a:r>
            <a:r>
              <a:rPr lang="en-US" altLang="zh-CN" sz="100" dirty="0">
                <a:solidFill>
                  <a:schemeClr val="tx1">
                    <a:alpha val="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836020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C1E80EB-8B47-4FB9-81F5-4EECF4F05CA0}" type="datetimeFigureOut">
              <a:rPr lang="zh-CN" altLang="en-US" smtClean="0"/>
              <a:t>2023/4/22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7DBD62-8FF9-48C2-82D8-64B04309AE5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7DBD62-8FF9-48C2-82D8-64B04309AE5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72" r:id="rId6"/>
    <p:sldLayoutId id="2147483673" r:id="rId7"/>
    <p:sldLayoutId id="2147483674" r:id="rId8"/>
    <p:sldLayoutId id="2147483654" r:id="rId9"/>
    <p:sldLayoutId id="2147483655" r:id="rId10"/>
    <p:sldLayoutId id="2147483656" r:id="rId11"/>
    <p:sldLayoutId id="2147483657" r:id="rId12"/>
    <p:sldLayoutId id="2147483658" r:id="rId13"/>
    <p:sldLayoutId id="2147483659"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1E80EB-8B47-4FB9-81F5-4EECF4F05CA0}" type="datetimeFigureOut">
              <a:rPr lang="zh-CN" altLang="en-US" smtClean="0"/>
              <a:t>2023/4/22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7DBD62-8FF9-48C2-82D8-64B04309AE5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938062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2023/4/22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821113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3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39750" y="516254"/>
            <a:ext cx="11099800" cy="5778501"/>
          </a:xfrm>
          <a:prstGeom prst="rect">
            <a:avLst/>
          </a:prstGeom>
        </p:spPr>
      </p:pic>
      <p:pic>
        <p:nvPicPr>
          <p:cNvPr id="34" name="图片 33"/>
          <p:cNvPicPr>
            <a:picLocks noChangeAspect="1"/>
          </p:cNvPicPr>
          <p:nvPr/>
        </p:nvPicPr>
        <p:blipFill rotWithShape="1">
          <a:blip r:embed="rId6">
            <a:extLst>
              <a:ext uri="{28A0092B-C50C-407E-A947-70E740481C1C}">
                <a14:useLocalDpi xmlns:a14="http://schemas.microsoft.com/office/drawing/2010/main" val="0"/>
              </a:ext>
            </a:extLst>
          </a:blip>
          <a:srcRect l="32337" t="11292" r="29122" b="15737"/>
          <a:stretch>
            <a:fillRect/>
          </a:stretch>
        </p:blipFill>
        <p:spPr>
          <a:xfrm>
            <a:off x="610487" y="2176157"/>
            <a:ext cx="3388474" cy="3608378"/>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644396" y="1084017"/>
            <a:ext cx="2809162" cy="2991470"/>
          </a:xfrm>
          <a:prstGeom prst="rect">
            <a:avLst/>
          </a:prstGeom>
        </p:spPr>
      </p:pic>
      <p:pic>
        <p:nvPicPr>
          <p:cNvPr id="10" name="图片 9"/>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2128133" y="1744069"/>
            <a:ext cx="1422400" cy="1443631"/>
          </a:xfrm>
          <a:prstGeom prst="rect">
            <a:avLst/>
          </a:prstGeom>
        </p:spPr>
      </p:pic>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3698405" y="1744069"/>
            <a:ext cx="1422400" cy="1443631"/>
          </a:xfrm>
          <a:prstGeom prst="rect">
            <a:avLst/>
          </a:prstGeom>
        </p:spPr>
      </p:pic>
      <p:pic>
        <p:nvPicPr>
          <p:cNvPr id="12" name="图片 11"/>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5277733" y="1744069"/>
            <a:ext cx="1422400" cy="1443631"/>
          </a:xfrm>
          <a:prstGeom prst="rect">
            <a:avLst/>
          </a:prstGeom>
        </p:spPr>
      </p:pic>
      <p:pic>
        <p:nvPicPr>
          <p:cNvPr id="13" name="图片 12"/>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6848005" y="1744069"/>
            <a:ext cx="1422400" cy="1443631"/>
          </a:xfrm>
          <a:prstGeom prst="rect">
            <a:avLst/>
          </a:prstGeom>
        </p:spPr>
      </p:pic>
      <p:pic>
        <p:nvPicPr>
          <p:cNvPr id="15" name="图片 14"/>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8418277" y="1744069"/>
            <a:ext cx="1422400" cy="1443631"/>
          </a:xfrm>
          <a:prstGeom prst="rect">
            <a:avLst/>
          </a:prstGeom>
        </p:spPr>
      </p:pic>
      <p:sp>
        <p:nvSpPr>
          <p:cNvPr id="16" name="文本框 15"/>
          <p:cNvSpPr txBox="1"/>
          <p:nvPr/>
        </p:nvSpPr>
        <p:spPr>
          <a:xfrm>
            <a:off x="2269599" y="1804164"/>
            <a:ext cx="1198880" cy="1322070"/>
          </a:xfrm>
          <a:prstGeom prst="rect">
            <a:avLst/>
          </a:prstGeom>
          <a:noFill/>
        </p:spPr>
        <p:txBody>
          <a:bodyPr wrap="none" rtlCol="0">
            <a:spAutoFit/>
          </a:bodyPr>
          <a:lstStyle/>
          <a:p>
            <a:r>
              <a:rPr lang="zh-CN" altLang="en-US" sz="8000" b="1" dirty="0">
                <a:solidFill>
                  <a:srgbClr val="203F84"/>
                </a:solidFill>
                <a:cs typeface="+mn-ea"/>
                <a:sym typeface="+mn-lt"/>
              </a:rPr>
              <a:t>五</a:t>
            </a:r>
          </a:p>
        </p:txBody>
      </p:sp>
      <p:sp>
        <p:nvSpPr>
          <p:cNvPr id="17" name="文本框 16"/>
          <p:cNvSpPr txBox="1"/>
          <p:nvPr/>
        </p:nvSpPr>
        <p:spPr>
          <a:xfrm>
            <a:off x="3839871" y="1804164"/>
            <a:ext cx="1198880" cy="1322070"/>
          </a:xfrm>
          <a:prstGeom prst="rect">
            <a:avLst/>
          </a:prstGeom>
          <a:noFill/>
        </p:spPr>
        <p:txBody>
          <a:bodyPr wrap="none" rtlCol="0">
            <a:spAutoFit/>
          </a:bodyPr>
          <a:lstStyle/>
          <a:p>
            <a:r>
              <a:rPr lang="zh-CN" altLang="en-US" sz="8000" b="1" dirty="0">
                <a:solidFill>
                  <a:srgbClr val="203F84"/>
                </a:solidFill>
                <a:cs typeface="+mn-ea"/>
                <a:sym typeface="+mn-lt"/>
              </a:rPr>
              <a:t>一</a:t>
            </a:r>
          </a:p>
        </p:txBody>
      </p:sp>
      <p:sp>
        <p:nvSpPr>
          <p:cNvPr id="18" name="文本框 17"/>
          <p:cNvSpPr txBox="1"/>
          <p:nvPr/>
        </p:nvSpPr>
        <p:spPr>
          <a:xfrm>
            <a:off x="5415113" y="1804164"/>
            <a:ext cx="1198880" cy="1322070"/>
          </a:xfrm>
          <a:prstGeom prst="rect">
            <a:avLst/>
          </a:prstGeom>
          <a:noFill/>
        </p:spPr>
        <p:txBody>
          <a:bodyPr wrap="none" rtlCol="0">
            <a:spAutoFit/>
          </a:bodyPr>
          <a:lstStyle/>
          <a:p>
            <a:r>
              <a:rPr lang="zh-CN" altLang="en-US" sz="8000" b="1" dirty="0">
                <a:solidFill>
                  <a:srgbClr val="203F84"/>
                </a:solidFill>
                <a:cs typeface="+mn-ea"/>
                <a:sym typeface="+mn-lt"/>
              </a:rPr>
              <a:t>劳</a:t>
            </a:r>
          </a:p>
        </p:txBody>
      </p:sp>
      <p:sp>
        <p:nvSpPr>
          <p:cNvPr id="19" name="文本框 18"/>
          <p:cNvSpPr txBox="1"/>
          <p:nvPr/>
        </p:nvSpPr>
        <p:spPr>
          <a:xfrm>
            <a:off x="6985385" y="1804164"/>
            <a:ext cx="1198880" cy="1322070"/>
          </a:xfrm>
          <a:prstGeom prst="rect">
            <a:avLst/>
          </a:prstGeom>
          <a:noFill/>
        </p:spPr>
        <p:txBody>
          <a:bodyPr wrap="none" rtlCol="0">
            <a:spAutoFit/>
          </a:bodyPr>
          <a:lstStyle/>
          <a:p>
            <a:r>
              <a:rPr lang="zh-CN" altLang="en-US" sz="8000" b="1" dirty="0">
                <a:solidFill>
                  <a:srgbClr val="203F84"/>
                </a:solidFill>
                <a:cs typeface="+mn-ea"/>
                <a:sym typeface="+mn-lt"/>
              </a:rPr>
              <a:t>动</a:t>
            </a:r>
          </a:p>
        </p:txBody>
      </p:sp>
      <p:sp>
        <p:nvSpPr>
          <p:cNvPr id="20" name="文本框 19"/>
          <p:cNvSpPr txBox="1"/>
          <p:nvPr/>
        </p:nvSpPr>
        <p:spPr>
          <a:xfrm>
            <a:off x="8559743" y="1804164"/>
            <a:ext cx="1198880" cy="1322070"/>
          </a:xfrm>
          <a:prstGeom prst="rect">
            <a:avLst/>
          </a:prstGeom>
          <a:noFill/>
        </p:spPr>
        <p:txBody>
          <a:bodyPr wrap="none" rtlCol="0">
            <a:spAutoFit/>
          </a:bodyPr>
          <a:lstStyle/>
          <a:p>
            <a:r>
              <a:rPr lang="zh-CN" altLang="en-US" sz="8000" b="1" dirty="0">
                <a:solidFill>
                  <a:srgbClr val="203F84"/>
                </a:solidFill>
                <a:cs typeface="+mn-ea"/>
                <a:sym typeface="+mn-lt"/>
              </a:rPr>
              <a:t>节</a:t>
            </a:r>
          </a:p>
        </p:txBody>
      </p:sp>
      <p:sp>
        <p:nvSpPr>
          <p:cNvPr id="22" name="文本框 21"/>
          <p:cNvSpPr txBox="1"/>
          <p:nvPr/>
        </p:nvSpPr>
        <p:spPr>
          <a:xfrm>
            <a:off x="2415437" y="1261182"/>
            <a:ext cx="909223" cy="584775"/>
          </a:xfrm>
          <a:prstGeom prst="rect">
            <a:avLst/>
          </a:prstGeom>
          <a:noFill/>
        </p:spPr>
        <p:txBody>
          <a:bodyPr wrap="none" rtlCol="0">
            <a:spAutoFit/>
          </a:bodyPr>
          <a:lstStyle/>
          <a:p>
            <a:r>
              <a:rPr lang="en-US" altLang="zh-CN" sz="3200" dirty="0">
                <a:solidFill>
                  <a:srgbClr val="932322"/>
                </a:solidFill>
                <a:cs typeface="+mn-ea"/>
                <a:sym typeface="+mn-lt"/>
              </a:rPr>
              <a:t>WU</a:t>
            </a:r>
            <a:endParaRPr lang="zh-CN" altLang="en-US" sz="3200" dirty="0">
              <a:solidFill>
                <a:srgbClr val="932322"/>
              </a:solidFill>
              <a:cs typeface="+mn-ea"/>
              <a:sym typeface="+mn-lt"/>
            </a:endParaRPr>
          </a:p>
        </p:txBody>
      </p:sp>
      <p:sp>
        <p:nvSpPr>
          <p:cNvPr id="23" name="文本框 22"/>
          <p:cNvSpPr txBox="1"/>
          <p:nvPr/>
        </p:nvSpPr>
        <p:spPr>
          <a:xfrm>
            <a:off x="4122336" y="1261182"/>
            <a:ext cx="572593" cy="584775"/>
          </a:xfrm>
          <a:prstGeom prst="rect">
            <a:avLst/>
          </a:prstGeom>
          <a:noFill/>
        </p:spPr>
        <p:txBody>
          <a:bodyPr wrap="none" rtlCol="0">
            <a:spAutoFit/>
          </a:bodyPr>
          <a:lstStyle/>
          <a:p>
            <a:r>
              <a:rPr lang="en-US" altLang="zh-CN" sz="3200" dirty="0">
                <a:solidFill>
                  <a:srgbClr val="932322"/>
                </a:solidFill>
                <a:cs typeface="+mn-ea"/>
                <a:sym typeface="+mn-lt"/>
              </a:rPr>
              <a:t>YI</a:t>
            </a:r>
            <a:endParaRPr lang="zh-CN" altLang="en-US" sz="3200" dirty="0">
              <a:solidFill>
                <a:srgbClr val="932322"/>
              </a:solidFill>
              <a:cs typeface="+mn-ea"/>
              <a:sym typeface="+mn-lt"/>
            </a:endParaRPr>
          </a:p>
        </p:txBody>
      </p:sp>
      <p:sp>
        <p:nvSpPr>
          <p:cNvPr id="24" name="文本框 23"/>
          <p:cNvSpPr txBox="1"/>
          <p:nvPr/>
        </p:nvSpPr>
        <p:spPr>
          <a:xfrm>
            <a:off x="5511112" y="1261182"/>
            <a:ext cx="1025217" cy="584775"/>
          </a:xfrm>
          <a:prstGeom prst="rect">
            <a:avLst/>
          </a:prstGeom>
          <a:noFill/>
        </p:spPr>
        <p:txBody>
          <a:bodyPr wrap="none" rtlCol="0">
            <a:spAutoFit/>
          </a:bodyPr>
          <a:lstStyle/>
          <a:p>
            <a:r>
              <a:rPr lang="en-US" altLang="zh-CN" sz="3200" dirty="0">
                <a:solidFill>
                  <a:srgbClr val="932322"/>
                </a:solidFill>
                <a:cs typeface="+mn-ea"/>
                <a:sym typeface="+mn-lt"/>
              </a:rPr>
              <a:t>LAO</a:t>
            </a:r>
            <a:endParaRPr lang="zh-CN" altLang="en-US" sz="3200" dirty="0">
              <a:solidFill>
                <a:srgbClr val="932322"/>
              </a:solidFill>
              <a:cs typeface="+mn-ea"/>
              <a:sym typeface="+mn-lt"/>
            </a:endParaRPr>
          </a:p>
        </p:txBody>
      </p:sp>
      <p:sp>
        <p:nvSpPr>
          <p:cNvPr id="25" name="文本框 24"/>
          <p:cNvSpPr txBox="1"/>
          <p:nvPr/>
        </p:nvSpPr>
        <p:spPr>
          <a:xfrm>
            <a:off x="6844300" y="1261182"/>
            <a:ext cx="1470274" cy="584775"/>
          </a:xfrm>
          <a:prstGeom prst="rect">
            <a:avLst/>
          </a:prstGeom>
          <a:noFill/>
        </p:spPr>
        <p:txBody>
          <a:bodyPr wrap="none" rtlCol="0">
            <a:spAutoFit/>
          </a:bodyPr>
          <a:lstStyle/>
          <a:p>
            <a:r>
              <a:rPr lang="en-US" altLang="zh-CN" sz="3200" dirty="0">
                <a:solidFill>
                  <a:srgbClr val="932322"/>
                </a:solidFill>
                <a:cs typeface="+mn-ea"/>
                <a:sym typeface="+mn-lt"/>
              </a:rPr>
              <a:t>DONG</a:t>
            </a:r>
            <a:endParaRPr lang="zh-CN" altLang="en-US" sz="3200" dirty="0">
              <a:solidFill>
                <a:srgbClr val="932322"/>
              </a:solidFill>
              <a:cs typeface="+mn-ea"/>
              <a:sym typeface="+mn-lt"/>
            </a:endParaRPr>
          </a:p>
        </p:txBody>
      </p:sp>
      <p:sp>
        <p:nvSpPr>
          <p:cNvPr id="26" name="文本框 25"/>
          <p:cNvSpPr txBox="1"/>
          <p:nvPr/>
        </p:nvSpPr>
        <p:spPr>
          <a:xfrm>
            <a:off x="8727002" y="1261182"/>
            <a:ext cx="692818" cy="584775"/>
          </a:xfrm>
          <a:prstGeom prst="rect">
            <a:avLst/>
          </a:prstGeom>
          <a:noFill/>
        </p:spPr>
        <p:txBody>
          <a:bodyPr wrap="none" rtlCol="0">
            <a:spAutoFit/>
          </a:bodyPr>
          <a:lstStyle/>
          <a:p>
            <a:r>
              <a:rPr lang="en-US" altLang="zh-CN" sz="3200" dirty="0">
                <a:solidFill>
                  <a:srgbClr val="932322"/>
                </a:solidFill>
                <a:cs typeface="+mn-ea"/>
                <a:sym typeface="+mn-lt"/>
              </a:rPr>
              <a:t>JIE</a:t>
            </a:r>
            <a:endParaRPr lang="zh-CN" altLang="en-US" sz="3200" dirty="0">
              <a:solidFill>
                <a:srgbClr val="932322"/>
              </a:solidFill>
              <a:cs typeface="+mn-ea"/>
              <a:sym typeface="+mn-lt"/>
            </a:endParaRPr>
          </a:p>
        </p:txBody>
      </p:sp>
      <p:sp>
        <p:nvSpPr>
          <p:cNvPr id="30" name="文本框 29"/>
          <p:cNvSpPr txBox="1"/>
          <p:nvPr/>
        </p:nvSpPr>
        <p:spPr>
          <a:xfrm>
            <a:off x="2886252" y="3405208"/>
            <a:ext cx="6186310" cy="646331"/>
          </a:xfrm>
          <a:prstGeom prst="rect">
            <a:avLst/>
          </a:prstGeom>
          <a:noFill/>
        </p:spPr>
        <p:txBody>
          <a:bodyPr wrap="none" rtlCol="0">
            <a:spAutoFit/>
          </a:bodyPr>
          <a:lstStyle/>
          <a:p>
            <a:pPr algn="ctr"/>
            <a:r>
              <a:rPr lang="zh-CN" altLang="en-US" sz="3600" b="1" spc="300" dirty="0">
                <a:solidFill>
                  <a:srgbClr val="932322"/>
                </a:solidFill>
                <a:cs typeface="+mn-ea"/>
                <a:sym typeface="+mn-lt"/>
              </a:rPr>
              <a:t>学生假期安全教育主题班会</a:t>
            </a:r>
          </a:p>
        </p:txBody>
      </p:sp>
      <p:pic>
        <p:nvPicPr>
          <p:cNvPr id="3" name="图片 2" descr="1112_png_300"/>
          <p:cNvPicPr>
            <a:picLocks noChangeAspect="1"/>
          </p:cNvPicPr>
          <p:nvPr/>
        </p:nvPicPr>
        <p:blipFill>
          <a:blip r:embed="rId8">
            <a:extLst>
              <a:ext uri="{BEBA8EAE-BF5A-486C-A8C5-ECC9F3942E4B}">
                <a14:imgProps xmlns:a14="http://schemas.microsoft.com/office/drawing/2010/main">
                  <a14:imgLayer>
                    <a14:imgEffect>
                      <a14:backgroundRemoval t="10000" b="90000" l="0" r="100000">
                        <a14:foregroundMark x1="11360" y1="38667" x2="11360" y2="38667"/>
                        <a14:foregroundMark x1="9466" y1="62000" x2="9466" y2="62000"/>
                        <a14:foregroundMark x1="7401" y1="74000" x2="7401" y2="74000"/>
                        <a14:foregroundMark x1="10327" y1="71333" x2="10327" y2="71333"/>
                        <a14:foregroundMark x1="8090" y1="68667" x2="8090" y2="68667"/>
                        <a14:foregroundMark x1="10499" y1="77333" x2="10499" y2="77333"/>
                        <a14:foregroundMark x1="6368" y1="59000" x2="6368" y2="59000"/>
                        <a14:foregroundMark x1="92599" y1="39333" x2="92599" y2="39333"/>
                        <a14:foregroundMark x1="87608" y1="63667" x2="87608" y2="63667"/>
                        <a14:foregroundMark x1="89157" y1="80000" x2="89157" y2="80000"/>
                        <a14:foregroundMark x1="85542" y1="73000" x2="85542" y2="73000"/>
                        <a14:foregroundMark x1="84165" y1="66000" x2="84165" y2="66000"/>
                        <a14:foregroundMark x1="84165" y1="58333" x2="84165" y2="58333"/>
                      </a14:backgroundRemoval>
                    </a14:imgEffect>
                  </a14:imgLayer>
                </a14:imgProps>
              </a:ext>
            </a:extLst>
          </a:blip>
          <a:stretch>
            <a:fillRect/>
          </a:stretch>
        </p:blipFill>
        <p:spPr>
          <a:xfrm>
            <a:off x="3331372" y="3570119"/>
            <a:ext cx="6188765" cy="31955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1000"/>
                                        <p:tgtEl>
                                          <p:spTgt spid="23"/>
                                        </p:tgtEl>
                                      </p:cBhvr>
                                    </p:animEffect>
                                    <p:anim calcmode="lin" valueType="num">
                                      <p:cBhvr>
                                        <p:cTn id="63" dur="1000" fill="hold"/>
                                        <p:tgtEl>
                                          <p:spTgt spid="23"/>
                                        </p:tgtEl>
                                        <p:attrNameLst>
                                          <p:attrName>ppt_x</p:attrName>
                                        </p:attrNameLst>
                                      </p:cBhvr>
                                      <p:tavLst>
                                        <p:tav tm="0">
                                          <p:val>
                                            <p:strVal val="#ppt_x"/>
                                          </p:val>
                                        </p:tav>
                                        <p:tav tm="100000">
                                          <p:val>
                                            <p:strVal val="#ppt_x"/>
                                          </p:val>
                                        </p:tav>
                                      </p:tavLst>
                                    </p:anim>
                                    <p:anim calcmode="lin" valueType="num">
                                      <p:cBhvr>
                                        <p:cTn id="64" dur="1000" fill="hold"/>
                                        <p:tgtEl>
                                          <p:spTgt spid="2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1000"/>
                                        <p:tgtEl>
                                          <p:spTgt spid="24"/>
                                        </p:tgtEl>
                                      </p:cBhvr>
                                    </p:animEffect>
                                    <p:anim calcmode="lin" valueType="num">
                                      <p:cBhvr>
                                        <p:cTn id="68" dur="1000" fill="hold"/>
                                        <p:tgtEl>
                                          <p:spTgt spid="24"/>
                                        </p:tgtEl>
                                        <p:attrNameLst>
                                          <p:attrName>ppt_x</p:attrName>
                                        </p:attrNameLst>
                                      </p:cBhvr>
                                      <p:tavLst>
                                        <p:tav tm="0">
                                          <p:val>
                                            <p:strVal val="#ppt_x"/>
                                          </p:val>
                                        </p:tav>
                                        <p:tav tm="100000">
                                          <p:val>
                                            <p:strVal val="#ppt_x"/>
                                          </p:val>
                                        </p:tav>
                                      </p:tavLst>
                                    </p:anim>
                                    <p:anim calcmode="lin" valueType="num">
                                      <p:cBhvr>
                                        <p:cTn id="69" dur="1000" fill="hold"/>
                                        <p:tgtEl>
                                          <p:spTgt spid="2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1000"/>
                                        <p:tgtEl>
                                          <p:spTgt spid="25"/>
                                        </p:tgtEl>
                                      </p:cBhvr>
                                    </p:animEffect>
                                    <p:anim calcmode="lin" valueType="num">
                                      <p:cBhvr>
                                        <p:cTn id="73" dur="1000" fill="hold"/>
                                        <p:tgtEl>
                                          <p:spTgt spid="25"/>
                                        </p:tgtEl>
                                        <p:attrNameLst>
                                          <p:attrName>ppt_x</p:attrName>
                                        </p:attrNameLst>
                                      </p:cBhvr>
                                      <p:tavLst>
                                        <p:tav tm="0">
                                          <p:val>
                                            <p:strVal val="#ppt_x"/>
                                          </p:val>
                                        </p:tav>
                                        <p:tav tm="100000">
                                          <p:val>
                                            <p:strVal val="#ppt_x"/>
                                          </p:val>
                                        </p:tav>
                                      </p:tavLst>
                                    </p:anim>
                                    <p:anim calcmode="lin" valueType="num">
                                      <p:cBhvr>
                                        <p:cTn id="74" dur="1000" fill="hold"/>
                                        <p:tgtEl>
                                          <p:spTgt spid="2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1000"/>
                                        <p:tgtEl>
                                          <p:spTgt spid="26"/>
                                        </p:tgtEl>
                                      </p:cBhvr>
                                    </p:animEffect>
                                    <p:anim calcmode="lin" valueType="num">
                                      <p:cBhvr>
                                        <p:cTn id="78" dur="1000" fill="hold"/>
                                        <p:tgtEl>
                                          <p:spTgt spid="26"/>
                                        </p:tgtEl>
                                        <p:attrNameLst>
                                          <p:attrName>ppt_x</p:attrName>
                                        </p:attrNameLst>
                                      </p:cBhvr>
                                      <p:tavLst>
                                        <p:tav tm="0">
                                          <p:val>
                                            <p:strVal val="#ppt_x"/>
                                          </p:val>
                                        </p:tav>
                                        <p:tav tm="100000">
                                          <p:val>
                                            <p:strVal val="#ppt_x"/>
                                          </p:val>
                                        </p:tav>
                                      </p:tavLst>
                                    </p:anim>
                                    <p:anim calcmode="lin" valueType="num">
                                      <p:cBhvr>
                                        <p:cTn id="7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grpId="0"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barn(inVertical)">
                                      <p:cBhvr>
                                        <p:cTn id="84" dur="5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additive="base">
                                        <p:cTn id="89" dur="500" fill="hold"/>
                                        <p:tgtEl>
                                          <p:spTgt spid="3"/>
                                        </p:tgtEl>
                                        <p:attrNameLst>
                                          <p:attrName>ppt_x</p:attrName>
                                        </p:attrNameLst>
                                      </p:cBhvr>
                                      <p:tavLst>
                                        <p:tav tm="0">
                                          <p:val>
                                            <p:strVal val="#ppt_x"/>
                                          </p:val>
                                        </p:tav>
                                        <p:tav tm="100000">
                                          <p:val>
                                            <p:strVal val="#ppt_x"/>
                                          </p:val>
                                        </p:tav>
                                      </p:tavLst>
                                    </p:anim>
                                    <p:anim calcmode="lin" valueType="num">
                                      <p:cBhvr additive="base">
                                        <p:cTn id="9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2" grpId="0"/>
      <p:bldP spid="23" grpId="0"/>
      <p:bldP spid="24" grpId="0"/>
      <p:bldP spid="25" grpId="0"/>
      <p:bldP spid="26"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48640" y="53974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775281" cy="1687710"/>
            <a:chOff x="834572" y="239526"/>
            <a:chExt cx="377528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22178" y="823152"/>
              <a:ext cx="2987675" cy="661848"/>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lnSpc>
                  <a:spcPct val="150000"/>
                </a:lnSpc>
                <a:spcBef>
                  <a:spcPct val="0"/>
                </a:spcBef>
                <a:buNone/>
              </a:pPr>
              <a:r>
                <a:rPr lang="zh-CN" altLang="en-US" sz="2800" dirty="0">
                  <a:solidFill>
                    <a:schemeClr val="bg1"/>
                  </a:solidFill>
                  <a:cs typeface="+mn-ea"/>
                  <a:sym typeface="+mn-lt"/>
                </a:rPr>
                <a:t>骑自行车</a:t>
              </a:r>
            </a:p>
          </p:txBody>
        </p:sp>
      </p:grpSp>
      <p:cxnSp>
        <p:nvCxnSpPr>
          <p:cNvPr id="15" name="Straight Connector 55"/>
          <p:cNvCxnSpPr/>
          <p:nvPr/>
        </p:nvCxnSpPr>
        <p:spPr>
          <a:xfrm flipV="1">
            <a:off x="5869353" y="4047767"/>
            <a:ext cx="0" cy="784205"/>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56"/>
          <p:cNvCxnSpPr/>
          <p:nvPr/>
        </p:nvCxnSpPr>
        <p:spPr>
          <a:xfrm>
            <a:off x="7925533" y="3605818"/>
            <a:ext cx="0" cy="608768"/>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57"/>
          <p:cNvCxnSpPr/>
          <p:nvPr/>
        </p:nvCxnSpPr>
        <p:spPr>
          <a:xfrm flipV="1">
            <a:off x="9741149" y="3296890"/>
            <a:ext cx="0" cy="784205"/>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60"/>
          <p:cNvCxnSpPr/>
          <p:nvPr/>
        </p:nvCxnSpPr>
        <p:spPr>
          <a:xfrm flipV="1">
            <a:off x="3580099" y="3537330"/>
            <a:ext cx="0" cy="784205"/>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sp>
        <p:nvSpPr>
          <p:cNvPr id="19" name="Freeform 21"/>
          <p:cNvSpPr/>
          <p:nvPr/>
        </p:nvSpPr>
        <p:spPr bwMode="auto">
          <a:xfrm>
            <a:off x="1422400" y="2388776"/>
            <a:ext cx="10042072" cy="3588466"/>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tx1">
                <a:lumMod val="75000"/>
                <a:lumOff val="25000"/>
              </a:schemeClr>
            </a:solidFill>
            <a:prstDash val="dash"/>
            <a:miter lim="800000"/>
          </a:ln>
        </p:spPr>
        <p:txBody>
          <a:bodyPr lIns="68580" tIns="34290" rIns="68580" bIns="3429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5" name="文本框 24"/>
          <p:cNvSpPr txBox="1"/>
          <p:nvPr/>
        </p:nvSpPr>
        <p:spPr>
          <a:xfrm>
            <a:off x="2219675" y="2388922"/>
            <a:ext cx="2745566" cy="101727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要了解车辆性能，做到车辆的车闸、车铃齐全有效</a:t>
            </a:r>
          </a:p>
          <a:p>
            <a:pPr>
              <a:lnSpc>
                <a:spcPct val="130000"/>
              </a:lnSpc>
            </a:pPr>
            <a:endParaRPr lang="zh-CN" altLang="en-US" sz="1400" dirty="0">
              <a:solidFill>
                <a:schemeClr val="tx1">
                  <a:lumMod val="75000"/>
                  <a:lumOff val="25000"/>
                </a:schemeClr>
              </a:solidFill>
              <a:cs typeface="+mn-ea"/>
              <a:sym typeface="+mn-lt"/>
            </a:endParaRPr>
          </a:p>
        </p:txBody>
      </p:sp>
      <p:sp>
        <p:nvSpPr>
          <p:cNvPr id="27" name="文本框 26"/>
          <p:cNvSpPr txBox="1"/>
          <p:nvPr/>
        </p:nvSpPr>
        <p:spPr>
          <a:xfrm>
            <a:off x="4682195" y="2918386"/>
            <a:ext cx="2435000" cy="1771015"/>
          </a:xfrm>
          <a:prstGeom prst="rect">
            <a:avLst/>
          </a:prstGeom>
          <a:noFill/>
        </p:spPr>
        <p:txBody>
          <a:bodyPr wrap="none" rtlCol="0">
            <a:normAutofit/>
          </a:bodyPr>
          <a:lstStyle/>
          <a:p>
            <a:pPr marL="342900" lvl="0" indent="-342900" algn="l">
              <a:lnSpc>
                <a:spcPct val="150000"/>
              </a:lnSpc>
              <a:spcBef>
                <a:spcPct val="50000"/>
              </a:spcBef>
              <a:buClrTx/>
              <a:buSzTx/>
            </a:pPr>
            <a:r>
              <a:rPr lang="zh-CN" altLang="en-US" sz="1400" dirty="0">
                <a:solidFill>
                  <a:schemeClr val="tx1">
                    <a:lumMod val="75000"/>
                    <a:lumOff val="25000"/>
                  </a:schemeClr>
                </a:solidFill>
                <a:cs typeface="+mn-ea"/>
                <a:sym typeface="+mn-lt"/>
              </a:rPr>
              <a:t>要依次行驶，不抢道，不占道</a:t>
            </a:r>
          </a:p>
          <a:p>
            <a:pPr marL="342900" lvl="0" indent="-342900" algn="l">
              <a:lnSpc>
                <a:spcPct val="150000"/>
              </a:lnSpc>
              <a:spcBef>
                <a:spcPct val="50000"/>
              </a:spcBef>
              <a:buClrTx/>
              <a:buSzTx/>
            </a:pPr>
            <a:r>
              <a:rPr lang="zh-CN" altLang="en-US" sz="1400" dirty="0">
                <a:solidFill>
                  <a:schemeClr val="tx1">
                    <a:lumMod val="75000"/>
                    <a:lumOff val="25000"/>
                  </a:schemeClr>
                </a:solidFill>
                <a:cs typeface="+mn-ea"/>
                <a:sym typeface="+mn-lt"/>
              </a:rPr>
              <a:t>要在规定的非机动车道内行车</a:t>
            </a:r>
            <a:endParaRPr lang="en-US" altLang="zh-CN" sz="1400" dirty="0">
              <a:solidFill>
                <a:schemeClr val="tx1">
                  <a:lumMod val="75000"/>
                  <a:lumOff val="25000"/>
                </a:schemeClr>
              </a:solidFill>
              <a:cs typeface="+mn-ea"/>
              <a:sym typeface="+mn-lt"/>
            </a:endParaRPr>
          </a:p>
          <a:p>
            <a:pPr lvl="0" algn="l">
              <a:lnSpc>
                <a:spcPct val="130000"/>
              </a:lnSpc>
            </a:pPr>
            <a:endParaRPr lang="en-US" altLang="zh-CN" sz="1400" dirty="0">
              <a:solidFill>
                <a:schemeClr val="tx1">
                  <a:lumMod val="75000"/>
                  <a:lumOff val="25000"/>
                </a:schemeClr>
              </a:solidFill>
              <a:cs typeface="+mn-ea"/>
              <a:sym typeface="+mn-lt"/>
            </a:endParaRPr>
          </a:p>
        </p:txBody>
      </p:sp>
      <p:sp>
        <p:nvSpPr>
          <p:cNvPr id="29" name="文本框 28"/>
          <p:cNvSpPr txBox="1"/>
          <p:nvPr/>
        </p:nvSpPr>
        <p:spPr>
          <a:xfrm>
            <a:off x="6613900" y="4344504"/>
            <a:ext cx="4094480" cy="1124585"/>
          </a:xfrm>
          <a:prstGeom prst="rect">
            <a:avLst/>
          </a:prstGeom>
          <a:noFill/>
        </p:spPr>
        <p:txBody>
          <a:bodyPr wrap="none" rtlCol="0">
            <a:spAutoFit/>
          </a:bodyPr>
          <a:lstStyle/>
          <a:p>
            <a:pPr marL="342900" lvl="0" indent="-342900" algn="l">
              <a:lnSpc>
                <a:spcPct val="150000"/>
              </a:lnSpc>
              <a:spcBef>
                <a:spcPct val="50000"/>
              </a:spcBef>
              <a:buClrTx/>
              <a:buSzTx/>
            </a:pPr>
            <a:r>
              <a:rPr lang="zh-CN" altLang="en-US" sz="1400" dirty="0">
                <a:solidFill>
                  <a:schemeClr val="tx1">
                    <a:lumMod val="75000"/>
                    <a:lumOff val="25000"/>
                  </a:schemeClr>
                </a:solidFill>
                <a:cs typeface="+mn-ea"/>
                <a:sym typeface="+mn-lt"/>
              </a:rPr>
              <a:t>要集中精力，骑车不戴耳机耳塞，不听录音、广播</a:t>
            </a:r>
            <a:endParaRPr lang="en-US" altLang="zh-CN" sz="1400" dirty="0">
              <a:solidFill>
                <a:schemeClr val="tx1">
                  <a:lumMod val="75000"/>
                  <a:lumOff val="25000"/>
                </a:schemeClr>
              </a:solidFill>
              <a:cs typeface="+mn-ea"/>
              <a:sym typeface="+mn-lt"/>
            </a:endParaRPr>
          </a:p>
          <a:p>
            <a:pPr marL="342900" lvl="0" indent="-342900" algn="l">
              <a:lnSpc>
                <a:spcPct val="150000"/>
              </a:lnSpc>
              <a:spcBef>
                <a:spcPct val="50000"/>
              </a:spcBef>
              <a:buClrTx/>
              <a:buSzTx/>
            </a:pPr>
            <a:r>
              <a:rPr lang="zh-CN" altLang="en-US" sz="1400" dirty="0">
                <a:solidFill>
                  <a:schemeClr val="tx1">
                    <a:lumMod val="75000"/>
                    <a:lumOff val="25000"/>
                  </a:schemeClr>
                </a:solidFill>
                <a:cs typeface="+mn-ea"/>
                <a:sym typeface="+mn-lt"/>
              </a:rPr>
              <a:t>要在转弯前，减速慢行，向后瞭望，伸手示意；</a:t>
            </a:r>
            <a:endParaRPr lang="en-US" altLang="zh-CN" sz="1400" dirty="0">
              <a:solidFill>
                <a:schemeClr val="tx1">
                  <a:lumMod val="75000"/>
                  <a:lumOff val="25000"/>
                </a:schemeClr>
              </a:solidFill>
              <a:cs typeface="+mn-ea"/>
              <a:sym typeface="+mn-lt"/>
            </a:endParaRPr>
          </a:p>
          <a:p>
            <a:pPr>
              <a:lnSpc>
                <a:spcPct val="130000"/>
              </a:lnSpc>
            </a:pPr>
            <a:endParaRPr lang="en-US" altLang="zh-CN" sz="1400" dirty="0">
              <a:solidFill>
                <a:schemeClr val="tx1">
                  <a:lumMod val="75000"/>
                  <a:lumOff val="25000"/>
                </a:schemeClr>
              </a:solidFill>
              <a:cs typeface="+mn-ea"/>
              <a:sym typeface="+mn-lt"/>
            </a:endParaRPr>
          </a:p>
        </p:txBody>
      </p:sp>
      <p:sp>
        <p:nvSpPr>
          <p:cNvPr id="31" name="文本框 30"/>
          <p:cNvSpPr txBox="1"/>
          <p:nvPr/>
        </p:nvSpPr>
        <p:spPr>
          <a:xfrm>
            <a:off x="7556565" y="1749990"/>
            <a:ext cx="3383280" cy="1168400"/>
          </a:xfrm>
          <a:prstGeom prst="rect">
            <a:avLst/>
          </a:prstGeom>
          <a:noFill/>
        </p:spPr>
        <p:txBody>
          <a:bodyPr wrap="none" rtlCol="0">
            <a:spAutoFit/>
          </a:bodyPr>
          <a:lstStyle/>
          <a:p>
            <a:pPr marL="342900" indent="-342900" algn="l">
              <a:lnSpc>
                <a:spcPct val="150000"/>
              </a:lnSpc>
              <a:spcBef>
                <a:spcPct val="50000"/>
              </a:spcBef>
              <a:buClrTx/>
              <a:buSzTx/>
            </a:pPr>
            <a:r>
              <a:rPr lang="zh-CN" altLang="en-US" sz="1400" dirty="0">
                <a:solidFill>
                  <a:schemeClr val="tx1">
                    <a:lumMod val="75000"/>
                    <a:lumOff val="25000"/>
                  </a:schemeClr>
                </a:solidFill>
                <a:cs typeface="+mn-ea"/>
                <a:sym typeface="+mn-lt"/>
              </a:rPr>
              <a:t>要按规定停放车辆</a:t>
            </a:r>
          </a:p>
          <a:p>
            <a:pPr marL="342900" indent="-342900" algn="l">
              <a:lnSpc>
                <a:spcPct val="150000"/>
              </a:lnSpc>
              <a:spcBef>
                <a:spcPct val="50000"/>
              </a:spcBef>
              <a:buClrTx/>
              <a:buSzTx/>
            </a:pPr>
            <a:r>
              <a:rPr lang="zh-CN" altLang="en-US" sz="1400" dirty="0">
                <a:solidFill>
                  <a:schemeClr val="tx1">
                    <a:lumMod val="75000"/>
                    <a:lumOff val="25000"/>
                  </a:schemeClr>
                </a:solidFill>
                <a:cs typeface="+mn-ea"/>
                <a:sym typeface="+mn-lt"/>
              </a:rPr>
              <a:t>要听从交警指挥，服从管理</a:t>
            </a:r>
            <a:endParaRPr lang="en-US" altLang="zh-CN" sz="1400" dirty="0">
              <a:solidFill>
                <a:schemeClr val="tx1">
                  <a:lumMod val="75000"/>
                  <a:lumOff val="25000"/>
                </a:schemeClr>
              </a:solidFill>
              <a:cs typeface="+mn-ea"/>
              <a:sym typeface="+mn-lt"/>
            </a:endParaRPr>
          </a:p>
          <a:p>
            <a:pPr algn="l">
              <a:lnSpc>
                <a:spcPct val="150000"/>
              </a:lnSpc>
            </a:pPr>
            <a:r>
              <a:rPr lang="zh-CN" altLang="en-US" sz="1400" dirty="0">
                <a:solidFill>
                  <a:schemeClr val="tx1">
                    <a:lumMod val="75000"/>
                    <a:lumOff val="25000"/>
                  </a:schemeClr>
                </a:solidFill>
                <a:cs typeface="+mn-ea"/>
                <a:sym typeface="+mn-lt"/>
              </a:rPr>
              <a:t>在遇到红灯时，依次停在路口停止线以外</a:t>
            </a:r>
          </a:p>
        </p:txBody>
      </p:sp>
      <p:sp>
        <p:nvSpPr>
          <p:cNvPr id="32" name="paper-plane_52119"/>
          <p:cNvSpPr>
            <a:spLocks noChangeAspect="1"/>
          </p:cNvSpPr>
          <p:nvPr/>
        </p:nvSpPr>
        <p:spPr bwMode="auto">
          <a:xfrm rot="1013866">
            <a:off x="10922169" y="2290052"/>
            <a:ext cx="572635" cy="609685"/>
          </a:xfrm>
          <a:custGeom>
            <a:avLst/>
            <a:gdLst>
              <a:gd name="T0" fmla="*/ 0 w 391"/>
              <a:gd name="T1" fmla="*/ 196 h 417"/>
              <a:gd name="T2" fmla="*/ 391 w 391"/>
              <a:gd name="T3" fmla="*/ 0 h 417"/>
              <a:gd name="T4" fmla="*/ 298 w 391"/>
              <a:gd name="T5" fmla="*/ 388 h 417"/>
              <a:gd name="T6" fmla="*/ 223 w 391"/>
              <a:gd name="T7" fmla="*/ 340 h 417"/>
              <a:gd name="T8" fmla="*/ 159 w 391"/>
              <a:gd name="T9" fmla="*/ 417 h 417"/>
              <a:gd name="T10" fmla="*/ 159 w 391"/>
              <a:gd name="T11" fmla="*/ 295 h 417"/>
              <a:gd name="T12" fmla="*/ 296 w 391"/>
              <a:gd name="T13" fmla="*/ 112 h 417"/>
              <a:gd name="T14" fmla="*/ 113 w 391"/>
              <a:gd name="T15" fmla="*/ 269 h 417"/>
              <a:gd name="T16" fmla="*/ 0 w 391"/>
              <a:gd name="T17" fmla="*/ 196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417">
                <a:moveTo>
                  <a:pt x="0" y="196"/>
                </a:moveTo>
                <a:lnTo>
                  <a:pt x="391" y="0"/>
                </a:lnTo>
                <a:lnTo>
                  <a:pt x="298" y="388"/>
                </a:lnTo>
                <a:lnTo>
                  <a:pt x="223" y="340"/>
                </a:lnTo>
                <a:lnTo>
                  <a:pt x="159" y="417"/>
                </a:lnTo>
                <a:lnTo>
                  <a:pt x="159" y="295"/>
                </a:lnTo>
                <a:lnTo>
                  <a:pt x="296" y="112"/>
                </a:lnTo>
                <a:lnTo>
                  <a:pt x="113" y="269"/>
                </a:lnTo>
                <a:lnTo>
                  <a:pt x="0" y="196"/>
                </a:lnTo>
                <a:close/>
              </a:path>
            </a:pathLst>
          </a:custGeom>
          <a:solidFill>
            <a:srgbClr val="932322"/>
          </a:solidFill>
          <a:ln>
            <a:noFill/>
          </a:ln>
        </p:spPr>
        <p:txBody>
          <a:bodyPr/>
          <a:lstStyle/>
          <a:p>
            <a:endParaRPr lang="zh-CN" altLang="en-US">
              <a:cs typeface="+mn-ea"/>
              <a:sym typeface="+mn-lt"/>
            </a:endParaRPr>
          </a:p>
        </p:txBody>
      </p:sp>
      <p:grpSp>
        <p:nvGrpSpPr>
          <p:cNvPr id="7" name="组合 6"/>
          <p:cNvGrpSpPr/>
          <p:nvPr/>
        </p:nvGrpSpPr>
        <p:grpSpPr>
          <a:xfrm>
            <a:off x="1540042" y="5168766"/>
            <a:ext cx="1270535" cy="510139"/>
            <a:chOff x="1540042" y="5168766"/>
            <a:chExt cx="1270535" cy="510139"/>
          </a:xfrm>
        </p:grpSpPr>
        <p:sp>
          <p:nvSpPr>
            <p:cNvPr id="3" name="椭圆 2"/>
            <p:cNvSpPr/>
            <p:nvPr/>
          </p:nvSpPr>
          <p:spPr>
            <a:xfrm>
              <a:off x="1915427" y="5168766"/>
              <a:ext cx="510139" cy="510139"/>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5" name="文本框 4"/>
            <p:cNvSpPr txBox="1"/>
            <p:nvPr/>
          </p:nvSpPr>
          <p:spPr>
            <a:xfrm>
              <a:off x="1540042" y="5207267"/>
              <a:ext cx="1270535" cy="377411"/>
            </a:xfrm>
            <a:prstGeom prst="rect">
              <a:avLst/>
            </a:prstGeom>
            <a:noFill/>
          </p:spPr>
          <p:txBody>
            <a:bodyPr wrap="square" rtlCol="0">
              <a:spAutoFit/>
            </a:bodyPr>
            <a:lstStyle/>
            <a:p>
              <a:pPr algn="ctr">
                <a:lnSpc>
                  <a:spcPct val="150000"/>
                </a:lnSpc>
              </a:pPr>
              <a:r>
                <a:rPr lang="en-US" altLang="zh-CN" sz="1400" b="1">
                  <a:solidFill>
                    <a:schemeClr val="tx1">
                      <a:lumMod val="75000"/>
                      <a:lumOff val="25000"/>
                    </a:schemeClr>
                  </a:solidFill>
                  <a:cs typeface="+mn-ea"/>
                  <a:sym typeface="+mn-lt"/>
                </a:rPr>
                <a:t>01</a:t>
              </a:r>
            </a:p>
          </p:txBody>
        </p:sp>
      </p:grpSp>
      <p:grpSp>
        <p:nvGrpSpPr>
          <p:cNvPr id="34" name="组合 33"/>
          <p:cNvGrpSpPr/>
          <p:nvPr/>
        </p:nvGrpSpPr>
        <p:grpSpPr>
          <a:xfrm>
            <a:off x="2962442" y="4127366"/>
            <a:ext cx="1270535" cy="510139"/>
            <a:chOff x="1540042" y="5168766"/>
            <a:chExt cx="1270535" cy="510139"/>
          </a:xfrm>
        </p:grpSpPr>
        <p:sp>
          <p:nvSpPr>
            <p:cNvPr id="36" name="椭圆 35"/>
            <p:cNvSpPr/>
            <p:nvPr/>
          </p:nvSpPr>
          <p:spPr>
            <a:xfrm>
              <a:off x="1915427" y="5168766"/>
              <a:ext cx="510139" cy="510139"/>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37" name="文本框 36"/>
            <p:cNvSpPr txBox="1"/>
            <p:nvPr/>
          </p:nvSpPr>
          <p:spPr>
            <a:xfrm>
              <a:off x="1540042" y="5207267"/>
              <a:ext cx="1270535" cy="377411"/>
            </a:xfrm>
            <a:prstGeom prst="rect">
              <a:avLst/>
            </a:prstGeom>
            <a:noFill/>
          </p:spPr>
          <p:txBody>
            <a:bodyPr wrap="square" rtlCol="0">
              <a:spAutoFit/>
            </a:bodyPr>
            <a:lstStyle/>
            <a:p>
              <a:pPr algn="ctr">
                <a:lnSpc>
                  <a:spcPct val="150000"/>
                </a:lnSpc>
              </a:pPr>
              <a:r>
                <a:rPr lang="en-US" altLang="zh-CN" sz="1400" b="1">
                  <a:solidFill>
                    <a:schemeClr val="tx1">
                      <a:lumMod val="75000"/>
                      <a:lumOff val="25000"/>
                    </a:schemeClr>
                  </a:solidFill>
                  <a:cs typeface="+mn-ea"/>
                  <a:sym typeface="+mn-lt"/>
                </a:rPr>
                <a:t>02</a:t>
              </a:r>
            </a:p>
          </p:txBody>
        </p:sp>
      </p:grpSp>
      <p:grpSp>
        <p:nvGrpSpPr>
          <p:cNvPr id="38" name="组合 37"/>
          <p:cNvGrpSpPr/>
          <p:nvPr/>
        </p:nvGrpSpPr>
        <p:grpSpPr>
          <a:xfrm>
            <a:off x="5248442" y="4652299"/>
            <a:ext cx="1270535" cy="510139"/>
            <a:chOff x="1540042" y="5168766"/>
            <a:chExt cx="1270535" cy="510139"/>
          </a:xfrm>
        </p:grpSpPr>
        <p:sp>
          <p:nvSpPr>
            <p:cNvPr id="39" name="椭圆 38"/>
            <p:cNvSpPr/>
            <p:nvPr/>
          </p:nvSpPr>
          <p:spPr>
            <a:xfrm>
              <a:off x="1915427" y="5168766"/>
              <a:ext cx="510139" cy="510139"/>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40" name="文本框 39"/>
            <p:cNvSpPr txBox="1"/>
            <p:nvPr/>
          </p:nvSpPr>
          <p:spPr>
            <a:xfrm>
              <a:off x="1540042" y="5207267"/>
              <a:ext cx="1270535" cy="377411"/>
            </a:xfrm>
            <a:prstGeom prst="rect">
              <a:avLst/>
            </a:prstGeom>
            <a:noFill/>
          </p:spPr>
          <p:txBody>
            <a:bodyPr wrap="square" rtlCol="0">
              <a:spAutoFit/>
            </a:bodyPr>
            <a:lstStyle/>
            <a:p>
              <a:pPr algn="ctr">
                <a:lnSpc>
                  <a:spcPct val="150000"/>
                </a:lnSpc>
              </a:pPr>
              <a:r>
                <a:rPr lang="en-US" altLang="zh-CN" sz="1400" b="1">
                  <a:solidFill>
                    <a:schemeClr val="tx1">
                      <a:lumMod val="75000"/>
                      <a:lumOff val="25000"/>
                    </a:schemeClr>
                  </a:solidFill>
                  <a:cs typeface="+mn-ea"/>
                  <a:sym typeface="+mn-lt"/>
                </a:rPr>
                <a:t>03</a:t>
              </a:r>
            </a:p>
          </p:txBody>
        </p:sp>
      </p:grpSp>
      <p:grpSp>
        <p:nvGrpSpPr>
          <p:cNvPr id="41" name="组合 40"/>
          <p:cNvGrpSpPr/>
          <p:nvPr/>
        </p:nvGrpSpPr>
        <p:grpSpPr>
          <a:xfrm>
            <a:off x="7297375" y="3289165"/>
            <a:ext cx="1270535" cy="510139"/>
            <a:chOff x="1540042" y="5168766"/>
            <a:chExt cx="1270535" cy="510139"/>
          </a:xfrm>
        </p:grpSpPr>
        <p:sp>
          <p:nvSpPr>
            <p:cNvPr id="42" name="椭圆 41"/>
            <p:cNvSpPr/>
            <p:nvPr/>
          </p:nvSpPr>
          <p:spPr>
            <a:xfrm>
              <a:off x="1915427" y="5168766"/>
              <a:ext cx="510139" cy="510139"/>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43" name="文本框 42"/>
            <p:cNvSpPr txBox="1"/>
            <p:nvPr/>
          </p:nvSpPr>
          <p:spPr>
            <a:xfrm>
              <a:off x="1540042" y="5207267"/>
              <a:ext cx="1270535" cy="377411"/>
            </a:xfrm>
            <a:prstGeom prst="rect">
              <a:avLst/>
            </a:prstGeom>
            <a:noFill/>
          </p:spPr>
          <p:txBody>
            <a:bodyPr wrap="square" rtlCol="0">
              <a:spAutoFit/>
            </a:bodyPr>
            <a:lstStyle/>
            <a:p>
              <a:pPr algn="ctr">
                <a:lnSpc>
                  <a:spcPct val="150000"/>
                </a:lnSpc>
              </a:pPr>
              <a:r>
                <a:rPr lang="en-US" altLang="zh-CN" sz="1400" b="1">
                  <a:solidFill>
                    <a:schemeClr val="tx1">
                      <a:lumMod val="75000"/>
                      <a:lumOff val="25000"/>
                    </a:schemeClr>
                  </a:solidFill>
                  <a:cs typeface="+mn-ea"/>
                  <a:sym typeface="+mn-lt"/>
                </a:rPr>
                <a:t>04</a:t>
              </a:r>
            </a:p>
          </p:txBody>
        </p:sp>
      </p:grpSp>
      <p:grpSp>
        <p:nvGrpSpPr>
          <p:cNvPr id="44" name="组合 43"/>
          <p:cNvGrpSpPr/>
          <p:nvPr/>
        </p:nvGrpSpPr>
        <p:grpSpPr>
          <a:xfrm>
            <a:off x="9135355" y="3794105"/>
            <a:ext cx="1270535" cy="510139"/>
            <a:chOff x="1540042" y="5168766"/>
            <a:chExt cx="1270535" cy="510139"/>
          </a:xfrm>
        </p:grpSpPr>
        <p:sp>
          <p:nvSpPr>
            <p:cNvPr id="45" name="椭圆 44"/>
            <p:cNvSpPr/>
            <p:nvPr/>
          </p:nvSpPr>
          <p:spPr>
            <a:xfrm>
              <a:off x="1915427" y="5168766"/>
              <a:ext cx="510139" cy="510139"/>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46" name="文本框 45"/>
            <p:cNvSpPr txBox="1"/>
            <p:nvPr/>
          </p:nvSpPr>
          <p:spPr>
            <a:xfrm>
              <a:off x="1540042" y="5207267"/>
              <a:ext cx="1270535" cy="377411"/>
            </a:xfrm>
            <a:prstGeom prst="rect">
              <a:avLst/>
            </a:prstGeom>
            <a:noFill/>
          </p:spPr>
          <p:txBody>
            <a:bodyPr wrap="square" rtlCol="0">
              <a:spAutoFit/>
            </a:bodyPr>
            <a:lstStyle/>
            <a:p>
              <a:pPr algn="ctr">
                <a:lnSpc>
                  <a:spcPct val="150000"/>
                </a:lnSpc>
              </a:pPr>
              <a:r>
                <a:rPr lang="en-US" altLang="zh-CN" sz="1400" b="1">
                  <a:solidFill>
                    <a:schemeClr val="tx1">
                      <a:lumMod val="75000"/>
                      <a:lumOff val="25000"/>
                    </a:schemeClr>
                  </a:solidFill>
                  <a:cs typeface="+mn-ea"/>
                  <a:sym typeface="+mn-lt"/>
                </a:rPr>
                <a:t>05</a:t>
              </a:r>
            </a:p>
          </p:txBody>
        </p:sp>
      </p:grpSp>
      <p:sp>
        <p:nvSpPr>
          <p:cNvPr id="47" name="文本框 46"/>
          <p:cNvSpPr txBox="1"/>
          <p:nvPr/>
        </p:nvSpPr>
        <p:spPr>
          <a:xfrm>
            <a:off x="921213" y="3540536"/>
            <a:ext cx="2435000" cy="106045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未满</a:t>
            </a:r>
            <a:r>
              <a:rPr lang="en-US" altLang="zh-CN" sz="1400" dirty="0">
                <a:solidFill>
                  <a:schemeClr val="tx1">
                    <a:lumMod val="75000"/>
                    <a:lumOff val="25000"/>
                  </a:schemeClr>
                </a:solidFill>
                <a:cs typeface="+mn-ea"/>
                <a:sym typeface="+mn-lt"/>
              </a:rPr>
              <a:t>12</a:t>
            </a:r>
            <a:r>
              <a:rPr lang="zh-CN" altLang="en-US" sz="1400" dirty="0">
                <a:solidFill>
                  <a:schemeClr val="tx1">
                    <a:lumMod val="75000"/>
                    <a:lumOff val="25000"/>
                  </a:schemeClr>
                </a:solidFill>
                <a:cs typeface="+mn-ea"/>
                <a:sym typeface="+mn-lt"/>
              </a:rPr>
              <a:t>岁的儿童，不准在道路上骑自行车、三轮车和推拉人力车</a:t>
            </a:r>
          </a:p>
        </p:txBody>
      </p:sp>
      <p:cxnSp>
        <p:nvCxnSpPr>
          <p:cNvPr id="48" name="Straight Connector 60"/>
          <p:cNvCxnSpPr/>
          <p:nvPr/>
        </p:nvCxnSpPr>
        <p:spPr>
          <a:xfrm flipV="1">
            <a:off x="2157087" y="4913523"/>
            <a:ext cx="0" cy="474813"/>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pic>
        <p:nvPicPr>
          <p:cNvPr id="10" name="图片 9" descr="u=4070300193,1703075060&amp;fm=11&amp;gp=0"/>
          <p:cNvPicPr>
            <a:picLocks noChangeAspect="1"/>
          </p:cNvPicPr>
          <p:nvPr/>
        </p:nvPicPr>
        <p:blipFill>
          <a:blip r:embed="rId8">
            <a:extLst>
              <a:ext uri="{BEBA8EAE-BF5A-486C-A8C5-ECC9F3942E4B}">
                <a14:imgProps xmlns:a14="http://schemas.microsoft.com/office/drawing/2010/main">
                  <a14:imgLayer>
                    <a14:imgEffect>
                      <a14:backgroundRemoval t="24138" b="80843" l="22308" r="82692">
                        <a14:foregroundMark x1="49231" y1="28352" x2="49231" y2="28352"/>
                        <a14:foregroundMark x1="43077" y1="32567" x2="43077" y2="32567"/>
                        <a14:foregroundMark x1="38462" y1="35249" x2="38462" y2="35249"/>
                        <a14:foregroundMark x1="38846" y1="31034" x2="38846" y2="31034"/>
                        <a14:foregroundMark x1="53846" y1="47510" x2="53846" y2="47510"/>
                        <a14:foregroundMark x1="40385" y1="81226" x2="40385" y2="81226"/>
                        <a14:foregroundMark x1="33077" y1="76245" x2="33077" y2="76245"/>
                      </a14:backgroundRemoval>
                    </a14:imgEffect>
                  </a14:imgLayer>
                </a14:imgProps>
              </a:ext>
            </a:extLst>
          </a:blip>
          <a:srcRect l="26288" t="17759" r="20058" b="16877"/>
          <a:stretch>
            <a:fillRect/>
          </a:stretch>
        </p:blipFill>
        <p:spPr>
          <a:xfrm>
            <a:off x="10526343" y="4766199"/>
            <a:ext cx="919576" cy="11245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2000"/>
                            </p:stCondLst>
                            <p:childTnLst>
                              <p:par>
                                <p:cTn id="33" presetID="22" presetClass="entr" presetSubtype="4"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down)">
                                      <p:cBhvr>
                                        <p:cTn id="35" dur="500"/>
                                        <p:tgtEl>
                                          <p:spTgt spid="48"/>
                                        </p:tgtEl>
                                      </p:cBhvr>
                                    </p:animEffect>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500"/>
                                        <p:tgtEl>
                                          <p:spTgt spid="18"/>
                                        </p:tgtEl>
                                      </p:cBhvr>
                                    </p:animEffect>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4"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par>
                                <p:cTn id="54" presetID="2" presetClass="entr" presetSubtype="4"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1+#ppt_h/2"/>
                                          </p:val>
                                        </p:tav>
                                        <p:tav tm="100000">
                                          <p:val>
                                            <p:strVal val="#ppt_y"/>
                                          </p:val>
                                        </p:tav>
                                      </p:tavLst>
                                    </p:anim>
                                  </p:childTnLst>
                                </p:cTn>
                              </p:par>
                            </p:childTnLst>
                          </p:cTn>
                        </p:par>
                        <p:par>
                          <p:cTn id="58" fill="hold">
                            <p:stCondLst>
                              <p:cond delay="4500"/>
                            </p:stCondLst>
                            <p:childTnLst>
                              <p:par>
                                <p:cTn id="59" presetID="22" presetClass="entr" presetSubtype="1"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ppt_x"/>
                                          </p:val>
                                        </p:tav>
                                        <p:tav tm="100000">
                                          <p:val>
                                            <p:strVal val="#ppt_x"/>
                                          </p:val>
                                        </p:tav>
                                      </p:tavLst>
                                    </p:anim>
                                    <p:anim calcmode="lin" valueType="num">
                                      <p:cBhvr additive="base">
                                        <p:cTn id="65" dur="500" fill="hold"/>
                                        <p:tgtEl>
                                          <p:spTgt spid="29"/>
                                        </p:tgtEl>
                                        <p:attrNameLst>
                                          <p:attrName>ppt_y</p:attrName>
                                        </p:attrNameLst>
                                      </p:cBhvr>
                                      <p:tavLst>
                                        <p:tav tm="0">
                                          <p:val>
                                            <p:strVal val="1+#ppt_h/2"/>
                                          </p:val>
                                        </p:tav>
                                        <p:tav tm="100000">
                                          <p:val>
                                            <p:strVal val="#ppt_y"/>
                                          </p:val>
                                        </p:tav>
                                      </p:tavLst>
                                    </p:anim>
                                  </p:childTnLst>
                                </p:cTn>
                              </p:par>
                            </p:childTnLst>
                          </p:cTn>
                        </p:par>
                        <p:par>
                          <p:cTn id="66" fill="hold">
                            <p:stCondLst>
                              <p:cond delay="5000"/>
                            </p:stCondLst>
                            <p:childTnLst>
                              <p:par>
                                <p:cTn id="67" presetID="22" presetClass="entr" presetSubtype="4" fill="hold"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down)">
                                      <p:cBhvr>
                                        <p:cTn id="69" dur="500"/>
                                        <p:tgtEl>
                                          <p:spTgt spid="17"/>
                                        </p:tgtEl>
                                      </p:cBhvr>
                                    </p:animEffect>
                                  </p:childTnLst>
                                </p:cTn>
                              </p:par>
                              <p:par>
                                <p:cTn id="70" presetID="2" presetClass="entr" presetSubtype="4"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fill="hold"/>
                                        <p:tgtEl>
                                          <p:spTgt spid="31"/>
                                        </p:tgtEl>
                                        <p:attrNameLst>
                                          <p:attrName>ppt_x</p:attrName>
                                        </p:attrNameLst>
                                      </p:cBhvr>
                                      <p:tavLst>
                                        <p:tav tm="0">
                                          <p:val>
                                            <p:strVal val="#ppt_x"/>
                                          </p:val>
                                        </p:tav>
                                        <p:tav tm="100000">
                                          <p:val>
                                            <p:strVal val="#ppt_x"/>
                                          </p:val>
                                        </p:tav>
                                      </p:tavLst>
                                    </p:anim>
                                    <p:anim calcmode="lin" valueType="num">
                                      <p:cBhvr additive="base">
                                        <p:cTn id="7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27" grpId="0"/>
      <p:bldP spid="29" grpId="0"/>
      <p:bldP spid="31"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383540" y="54101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756231" cy="1687710"/>
            <a:chOff x="834572" y="239526"/>
            <a:chExt cx="375623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03128" y="915325"/>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乘车安全</a:t>
              </a:r>
            </a:p>
          </p:txBody>
        </p:sp>
      </p:grpSp>
      <p:cxnSp>
        <p:nvCxnSpPr>
          <p:cNvPr id="9" name="直接连接符 8"/>
          <p:cNvCxnSpPr>
            <a:stCxn id="52" idx="2"/>
            <a:endCxn id="44" idx="6"/>
          </p:cNvCxnSpPr>
          <p:nvPr/>
        </p:nvCxnSpPr>
        <p:spPr>
          <a:xfrm>
            <a:off x="1881716" y="3259521"/>
            <a:ext cx="8373026" cy="0"/>
          </a:xfrm>
          <a:prstGeom prst="line">
            <a:avLst/>
          </a:prstGeom>
          <a:ln w="12700" cap="rnd">
            <a:solidFill>
              <a:srgbClr val="932322"/>
            </a:solidFill>
            <a:round/>
          </a:ln>
        </p:spPr>
        <p:style>
          <a:lnRef idx="1">
            <a:schemeClr val="accent1"/>
          </a:lnRef>
          <a:fillRef idx="0">
            <a:schemeClr val="accent1"/>
          </a:fillRef>
          <a:effectRef idx="0">
            <a:schemeClr val="accent1"/>
          </a:effectRef>
          <a:fontRef idx="minor">
            <a:schemeClr val="tx1"/>
          </a:fontRef>
        </p:style>
      </p:cxnSp>
      <p:grpSp>
        <p:nvGrpSpPr>
          <p:cNvPr id="10" name="ïṧḷïḋè"/>
          <p:cNvGrpSpPr/>
          <p:nvPr/>
        </p:nvGrpSpPr>
        <p:grpSpPr>
          <a:xfrm>
            <a:off x="1881716" y="2767843"/>
            <a:ext cx="72000" cy="527678"/>
            <a:chOff x="1903137" y="2482831"/>
            <a:chExt cx="72000" cy="527678"/>
          </a:xfrm>
        </p:grpSpPr>
        <p:cxnSp>
          <p:nvCxnSpPr>
            <p:cNvPr id="51" name="直接连接符 50"/>
            <p:cNvCxnSpPr>
              <a:endCxn id="52" idx="4"/>
            </p:cNvCxnSpPr>
            <p:nvPr/>
          </p:nvCxnSpPr>
          <p:spPr>
            <a:xfrm>
              <a:off x="1939137" y="2482831"/>
              <a:ext cx="0" cy="527678"/>
            </a:xfrm>
            <a:prstGeom prst="line">
              <a:avLst/>
            </a:prstGeom>
            <a:ln w="12700" cap="rnd">
              <a:solidFill>
                <a:srgbClr val="932322"/>
              </a:solidFill>
              <a:round/>
            </a:ln>
          </p:spPr>
          <p:style>
            <a:lnRef idx="1">
              <a:schemeClr val="accent1"/>
            </a:lnRef>
            <a:fillRef idx="0">
              <a:schemeClr val="accent1"/>
            </a:fillRef>
            <a:effectRef idx="0">
              <a:schemeClr val="accent1"/>
            </a:effectRef>
            <a:fontRef idx="minor">
              <a:schemeClr val="tx1"/>
            </a:fontRef>
          </p:style>
        </p:cxnSp>
        <p:sp>
          <p:nvSpPr>
            <p:cNvPr id="52" name="ïṧliḋe"/>
            <p:cNvSpPr/>
            <p:nvPr/>
          </p:nvSpPr>
          <p:spPr>
            <a:xfrm>
              <a:off x="1903137" y="2938509"/>
              <a:ext cx="72000" cy="72000"/>
            </a:xfrm>
            <a:prstGeom prst="ellipse">
              <a:avLst/>
            </a:prstGeom>
            <a:solidFill>
              <a:srgbClr val="932322"/>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i="1" dirty="0">
                <a:solidFill>
                  <a:schemeClr val="tx1"/>
                </a:solidFill>
                <a:cs typeface="+mn-ea"/>
                <a:sym typeface="+mn-lt"/>
              </a:endParaRPr>
            </a:p>
          </p:txBody>
        </p:sp>
      </p:grpSp>
      <p:grpSp>
        <p:nvGrpSpPr>
          <p:cNvPr id="13" name="îṩliḋe"/>
          <p:cNvGrpSpPr/>
          <p:nvPr/>
        </p:nvGrpSpPr>
        <p:grpSpPr>
          <a:xfrm>
            <a:off x="3956973" y="2767842"/>
            <a:ext cx="72000" cy="527679"/>
            <a:chOff x="3978394" y="2482830"/>
            <a:chExt cx="72000" cy="527679"/>
          </a:xfrm>
        </p:grpSpPr>
        <p:cxnSp>
          <p:nvCxnSpPr>
            <p:cNvPr id="49" name="直接连接符 48"/>
            <p:cNvCxnSpPr>
              <a:endCxn id="50" idx="4"/>
            </p:cNvCxnSpPr>
            <p:nvPr/>
          </p:nvCxnSpPr>
          <p:spPr>
            <a:xfrm>
              <a:off x="4014394" y="2482830"/>
              <a:ext cx="0" cy="527679"/>
            </a:xfrm>
            <a:prstGeom prst="line">
              <a:avLst/>
            </a:prstGeom>
            <a:ln w="12700" cap="rnd">
              <a:solidFill>
                <a:srgbClr val="932322"/>
              </a:solidFill>
              <a:round/>
            </a:ln>
          </p:spPr>
          <p:style>
            <a:lnRef idx="1">
              <a:schemeClr val="accent1"/>
            </a:lnRef>
            <a:fillRef idx="0">
              <a:schemeClr val="accent1"/>
            </a:fillRef>
            <a:effectRef idx="0">
              <a:schemeClr val="accent1"/>
            </a:effectRef>
            <a:fontRef idx="minor">
              <a:schemeClr val="tx1"/>
            </a:fontRef>
          </p:style>
        </p:cxnSp>
        <p:sp>
          <p:nvSpPr>
            <p:cNvPr id="50" name="ïSliḍe"/>
            <p:cNvSpPr/>
            <p:nvPr/>
          </p:nvSpPr>
          <p:spPr>
            <a:xfrm>
              <a:off x="3978394" y="2938509"/>
              <a:ext cx="72000" cy="72000"/>
            </a:xfrm>
            <a:prstGeom prst="ellipse">
              <a:avLst/>
            </a:prstGeom>
            <a:solidFill>
              <a:srgbClr val="932322"/>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i="1" dirty="0">
                <a:solidFill>
                  <a:schemeClr val="tx1"/>
                </a:solidFill>
                <a:cs typeface="+mn-ea"/>
                <a:sym typeface="+mn-lt"/>
              </a:endParaRPr>
            </a:p>
          </p:txBody>
        </p:sp>
      </p:grpSp>
      <p:grpSp>
        <p:nvGrpSpPr>
          <p:cNvPr id="14" name="ïşlîḋê"/>
          <p:cNvGrpSpPr/>
          <p:nvPr/>
        </p:nvGrpSpPr>
        <p:grpSpPr>
          <a:xfrm>
            <a:off x="6032230" y="2767843"/>
            <a:ext cx="72000" cy="527678"/>
            <a:chOff x="6053651" y="2482831"/>
            <a:chExt cx="72000" cy="527678"/>
          </a:xfrm>
        </p:grpSpPr>
        <p:cxnSp>
          <p:nvCxnSpPr>
            <p:cNvPr id="47" name="直接连接符 46"/>
            <p:cNvCxnSpPr/>
            <p:nvPr/>
          </p:nvCxnSpPr>
          <p:spPr>
            <a:xfrm>
              <a:off x="6089651" y="2482831"/>
              <a:ext cx="0" cy="455678"/>
            </a:xfrm>
            <a:prstGeom prst="line">
              <a:avLst/>
            </a:prstGeom>
            <a:ln w="12700" cap="rnd">
              <a:solidFill>
                <a:srgbClr val="932322"/>
              </a:solidFill>
              <a:round/>
            </a:ln>
          </p:spPr>
          <p:style>
            <a:lnRef idx="1">
              <a:schemeClr val="accent1"/>
            </a:lnRef>
            <a:fillRef idx="0">
              <a:schemeClr val="accent1"/>
            </a:fillRef>
            <a:effectRef idx="0">
              <a:schemeClr val="accent1"/>
            </a:effectRef>
            <a:fontRef idx="minor">
              <a:schemeClr val="tx1"/>
            </a:fontRef>
          </p:style>
        </p:cxnSp>
        <p:sp>
          <p:nvSpPr>
            <p:cNvPr id="48" name="išlídè"/>
            <p:cNvSpPr/>
            <p:nvPr/>
          </p:nvSpPr>
          <p:spPr>
            <a:xfrm>
              <a:off x="6053651" y="2938509"/>
              <a:ext cx="72000" cy="72000"/>
            </a:xfrm>
            <a:prstGeom prst="ellipse">
              <a:avLst/>
            </a:prstGeom>
            <a:solidFill>
              <a:srgbClr val="932322"/>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i="1" dirty="0">
                <a:solidFill>
                  <a:schemeClr val="tx1"/>
                </a:solidFill>
                <a:cs typeface="+mn-ea"/>
                <a:sym typeface="+mn-lt"/>
              </a:endParaRPr>
            </a:p>
          </p:txBody>
        </p:sp>
      </p:grpSp>
      <p:grpSp>
        <p:nvGrpSpPr>
          <p:cNvPr id="15" name="íslíďê"/>
          <p:cNvGrpSpPr/>
          <p:nvPr/>
        </p:nvGrpSpPr>
        <p:grpSpPr>
          <a:xfrm>
            <a:off x="8107487" y="2767842"/>
            <a:ext cx="72000" cy="527679"/>
            <a:chOff x="8128908" y="2482830"/>
            <a:chExt cx="72000" cy="527679"/>
          </a:xfrm>
        </p:grpSpPr>
        <p:cxnSp>
          <p:nvCxnSpPr>
            <p:cNvPr id="45" name="直接连接符 44"/>
            <p:cNvCxnSpPr>
              <a:endCxn id="46" idx="4"/>
            </p:cNvCxnSpPr>
            <p:nvPr/>
          </p:nvCxnSpPr>
          <p:spPr>
            <a:xfrm>
              <a:off x="8164908" y="2482830"/>
              <a:ext cx="0" cy="527679"/>
            </a:xfrm>
            <a:prstGeom prst="line">
              <a:avLst/>
            </a:prstGeom>
            <a:ln w="12700" cap="rnd">
              <a:solidFill>
                <a:srgbClr val="932322"/>
              </a:solidFill>
              <a:round/>
            </a:ln>
          </p:spPr>
          <p:style>
            <a:lnRef idx="1">
              <a:schemeClr val="accent1"/>
            </a:lnRef>
            <a:fillRef idx="0">
              <a:schemeClr val="accent1"/>
            </a:fillRef>
            <a:effectRef idx="0">
              <a:schemeClr val="accent1"/>
            </a:effectRef>
            <a:fontRef idx="minor">
              <a:schemeClr val="tx1"/>
            </a:fontRef>
          </p:style>
        </p:cxnSp>
        <p:sp>
          <p:nvSpPr>
            <p:cNvPr id="46" name="işḻíḓè"/>
            <p:cNvSpPr/>
            <p:nvPr/>
          </p:nvSpPr>
          <p:spPr>
            <a:xfrm>
              <a:off x="8128908" y="2938509"/>
              <a:ext cx="72000" cy="72000"/>
            </a:xfrm>
            <a:prstGeom prst="ellipse">
              <a:avLst/>
            </a:prstGeom>
            <a:solidFill>
              <a:srgbClr val="932322"/>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i="1" dirty="0">
                <a:solidFill>
                  <a:schemeClr val="tx1"/>
                </a:solidFill>
                <a:cs typeface="+mn-ea"/>
                <a:sym typeface="+mn-lt"/>
              </a:endParaRPr>
            </a:p>
          </p:txBody>
        </p:sp>
      </p:grpSp>
      <p:grpSp>
        <p:nvGrpSpPr>
          <p:cNvPr id="16" name="iṥḻidè"/>
          <p:cNvGrpSpPr/>
          <p:nvPr/>
        </p:nvGrpSpPr>
        <p:grpSpPr>
          <a:xfrm>
            <a:off x="10182742" y="2767843"/>
            <a:ext cx="72000" cy="527678"/>
            <a:chOff x="10204163" y="2482831"/>
            <a:chExt cx="72000" cy="527678"/>
          </a:xfrm>
        </p:grpSpPr>
        <p:cxnSp>
          <p:nvCxnSpPr>
            <p:cNvPr id="43" name="直接连接符 42"/>
            <p:cNvCxnSpPr/>
            <p:nvPr/>
          </p:nvCxnSpPr>
          <p:spPr>
            <a:xfrm>
              <a:off x="10240163" y="2482831"/>
              <a:ext cx="0" cy="455678"/>
            </a:xfrm>
            <a:prstGeom prst="line">
              <a:avLst/>
            </a:prstGeom>
            <a:ln w="12700" cap="rnd">
              <a:solidFill>
                <a:srgbClr val="932322"/>
              </a:solidFill>
              <a:round/>
            </a:ln>
          </p:spPr>
          <p:style>
            <a:lnRef idx="1">
              <a:schemeClr val="accent1"/>
            </a:lnRef>
            <a:fillRef idx="0">
              <a:schemeClr val="accent1"/>
            </a:fillRef>
            <a:effectRef idx="0">
              <a:schemeClr val="accent1"/>
            </a:effectRef>
            <a:fontRef idx="minor">
              <a:schemeClr val="tx1"/>
            </a:fontRef>
          </p:style>
        </p:cxnSp>
        <p:sp>
          <p:nvSpPr>
            <p:cNvPr id="44" name="îṥľiḍè"/>
            <p:cNvSpPr/>
            <p:nvPr/>
          </p:nvSpPr>
          <p:spPr>
            <a:xfrm>
              <a:off x="10204163" y="2938509"/>
              <a:ext cx="72000" cy="72000"/>
            </a:xfrm>
            <a:prstGeom prst="ellipse">
              <a:avLst/>
            </a:prstGeom>
            <a:solidFill>
              <a:srgbClr val="932322"/>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3765"/>
              <a:endParaRPr lang="zh-CN" altLang="en-US" sz="2000" b="1" i="1" dirty="0">
                <a:solidFill>
                  <a:schemeClr val="tx1"/>
                </a:solidFill>
                <a:cs typeface="+mn-ea"/>
                <a:sym typeface="+mn-lt"/>
              </a:endParaRPr>
            </a:p>
          </p:txBody>
        </p:sp>
      </p:grpSp>
      <p:grpSp>
        <p:nvGrpSpPr>
          <p:cNvPr id="17" name="组合 16"/>
          <p:cNvGrpSpPr/>
          <p:nvPr/>
        </p:nvGrpSpPr>
        <p:grpSpPr>
          <a:xfrm>
            <a:off x="1563455" y="2193664"/>
            <a:ext cx="708520" cy="581809"/>
            <a:chOff x="1627231" y="2236669"/>
            <a:chExt cx="708520" cy="581809"/>
          </a:xfrm>
        </p:grpSpPr>
        <p:sp>
          <p:nvSpPr>
            <p:cNvPr id="41" name="椭圆 40"/>
            <p:cNvSpPr/>
            <p:nvPr/>
          </p:nvSpPr>
          <p:spPr>
            <a:xfrm>
              <a:off x="1690774" y="2237043"/>
              <a:ext cx="581435" cy="581435"/>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42" name="文本框 27"/>
            <p:cNvSpPr txBox="1"/>
            <p:nvPr/>
          </p:nvSpPr>
          <p:spPr>
            <a:xfrm>
              <a:off x="1627231" y="2236669"/>
              <a:ext cx="70852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b="1" dirty="0">
                  <a:solidFill>
                    <a:schemeClr val="bg1"/>
                  </a:solidFill>
                  <a:cs typeface="+mn-ea"/>
                  <a:sym typeface="+mn-lt"/>
                </a:rPr>
                <a:t>01</a:t>
              </a:r>
            </a:p>
          </p:txBody>
        </p:sp>
      </p:grpSp>
      <p:grpSp>
        <p:nvGrpSpPr>
          <p:cNvPr id="18" name="组合 17"/>
          <p:cNvGrpSpPr/>
          <p:nvPr/>
        </p:nvGrpSpPr>
        <p:grpSpPr>
          <a:xfrm>
            <a:off x="3638711" y="2193664"/>
            <a:ext cx="708520" cy="581809"/>
            <a:chOff x="1627231" y="2236669"/>
            <a:chExt cx="708520" cy="581809"/>
          </a:xfrm>
        </p:grpSpPr>
        <p:sp>
          <p:nvSpPr>
            <p:cNvPr id="39" name="椭圆 38"/>
            <p:cNvSpPr/>
            <p:nvPr/>
          </p:nvSpPr>
          <p:spPr>
            <a:xfrm>
              <a:off x="1690774" y="2237043"/>
              <a:ext cx="581435" cy="581435"/>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40" name="文本框 30"/>
            <p:cNvSpPr txBox="1"/>
            <p:nvPr/>
          </p:nvSpPr>
          <p:spPr>
            <a:xfrm>
              <a:off x="1627231" y="2236669"/>
              <a:ext cx="70852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b="1" dirty="0">
                  <a:solidFill>
                    <a:schemeClr val="bg1"/>
                  </a:solidFill>
                  <a:cs typeface="+mn-ea"/>
                  <a:sym typeface="+mn-lt"/>
                </a:rPr>
                <a:t>02</a:t>
              </a:r>
            </a:p>
          </p:txBody>
        </p:sp>
      </p:grpSp>
      <p:grpSp>
        <p:nvGrpSpPr>
          <p:cNvPr id="19" name="组合 18"/>
          <p:cNvGrpSpPr/>
          <p:nvPr/>
        </p:nvGrpSpPr>
        <p:grpSpPr>
          <a:xfrm>
            <a:off x="5713967" y="2193664"/>
            <a:ext cx="708520" cy="581809"/>
            <a:chOff x="1627231" y="2236669"/>
            <a:chExt cx="708520" cy="581809"/>
          </a:xfrm>
        </p:grpSpPr>
        <p:sp>
          <p:nvSpPr>
            <p:cNvPr id="37" name="椭圆 36"/>
            <p:cNvSpPr/>
            <p:nvPr/>
          </p:nvSpPr>
          <p:spPr>
            <a:xfrm>
              <a:off x="1690774" y="2237043"/>
              <a:ext cx="581435" cy="581435"/>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38" name="文本框 33"/>
            <p:cNvSpPr txBox="1"/>
            <p:nvPr/>
          </p:nvSpPr>
          <p:spPr>
            <a:xfrm>
              <a:off x="1627231" y="2236669"/>
              <a:ext cx="70852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b="1" dirty="0">
                  <a:solidFill>
                    <a:schemeClr val="bg1"/>
                  </a:solidFill>
                  <a:cs typeface="+mn-ea"/>
                  <a:sym typeface="+mn-lt"/>
                </a:rPr>
                <a:t>03</a:t>
              </a:r>
            </a:p>
          </p:txBody>
        </p:sp>
      </p:grpSp>
      <p:grpSp>
        <p:nvGrpSpPr>
          <p:cNvPr id="20" name="组合 19"/>
          <p:cNvGrpSpPr/>
          <p:nvPr/>
        </p:nvGrpSpPr>
        <p:grpSpPr>
          <a:xfrm>
            <a:off x="7789223" y="2193664"/>
            <a:ext cx="708520" cy="581809"/>
            <a:chOff x="1627231" y="2236669"/>
            <a:chExt cx="708520" cy="581809"/>
          </a:xfrm>
        </p:grpSpPr>
        <p:sp>
          <p:nvSpPr>
            <p:cNvPr id="34" name="椭圆 33"/>
            <p:cNvSpPr/>
            <p:nvPr/>
          </p:nvSpPr>
          <p:spPr>
            <a:xfrm>
              <a:off x="1690774" y="2237043"/>
              <a:ext cx="581435" cy="581435"/>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6" name="文本框 36"/>
            <p:cNvSpPr txBox="1"/>
            <p:nvPr/>
          </p:nvSpPr>
          <p:spPr>
            <a:xfrm>
              <a:off x="1627231" y="2236669"/>
              <a:ext cx="70852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b="1" dirty="0">
                  <a:solidFill>
                    <a:schemeClr val="bg1"/>
                  </a:solidFill>
                  <a:cs typeface="+mn-ea"/>
                  <a:sym typeface="+mn-lt"/>
                </a:rPr>
                <a:t>04</a:t>
              </a:r>
            </a:p>
          </p:txBody>
        </p:sp>
      </p:grpSp>
      <p:grpSp>
        <p:nvGrpSpPr>
          <p:cNvPr id="21" name="组合 20"/>
          <p:cNvGrpSpPr/>
          <p:nvPr/>
        </p:nvGrpSpPr>
        <p:grpSpPr>
          <a:xfrm>
            <a:off x="9864479" y="2193664"/>
            <a:ext cx="708520" cy="581809"/>
            <a:chOff x="1627231" y="2236669"/>
            <a:chExt cx="708520" cy="581809"/>
          </a:xfrm>
        </p:grpSpPr>
        <p:sp>
          <p:nvSpPr>
            <p:cNvPr id="32" name="椭圆 31"/>
            <p:cNvSpPr/>
            <p:nvPr/>
          </p:nvSpPr>
          <p:spPr>
            <a:xfrm>
              <a:off x="1690774" y="2237043"/>
              <a:ext cx="581435" cy="581435"/>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文本框 39"/>
            <p:cNvSpPr txBox="1"/>
            <p:nvPr/>
          </p:nvSpPr>
          <p:spPr>
            <a:xfrm>
              <a:off x="1627231" y="2236669"/>
              <a:ext cx="708520"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400" b="1" dirty="0">
                  <a:solidFill>
                    <a:schemeClr val="bg1"/>
                  </a:solidFill>
                  <a:cs typeface="+mn-ea"/>
                  <a:sym typeface="+mn-lt"/>
                </a:rPr>
                <a:t>05</a:t>
              </a:r>
            </a:p>
          </p:txBody>
        </p:sp>
      </p:grpSp>
      <p:sp>
        <p:nvSpPr>
          <p:cNvPr id="57" name="îŝḷîḓé-TextBox 78"/>
          <p:cNvSpPr txBox="1"/>
          <p:nvPr/>
        </p:nvSpPr>
        <p:spPr bwMode="auto">
          <a:xfrm>
            <a:off x="860425" y="3528060"/>
            <a:ext cx="2261235" cy="591185"/>
          </a:xfrm>
          <a:prstGeom prst="rect">
            <a:avLst/>
          </a:prstGeom>
          <a:noFill/>
        </p:spPr>
        <p:txBody>
          <a:bodyPr wrap="square" lIns="0" tIns="0" rIns="288000" bIns="0" anchor="t" anchorCtr="0">
            <a:noAutofit/>
          </a:bodyPr>
          <a:lstStyle/>
          <a:p>
            <a:pPr marL="285750" indent="-285750">
              <a:spcBef>
                <a:spcPct val="50000"/>
              </a:spcBef>
              <a:buClrTx/>
              <a:buSzTx/>
            </a:pPr>
            <a:r>
              <a:rPr lang="en-US" altLang="zh-CN" sz="1600" dirty="0">
                <a:cs typeface="+mn-ea"/>
                <a:sym typeface="+mn-lt"/>
              </a:rPr>
              <a:t>    </a:t>
            </a:r>
            <a:r>
              <a:rPr lang="zh-CN" altLang="en-US" sz="1600" dirty="0">
                <a:cs typeface="+mn-ea"/>
                <a:sym typeface="+mn-lt"/>
              </a:rPr>
              <a:t>上车前先看清公共汽车是哪一路，因为公共汽车停靠站，往往是几路公共汽车同一个站台，慌忙上车，容易乘错车。</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60" name="îŝḷîḓé-TextBox 81"/>
          <p:cNvSpPr txBox="1"/>
          <p:nvPr/>
        </p:nvSpPr>
        <p:spPr bwMode="auto">
          <a:xfrm>
            <a:off x="9146540" y="3573145"/>
            <a:ext cx="2026920" cy="611505"/>
          </a:xfrm>
          <a:prstGeom prst="rect">
            <a:avLst/>
          </a:prstGeom>
          <a:noFill/>
        </p:spPr>
        <p:txBody>
          <a:bodyPr wrap="square" lIns="288000" tIns="0" rIns="288000" bIns="0" anchor="t" anchorCtr="0">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乘车时不要看书，否则会损害眼睛。</a:t>
            </a:r>
          </a:p>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63" name="îŝḷîḓé-TextBox 84"/>
          <p:cNvSpPr txBox="1"/>
          <p:nvPr/>
        </p:nvSpPr>
        <p:spPr bwMode="auto">
          <a:xfrm>
            <a:off x="6911340" y="3577590"/>
            <a:ext cx="2498090" cy="611505"/>
          </a:xfrm>
          <a:prstGeom prst="rect">
            <a:avLst/>
          </a:prstGeom>
          <a:noFill/>
        </p:spPr>
        <p:txBody>
          <a:bodyPr wrap="square" lIns="288000" tIns="0" rIns="288000" bIns="0" anchor="t" anchorCtr="0">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乘车要尊老爱幼讲礼貌，见老弱病残及孕妇要主动让座。</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66" name="îŝḷîḓé-TextBox 90"/>
          <p:cNvSpPr txBox="1"/>
          <p:nvPr/>
        </p:nvSpPr>
        <p:spPr bwMode="auto">
          <a:xfrm>
            <a:off x="3034665" y="3548380"/>
            <a:ext cx="2033905" cy="591185"/>
          </a:xfrm>
          <a:prstGeom prst="rect">
            <a:avLst/>
          </a:prstGeom>
          <a:noFill/>
        </p:spPr>
        <p:txBody>
          <a:bodyPr wrap="square" lIns="0" tIns="0" rIns="288000" bIns="0" anchor="t" anchorCtr="0">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待车子停稳后再上车或下车，上车时将书包置于胸前，以免书包被挤掉，或被车门轧住。</a:t>
            </a:r>
          </a:p>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69" name="îŝḷîḓé-TextBox 93"/>
          <p:cNvSpPr txBox="1"/>
          <p:nvPr/>
        </p:nvSpPr>
        <p:spPr bwMode="auto">
          <a:xfrm>
            <a:off x="4819015" y="3573145"/>
            <a:ext cx="2498090" cy="680720"/>
          </a:xfrm>
          <a:prstGeom prst="rect">
            <a:avLst/>
          </a:prstGeom>
          <a:noFill/>
        </p:spPr>
        <p:txBody>
          <a:bodyPr wrap="square" lIns="288000" tIns="0" rIns="288000" bIns="0"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上车后不要挤在车门边，往里边走，见空处站稳，并抓住扶手，头、手、身体不能伸向窗外，否则容易发生伤害事故。</a:t>
            </a:r>
          </a:p>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pic>
        <p:nvPicPr>
          <p:cNvPr id="5" name="图片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19971" y="3017842"/>
            <a:ext cx="6194553" cy="44239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1000"/>
                            </p:stCondLst>
                            <p:childTnLst>
                              <p:par>
                                <p:cTn id="43" presetID="49" presetClass="entr" presetSubtype="0" decel="10000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 calcmode="lin" valueType="num">
                                      <p:cBhvr>
                                        <p:cTn id="47" dur="500" fill="hold"/>
                                        <p:tgtEl>
                                          <p:spTgt spid="5"/>
                                        </p:tgtEl>
                                        <p:attrNameLst>
                                          <p:attrName>style.rotation</p:attrName>
                                        </p:attrNameLst>
                                      </p:cBhvr>
                                      <p:tavLst>
                                        <p:tav tm="0">
                                          <p:val>
                                            <p:fltVal val="360"/>
                                          </p:val>
                                        </p:tav>
                                        <p:tav tm="100000">
                                          <p:val>
                                            <p:fltVal val="0"/>
                                          </p:val>
                                        </p:tav>
                                      </p:tavLst>
                                    </p:anim>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508000" y="152400"/>
            <a:ext cx="6411749" cy="1687830"/>
            <a:chOff x="641177" y="152537"/>
            <a:chExt cx="3799133"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641177" y="152537"/>
              <a:ext cx="3360057" cy="1687710"/>
            </a:xfrm>
            <a:prstGeom prst="rect">
              <a:avLst/>
            </a:prstGeom>
          </p:spPr>
        </p:pic>
        <p:sp>
          <p:nvSpPr>
            <p:cNvPr id="12" name="TextBox 23"/>
            <p:cNvSpPr txBox="1"/>
            <p:nvPr/>
          </p:nvSpPr>
          <p:spPr>
            <a:xfrm>
              <a:off x="1452635" y="831385"/>
              <a:ext cx="2987675" cy="523183"/>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六不准</a:t>
              </a:r>
              <a:r>
                <a:rPr lang="en-US" altLang="zh-CN" sz="2800" dirty="0">
                  <a:solidFill>
                    <a:schemeClr val="bg1"/>
                  </a:solidFill>
                  <a:cs typeface="+mn-ea"/>
                  <a:sym typeface="+mn-lt"/>
                </a:rPr>
                <a:t>&amp;</a:t>
              </a:r>
              <a:r>
                <a:rPr lang="zh-CN" altLang="en-US" sz="2800" dirty="0">
                  <a:solidFill>
                    <a:schemeClr val="bg1"/>
                  </a:solidFill>
                  <a:cs typeface="+mn-ea"/>
                  <a:sym typeface="+mn-lt"/>
                </a:rPr>
                <a:t>一必须</a:t>
              </a:r>
            </a:p>
          </p:txBody>
        </p:sp>
      </p:grpSp>
      <p:grpSp>
        <p:nvGrpSpPr>
          <p:cNvPr id="7" name="组合 6"/>
          <p:cNvGrpSpPr/>
          <p:nvPr/>
        </p:nvGrpSpPr>
        <p:grpSpPr>
          <a:xfrm>
            <a:off x="4398619" y="2195231"/>
            <a:ext cx="3318561" cy="2991472"/>
            <a:chOff x="4398619" y="2195231"/>
            <a:chExt cx="3318561" cy="2991472"/>
          </a:xfrm>
        </p:grpSpPr>
        <p:grpSp>
          <p:nvGrpSpPr>
            <p:cNvPr id="3" name="组合 2"/>
            <p:cNvGrpSpPr/>
            <p:nvPr/>
          </p:nvGrpSpPr>
          <p:grpSpPr>
            <a:xfrm>
              <a:off x="4398619" y="2195231"/>
              <a:ext cx="3318561" cy="2991472"/>
              <a:chOff x="3880997" y="1674537"/>
              <a:chExt cx="4332935" cy="3905866"/>
            </a:xfrm>
          </p:grpSpPr>
          <p:grpSp>
            <p:nvGrpSpPr>
              <p:cNvPr id="9" name="íṡ1îďè"/>
              <p:cNvGrpSpPr/>
              <p:nvPr/>
            </p:nvGrpSpPr>
            <p:grpSpPr>
              <a:xfrm>
                <a:off x="4532474" y="2252056"/>
                <a:ext cx="3032113" cy="2740596"/>
                <a:chOff x="4616301" y="2822638"/>
                <a:chExt cx="3032113" cy="2740596"/>
              </a:xfrm>
            </p:grpSpPr>
            <p:sp>
              <p:nvSpPr>
                <p:cNvPr id="10" name="ïṥḻïḑé"/>
                <p:cNvSpPr/>
                <p:nvPr/>
              </p:nvSpPr>
              <p:spPr bwMode="auto">
                <a:xfrm rot="1800000" flipV="1">
                  <a:off x="5932675" y="2822638"/>
                  <a:ext cx="1615151" cy="634794"/>
                </a:xfrm>
                <a:custGeom>
                  <a:avLst/>
                  <a:gdLst>
                    <a:gd name="connsiteX0" fmla="*/ 279327 w 1999980"/>
                    <a:gd name="connsiteY0" fmla="*/ 786040 h 786040"/>
                    <a:gd name="connsiteX1" fmla="*/ 999990 w 1999980"/>
                    <a:gd name="connsiteY1" fmla="*/ 297572 h 786040"/>
                    <a:gd name="connsiteX2" fmla="*/ 1720653 w 1999980"/>
                    <a:gd name="connsiteY2" fmla="*/ 786040 h 786040"/>
                    <a:gd name="connsiteX3" fmla="*/ 1999980 w 1999980"/>
                    <a:gd name="connsiteY3" fmla="*/ 628832 h 786040"/>
                    <a:gd name="connsiteX4" fmla="*/ 1849144 w 1999980"/>
                    <a:gd name="connsiteY4" fmla="*/ 376176 h 786040"/>
                    <a:gd name="connsiteX5" fmla="*/ 1798865 w 1999980"/>
                    <a:gd name="connsiteY5" fmla="*/ 404249 h 786040"/>
                    <a:gd name="connsiteX6" fmla="*/ 999990 w 1999980"/>
                    <a:gd name="connsiteY6" fmla="*/ 0 h 786040"/>
                    <a:gd name="connsiteX7" fmla="*/ 201115 w 1999980"/>
                    <a:gd name="connsiteY7" fmla="*/ 404249 h 786040"/>
                    <a:gd name="connsiteX8" fmla="*/ 150836 w 1999980"/>
                    <a:gd name="connsiteY8" fmla="*/ 376176 h 786040"/>
                    <a:gd name="connsiteX9" fmla="*/ 0 w 1999980"/>
                    <a:gd name="connsiteY9" fmla="*/ 628832 h 786040"/>
                    <a:gd name="connsiteX10" fmla="*/ 279327 w 1999980"/>
                    <a:gd name="connsiteY10" fmla="*/ 786040 h 78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99980" h="786040">
                      <a:moveTo>
                        <a:pt x="279327" y="786040"/>
                      </a:moveTo>
                      <a:cubicBezTo>
                        <a:pt x="575413" y="247041"/>
                        <a:pt x="999990" y="297572"/>
                        <a:pt x="999990" y="297572"/>
                      </a:cubicBezTo>
                      <a:cubicBezTo>
                        <a:pt x="999990" y="297572"/>
                        <a:pt x="1424567" y="247041"/>
                        <a:pt x="1720653" y="786040"/>
                      </a:cubicBezTo>
                      <a:cubicBezTo>
                        <a:pt x="1999980" y="628832"/>
                        <a:pt x="1999980" y="628832"/>
                        <a:pt x="1999980" y="628832"/>
                      </a:cubicBezTo>
                      <a:cubicBezTo>
                        <a:pt x="1849144" y="376176"/>
                        <a:pt x="1849144" y="376176"/>
                        <a:pt x="1849144" y="376176"/>
                      </a:cubicBezTo>
                      <a:cubicBezTo>
                        <a:pt x="1798865" y="404249"/>
                        <a:pt x="1798865" y="404249"/>
                        <a:pt x="1798865" y="404249"/>
                      </a:cubicBezTo>
                      <a:cubicBezTo>
                        <a:pt x="1798865" y="404249"/>
                        <a:pt x="1564230" y="28073"/>
                        <a:pt x="999990" y="0"/>
                      </a:cubicBezTo>
                      <a:cubicBezTo>
                        <a:pt x="435750" y="28073"/>
                        <a:pt x="201115" y="404249"/>
                        <a:pt x="201115" y="404249"/>
                      </a:cubicBezTo>
                      <a:cubicBezTo>
                        <a:pt x="201115" y="404249"/>
                        <a:pt x="201115" y="404249"/>
                        <a:pt x="150836" y="376176"/>
                      </a:cubicBezTo>
                      <a:cubicBezTo>
                        <a:pt x="150836" y="376176"/>
                        <a:pt x="150836" y="376176"/>
                        <a:pt x="0" y="628832"/>
                      </a:cubicBezTo>
                      <a:cubicBezTo>
                        <a:pt x="0" y="628832"/>
                        <a:pt x="0" y="628832"/>
                        <a:pt x="279327" y="786040"/>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p>
                  <a:endParaRPr lang="en-US" dirty="0">
                    <a:cs typeface="+mn-ea"/>
                    <a:sym typeface="+mn-lt"/>
                  </a:endParaRPr>
                </a:p>
              </p:txBody>
            </p:sp>
            <p:sp>
              <p:nvSpPr>
                <p:cNvPr id="13" name="îṧļiḋé"/>
                <p:cNvSpPr/>
                <p:nvPr/>
              </p:nvSpPr>
              <p:spPr bwMode="auto">
                <a:xfrm rot="5463362" flipV="1">
                  <a:off x="6523442" y="3867084"/>
                  <a:ext cx="1615151" cy="634793"/>
                </a:xfrm>
                <a:custGeom>
                  <a:avLst/>
                  <a:gdLst>
                    <a:gd name="connsiteX0" fmla="*/ 279327 w 1999980"/>
                    <a:gd name="connsiteY0" fmla="*/ 786040 h 786040"/>
                    <a:gd name="connsiteX1" fmla="*/ 999990 w 1999980"/>
                    <a:gd name="connsiteY1" fmla="*/ 297572 h 786040"/>
                    <a:gd name="connsiteX2" fmla="*/ 1720653 w 1999980"/>
                    <a:gd name="connsiteY2" fmla="*/ 786040 h 786040"/>
                    <a:gd name="connsiteX3" fmla="*/ 1999980 w 1999980"/>
                    <a:gd name="connsiteY3" fmla="*/ 628832 h 786040"/>
                    <a:gd name="connsiteX4" fmla="*/ 1849144 w 1999980"/>
                    <a:gd name="connsiteY4" fmla="*/ 376176 h 786040"/>
                    <a:gd name="connsiteX5" fmla="*/ 1798865 w 1999980"/>
                    <a:gd name="connsiteY5" fmla="*/ 404249 h 786040"/>
                    <a:gd name="connsiteX6" fmla="*/ 999990 w 1999980"/>
                    <a:gd name="connsiteY6" fmla="*/ 0 h 786040"/>
                    <a:gd name="connsiteX7" fmla="*/ 201115 w 1999980"/>
                    <a:gd name="connsiteY7" fmla="*/ 404249 h 786040"/>
                    <a:gd name="connsiteX8" fmla="*/ 150836 w 1999980"/>
                    <a:gd name="connsiteY8" fmla="*/ 376176 h 786040"/>
                    <a:gd name="connsiteX9" fmla="*/ 0 w 1999980"/>
                    <a:gd name="connsiteY9" fmla="*/ 628832 h 786040"/>
                    <a:gd name="connsiteX10" fmla="*/ 279327 w 1999980"/>
                    <a:gd name="connsiteY10" fmla="*/ 786040 h 78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99980" h="786040">
                      <a:moveTo>
                        <a:pt x="279327" y="786040"/>
                      </a:moveTo>
                      <a:cubicBezTo>
                        <a:pt x="575413" y="247041"/>
                        <a:pt x="999990" y="297572"/>
                        <a:pt x="999990" y="297572"/>
                      </a:cubicBezTo>
                      <a:cubicBezTo>
                        <a:pt x="999990" y="297572"/>
                        <a:pt x="1424567" y="247041"/>
                        <a:pt x="1720653" y="786040"/>
                      </a:cubicBezTo>
                      <a:cubicBezTo>
                        <a:pt x="1999980" y="628832"/>
                        <a:pt x="1999980" y="628832"/>
                        <a:pt x="1999980" y="628832"/>
                      </a:cubicBezTo>
                      <a:cubicBezTo>
                        <a:pt x="1849144" y="376176"/>
                        <a:pt x="1849144" y="376176"/>
                        <a:pt x="1849144" y="376176"/>
                      </a:cubicBezTo>
                      <a:cubicBezTo>
                        <a:pt x="1798865" y="404249"/>
                        <a:pt x="1798865" y="404249"/>
                        <a:pt x="1798865" y="404249"/>
                      </a:cubicBezTo>
                      <a:cubicBezTo>
                        <a:pt x="1798865" y="404249"/>
                        <a:pt x="1564230" y="28073"/>
                        <a:pt x="999990" y="0"/>
                      </a:cubicBezTo>
                      <a:cubicBezTo>
                        <a:pt x="435750" y="28073"/>
                        <a:pt x="201115" y="404249"/>
                        <a:pt x="201115" y="404249"/>
                      </a:cubicBezTo>
                      <a:cubicBezTo>
                        <a:pt x="201115" y="404249"/>
                        <a:pt x="201115" y="404249"/>
                        <a:pt x="150836" y="376176"/>
                      </a:cubicBezTo>
                      <a:cubicBezTo>
                        <a:pt x="150836" y="376176"/>
                        <a:pt x="150836" y="376176"/>
                        <a:pt x="0" y="628832"/>
                      </a:cubicBezTo>
                      <a:cubicBezTo>
                        <a:pt x="0" y="628832"/>
                        <a:pt x="0" y="628832"/>
                        <a:pt x="279327" y="786040"/>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p>
                  <a:endParaRPr lang="en-US" dirty="0">
                    <a:cs typeface="+mn-ea"/>
                    <a:sym typeface="+mn-lt"/>
                  </a:endParaRPr>
                </a:p>
              </p:txBody>
            </p:sp>
            <p:sp>
              <p:nvSpPr>
                <p:cNvPr id="14" name="íšlîḓê"/>
                <p:cNvSpPr/>
                <p:nvPr/>
              </p:nvSpPr>
              <p:spPr bwMode="auto">
                <a:xfrm rot="19736638" flipH="1" flipV="1">
                  <a:off x="4732774" y="2833243"/>
                  <a:ext cx="1615151" cy="634793"/>
                </a:xfrm>
                <a:custGeom>
                  <a:avLst/>
                  <a:gdLst>
                    <a:gd name="connsiteX0" fmla="*/ 279327 w 1999980"/>
                    <a:gd name="connsiteY0" fmla="*/ 786040 h 786040"/>
                    <a:gd name="connsiteX1" fmla="*/ 999990 w 1999980"/>
                    <a:gd name="connsiteY1" fmla="*/ 297572 h 786040"/>
                    <a:gd name="connsiteX2" fmla="*/ 1720653 w 1999980"/>
                    <a:gd name="connsiteY2" fmla="*/ 786040 h 786040"/>
                    <a:gd name="connsiteX3" fmla="*/ 1999980 w 1999980"/>
                    <a:gd name="connsiteY3" fmla="*/ 628832 h 786040"/>
                    <a:gd name="connsiteX4" fmla="*/ 1849144 w 1999980"/>
                    <a:gd name="connsiteY4" fmla="*/ 376176 h 786040"/>
                    <a:gd name="connsiteX5" fmla="*/ 1798865 w 1999980"/>
                    <a:gd name="connsiteY5" fmla="*/ 404249 h 786040"/>
                    <a:gd name="connsiteX6" fmla="*/ 999990 w 1999980"/>
                    <a:gd name="connsiteY6" fmla="*/ 0 h 786040"/>
                    <a:gd name="connsiteX7" fmla="*/ 201115 w 1999980"/>
                    <a:gd name="connsiteY7" fmla="*/ 404249 h 786040"/>
                    <a:gd name="connsiteX8" fmla="*/ 150836 w 1999980"/>
                    <a:gd name="connsiteY8" fmla="*/ 376176 h 786040"/>
                    <a:gd name="connsiteX9" fmla="*/ 0 w 1999980"/>
                    <a:gd name="connsiteY9" fmla="*/ 628832 h 786040"/>
                    <a:gd name="connsiteX10" fmla="*/ 279327 w 1999980"/>
                    <a:gd name="connsiteY10" fmla="*/ 786040 h 78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99980" h="786040">
                      <a:moveTo>
                        <a:pt x="279327" y="786040"/>
                      </a:moveTo>
                      <a:cubicBezTo>
                        <a:pt x="575413" y="247041"/>
                        <a:pt x="999990" y="297572"/>
                        <a:pt x="999990" y="297572"/>
                      </a:cubicBezTo>
                      <a:cubicBezTo>
                        <a:pt x="999990" y="297572"/>
                        <a:pt x="1424567" y="247041"/>
                        <a:pt x="1720653" y="786040"/>
                      </a:cubicBezTo>
                      <a:cubicBezTo>
                        <a:pt x="1999980" y="628832"/>
                        <a:pt x="1999980" y="628832"/>
                        <a:pt x="1999980" y="628832"/>
                      </a:cubicBezTo>
                      <a:cubicBezTo>
                        <a:pt x="1849144" y="376176"/>
                        <a:pt x="1849144" y="376176"/>
                        <a:pt x="1849144" y="376176"/>
                      </a:cubicBezTo>
                      <a:cubicBezTo>
                        <a:pt x="1798865" y="404249"/>
                        <a:pt x="1798865" y="404249"/>
                        <a:pt x="1798865" y="404249"/>
                      </a:cubicBezTo>
                      <a:cubicBezTo>
                        <a:pt x="1798865" y="404249"/>
                        <a:pt x="1564230" y="28073"/>
                        <a:pt x="999990" y="0"/>
                      </a:cubicBezTo>
                      <a:cubicBezTo>
                        <a:pt x="435750" y="28073"/>
                        <a:pt x="201115" y="404249"/>
                        <a:pt x="201115" y="404249"/>
                      </a:cubicBezTo>
                      <a:cubicBezTo>
                        <a:pt x="201115" y="404249"/>
                        <a:pt x="201115" y="404249"/>
                        <a:pt x="150836" y="376176"/>
                      </a:cubicBezTo>
                      <a:cubicBezTo>
                        <a:pt x="150836" y="376176"/>
                        <a:pt x="150836" y="376176"/>
                        <a:pt x="0" y="628832"/>
                      </a:cubicBezTo>
                      <a:cubicBezTo>
                        <a:pt x="0" y="628832"/>
                        <a:pt x="0" y="628832"/>
                        <a:pt x="279327" y="786040"/>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p>
                  <a:endParaRPr lang="en-US" dirty="0">
                    <a:cs typeface="+mn-ea"/>
                    <a:sym typeface="+mn-lt"/>
                  </a:endParaRPr>
                </a:p>
              </p:txBody>
            </p:sp>
            <p:sp>
              <p:nvSpPr>
                <p:cNvPr id="15" name="î$lîde"/>
                <p:cNvSpPr/>
                <p:nvPr/>
              </p:nvSpPr>
              <p:spPr bwMode="auto">
                <a:xfrm rot="1800000">
                  <a:off x="4716889" y="4928440"/>
                  <a:ext cx="1615151" cy="634794"/>
                </a:xfrm>
                <a:custGeom>
                  <a:avLst/>
                  <a:gdLst>
                    <a:gd name="connsiteX0" fmla="*/ 279327 w 1999980"/>
                    <a:gd name="connsiteY0" fmla="*/ 786040 h 786040"/>
                    <a:gd name="connsiteX1" fmla="*/ 999990 w 1999980"/>
                    <a:gd name="connsiteY1" fmla="*/ 297572 h 786040"/>
                    <a:gd name="connsiteX2" fmla="*/ 1720653 w 1999980"/>
                    <a:gd name="connsiteY2" fmla="*/ 786040 h 786040"/>
                    <a:gd name="connsiteX3" fmla="*/ 1999980 w 1999980"/>
                    <a:gd name="connsiteY3" fmla="*/ 628832 h 786040"/>
                    <a:gd name="connsiteX4" fmla="*/ 1849144 w 1999980"/>
                    <a:gd name="connsiteY4" fmla="*/ 376176 h 786040"/>
                    <a:gd name="connsiteX5" fmla="*/ 1798865 w 1999980"/>
                    <a:gd name="connsiteY5" fmla="*/ 404249 h 786040"/>
                    <a:gd name="connsiteX6" fmla="*/ 999990 w 1999980"/>
                    <a:gd name="connsiteY6" fmla="*/ 0 h 786040"/>
                    <a:gd name="connsiteX7" fmla="*/ 201115 w 1999980"/>
                    <a:gd name="connsiteY7" fmla="*/ 404249 h 786040"/>
                    <a:gd name="connsiteX8" fmla="*/ 150836 w 1999980"/>
                    <a:gd name="connsiteY8" fmla="*/ 376176 h 786040"/>
                    <a:gd name="connsiteX9" fmla="*/ 0 w 1999980"/>
                    <a:gd name="connsiteY9" fmla="*/ 628832 h 786040"/>
                    <a:gd name="connsiteX10" fmla="*/ 279327 w 1999980"/>
                    <a:gd name="connsiteY10" fmla="*/ 786040 h 78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99980" h="786040">
                      <a:moveTo>
                        <a:pt x="279327" y="786040"/>
                      </a:moveTo>
                      <a:cubicBezTo>
                        <a:pt x="575413" y="247041"/>
                        <a:pt x="999990" y="297572"/>
                        <a:pt x="999990" y="297572"/>
                      </a:cubicBezTo>
                      <a:cubicBezTo>
                        <a:pt x="999990" y="297572"/>
                        <a:pt x="1424567" y="247041"/>
                        <a:pt x="1720653" y="786040"/>
                      </a:cubicBezTo>
                      <a:cubicBezTo>
                        <a:pt x="1999980" y="628832"/>
                        <a:pt x="1999980" y="628832"/>
                        <a:pt x="1999980" y="628832"/>
                      </a:cubicBezTo>
                      <a:cubicBezTo>
                        <a:pt x="1849144" y="376176"/>
                        <a:pt x="1849144" y="376176"/>
                        <a:pt x="1849144" y="376176"/>
                      </a:cubicBezTo>
                      <a:cubicBezTo>
                        <a:pt x="1798865" y="404249"/>
                        <a:pt x="1798865" y="404249"/>
                        <a:pt x="1798865" y="404249"/>
                      </a:cubicBezTo>
                      <a:cubicBezTo>
                        <a:pt x="1798865" y="404249"/>
                        <a:pt x="1564230" y="28073"/>
                        <a:pt x="999990" y="0"/>
                      </a:cubicBezTo>
                      <a:cubicBezTo>
                        <a:pt x="435750" y="28073"/>
                        <a:pt x="201115" y="404249"/>
                        <a:pt x="201115" y="404249"/>
                      </a:cubicBezTo>
                      <a:cubicBezTo>
                        <a:pt x="201115" y="404249"/>
                        <a:pt x="201115" y="404249"/>
                        <a:pt x="150836" y="376176"/>
                      </a:cubicBezTo>
                      <a:cubicBezTo>
                        <a:pt x="150836" y="376176"/>
                        <a:pt x="150836" y="376176"/>
                        <a:pt x="0" y="628832"/>
                      </a:cubicBezTo>
                      <a:cubicBezTo>
                        <a:pt x="0" y="628832"/>
                        <a:pt x="0" y="628832"/>
                        <a:pt x="279327" y="786040"/>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p>
                  <a:endParaRPr lang="en-US" dirty="0">
                    <a:cs typeface="+mn-ea"/>
                    <a:sym typeface="+mn-lt"/>
                  </a:endParaRPr>
                </a:p>
              </p:txBody>
            </p:sp>
            <p:sp>
              <p:nvSpPr>
                <p:cNvPr id="16" name="îSļíḍê"/>
                <p:cNvSpPr/>
                <p:nvPr/>
              </p:nvSpPr>
              <p:spPr bwMode="auto">
                <a:xfrm rot="19736638">
                  <a:off x="5916789" y="4917837"/>
                  <a:ext cx="1615151" cy="634793"/>
                </a:xfrm>
                <a:custGeom>
                  <a:avLst/>
                  <a:gdLst>
                    <a:gd name="connsiteX0" fmla="*/ 279327 w 1999980"/>
                    <a:gd name="connsiteY0" fmla="*/ 786040 h 786040"/>
                    <a:gd name="connsiteX1" fmla="*/ 999990 w 1999980"/>
                    <a:gd name="connsiteY1" fmla="*/ 297572 h 786040"/>
                    <a:gd name="connsiteX2" fmla="*/ 1720653 w 1999980"/>
                    <a:gd name="connsiteY2" fmla="*/ 786040 h 786040"/>
                    <a:gd name="connsiteX3" fmla="*/ 1999980 w 1999980"/>
                    <a:gd name="connsiteY3" fmla="*/ 628832 h 786040"/>
                    <a:gd name="connsiteX4" fmla="*/ 1849144 w 1999980"/>
                    <a:gd name="connsiteY4" fmla="*/ 376176 h 786040"/>
                    <a:gd name="connsiteX5" fmla="*/ 1798865 w 1999980"/>
                    <a:gd name="connsiteY5" fmla="*/ 404249 h 786040"/>
                    <a:gd name="connsiteX6" fmla="*/ 999990 w 1999980"/>
                    <a:gd name="connsiteY6" fmla="*/ 0 h 786040"/>
                    <a:gd name="connsiteX7" fmla="*/ 201115 w 1999980"/>
                    <a:gd name="connsiteY7" fmla="*/ 404249 h 786040"/>
                    <a:gd name="connsiteX8" fmla="*/ 150836 w 1999980"/>
                    <a:gd name="connsiteY8" fmla="*/ 376176 h 786040"/>
                    <a:gd name="connsiteX9" fmla="*/ 0 w 1999980"/>
                    <a:gd name="connsiteY9" fmla="*/ 628832 h 786040"/>
                    <a:gd name="connsiteX10" fmla="*/ 279327 w 1999980"/>
                    <a:gd name="connsiteY10" fmla="*/ 786040 h 78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99980" h="786040">
                      <a:moveTo>
                        <a:pt x="279327" y="786040"/>
                      </a:moveTo>
                      <a:cubicBezTo>
                        <a:pt x="575413" y="247041"/>
                        <a:pt x="999990" y="297572"/>
                        <a:pt x="999990" y="297572"/>
                      </a:cubicBezTo>
                      <a:cubicBezTo>
                        <a:pt x="999990" y="297572"/>
                        <a:pt x="1424567" y="247041"/>
                        <a:pt x="1720653" y="786040"/>
                      </a:cubicBezTo>
                      <a:cubicBezTo>
                        <a:pt x="1999980" y="628832"/>
                        <a:pt x="1999980" y="628832"/>
                        <a:pt x="1999980" y="628832"/>
                      </a:cubicBezTo>
                      <a:cubicBezTo>
                        <a:pt x="1849144" y="376176"/>
                        <a:pt x="1849144" y="376176"/>
                        <a:pt x="1849144" y="376176"/>
                      </a:cubicBezTo>
                      <a:cubicBezTo>
                        <a:pt x="1798865" y="404249"/>
                        <a:pt x="1798865" y="404249"/>
                        <a:pt x="1798865" y="404249"/>
                      </a:cubicBezTo>
                      <a:cubicBezTo>
                        <a:pt x="1798865" y="404249"/>
                        <a:pt x="1564230" y="28073"/>
                        <a:pt x="999990" y="0"/>
                      </a:cubicBezTo>
                      <a:cubicBezTo>
                        <a:pt x="435750" y="28073"/>
                        <a:pt x="201115" y="404249"/>
                        <a:pt x="201115" y="404249"/>
                      </a:cubicBezTo>
                      <a:cubicBezTo>
                        <a:pt x="201115" y="404249"/>
                        <a:pt x="201115" y="404249"/>
                        <a:pt x="150836" y="376176"/>
                      </a:cubicBezTo>
                      <a:cubicBezTo>
                        <a:pt x="150836" y="376176"/>
                        <a:pt x="150836" y="376176"/>
                        <a:pt x="0" y="628832"/>
                      </a:cubicBezTo>
                      <a:cubicBezTo>
                        <a:pt x="0" y="628832"/>
                        <a:pt x="0" y="628832"/>
                        <a:pt x="279327" y="786040"/>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p>
                  <a:endParaRPr lang="en-US" dirty="0">
                    <a:cs typeface="+mn-ea"/>
                    <a:sym typeface="+mn-lt"/>
                  </a:endParaRPr>
                </a:p>
              </p:txBody>
            </p:sp>
            <p:sp>
              <p:nvSpPr>
                <p:cNvPr id="17" name="ïṧľîḋe"/>
                <p:cNvSpPr/>
                <p:nvPr/>
              </p:nvSpPr>
              <p:spPr bwMode="auto">
                <a:xfrm rot="5463362" flipH="1">
                  <a:off x="4126122" y="3883995"/>
                  <a:ext cx="1615151" cy="634793"/>
                </a:xfrm>
                <a:custGeom>
                  <a:avLst/>
                  <a:gdLst>
                    <a:gd name="connsiteX0" fmla="*/ 279327 w 1999980"/>
                    <a:gd name="connsiteY0" fmla="*/ 786040 h 786040"/>
                    <a:gd name="connsiteX1" fmla="*/ 999990 w 1999980"/>
                    <a:gd name="connsiteY1" fmla="*/ 297572 h 786040"/>
                    <a:gd name="connsiteX2" fmla="*/ 1720653 w 1999980"/>
                    <a:gd name="connsiteY2" fmla="*/ 786040 h 786040"/>
                    <a:gd name="connsiteX3" fmla="*/ 1999980 w 1999980"/>
                    <a:gd name="connsiteY3" fmla="*/ 628832 h 786040"/>
                    <a:gd name="connsiteX4" fmla="*/ 1849144 w 1999980"/>
                    <a:gd name="connsiteY4" fmla="*/ 376176 h 786040"/>
                    <a:gd name="connsiteX5" fmla="*/ 1798865 w 1999980"/>
                    <a:gd name="connsiteY5" fmla="*/ 404249 h 786040"/>
                    <a:gd name="connsiteX6" fmla="*/ 999990 w 1999980"/>
                    <a:gd name="connsiteY6" fmla="*/ 0 h 786040"/>
                    <a:gd name="connsiteX7" fmla="*/ 201115 w 1999980"/>
                    <a:gd name="connsiteY7" fmla="*/ 404249 h 786040"/>
                    <a:gd name="connsiteX8" fmla="*/ 150836 w 1999980"/>
                    <a:gd name="connsiteY8" fmla="*/ 376176 h 786040"/>
                    <a:gd name="connsiteX9" fmla="*/ 0 w 1999980"/>
                    <a:gd name="connsiteY9" fmla="*/ 628832 h 786040"/>
                    <a:gd name="connsiteX10" fmla="*/ 279327 w 1999980"/>
                    <a:gd name="connsiteY10" fmla="*/ 786040 h 78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99980" h="786040">
                      <a:moveTo>
                        <a:pt x="279327" y="786040"/>
                      </a:moveTo>
                      <a:cubicBezTo>
                        <a:pt x="575413" y="247041"/>
                        <a:pt x="999990" y="297572"/>
                        <a:pt x="999990" y="297572"/>
                      </a:cubicBezTo>
                      <a:cubicBezTo>
                        <a:pt x="999990" y="297572"/>
                        <a:pt x="1424567" y="247041"/>
                        <a:pt x="1720653" y="786040"/>
                      </a:cubicBezTo>
                      <a:cubicBezTo>
                        <a:pt x="1999980" y="628832"/>
                        <a:pt x="1999980" y="628832"/>
                        <a:pt x="1999980" y="628832"/>
                      </a:cubicBezTo>
                      <a:cubicBezTo>
                        <a:pt x="1849144" y="376176"/>
                        <a:pt x="1849144" y="376176"/>
                        <a:pt x="1849144" y="376176"/>
                      </a:cubicBezTo>
                      <a:cubicBezTo>
                        <a:pt x="1798865" y="404249"/>
                        <a:pt x="1798865" y="404249"/>
                        <a:pt x="1798865" y="404249"/>
                      </a:cubicBezTo>
                      <a:cubicBezTo>
                        <a:pt x="1798865" y="404249"/>
                        <a:pt x="1564230" y="28073"/>
                        <a:pt x="999990" y="0"/>
                      </a:cubicBezTo>
                      <a:cubicBezTo>
                        <a:pt x="435750" y="28073"/>
                        <a:pt x="201115" y="404249"/>
                        <a:pt x="201115" y="404249"/>
                      </a:cubicBezTo>
                      <a:cubicBezTo>
                        <a:pt x="201115" y="404249"/>
                        <a:pt x="201115" y="404249"/>
                        <a:pt x="150836" y="376176"/>
                      </a:cubicBezTo>
                      <a:cubicBezTo>
                        <a:pt x="150836" y="376176"/>
                        <a:pt x="150836" y="376176"/>
                        <a:pt x="0" y="628832"/>
                      </a:cubicBezTo>
                      <a:cubicBezTo>
                        <a:pt x="0" y="628832"/>
                        <a:pt x="0" y="628832"/>
                        <a:pt x="279327" y="786040"/>
                      </a:cubicBezTo>
                      <a:close/>
                    </a:path>
                  </a:pathLst>
                </a:custGeom>
                <a:solidFill>
                  <a:schemeClr val="bg1">
                    <a:lumMod val="85000"/>
                  </a:schemeClr>
                </a:solidFill>
                <a:ln>
                  <a:noFill/>
                </a:ln>
              </p:spPr>
              <p:txBody>
                <a:bodyPr vert="horz" wrap="square" lIns="91440" tIns="45720" rIns="91440" bIns="45720" numCol="1" anchor="t" anchorCtr="0" compatLnSpc="1">
                  <a:normAutofit/>
                </a:bodyPr>
                <a:lstStyle/>
                <a:p>
                  <a:endParaRPr lang="en-US" dirty="0">
                    <a:cs typeface="+mn-ea"/>
                    <a:sym typeface="+mn-lt"/>
                  </a:endParaRPr>
                </a:p>
              </p:txBody>
            </p:sp>
          </p:grpSp>
          <p:sp>
            <p:nvSpPr>
              <p:cNvPr id="18" name="îṣļîḑé"/>
              <p:cNvSpPr/>
              <p:nvPr/>
            </p:nvSpPr>
            <p:spPr>
              <a:xfrm>
                <a:off x="4725600" y="1680138"/>
                <a:ext cx="972995" cy="972994"/>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en-US" dirty="0">
                  <a:cs typeface="+mn-ea"/>
                  <a:sym typeface="+mn-lt"/>
                </a:endParaRPr>
              </a:p>
            </p:txBody>
          </p:sp>
          <p:sp>
            <p:nvSpPr>
              <p:cNvPr id="19" name="íŝļïdè"/>
              <p:cNvSpPr/>
              <p:nvPr/>
            </p:nvSpPr>
            <p:spPr>
              <a:xfrm>
                <a:off x="7240937" y="3132369"/>
                <a:ext cx="972995" cy="972994"/>
              </a:xfrm>
              <a:prstGeom prst="ellipse">
                <a:avLst/>
              </a:prstGeom>
              <a:solidFill>
                <a:srgbClr val="D42B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en-US" dirty="0">
                  <a:cs typeface="+mn-ea"/>
                  <a:sym typeface="+mn-lt"/>
                </a:endParaRPr>
              </a:p>
            </p:txBody>
          </p:sp>
          <p:sp>
            <p:nvSpPr>
              <p:cNvPr id="20" name="íṧľídé"/>
              <p:cNvSpPr/>
              <p:nvPr/>
            </p:nvSpPr>
            <p:spPr>
              <a:xfrm>
                <a:off x="6406821" y="4577101"/>
                <a:ext cx="972995" cy="972994"/>
              </a:xfrm>
              <a:prstGeom prst="ellipse">
                <a:avLst/>
              </a:prstGeom>
              <a:solidFill>
                <a:srgbClr val="D42B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en-US" dirty="0">
                  <a:cs typeface="+mn-ea"/>
                  <a:sym typeface="+mn-lt"/>
                </a:endParaRPr>
              </a:p>
            </p:txBody>
          </p:sp>
          <p:sp>
            <p:nvSpPr>
              <p:cNvPr id="21" name="i$ľïdè"/>
              <p:cNvSpPr/>
              <p:nvPr/>
            </p:nvSpPr>
            <p:spPr>
              <a:xfrm>
                <a:off x="3880997" y="3143031"/>
                <a:ext cx="972995" cy="972994"/>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en-US" dirty="0">
                  <a:cs typeface="+mn-ea"/>
                  <a:sym typeface="+mn-lt"/>
                </a:endParaRPr>
              </a:p>
            </p:txBody>
          </p:sp>
          <p:sp>
            <p:nvSpPr>
              <p:cNvPr id="22" name="isľïḋè"/>
              <p:cNvSpPr/>
              <p:nvPr/>
            </p:nvSpPr>
            <p:spPr>
              <a:xfrm>
                <a:off x="6405727" y="1674537"/>
                <a:ext cx="972995" cy="972994"/>
              </a:xfrm>
              <a:prstGeom prst="ellipse">
                <a:avLst/>
              </a:prstGeom>
              <a:solidFill>
                <a:srgbClr val="D42B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en-US" dirty="0">
                  <a:cs typeface="+mn-ea"/>
                  <a:sym typeface="+mn-lt"/>
                </a:endParaRPr>
              </a:p>
            </p:txBody>
          </p:sp>
          <p:sp>
            <p:nvSpPr>
              <p:cNvPr id="23" name="íṧļiďe"/>
              <p:cNvSpPr/>
              <p:nvPr/>
            </p:nvSpPr>
            <p:spPr>
              <a:xfrm>
                <a:off x="4712435" y="4607409"/>
                <a:ext cx="972995" cy="972994"/>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en-US" dirty="0">
                  <a:cs typeface="+mn-ea"/>
                  <a:sym typeface="+mn-lt"/>
                </a:endParaRPr>
              </a:p>
            </p:txBody>
          </p:sp>
        </p:grpSp>
        <p:sp>
          <p:nvSpPr>
            <p:cNvPr id="5" name="文本框 4"/>
            <p:cNvSpPr txBox="1"/>
            <p:nvPr/>
          </p:nvSpPr>
          <p:spPr>
            <a:xfrm>
              <a:off x="5146634" y="2320358"/>
              <a:ext cx="496976" cy="830997"/>
            </a:xfrm>
            <a:prstGeom prst="rect">
              <a:avLst/>
            </a:prstGeom>
            <a:noFill/>
          </p:spPr>
          <p:txBody>
            <a:bodyPr wrap="square" rtlCol="0">
              <a:spAutoFit/>
            </a:bodyPr>
            <a:lstStyle/>
            <a:p>
              <a:pPr algn="ctr"/>
              <a:r>
                <a:rPr lang="en-US" altLang="zh-CN" sz="2400" dirty="0">
                  <a:solidFill>
                    <a:schemeClr val="bg1"/>
                  </a:solidFill>
                  <a:cs typeface="+mn-ea"/>
                  <a:sym typeface="+mn-lt"/>
                </a:rPr>
                <a:t>01</a:t>
              </a:r>
            </a:p>
          </p:txBody>
        </p:sp>
        <p:sp>
          <p:nvSpPr>
            <p:cNvPr id="30" name="文本框 29"/>
            <p:cNvSpPr txBox="1"/>
            <p:nvPr/>
          </p:nvSpPr>
          <p:spPr>
            <a:xfrm>
              <a:off x="6384012" y="2320358"/>
              <a:ext cx="661485" cy="461665"/>
            </a:xfrm>
            <a:prstGeom prst="rect">
              <a:avLst/>
            </a:prstGeom>
            <a:noFill/>
          </p:spPr>
          <p:txBody>
            <a:bodyPr wrap="square" rtlCol="0">
              <a:spAutoFit/>
            </a:bodyPr>
            <a:lstStyle/>
            <a:p>
              <a:pPr algn="ctr"/>
              <a:r>
                <a:rPr lang="en-US" altLang="zh-CN" sz="2400" dirty="0">
                  <a:solidFill>
                    <a:schemeClr val="bg1"/>
                  </a:solidFill>
                  <a:cs typeface="+mn-ea"/>
                  <a:sym typeface="+mn-lt"/>
                </a:rPr>
                <a:t>02</a:t>
              </a:r>
            </a:p>
          </p:txBody>
        </p:sp>
        <p:sp>
          <p:nvSpPr>
            <p:cNvPr id="31" name="文本框 30"/>
            <p:cNvSpPr txBox="1"/>
            <p:nvPr/>
          </p:nvSpPr>
          <p:spPr>
            <a:xfrm>
              <a:off x="7013832" y="3474699"/>
              <a:ext cx="661485" cy="461665"/>
            </a:xfrm>
            <a:prstGeom prst="rect">
              <a:avLst/>
            </a:prstGeom>
            <a:noFill/>
          </p:spPr>
          <p:txBody>
            <a:bodyPr wrap="square" rtlCol="0">
              <a:spAutoFit/>
            </a:bodyPr>
            <a:lstStyle/>
            <a:p>
              <a:pPr algn="ctr"/>
              <a:r>
                <a:rPr lang="en-US" altLang="zh-CN" sz="2400" dirty="0">
                  <a:solidFill>
                    <a:schemeClr val="bg1"/>
                  </a:solidFill>
                  <a:cs typeface="+mn-ea"/>
                  <a:sym typeface="+mn-lt"/>
                </a:rPr>
                <a:t>03</a:t>
              </a:r>
            </a:p>
          </p:txBody>
        </p:sp>
        <p:sp>
          <p:nvSpPr>
            <p:cNvPr id="32" name="文本框 31"/>
            <p:cNvSpPr txBox="1"/>
            <p:nvPr/>
          </p:nvSpPr>
          <p:spPr>
            <a:xfrm>
              <a:off x="6381333" y="4572642"/>
              <a:ext cx="661485" cy="461665"/>
            </a:xfrm>
            <a:prstGeom prst="rect">
              <a:avLst/>
            </a:prstGeom>
            <a:noFill/>
          </p:spPr>
          <p:txBody>
            <a:bodyPr wrap="square" rtlCol="0">
              <a:spAutoFit/>
            </a:bodyPr>
            <a:lstStyle/>
            <a:p>
              <a:pPr algn="ctr"/>
              <a:r>
                <a:rPr lang="en-US" altLang="zh-CN" sz="2400" dirty="0">
                  <a:solidFill>
                    <a:schemeClr val="bg1"/>
                  </a:solidFill>
                  <a:cs typeface="+mn-ea"/>
                  <a:sym typeface="+mn-lt"/>
                </a:rPr>
                <a:t>04</a:t>
              </a:r>
            </a:p>
          </p:txBody>
        </p:sp>
        <p:sp>
          <p:nvSpPr>
            <p:cNvPr id="33" name="文本框 32"/>
            <p:cNvSpPr txBox="1"/>
            <p:nvPr/>
          </p:nvSpPr>
          <p:spPr>
            <a:xfrm>
              <a:off x="5087355" y="4611234"/>
              <a:ext cx="661485" cy="461665"/>
            </a:xfrm>
            <a:prstGeom prst="rect">
              <a:avLst/>
            </a:prstGeom>
            <a:noFill/>
          </p:spPr>
          <p:txBody>
            <a:bodyPr wrap="square" rtlCol="0">
              <a:spAutoFit/>
            </a:bodyPr>
            <a:lstStyle/>
            <a:p>
              <a:pPr algn="ctr"/>
              <a:r>
                <a:rPr lang="en-US" altLang="zh-CN" sz="2400" dirty="0">
                  <a:solidFill>
                    <a:schemeClr val="bg1"/>
                  </a:solidFill>
                  <a:cs typeface="+mn-ea"/>
                  <a:sym typeface="+mn-lt"/>
                </a:rPr>
                <a:t>05</a:t>
              </a:r>
            </a:p>
          </p:txBody>
        </p:sp>
        <p:sp>
          <p:nvSpPr>
            <p:cNvPr id="34" name="文本框 33"/>
            <p:cNvSpPr txBox="1"/>
            <p:nvPr/>
          </p:nvSpPr>
          <p:spPr>
            <a:xfrm>
              <a:off x="4431915" y="3474699"/>
              <a:ext cx="661485" cy="461665"/>
            </a:xfrm>
            <a:prstGeom prst="rect">
              <a:avLst/>
            </a:prstGeom>
            <a:noFill/>
          </p:spPr>
          <p:txBody>
            <a:bodyPr wrap="square" rtlCol="0">
              <a:spAutoFit/>
            </a:bodyPr>
            <a:lstStyle/>
            <a:p>
              <a:pPr algn="ctr"/>
              <a:r>
                <a:rPr lang="en-US" altLang="zh-CN" sz="2400" dirty="0">
                  <a:solidFill>
                    <a:schemeClr val="bg1"/>
                  </a:solidFill>
                  <a:cs typeface="+mn-ea"/>
                  <a:sym typeface="+mn-lt"/>
                </a:rPr>
                <a:t>06</a:t>
              </a:r>
            </a:p>
          </p:txBody>
        </p:sp>
      </p:grpSp>
      <p:sp>
        <p:nvSpPr>
          <p:cNvPr id="37" name="íślíḋè-TextBox 12"/>
          <p:cNvSpPr txBox="1"/>
          <p:nvPr/>
        </p:nvSpPr>
        <p:spPr>
          <a:xfrm>
            <a:off x="551180" y="1927225"/>
            <a:ext cx="4197350" cy="1094740"/>
          </a:xfrm>
          <a:prstGeom prst="rect">
            <a:avLst/>
          </a:prstGeom>
        </p:spPr>
        <p:txBody>
          <a:bodyPr vert="horz" wrap="square" lIns="360000" tIns="0" rIns="0" bIns="0" anchor="ctr" anchorCtr="0">
            <a:norm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不准在铁路线路上行走、坐卧、逗留</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39" name="íślíḋè-TextBox 20"/>
          <p:cNvSpPr txBox="1"/>
          <p:nvPr/>
        </p:nvSpPr>
        <p:spPr>
          <a:xfrm>
            <a:off x="7078518" y="2225018"/>
            <a:ext cx="3962574" cy="649469"/>
          </a:xfrm>
          <a:prstGeom prst="rect">
            <a:avLst/>
          </a:prstGeom>
        </p:spPr>
        <p:txBody>
          <a:bodyPr vert="horz" wrap="square" lIns="360000" tIns="0" rIns="0" bIns="0" anchor="ctr" anchorCtr="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不准抢越道口、击打列车</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41" name="íślíḋè-TextBox 27"/>
          <p:cNvSpPr txBox="1"/>
          <p:nvPr/>
        </p:nvSpPr>
        <p:spPr>
          <a:xfrm>
            <a:off x="7167103" y="4611489"/>
            <a:ext cx="3962574" cy="649469"/>
          </a:xfrm>
          <a:prstGeom prst="rect">
            <a:avLst/>
          </a:prstGeom>
        </p:spPr>
        <p:txBody>
          <a:bodyPr vert="horz" wrap="square" lIns="360000" tIns="0" rIns="0" bIns="0" anchor="ctr" anchorCtr="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不准钻车、扒车、跳车</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43" name="íślíḋè-TextBox 34"/>
          <p:cNvSpPr txBox="1"/>
          <p:nvPr/>
        </p:nvSpPr>
        <p:spPr>
          <a:xfrm>
            <a:off x="7637546" y="3474914"/>
            <a:ext cx="3492056" cy="649469"/>
          </a:xfrm>
          <a:prstGeom prst="rect">
            <a:avLst/>
          </a:prstGeom>
        </p:spPr>
        <p:txBody>
          <a:bodyPr vert="horz" wrap="square" lIns="360000" tIns="0" rIns="0" bIns="0" anchor="ctr" anchorCtr="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不准在线路上玩耍、打闹</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45" name="îṣļîḑé-TextBox 41"/>
          <p:cNvSpPr txBox="1"/>
          <p:nvPr/>
        </p:nvSpPr>
        <p:spPr>
          <a:xfrm>
            <a:off x="1105468" y="3400137"/>
            <a:ext cx="3088486" cy="825495"/>
          </a:xfrm>
          <a:prstGeom prst="rect">
            <a:avLst/>
          </a:prstGeom>
        </p:spPr>
        <p:txBody>
          <a:bodyPr vert="horz" wrap="square" lIns="360000" tIns="0" rIns="0" bIns="0" anchor="ctr" anchorCtr="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不准在铁路线两侧</a:t>
            </a:r>
            <a:r>
              <a:rPr lang="en-US" altLang="zh-CN" sz="1600" dirty="0">
                <a:cs typeface="+mn-ea"/>
                <a:sym typeface="+mn-lt"/>
              </a:rPr>
              <a:t>20</a:t>
            </a:r>
            <a:r>
              <a:rPr lang="zh-CN" altLang="en-US" sz="1600" dirty="0">
                <a:cs typeface="+mn-ea"/>
                <a:sym typeface="+mn-lt"/>
              </a:rPr>
              <a:t>米内放牧</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47" name="îṣļîḑé-TextBox 48"/>
          <p:cNvSpPr txBox="1"/>
          <p:nvPr/>
        </p:nvSpPr>
        <p:spPr>
          <a:xfrm>
            <a:off x="1653630" y="4572576"/>
            <a:ext cx="3490498" cy="649469"/>
          </a:xfrm>
          <a:prstGeom prst="rect">
            <a:avLst/>
          </a:prstGeom>
        </p:spPr>
        <p:txBody>
          <a:bodyPr vert="horz" wrap="square" lIns="360000" tIns="0" rIns="0" bIns="0" anchor="ctr" anchorCtr="0">
            <a:no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cs typeface="+mn-ea"/>
                <a:sym typeface="+mn-lt"/>
              </a:rPr>
              <a:t>不准在站内、线路上拾捡物品</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24" name="文本框 23"/>
          <p:cNvSpPr txBox="1"/>
          <p:nvPr/>
        </p:nvSpPr>
        <p:spPr>
          <a:xfrm>
            <a:off x="4431665" y="5585460"/>
            <a:ext cx="3840480" cy="368300"/>
          </a:xfrm>
          <a:prstGeom prst="rect">
            <a:avLst/>
          </a:prstGeom>
          <a:noFill/>
        </p:spPr>
        <p:txBody>
          <a:bodyPr wrap="none" rtlCol="0" anchor="t">
            <a:spAutoFit/>
          </a:bodyPr>
          <a:lstStyle/>
          <a:p>
            <a:r>
              <a:rPr lang="zh-CN" altLang="en-US" dirty="0">
                <a:cs typeface="+mn-ea"/>
                <a:sym typeface="+mn-lt"/>
              </a:rPr>
              <a:t>穿过道口必须要一站，二看，三通过</a:t>
            </a:r>
            <a:endParaRPr lang="zh-CN" altLang="en-US">
              <a:cs typeface="+mn-ea"/>
              <a:sym typeface="+mn-lt"/>
            </a:endParaRPr>
          </a:p>
        </p:txBody>
      </p:sp>
      <p:sp>
        <p:nvSpPr>
          <p:cNvPr id="25" name="矩形 9"/>
          <p:cNvSpPr/>
          <p:nvPr/>
        </p:nvSpPr>
        <p:spPr>
          <a:xfrm>
            <a:off x="3036570" y="5533390"/>
            <a:ext cx="1497965" cy="46037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457200" rtl="0" eaLnBrk="1" fontAlgn="base" latinLnBrk="0" hangingPunct="1">
              <a:lnSpc>
                <a:spcPct val="100000"/>
              </a:lnSpc>
              <a:spcBef>
                <a:spcPct val="0"/>
              </a:spcBef>
              <a:spcAft>
                <a:spcPct val="0"/>
              </a:spcAft>
              <a:buClrTx/>
              <a:buSzTx/>
              <a:buFontTx/>
              <a:buNone/>
              <a:defRPr/>
            </a:pPr>
            <a:r>
              <a:rPr kumimoji="0" lang="zh-CN" altLang="en-US" sz="2400" i="0" u="none" strike="noStrike" kern="1200" cap="none" spc="0" normalizeH="0" baseline="0" noProof="0" dirty="0">
                <a:ln>
                  <a:noFill/>
                </a:ln>
                <a:solidFill>
                  <a:srgbClr val="932322"/>
                </a:solidFill>
                <a:effectLst/>
                <a:uLnTx/>
                <a:uFillTx/>
                <a:cs typeface="+mn-ea"/>
                <a:sym typeface="+mn-lt"/>
              </a:rPr>
              <a:t>一必须：</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2" presetClass="entr" presetSubtype="2" decel="66000"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1000" fill="hold"/>
                                        <p:tgtEl>
                                          <p:spTgt spid="37"/>
                                        </p:tgtEl>
                                        <p:attrNameLst>
                                          <p:attrName>ppt_x</p:attrName>
                                        </p:attrNameLst>
                                      </p:cBhvr>
                                      <p:tavLst>
                                        <p:tav tm="0">
                                          <p:val>
                                            <p:strVal val="1+#ppt_w/2"/>
                                          </p:val>
                                        </p:tav>
                                        <p:tav tm="100000">
                                          <p:val>
                                            <p:strVal val="#ppt_x"/>
                                          </p:val>
                                        </p:tav>
                                      </p:tavLst>
                                    </p:anim>
                                    <p:anim calcmode="lin" valueType="num">
                                      <p:cBhvr additive="base">
                                        <p:cTn id="15" dur="1000" fill="hold"/>
                                        <p:tgtEl>
                                          <p:spTgt spid="37"/>
                                        </p:tgtEl>
                                        <p:attrNameLst>
                                          <p:attrName>ppt_y</p:attrName>
                                        </p:attrNameLst>
                                      </p:cBhvr>
                                      <p:tavLst>
                                        <p:tav tm="0">
                                          <p:val>
                                            <p:strVal val="#ppt_y"/>
                                          </p:val>
                                        </p:tav>
                                        <p:tav tm="100000">
                                          <p:val>
                                            <p:strVal val="#ppt_y"/>
                                          </p:val>
                                        </p:tav>
                                      </p:tavLst>
                                    </p:anim>
                                  </p:childTnLst>
                                </p:cTn>
                              </p:par>
                              <p:par>
                                <p:cTn id="16" presetID="2" presetClass="entr" presetSubtype="2" decel="66000" fill="hold" grpId="0" nodeType="with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1000" fill="hold"/>
                                        <p:tgtEl>
                                          <p:spTgt spid="45"/>
                                        </p:tgtEl>
                                        <p:attrNameLst>
                                          <p:attrName>ppt_x</p:attrName>
                                        </p:attrNameLst>
                                      </p:cBhvr>
                                      <p:tavLst>
                                        <p:tav tm="0">
                                          <p:val>
                                            <p:strVal val="1+#ppt_w/2"/>
                                          </p:val>
                                        </p:tav>
                                        <p:tav tm="100000">
                                          <p:val>
                                            <p:strVal val="#ppt_x"/>
                                          </p:val>
                                        </p:tav>
                                      </p:tavLst>
                                    </p:anim>
                                    <p:anim calcmode="lin" valueType="num">
                                      <p:cBhvr additive="base">
                                        <p:cTn id="19" dur="1000" fill="hold"/>
                                        <p:tgtEl>
                                          <p:spTgt spid="45"/>
                                        </p:tgtEl>
                                        <p:attrNameLst>
                                          <p:attrName>ppt_y</p:attrName>
                                        </p:attrNameLst>
                                      </p:cBhvr>
                                      <p:tavLst>
                                        <p:tav tm="0">
                                          <p:val>
                                            <p:strVal val="#ppt_y"/>
                                          </p:val>
                                        </p:tav>
                                        <p:tav tm="100000">
                                          <p:val>
                                            <p:strVal val="#ppt_y"/>
                                          </p:val>
                                        </p:tav>
                                      </p:tavLst>
                                    </p:anim>
                                  </p:childTnLst>
                                </p:cTn>
                              </p:par>
                              <p:par>
                                <p:cTn id="20" presetID="2" presetClass="entr" presetSubtype="2" decel="6600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1000" fill="hold"/>
                                        <p:tgtEl>
                                          <p:spTgt spid="47"/>
                                        </p:tgtEl>
                                        <p:attrNameLst>
                                          <p:attrName>ppt_x</p:attrName>
                                        </p:attrNameLst>
                                      </p:cBhvr>
                                      <p:tavLst>
                                        <p:tav tm="0">
                                          <p:val>
                                            <p:strVal val="1+#ppt_w/2"/>
                                          </p:val>
                                        </p:tav>
                                        <p:tav tm="100000">
                                          <p:val>
                                            <p:strVal val="#ppt_x"/>
                                          </p:val>
                                        </p:tav>
                                      </p:tavLst>
                                    </p:anim>
                                    <p:anim calcmode="lin" valueType="num">
                                      <p:cBhvr additive="base">
                                        <p:cTn id="23" dur="1000" fill="hold"/>
                                        <p:tgtEl>
                                          <p:spTgt spid="47"/>
                                        </p:tgtEl>
                                        <p:attrNameLst>
                                          <p:attrName>ppt_y</p:attrName>
                                        </p:attrNameLst>
                                      </p:cBhvr>
                                      <p:tavLst>
                                        <p:tav tm="0">
                                          <p:val>
                                            <p:strVal val="#ppt_y"/>
                                          </p:val>
                                        </p:tav>
                                        <p:tav tm="100000">
                                          <p:val>
                                            <p:strVal val="#ppt_y"/>
                                          </p:val>
                                        </p:tav>
                                      </p:tavLst>
                                    </p:anim>
                                  </p:childTnLst>
                                </p:cTn>
                              </p:par>
                              <p:par>
                                <p:cTn id="24" presetID="2" presetClass="entr" presetSubtype="8" decel="6600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1000" fill="hold"/>
                                        <p:tgtEl>
                                          <p:spTgt spid="39"/>
                                        </p:tgtEl>
                                        <p:attrNameLst>
                                          <p:attrName>ppt_x</p:attrName>
                                        </p:attrNameLst>
                                      </p:cBhvr>
                                      <p:tavLst>
                                        <p:tav tm="0">
                                          <p:val>
                                            <p:strVal val="0-#ppt_w/2"/>
                                          </p:val>
                                        </p:tav>
                                        <p:tav tm="100000">
                                          <p:val>
                                            <p:strVal val="#ppt_x"/>
                                          </p:val>
                                        </p:tav>
                                      </p:tavLst>
                                    </p:anim>
                                    <p:anim calcmode="lin" valueType="num">
                                      <p:cBhvr additive="base">
                                        <p:cTn id="27" dur="1000" fill="hold"/>
                                        <p:tgtEl>
                                          <p:spTgt spid="39"/>
                                        </p:tgtEl>
                                        <p:attrNameLst>
                                          <p:attrName>ppt_y</p:attrName>
                                        </p:attrNameLst>
                                      </p:cBhvr>
                                      <p:tavLst>
                                        <p:tav tm="0">
                                          <p:val>
                                            <p:strVal val="#ppt_y"/>
                                          </p:val>
                                        </p:tav>
                                        <p:tav tm="100000">
                                          <p:val>
                                            <p:strVal val="#ppt_y"/>
                                          </p:val>
                                        </p:tav>
                                      </p:tavLst>
                                    </p:anim>
                                  </p:childTnLst>
                                </p:cTn>
                              </p:par>
                              <p:par>
                                <p:cTn id="28" presetID="2" presetClass="entr" presetSubtype="8" decel="6600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1000" fill="hold"/>
                                        <p:tgtEl>
                                          <p:spTgt spid="41"/>
                                        </p:tgtEl>
                                        <p:attrNameLst>
                                          <p:attrName>ppt_x</p:attrName>
                                        </p:attrNameLst>
                                      </p:cBhvr>
                                      <p:tavLst>
                                        <p:tav tm="0">
                                          <p:val>
                                            <p:strVal val="0-#ppt_w/2"/>
                                          </p:val>
                                        </p:tav>
                                        <p:tav tm="100000">
                                          <p:val>
                                            <p:strVal val="#ppt_x"/>
                                          </p:val>
                                        </p:tav>
                                      </p:tavLst>
                                    </p:anim>
                                    <p:anim calcmode="lin" valueType="num">
                                      <p:cBhvr additive="base">
                                        <p:cTn id="31" dur="1000" fill="hold"/>
                                        <p:tgtEl>
                                          <p:spTgt spid="41"/>
                                        </p:tgtEl>
                                        <p:attrNameLst>
                                          <p:attrName>ppt_y</p:attrName>
                                        </p:attrNameLst>
                                      </p:cBhvr>
                                      <p:tavLst>
                                        <p:tav tm="0">
                                          <p:val>
                                            <p:strVal val="#ppt_y"/>
                                          </p:val>
                                        </p:tav>
                                        <p:tav tm="100000">
                                          <p:val>
                                            <p:strVal val="#ppt_y"/>
                                          </p:val>
                                        </p:tav>
                                      </p:tavLst>
                                    </p:anim>
                                  </p:childTnLst>
                                </p:cTn>
                              </p:par>
                              <p:par>
                                <p:cTn id="32" presetID="2" presetClass="entr" presetSubtype="8" decel="6600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1000" fill="hold"/>
                                        <p:tgtEl>
                                          <p:spTgt spid="43"/>
                                        </p:tgtEl>
                                        <p:attrNameLst>
                                          <p:attrName>ppt_x</p:attrName>
                                        </p:attrNameLst>
                                      </p:cBhvr>
                                      <p:tavLst>
                                        <p:tav tm="0">
                                          <p:val>
                                            <p:strVal val="0-#ppt_w/2"/>
                                          </p:val>
                                        </p:tav>
                                        <p:tav tm="100000">
                                          <p:val>
                                            <p:strVal val="#ppt_x"/>
                                          </p:val>
                                        </p:tav>
                                      </p:tavLst>
                                    </p:anim>
                                    <p:anim calcmode="lin" valueType="num">
                                      <p:cBhvr additive="base">
                                        <p:cTn id="35" dur="1000" fill="hold"/>
                                        <p:tgtEl>
                                          <p:spTgt spid="43"/>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1" grpId="0"/>
      <p:bldP spid="43" grpId="0"/>
      <p:bldP spid="45" grpId="0"/>
      <p:bldP spid="47"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671195" y="53974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784806" cy="1687710"/>
            <a:chOff x="834572" y="239526"/>
            <a:chExt cx="3784806"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31703" y="915325"/>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居家安全</a:t>
              </a:r>
            </a:p>
          </p:txBody>
        </p:sp>
      </p:grpSp>
      <p:sp>
        <p:nvSpPr>
          <p:cNvPr id="9" name="ïşḻïďê-文本框 7"/>
          <p:cNvSpPr txBox="1"/>
          <p:nvPr/>
        </p:nvSpPr>
        <p:spPr>
          <a:xfrm>
            <a:off x="1613475" y="3842175"/>
            <a:ext cx="3905976" cy="941731"/>
          </a:xfrm>
          <a:prstGeom prst="rect">
            <a:avLst/>
          </a:prstGeom>
          <a:noFill/>
        </p:spPr>
        <p:txBody>
          <a:bodyPr wrap="square" lIns="0" tIns="0" rIns="0" bIns="0" anchor="ctr" anchorCtr="0">
            <a:no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先不要开门，并检查门是否锁好。 </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问来人是谁，来找谁，有什么事。 </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无论来人是否说认识你的家人，而你并不认识来人，不要告诉他任何事情，更不可让他进来。告诉来人有什么事可以留言。 </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如果来人坚持不走，并以种种借口非要进门再说，请千万不要开门。必要的时候，可以打电话给邻居或派出所。 </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特别提醒大家注意的一点是：千万不能先开门再问来人是谁。 </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 name="ïşḻïďê-文本框 8"/>
          <p:cNvSpPr txBox="1"/>
          <p:nvPr/>
        </p:nvSpPr>
        <p:spPr>
          <a:xfrm>
            <a:off x="1613476" y="2010577"/>
            <a:ext cx="2407880" cy="535615"/>
          </a:xfrm>
          <a:prstGeom prst="rect">
            <a:avLst/>
          </a:prstGeom>
          <a:noFill/>
        </p:spPr>
        <p:txBody>
          <a:bodyPr wrap="none" lIns="0" tIns="0" rIns="0" bIns="0" anchor="ctr" anchorCtr="0">
            <a:norm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u"/>
              <a:defRPr/>
            </a:pPr>
            <a:r>
              <a:rPr lang="zh-CN" altLang="en-US" sz="2000" b="1" dirty="0">
                <a:solidFill>
                  <a:srgbClr val="C00012"/>
                </a:solidFill>
                <a:cs typeface="+mn-ea"/>
                <a:sym typeface="+mn-lt"/>
              </a:rPr>
              <a:t>遇到陌生人来访</a:t>
            </a:r>
            <a:endParaRPr kumimoji="0" lang="zh-CN" altLang="en-US" sz="2000" b="1" i="0" u="none" strike="noStrike" kern="1200" cap="none" spc="0" normalizeH="0" baseline="0" noProof="0" dirty="0">
              <a:ln>
                <a:noFill/>
              </a:ln>
              <a:solidFill>
                <a:srgbClr val="932322"/>
              </a:solidFill>
              <a:effectLst/>
              <a:uLnTx/>
              <a:uFillTx/>
              <a:cs typeface="+mn-ea"/>
              <a:sym typeface="+mn-lt"/>
            </a:endParaRPr>
          </a:p>
        </p:txBody>
      </p:sp>
      <p:pic>
        <p:nvPicPr>
          <p:cNvPr id="3" name="图片 2" descr="u=910167797,1162436091&amp;fm=11&amp;gp=0"/>
          <p:cNvPicPr>
            <a:picLocks noChangeAspect="1"/>
          </p:cNvPicPr>
          <p:nvPr/>
        </p:nvPicPr>
        <p:blipFill>
          <a:blip r:embed="rId8">
            <a:extLst>
              <a:ext uri="{BEBA8EAE-BF5A-486C-A8C5-ECC9F3942E4B}">
                <a14:imgProps xmlns:a14="http://schemas.microsoft.com/office/drawing/2010/main">
                  <a14:imgLayer>
                    <a14:imgEffect>
                      <a14:backgroundRemoval t="9962" b="89655" l="0" r="90000">
                        <a14:foregroundMark x1="43846" y1="21839" x2="43846" y2="21839"/>
                        <a14:foregroundMark x1="38077" y1="21073" x2="38077" y2="21073"/>
                        <a14:foregroundMark x1="39615" y1="41379" x2="39615" y2="41379"/>
                        <a14:foregroundMark x1="34231" y1="70881" x2="34231" y2="70881"/>
                        <a14:foregroundMark x1="19231" y1="62069" x2="19231" y2="62069"/>
                        <a14:foregroundMark x1="21538" y1="73180" x2="21538" y2="73180"/>
                        <a14:foregroundMark x1="18846" y1="82375" x2="18846" y2="82375"/>
                        <a14:foregroundMark x1="44615" y1="47893" x2="44615" y2="47893"/>
                        <a14:foregroundMark x1="50385" y1="42529" x2="50385" y2="42529"/>
                      </a14:backgroundRemoval>
                    </a14:imgEffect>
                  </a14:imgLayer>
                </a14:imgProps>
              </a:ext>
            </a:extLst>
          </a:blip>
          <a:stretch>
            <a:fillRect/>
          </a:stretch>
        </p:blipFill>
        <p:spPr>
          <a:xfrm>
            <a:off x="6252278" y="1464438"/>
            <a:ext cx="4326246" cy="43428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671195" y="53974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813381" cy="1687710"/>
            <a:chOff x="834572" y="239526"/>
            <a:chExt cx="381338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60278" y="905800"/>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居家安全</a:t>
              </a:r>
            </a:p>
          </p:txBody>
        </p:sp>
      </p:grpSp>
      <p:sp>
        <p:nvSpPr>
          <p:cNvPr id="9" name="ïşḻïďê-文本框 7"/>
          <p:cNvSpPr txBox="1"/>
          <p:nvPr/>
        </p:nvSpPr>
        <p:spPr>
          <a:xfrm>
            <a:off x="1613475" y="3842175"/>
            <a:ext cx="3905976" cy="941731"/>
          </a:xfrm>
          <a:prstGeom prst="rect">
            <a:avLst/>
          </a:prstGeom>
          <a:noFill/>
        </p:spPr>
        <p:txBody>
          <a:bodyPr wrap="square" lIns="0" tIns="0" rIns="0" bIns="0" anchor="ctr" anchorCtr="0">
            <a:no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en-US" altLang="zh-CN" sz="1400" dirty="0">
                <a:cs typeface="+mn-ea"/>
                <a:sym typeface="+mn-lt"/>
              </a:rPr>
              <a:t> </a:t>
            </a:r>
            <a:r>
              <a:rPr lang="zh-CN" altLang="en-US" sz="1400" dirty="0">
                <a:cs typeface="+mn-ea"/>
                <a:sym typeface="+mn-lt"/>
              </a:rPr>
              <a:t>首先问来电话的人是谁，有什么事。如果你并不认识来话人，请不要告诉他任何事情。</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endParaRPr lang="zh-CN" altLang="en-US" sz="1400" dirty="0">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 如果来话人要你父母的电话、寻呼机、手机号码，请不要告诉他，你可以请来话人留下姓名、单位、电话及留言。</a:t>
            </a:r>
            <a:endParaRPr lang="en-US" altLang="zh-CN" sz="1400" dirty="0">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endParaRPr lang="zh-CN" altLang="en-US" sz="1400" dirty="0">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400" dirty="0">
                <a:cs typeface="+mn-ea"/>
                <a:sym typeface="+mn-lt"/>
              </a:rPr>
              <a:t> 对于陌生人打来的电话，你最好不要让对方知道只有你一个人在家。 </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 name="ïşḻïďê-文本框 8"/>
          <p:cNvSpPr txBox="1"/>
          <p:nvPr/>
        </p:nvSpPr>
        <p:spPr>
          <a:xfrm>
            <a:off x="1613476" y="2010577"/>
            <a:ext cx="2407880" cy="535615"/>
          </a:xfrm>
          <a:prstGeom prst="rect">
            <a:avLst/>
          </a:prstGeom>
          <a:noFill/>
        </p:spPr>
        <p:txBody>
          <a:bodyPr wrap="none" lIns="0" tIns="0" rIns="0" bIns="0" anchor="ctr" anchorCtr="0">
            <a:norm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u"/>
              <a:defRPr/>
            </a:pPr>
            <a:r>
              <a:rPr lang="zh-CN" altLang="en-US" sz="2000" b="1" dirty="0">
                <a:solidFill>
                  <a:srgbClr val="C00012"/>
                </a:solidFill>
                <a:cs typeface="+mn-ea"/>
                <a:sym typeface="+mn-lt"/>
              </a:rPr>
              <a:t>有陌生人打来电话问父母的情况 </a:t>
            </a:r>
            <a:endParaRPr kumimoji="0" lang="zh-CN" altLang="en-US" sz="2000" b="1" i="0" u="none" strike="noStrike" kern="1200" cap="none" spc="0" normalizeH="0" baseline="0" noProof="0" dirty="0">
              <a:ln>
                <a:noFill/>
              </a:ln>
              <a:solidFill>
                <a:srgbClr val="C00012"/>
              </a:solidFill>
              <a:effectLst/>
              <a:uLnTx/>
              <a:uFillTx/>
              <a:cs typeface="+mn-ea"/>
              <a:sym typeface="+mn-lt"/>
            </a:endParaRPr>
          </a:p>
        </p:txBody>
      </p:sp>
      <p:pic>
        <p:nvPicPr>
          <p:cNvPr id="3" name="图片 2" descr="u=2873060636,1408884821&amp;fm=11&amp;gp=0"/>
          <p:cNvPicPr>
            <a:picLocks noChangeAspect="1"/>
          </p:cNvPicPr>
          <p:nvPr/>
        </p:nvPicPr>
        <p:blipFill>
          <a:blip r:embed="rId8">
            <a:extLst>
              <a:ext uri="{BEBA8EAE-BF5A-486C-A8C5-ECC9F3942E4B}">
                <a14:imgProps xmlns:a14="http://schemas.microsoft.com/office/drawing/2010/main">
                  <a14:imgLayer>
                    <a14:imgEffect>
                      <a14:backgroundRemoval t="0" b="100000" l="10000" r="90000"/>
                    </a14:imgEffect>
                  </a14:imgLayer>
                </a14:imgProps>
              </a:ext>
            </a:extLst>
          </a:blip>
          <a:stretch>
            <a:fillRect/>
          </a:stretch>
        </p:blipFill>
        <p:spPr>
          <a:xfrm>
            <a:off x="6233320" y="1927236"/>
            <a:ext cx="4142611" cy="41585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grpSp>
        <p:nvGrpSpPr>
          <p:cNvPr id="2" name="组合 1"/>
          <p:cNvGrpSpPr/>
          <p:nvPr/>
        </p:nvGrpSpPr>
        <p:grpSpPr>
          <a:xfrm>
            <a:off x="834572" y="239526"/>
            <a:ext cx="3782888" cy="1687710"/>
            <a:chOff x="834572" y="239526"/>
            <a:chExt cx="3782888" cy="1687710"/>
          </a:xfrm>
        </p:grpSpPr>
        <p:pic>
          <p:nvPicPr>
            <p:cNvPr id="11" name="图片 10"/>
            <p:cNvPicPr>
              <a:picLocks noChangeAspect="1"/>
            </p:cNvPicPr>
            <p:nvPr/>
          </p:nvPicPr>
          <p:blipFill rotWithShape="1">
            <a:blip r:embed="rId6">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29785" y="915147"/>
              <a:ext cx="2987675" cy="954107"/>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tabLst>
                  <a:tab pos="2247900" algn="l"/>
                </a:tabLst>
              </a:pPr>
              <a:r>
                <a:rPr lang="zh-CN" altLang="en-US" sz="2800" dirty="0">
                  <a:solidFill>
                    <a:schemeClr val="bg1"/>
                  </a:solidFill>
                  <a:cs typeface="+mn-ea"/>
                  <a:sym typeface="+mn-lt"/>
                </a:rPr>
                <a:t>饮食安全</a:t>
              </a:r>
            </a:p>
            <a:p>
              <a:pPr marL="0" lvl="0" indent="0" eaLnBrk="1" hangingPunct="1">
                <a:spcBef>
                  <a:spcPct val="0"/>
                </a:spcBef>
                <a:buNone/>
                <a:tabLst>
                  <a:tab pos="2247900" algn="l"/>
                </a:tabLst>
              </a:pPr>
              <a:endParaRPr lang="zh-CN" altLang="en-US" sz="2800" dirty="0">
                <a:solidFill>
                  <a:schemeClr val="bg1"/>
                </a:solidFill>
                <a:cs typeface="+mn-ea"/>
                <a:sym typeface="+mn-lt"/>
              </a:endParaRPr>
            </a:p>
          </p:txBody>
        </p:sp>
      </p:grpSp>
      <p:grpSp>
        <p:nvGrpSpPr>
          <p:cNvPr id="5" name="组合 4"/>
          <p:cNvGrpSpPr/>
          <p:nvPr/>
        </p:nvGrpSpPr>
        <p:grpSpPr>
          <a:xfrm>
            <a:off x="2519132" y="1205859"/>
            <a:ext cx="5805821" cy="4292009"/>
            <a:chOff x="2519132" y="1205859"/>
            <a:chExt cx="5805821" cy="4292009"/>
          </a:xfrm>
        </p:grpSpPr>
        <p:sp>
          <p:nvSpPr>
            <p:cNvPr id="10" name="Freeform 9"/>
            <p:cNvSpPr/>
            <p:nvPr/>
          </p:nvSpPr>
          <p:spPr bwMode="auto">
            <a:xfrm>
              <a:off x="4736552" y="3217248"/>
              <a:ext cx="1617758" cy="1586859"/>
            </a:xfrm>
            <a:custGeom>
              <a:avLst/>
              <a:gdLst>
                <a:gd name="T0" fmla="*/ 177 w 207"/>
                <a:gd name="T1" fmla="*/ 70 h 203"/>
                <a:gd name="T2" fmla="*/ 176 w 207"/>
                <a:gd name="T3" fmla="*/ 66 h 203"/>
                <a:gd name="T4" fmla="*/ 179 w 207"/>
                <a:gd name="T5" fmla="*/ 58 h 203"/>
                <a:gd name="T6" fmla="*/ 191 w 207"/>
                <a:gd name="T7" fmla="*/ 46 h 203"/>
                <a:gd name="T8" fmla="*/ 200 w 207"/>
                <a:gd name="T9" fmla="*/ 41 h 203"/>
                <a:gd name="T10" fmla="*/ 207 w 207"/>
                <a:gd name="T11" fmla="*/ 43 h 203"/>
                <a:gd name="T12" fmla="*/ 180 w 207"/>
                <a:gd name="T13" fmla="*/ 17 h 203"/>
                <a:gd name="T14" fmla="*/ 183 w 207"/>
                <a:gd name="T15" fmla="*/ 24 h 203"/>
                <a:gd name="T16" fmla="*/ 177 w 207"/>
                <a:gd name="T17" fmla="*/ 35 h 203"/>
                <a:gd name="T18" fmla="*/ 165 w 207"/>
                <a:gd name="T19" fmla="*/ 48 h 203"/>
                <a:gd name="T20" fmla="*/ 159 w 207"/>
                <a:gd name="T21" fmla="*/ 49 h 203"/>
                <a:gd name="T22" fmla="*/ 154 w 207"/>
                <a:gd name="T23" fmla="*/ 48 h 203"/>
                <a:gd name="T24" fmla="*/ 111 w 207"/>
                <a:gd name="T25" fmla="*/ 7 h 203"/>
                <a:gd name="T26" fmla="*/ 87 w 207"/>
                <a:gd name="T27" fmla="*/ 7 h 203"/>
                <a:gd name="T28" fmla="*/ 7 w 207"/>
                <a:gd name="T29" fmla="*/ 92 h 203"/>
                <a:gd name="T30" fmla="*/ 7 w 207"/>
                <a:gd name="T31" fmla="*/ 116 h 203"/>
                <a:gd name="T32" fmla="*/ 92 w 207"/>
                <a:gd name="T33" fmla="*/ 196 h 203"/>
                <a:gd name="T34" fmla="*/ 116 w 207"/>
                <a:gd name="T35" fmla="*/ 196 h 203"/>
                <a:gd name="T36" fmla="*/ 196 w 207"/>
                <a:gd name="T37" fmla="*/ 111 h 203"/>
                <a:gd name="T38" fmla="*/ 195 w 207"/>
                <a:gd name="T39" fmla="*/ 87 h 203"/>
                <a:gd name="T40" fmla="*/ 177 w 207"/>
                <a:gd name="T41" fmla="*/ 7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7" h="203">
                  <a:moveTo>
                    <a:pt x="177" y="70"/>
                  </a:moveTo>
                  <a:cubicBezTo>
                    <a:pt x="177" y="69"/>
                    <a:pt x="176" y="67"/>
                    <a:pt x="176" y="66"/>
                  </a:cubicBezTo>
                  <a:cubicBezTo>
                    <a:pt x="176" y="63"/>
                    <a:pt x="177" y="60"/>
                    <a:pt x="179" y="58"/>
                  </a:cubicBezTo>
                  <a:cubicBezTo>
                    <a:pt x="191" y="46"/>
                    <a:pt x="191" y="46"/>
                    <a:pt x="191" y="46"/>
                  </a:cubicBezTo>
                  <a:cubicBezTo>
                    <a:pt x="193" y="45"/>
                    <a:pt x="198" y="41"/>
                    <a:pt x="200" y="41"/>
                  </a:cubicBezTo>
                  <a:cubicBezTo>
                    <a:pt x="203" y="41"/>
                    <a:pt x="205" y="42"/>
                    <a:pt x="207" y="43"/>
                  </a:cubicBezTo>
                  <a:cubicBezTo>
                    <a:pt x="180" y="17"/>
                    <a:pt x="180" y="17"/>
                    <a:pt x="180" y="17"/>
                  </a:cubicBezTo>
                  <a:cubicBezTo>
                    <a:pt x="182" y="19"/>
                    <a:pt x="183" y="21"/>
                    <a:pt x="183" y="24"/>
                  </a:cubicBezTo>
                  <a:cubicBezTo>
                    <a:pt x="183" y="27"/>
                    <a:pt x="179" y="33"/>
                    <a:pt x="177" y="35"/>
                  </a:cubicBezTo>
                  <a:cubicBezTo>
                    <a:pt x="165" y="48"/>
                    <a:pt x="165" y="48"/>
                    <a:pt x="165" y="48"/>
                  </a:cubicBezTo>
                  <a:cubicBezTo>
                    <a:pt x="163" y="49"/>
                    <a:pt x="161" y="49"/>
                    <a:pt x="159" y="49"/>
                  </a:cubicBezTo>
                  <a:cubicBezTo>
                    <a:pt x="157" y="49"/>
                    <a:pt x="155" y="49"/>
                    <a:pt x="154" y="48"/>
                  </a:cubicBezTo>
                  <a:cubicBezTo>
                    <a:pt x="111" y="7"/>
                    <a:pt x="111" y="7"/>
                    <a:pt x="111" y="7"/>
                  </a:cubicBezTo>
                  <a:cubicBezTo>
                    <a:pt x="105" y="0"/>
                    <a:pt x="94" y="1"/>
                    <a:pt x="87" y="7"/>
                  </a:cubicBezTo>
                  <a:cubicBezTo>
                    <a:pt x="7" y="92"/>
                    <a:pt x="7" y="92"/>
                    <a:pt x="7" y="92"/>
                  </a:cubicBezTo>
                  <a:cubicBezTo>
                    <a:pt x="0" y="98"/>
                    <a:pt x="1" y="109"/>
                    <a:pt x="7" y="116"/>
                  </a:cubicBezTo>
                  <a:cubicBezTo>
                    <a:pt x="92" y="196"/>
                    <a:pt x="92" y="196"/>
                    <a:pt x="92" y="196"/>
                  </a:cubicBezTo>
                  <a:cubicBezTo>
                    <a:pt x="98" y="203"/>
                    <a:pt x="109" y="202"/>
                    <a:pt x="116" y="196"/>
                  </a:cubicBezTo>
                  <a:cubicBezTo>
                    <a:pt x="196" y="111"/>
                    <a:pt x="196" y="111"/>
                    <a:pt x="196" y="111"/>
                  </a:cubicBezTo>
                  <a:cubicBezTo>
                    <a:pt x="203" y="105"/>
                    <a:pt x="202" y="94"/>
                    <a:pt x="195" y="87"/>
                  </a:cubicBezTo>
                  <a:lnTo>
                    <a:pt x="177" y="70"/>
                  </a:lnTo>
                  <a:close/>
                </a:path>
              </a:pathLst>
            </a:cu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3" name="Freeform 10"/>
            <p:cNvSpPr/>
            <p:nvPr/>
          </p:nvSpPr>
          <p:spPr bwMode="auto">
            <a:xfrm>
              <a:off x="6065189" y="2434854"/>
              <a:ext cx="1586859" cy="1580238"/>
            </a:xfrm>
            <a:custGeom>
              <a:avLst/>
              <a:gdLst>
                <a:gd name="T0" fmla="*/ 116 w 203"/>
                <a:gd name="T1" fmla="*/ 195 h 202"/>
                <a:gd name="T2" fmla="*/ 92 w 203"/>
                <a:gd name="T3" fmla="*/ 196 h 202"/>
                <a:gd name="T4" fmla="*/ 8 w 203"/>
                <a:gd name="T5" fmla="*/ 115 h 202"/>
                <a:gd name="T6" fmla="*/ 7 w 203"/>
                <a:gd name="T7" fmla="*/ 91 h 202"/>
                <a:gd name="T8" fmla="*/ 87 w 203"/>
                <a:gd name="T9" fmla="*/ 7 h 202"/>
                <a:gd name="T10" fmla="*/ 111 w 203"/>
                <a:gd name="T11" fmla="*/ 6 h 202"/>
                <a:gd name="T12" fmla="*/ 196 w 203"/>
                <a:gd name="T13" fmla="*/ 87 h 202"/>
                <a:gd name="T14" fmla="*/ 196 w 203"/>
                <a:gd name="T15" fmla="*/ 111 h 202"/>
                <a:gd name="T16" fmla="*/ 116 w 203"/>
                <a:gd name="T17"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2">
                  <a:moveTo>
                    <a:pt x="116" y="195"/>
                  </a:moveTo>
                  <a:cubicBezTo>
                    <a:pt x="109" y="202"/>
                    <a:pt x="98" y="202"/>
                    <a:pt x="92" y="196"/>
                  </a:cubicBezTo>
                  <a:cubicBezTo>
                    <a:pt x="8" y="115"/>
                    <a:pt x="8" y="115"/>
                    <a:pt x="8" y="115"/>
                  </a:cubicBezTo>
                  <a:cubicBezTo>
                    <a:pt x="1" y="109"/>
                    <a:pt x="0" y="98"/>
                    <a:pt x="7" y="91"/>
                  </a:cubicBezTo>
                  <a:cubicBezTo>
                    <a:pt x="87" y="7"/>
                    <a:pt x="87" y="7"/>
                    <a:pt x="87" y="7"/>
                  </a:cubicBezTo>
                  <a:cubicBezTo>
                    <a:pt x="94" y="0"/>
                    <a:pt x="105" y="0"/>
                    <a:pt x="111" y="6"/>
                  </a:cubicBezTo>
                  <a:cubicBezTo>
                    <a:pt x="196" y="87"/>
                    <a:pt x="196" y="87"/>
                    <a:pt x="196" y="87"/>
                  </a:cubicBezTo>
                  <a:cubicBezTo>
                    <a:pt x="202" y="93"/>
                    <a:pt x="203" y="104"/>
                    <a:pt x="196" y="111"/>
                  </a:cubicBezTo>
                  <a:lnTo>
                    <a:pt x="116" y="195"/>
                  </a:lnTo>
                  <a:close/>
                </a:path>
              </a:pathLst>
            </a:cu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4" name="Freeform 8"/>
            <p:cNvSpPr/>
            <p:nvPr/>
          </p:nvSpPr>
          <p:spPr bwMode="auto">
            <a:xfrm>
              <a:off x="3915535" y="1927236"/>
              <a:ext cx="1579135" cy="1703832"/>
            </a:xfrm>
            <a:custGeom>
              <a:avLst/>
              <a:gdLst>
                <a:gd name="T0" fmla="*/ 195 w 202"/>
                <a:gd name="T1" fmla="*/ 87 h 218"/>
                <a:gd name="T2" fmla="*/ 111 w 202"/>
                <a:gd name="T3" fmla="*/ 7 h 218"/>
                <a:gd name="T4" fmla="*/ 87 w 202"/>
                <a:gd name="T5" fmla="*/ 7 h 218"/>
                <a:gd name="T6" fmla="*/ 7 w 202"/>
                <a:gd name="T7" fmla="*/ 91 h 218"/>
                <a:gd name="T8" fmla="*/ 7 w 202"/>
                <a:gd name="T9" fmla="*/ 115 h 218"/>
                <a:gd name="T10" fmla="*/ 91 w 202"/>
                <a:gd name="T11" fmla="*/ 196 h 218"/>
                <a:gd name="T12" fmla="*/ 116 w 202"/>
                <a:gd name="T13" fmla="*/ 195 h 218"/>
                <a:gd name="T14" fmla="*/ 121 w 202"/>
                <a:gd name="T15" fmla="*/ 189 h 218"/>
                <a:gd name="T16" fmla="*/ 127 w 202"/>
                <a:gd name="T17" fmla="*/ 187 h 218"/>
                <a:gd name="T18" fmla="*/ 134 w 202"/>
                <a:gd name="T19" fmla="*/ 190 h 218"/>
                <a:gd name="T20" fmla="*/ 147 w 202"/>
                <a:gd name="T21" fmla="*/ 202 h 218"/>
                <a:gd name="T22" fmla="*/ 152 w 202"/>
                <a:gd name="T23" fmla="*/ 211 h 218"/>
                <a:gd name="T24" fmla="*/ 149 w 202"/>
                <a:gd name="T25" fmla="*/ 218 h 218"/>
                <a:gd name="T26" fmla="*/ 175 w 202"/>
                <a:gd name="T27" fmla="*/ 191 h 218"/>
                <a:gd name="T28" fmla="*/ 168 w 202"/>
                <a:gd name="T29" fmla="*/ 194 h 218"/>
                <a:gd name="T30" fmla="*/ 158 w 202"/>
                <a:gd name="T31" fmla="*/ 188 h 218"/>
                <a:gd name="T32" fmla="*/ 145 w 202"/>
                <a:gd name="T33" fmla="*/ 176 h 218"/>
                <a:gd name="T34" fmla="*/ 143 w 202"/>
                <a:gd name="T35" fmla="*/ 170 h 218"/>
                <a:gd name="T36" fmla="*/ 145 w 202"/>
                <a:gd name="T37" fmla="*/ 164 h 218"/>
                <a:gd name="T38" fmla="*/ 129 w 202"/>
                <a:gd name="T39" fmla="*/ 181 h 218"/>
                <a:gd name="T40" fmla="*/ 196 w 202"/>
                <a:gd name="T41" fmla="*/ 111 h 218"/>
                <a:gd name="T42" fmla="*/ 195 w 202"/>
                <a:gd name="T43" fmla="*/ 8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18">
                  <a:moveTo>
                    <a:pt x="195" y="87"/>
                  </a:moveTo>
                  <a:cubicBezTo>
                    <a:pt x="111" y="7"/>
                    <a:pt x="111" y="7"/>
                    <a:pt x="111" y="7"/>
                  </a:cubicBezTo>
                  <a:cubicBezTo>
                    <a:pt x="104" y="0"/>
                    <a:pt x="94" y="0"/>
                    <a:pt x="87" y="7"/>
                  </a:cubicBezTo>
                  <a:cubicBezTo>
                    <a:pt x="7" y="91"/>
                    <a:pt x="7" y="91"/>
                    <a:pt x="7" y="91"/>
                  </a:cubicBezTo>
                  <a:cubicBezTo>
                    <a:pt x="0" y="98"/>
                    <a:pt x="0" y="109"/>
                    <a:pt x="7" y="115"/>
                  </a:cubicBezTo>
                  <a:cubicBezTo>
                    <a:pt x="91" y="196"/>
                    <a:pt x="91" y="196"/>
                    <a:pt x="91" y="196"/>
                  </a:cubicBezTo>
                  <a:cubicBezTo>
                    <a:pt x="98" y="202"/>
                    <a:pt x="109" y="202"/>
                    <a:pt x="116" y="195"/>
                  </a:cubicBezTo>
                  <a:cubicBezTo>
                    <a:pt x="121" y="189"/>
                    <a:pt x="121" y="189"/>
                    <a:pt x="121" y="189"/>
                  </a:cubicBezTo>
                  <a:cubicBezTo>
                    <a:pt x="123" y="188"/>
                    <a:pt x="125" y="187"/>
                    <a:pt x="127" y="187"/>
                  </a:cubicBezTo>
                  <a:cubicBezTo>
                    <a:pt x="130" y="187"/>
                    <a:pt x="132" y="188"/>
                    <a:pt x="134" y="190"/>
                  </a:cubicBezTo>
                  <a:cubicBezTo>
                    <a:pt x="147" y="202"/>
                    <a:pt x="147" y="202"/>
                    <a:pt x="147" y="202"/>
                  </a:cubicBezTo>
                  <a:cubicBezTo>
                    <a:pt x="148" y="204"/>
                    <a:pt x="152" y="209"/>
                    <a:pt x="152" y="211"/>
                  </a:cubicBezTo>
                  <a:cubicBezTo>
                    <a:pt x="152" y="213"/>
                    <a:pt x="151" y="216"/>
                    <a:pt x="149" y="218"/>
                  </a:cubicBezTo>
                  <a:cubicBezTo>
                    <a:pt x="175" y="191"/>
                    <a:pt x="175" y="191"/>
                    <a:pt x="175" y="191"/>
                  </a:cubicBezTo>
                  <a:cubicBezTo>
                    <a:pt x="174" y="193"/>
                    <a:pt x="171" y="194"/>
                    <a:pt x="168" y="194"/>
                  </a:cubicBezTo>
                  <a:cubicBezTo>
                    <a:pt x="166" y="194"/>
                    <a:pt x="160" y="190"/>
                    <a:pt x="158" y="188"/>
                  </a:cubicBezTo>
                  <a:cubicBezTo>
                    <a:pt x="145" y="176"/>
                    <a:pt x="145" y="176"/>
                    <a:pt x="145" y="176"/>
                  </a:cubicBezTo>
                  <a:cubicBezTo>
                    <a:pt x="144" y="174"/>
                    <a:pt x="143" y="172"/>
                    <a:pt x="143" y="170"/>
                  </a:cubicBezTo>
                  <a:cubicBezTo>
                    <a:pt x="143" y="168"/>
                    <a:pt x="144" y="166"/>
                    <a:pt x="145" y="164"/>
                  </a:cubicBezTo>
                  <a:cubicBezTo>
                    <a:pt x="129" y="181"/>
                    <a:pt x="129" y="181"/>
                    <a:pt x="129" y="181"/>
                  </a:cubicBezTo>
                  <a:cubicBezTo>
                    <a:pt x="196" y="111"/>
                    <a:pt x="196" y="111"/>
                    <a:pt x="196" y="111"/>
                  </a:cubicBezTo>
                  <a:cubicBezTo>
                    <a:pt x="202" y="104"/>
                    <a:pt x="202" y="93"/>
                    <a:pt x="195" y="87"/>
                  </a:cubicBezTo>
                  <a:close/>
                </a:path>
              </a:pathLst>
            </a:cu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5" name="Freeform 7"/>
            <p:cNvSpPr/>
            <p:nvPr/>
          </p:nvSpPr>
          <p:spPr bwMode="auto">
            <a:xfrm>
              <a:off x="2519132" y="2633668"/>
              <a:ext cx="1680658" cy="1580238"/>
            </a:xfrm>
            <a:custGeom>
              <a:avLst/>
              <a:gdLst>
                <a:gd name="T0" fmla="*/ 188 w 215"/>
                <a:gd name="T1" fmla="*/ 67 h 202"/>
                <a:gd name="T2" fmla="*/ 200 w 215"/>
                <a:gd name="T3" fmla="*/ 54 h 202"/>
                <a:gd name="T4" fmla="*/ 208 w 215"/>
                <a:gd name="T5" fmla="*/ 49 h 202"/>
                <a:gd name="T6" fmla="*/ 215 w 215"/>
                <a:gd name="T7" fmla="*/ 52 h 202"/>
                <a:gd name="T8" fmla="*/ 188 w 215"/>
                <a:gd name="T9" fmla="*/ 25 h 202"/>
                <a:gd name="T10" fmla="*/ 191 w 215"/>
                <a:gd name="T11" fmla="*/ 32 h 202"/>
                <a:gd name="T12" fmla="*/ 185 w 215"/>
                <a:gd name="T13" fmla="*/ 43 h 202"/>
                <a:gd name="T14" fmla="*/ 173 w 215"/>
                <a:gd name="T15" fmla="*/ 56 h 202"/>
                <a:gd name="T16" fmla="*/ 168 w 215"/>
                <a:gd name="T17" fmla="*/ 57 h 202"/>
                <a:gd name="T18" fmla="*/ 163 w 215"/>
                <a:gd name="T19" fmla="*/ 56 h 202"/>
                <a:gd name="T20" fmla="*/ 111 w 215"/>
                <a:gd name="T21" fmla="*/ 6 h 202"/>
                <a:gd name="T22" fmla="*/ 87 w 215"/>
                <a:gd name="T23" fmla="*/ 7 h 202"/>
                <a:gd name="T24" fmla="*/ 6 w 215"/>
                <a:gd name="T25" fmla="*/ 91 h 202"/>
                <a:gd name="T26" fmla="*/ 7 w 215"/>
                <a:gd name="T27" fmla="*/ 115 h 202"/>
                <a:gd name="T28" fmla="*/ 91 w 215"/>
                <a:gd name="T29" fmla="*/ 196 h 202"/>
                <a:gd name="T30" fmla="*/ 115 w 215"/>
                <a:gd name="T31" fmla="*/ 195 h 202"/>
                <a:gd name="T32" fmla="*/ 196 w 215"/>
                <a:gd name="T33" fmla="*/ 111 h 202"/>
                <a:gd name="T34" fmla="*/ 195 w 215"/>
                <a:gd name="T35" fmla="*/ 87 h 202"/>
                <a:gd name="T36" fmla="*/ 186 w 215"/>
                <a:gd name="T37" fmla="*/ 78 h 202"/>
                <a:gd name="T38" fmla="*/ 185 w 215"/>
                <a:gd name="T39" fmla="*/ 74 h 202"/>
                <a:gd name="T40" fmla="*/ 188 w 215"/>
                <a:gd name="T41" fmla="*/ 6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02">
                  <a:moveTo>
                    <a:pt x="188" y="67"/>
                  </a:moveTo>
                  <a:cubicBezTo>
                    <a:pt x="200" y="54"/>
                    <a:pt x="200" y="54"/>
                    <a:pt x="200" y="54"/>
                  </a:cubicBezTo>
                  <a:cubicBezTo>
                    <a:pt x="201" y="53"/>
                    <a:pt x="206" y="49"/>
                    <a:pt x="208" y="49"/>
                  </a:cubicBezTo>
                  <a:cubicBezTo>
                    <a:pt x="211" y="49"/>
                    <a:pt x="214" y="50"/>
                    <a:pt x="215" y="52"/>
                  </a:cubicBezTo>
                  <a:cubicBezTo>
                    <a:pt x="188" y="25"/>
                    <a:pt x="188" y="25"/>
                    <a:pt x="188" y="25"/>
                  </a:cubicBezTo>
                  <a:cubicBezTo>
                    <a:pt x="190" y="27"/>
                    <a:pt x="191" y="30"/>
                    <a:pt x="191" y="32"/>
                  </a:cubicBezTo>
                  <a:cubicBezTo>
                    <a:pt x="192" y="35"/>
                    <a:pt x="187" y="41"/>
                    <a:pt x="185" y="43"/>
                  </a:cubicBezTo>
                  <a:cubicBezTo>
                    <a:pt x="173" y="56"/>
                    <a:pt x="173" y="56"/>
                    <a:pt x="173" y="56"/>
                  </a:cubicBezTo>
                  <a:cubicBezTo>
                    <a:pt x="172" y="57"/>
                    <a:pt x="170" y="57"/>
                    <a:pt x="168" y="57"/>
                  </a:cubicBezTo>
                  <a:cubicBezTo>
                    <a:pt x="166" y="57"/>
                    <a:pt x="164" y="57"/>
                    <a:pt x="163" y="56"/>
                  </a:cubicBezTo>
                  <a:cubicBezTo>
                    <a:pt x="111" y="6"/>
                    <a:pt x="111" y="6"/>
                    <a:pt x="111" y="6"/>
                  </a:cubicBezTo>
                  <a:cubicBezTo>
                    <a:pt x="104" y="0"/>
                    <a:pt x="93" y="0"/>
                    <a:pt x="87" y="7"/>
                  </a:cubicBezTo>
                  <a:cubicBezTo>
                    <a:pt x="6" y="91"/>
                    <a:pt x="6" y="91"/>
                    <a:pt x="6" y="91"/>
                  </a:cubicBezTo>
                  <a:cubicBezTo>
                    <a:pt x="0" y="98"/>
                    <a:pt x="0" y="109"/>
                    <a:pt x="7" y="115"/>
                  </a:cubicBezTo>
                  <a:cubicBezTo>
                    <a:pt x="91" y="196"/>
                    <a:pt x="91" y="196"/>
                    <a:pt x="91" y="196"/>
                  </a:cubicBezTo>
                  <a:cubicBezTo>
                    <a:pt x="98" y="202"/>
                    <a:pt x="109" y="202"/>
                    <a:pt x="115" y="195"/>
                  </a:cubicBezTo>
                  <a:cubicBezTo>
                    <a:pt x="196" y="111"/>
                    <a:pt x="196" y="111"/>
                    <a:pt x="196" y="111"/>
                  </a:cubicBezTo>
                  <a:cubicBezTo>
                    <a:pt x="202" y="104"/>
                    <a:pt x="202" y="93"/>
                    <a:pt x="195" y="87"/>
                  </a:cubicBezTo>
                  <a:cubicBezTo>
                    <a:pt x="186" y="78"/>
                    <a:pt x="186" y="78"/>
                    <a:pt x="186" y="78"/>
                  </a:cubicBezTo>
                  <a:cubicBezTo>
                    <a:pt x="185" y="77"/>
                    <a:pt x="185" y="75"/>
                    <a:pt x="185" y="74"/>
                  </a:cubicBezTo>
                  <a:cubicBezTo>
                    <a:pt x="185" y="71"/>
                    <a:pt x="186" y="68"/>
                    <a:pt x="188" y="67"/>
                  </a:cubicBezTo>
                  <a:close/>
                </a:path>
              </a:pathLst>
            </a:cu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6" name="矩形: 圆角 15"/>
            <p:cNvSpPr/>
            <p:nvPr/>
          </p:nvSpPr>
          <p:spPr>
            <a:xfrm rot="2645987">
              <a:off x="2787947" y="2917947"/>
              <a:ext cx="1016000" cy="1016000"/>
            </a:xfrm>
            <a:prstGeom prst="roundRect">
              <a:avLst>
                <a:gd name="adj" fmla="val 96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rot="2645987">
              <a:off x="4193414" y="2210980"/>
              <a:ext cx="1016000" cy="1016000"/>
            </a:xfrm>
            <a:prstGeom prst="roundRect">
              <a:avLst>
                <a:gd name="adj" fmla="val 96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rot="2645987">
              <a:off x="6360881" y="2710513"/>
              <a:ext cx="1016000" cy="1016000"/>
            </a:xfrm>
            <a:prstGeom prst="roundRect">
              <a:avLst>
                <a:gd name="adj" fmla="val 96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rot="2645987">
              <a:off x="5014681" y="3497913"/>
              <a:ext cx="1016000" cy="1016000"/>
            </a:xfrm>
            <a:prstGeom prst="roundRect">
              <a:avLst>
                <a:gd name="adj" fmla="val 96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形状 23"/>
            <p:cNvSpPr/>
            <p:nvPr/>
          </p:nvSpPr>
          <p:spPr>
            <a:xfrm>
              <a:off x="4698559" y="1205859"/>
              <a:ext cx="627321" cy="595423"/>
            </a:xfrm>
            <a:custGeom>
              <a:avLst/>
              <a:gdLst>
                <a:gd name="connsiteX0" fmla="*/ 0 w 627321"/>
                <a:gd name="connsiteY0" fmla="*/ 829339 h 829339"/>
                <a:gd name="connsiteX1" fmla="*/ 0 w 627321"/>
                <a:gd name="connsiteY1" fmla="*/ 265814 h 829339"/>
                <a:gd name="connsiteX2" fmla="*/ 627321 w 627321"/>
                <a:gd name="connsiteY2" fmla="*/ 0 h 829339"/>
              </a:gdLst>
              <a:ahLst/>
              <a:cxnLst>
                <a:cxn ang="0">
                  <a:pos x="connsiteX0" y="connsiteY0"/>
                </a:cxn>
                <a:cxn ang="0">
                  <a:pos x="connsiteX1" y="connsiteY1"/>
                </a:cxn>
                <a:cxn ang="0">
                  <a:pos x="connsiteX2" y="connsiteY2"/>
                </a:cxn>
              </a:cxnLst>
              <a:rect l="l" t="t" r="r" b="b"/>
              <a:pathLst>
                <a:path w="627321" h="829339">
                  <a:moveTo>
                    <a:pt x="0" y="829339"/>
                  </a:moveTo>
                  <a:lnTo>
                    <a:pt x="0" y="265814"/>
                  </a:lnTo>
                  <a:lnTo>
                    <a:pt x="627321" y="0"/>
                  </a:lnTo>
                </a:path>
              </a:pathLst>
            </a:custGeom>
            <a:noFill/>
            <a:ln>
              <a:solidFill>
                <a:srgbClr val="932322"/>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任意多边形: 形状 24"/>
            <p:cNvSpPr/>
            <p:nvPr/>
          </p:nvSpPr>
          <p:spPr>
            <a:xfrm flipH="1" flipV="1">
              <a:off x="2724449" y="4324743"/>
              <a:ext cx="627321" cy="595423"/>
            </a:xfrm>
            <a:custGeom>
              <a:avLst/>
              <a:gdLst>
                <a:gd name="connsiteX0" fmla="*/ 0 w 627321"/>
                <a:gd name="connsiteY0" fmla="*/ 829339 h 829339"/>
                <a:gd name="connsiteX1" fmla="*/ 0 w 627321"/>
                <a:gd name="connsiteY1" fmla="*/ 265814 h 829339"/>
                <a:gd name="connsiteX2" fmla="*/ 627321 w 627321"/>
                <a:gd name="connsiteY2" fmla="*/ 0 h 829339"/>
              </a:gdLst>
              <a:ahLst/>
              <a:cxnLst>
                <a:cxn ang="0">
                  <a:pos x="connsiteX0" y="connsiteY0"/>
                </a:cxn>
                <a:cxn ang="0">
                  <a:pos x="connsiteX1" y="connsiteY1"/>
                </a:cxn>
                <a:cxn ang="0">
                  <a:pos x="connsiteX2" y="connsiteY2"/>
                </a:cxn>
              </a:cxnLst>
              <a:rect l="l" t="t" r="r" b="b"/>
              <a:pathLst>
                <a:path w="627321" h="829339">
                  <a:moveTo>
                    <a:pt x="0" y="829339"/>
                  </a:moveTo>
                  <a:lnTo>
                    <a:pt x="0" y="265814"/>
                  </a:lnTo>
                  <a:lnTo>
                    <a:pt x="627321" y="0"/>
                  </a:lnTo>
                </a:path>
              </a:pathLst>
            </a:custGeom>
            <a:noFill/>
            <a:ln>
              <a:solidFill>
                <a:srgbClr val="932322"/>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任意多边形: 形状 25"/>
            <p:cNvSpPr/>
            <p:nvPr/>
          </p:nvSpPr>
          <p:spPr>
            <a:xfrm flipV="1">
              <a:off x="5534988" y="4902445"/>
              <a:ext cx="627321" cy="595423"/>
            </a:xfrm>
            <a:custGeom>
              <a:avLst/>
              <a:gdLst>
                <a:gd name="connsiteX0" fmla="*/ 0 w 627321"/>
                <a:gd name="connsiteY0" fmla="*/ 829339 h 829339"/>
                <a:gd name="connsiteX1" fmla="*/ 0 w 627321"/>
                <a:gd name="connsiteY1" fmla="*/ 265814 h 829339"/>
                <a:gd name="connsiteX2" fmla="*/ 627321 w 627321"/>
                <a:gd name="connsiteY2" fmla="*/ 0 h 829339"/>
              </a:gdLst>
              <a:ahLst/>
              <a:cxnLst>
                <a:cxn ang="0">
                  <a:pos x="connsiteX0" y="connsiteY0"/>
                </a:cxn>
                <a:cxn ang="0">
                  <a:pos x="connsiteX1" y="connsiteY1"/>
                </a:cxn>
                <a:cxn ang="0">
                  <a:pos x="connsiteX2" y="connsiteY2"/>
                </a:cxn>
              </a:cxnLst>
              <a:rect l="l" t="t" r="r" b="b"/>
              <a:pathLst>
                <a:path w="627321" h="829339">
                  <a:moveTo>
                    <a:pt x="0" y="829339"/>
                  </a:moveTo>
                  <a:lnTo>
                    <a:pt x="0" y="265814"/>
                  </a:lnTo>
                  <a:lnTo>
                    <a:pt x="627321" y="0"/>
                  </a:lnTo>
                </a:path>
              </a:pathLst>
            </a:custGeom>
            <a:noFill/>
            <a:ln>
              <a:solidFill>
                <a:srgbClr val="932322"/>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形状 26"/>
            <p:cNvSpPr/>
            <p:nvPr/>
          </p:nvSpPr>
          <p:spPr>
            <a:xfrm rot="16200000" flipV="1">
              <a:off x="7713581" y="2583017"/>
              <a:ext cx="627321" cy="595423"/>
            </a:xfrm>
            <a:custGeom>
              <a:avLst/>
              <a:gdLst>
                <a:gd name="connsiteX0" fmla="*/ 0 w 627321"/>
                <a:gd name="connsiteY0" fmla="*/ 829339 h 829339"/>
                <a:gd name="connsiteX1" fmla="*/ 0 w 627321"/>
                <a:gd name="connsiteY1" fmla="*/ 265814 h 829339"/>
                <a:gd name="connsiteX2" fmla="*/ 627321 w 627321"/>
                <a:gd name="connsiteY2" fmla="*/ 0 h 829339"/>
              </a:gdLst>
              <a:ahLst/>
              <a:cxnLst>
                <a:cxn ang="0">
                  <a:pos x="connsiteX0" y="connsiteY0"/>
                </a:cxn>
                <a:cxn ang="0">
                  <a:pos x="connsiteX1" y="connsiteY1"/>
                </a:cxn>
                <a:cxn ang="0">
                  <a:pos x="connsiteX2" y="connsiteY2"/>
                </a:cxn>
              </a:cxnLst>
              <a:rect l="l" t="t" r="r" b="b"/>
              <a:pathLst>
                <a:path w="627321" h="829339">
                  <a:moveTo>
                    <a:pt x="0" y="829339"/>
                  </a:moveTo>
                  <a:lnTo>
                    <a:pt x="0" y="265814"/>
                  </a:lnTo>
                  <a:lnTo>
                    <a:pt x="627321" y="0"/>
                  </a:lnTo>
                </a:path>
              </a:pathLst>
            </a:custGeom>
            <a:noFill/>
            <a:ln>
              <a:solidFill>
                <a:srgbClr val="932322"/>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9" name="íślíḋè-Rectangle 30"/>
          <p:cNvSpPr>
            <a:spLocks noChangeArrowheads="1"/>
          </p:cNvSpPr>
          <p:nvPr/>
        </p:nvSpPr>
        <p:spPr bwMode="auto">
          <a:xfrm>
            <a:off x="6253422" y="5291453"/>
            <a:ext cx="4403745"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0"/>
              </a:spcBef>
              <a:spcAft>
                <a:spcPts val="0"/>
              </a:spcAft>
              <a:buClrTx/>
              <a:buSzTx/>
              <a:buFontTx/>
              <a:buNone/>
              <a:defRPr/>
            </a:pPr>
            <a:r>
              <a:rPr lang="zh-CN" altLang="en-US" sz="1600" dirty="0">
                <a:cs typeface="+mn-ea"/>
                <a:sym typeface="+mn-lt"/>
              </a:rPr>
              <a:t>在外旅行时，要少吃辛辣食物，尽量不吃小摊上食物</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51" name="íślíḋè-Rectangle 30"/>
          <p:cNvSpPr>
            <a:spLocks noChangeArrowheads="1"/>
          </p:cNvSpPr>
          <p:nvPr/>
        </p:nvSpPr>
        <p:spPr bwMode="auto">
          <a:xfrm>
            <a:off x="5419991" y="967673"/>
            <a:ext cx="451016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0"/>
              </a:spcBef>
              <a:spcAft>
                <a:spcPts val="0"/>
              </a:spcAft>
              <a:buClrTx/>
              <a:buSzTx/>
              <a:buFontTx/>
              <a:buNone/>
              <a:defRPr/>
            </a:pPr>
            <a:r>
              <a:rPr lang="zh-CN" altLang="en-US" sz="1600" dirty="0">
                <a:cs typeface="+mn-ea"/>
                <a:sym typeface="+mn-lt"/>
              </a:rPr>
              <a:t>在外就餐时，要去正规、卫生条件好的餐馆就餐</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53" name="íślíḋè-Rectangle 30"/>
          <p:cNvSpPr>
            <a:spLocks noChangeArrowheads="1"/>
          </p:cNvSpPr>
          <p:nvPr/>
        </p:nvSpPr>
        <p:spPr bwMode="auto">
          <a:xfrm>
            <a:off x="1343698" y="5079019"/>
            <a:ext cx="3649255"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0"/>
              </a:spcBef>
              <a:spcAft>
                <a:spcPts val="0"/>
              </a:spcAft>
              <a:buClrTx/>
              <a:buSzTx/>
              <a:buFontTx/>
              <a:buNone/>
              <a:defRPr/>
            </a:pPr>
            <a:r>
              <a:rPr lang="zh-CN" altLang="en-US" sz="1600" dirty="0">
                <a:cs typeface="+mn-ea"/>
                <a:sym typeface="+mn-lt"/>
              </a:rPr>
              <a:t>多吃水果蔬菜，不要吃“三无”食品和“垃圾”食品</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pic>
        <p:nvPicPr>
          <p:cNvPr id="55" name="图片 54"/>
          <p:cNvPicPr>
            <a:picLocks noChangeAspect="1"/>
          </p:cNvPicPr>
          <p:nvPr/>
        </p:nvPicPr>
        <p:blipFill rotWithShape="1">
          <a:blip r:embed="rId7"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sp>
        <p:nvSpPr>
          <p:cNvPr id="47" name="íślíḋè-Rectangle 30"/>
          <p:cNvSpPr>
            <a:spLocks noChangeArrowheads="1"/>
          </p:cNvSpPr>
          <p:nvPr/>
        </p:nvSpPr>
        <p:spPr bwMode="auto">
          <a:xfrm>
            <a:off x="8509866" y="2277182"/>
            <a:ext cx="2622624" cy="165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0"/>
              </a:spcBef>
              <a:spcAft>
                <a:spcPts val="0"/>
              </a:spcAft>
              <a:buClrTx/>
              <a:buSzTx/>
              <a:buFontTx/>
              <a:buNone/>
              <a:defRPr/>
            </a:pPr>
            <a:r>
              <a:rPr lang="zh-CN" altLang="en-US" sz="1600" dirty="0">
                <a:cs typeface="+mn-ea"/>
                <a:sym typeface="+mn-lt"/>
              </a:rPr>
              <a:t>不暴饮暴食，防止消化不良</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56" name="íślíḋè-TextBox 31"/>
          <p:cNvSpPr txBox="1">
            <a:spLocks noChangeArrowheads="1"/>
          </p:cNvSpPr>
          <p:nvPr/>
        </p:nvSpPr>
        <p:spPr bwMode="auto">
          <a:xfrm>
            <a:off x="3056948" y="3103576"/>
            <a:ext cx="530881" cy="62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200" i="0" u="none" strike="noStrike" kern="1200" cap="none" spc="0" normalizeH="0" baseline="0" noProof="0" dirty="0">
                <a:ln>
                  <a:noFill/>
                </a:ln>
                <a:solidFill>
                  <a:srgbClr val="932322"/>
                </a:solidFill>
                <a:effectLst/>
                <a:uLnTx/>
                <a:uFillTx/>
                <a:cs typeface="+mn-ea"/>
                <a:sym typeface="+mn-lt"/>
              </a:rPr>
              <a:t>01</a:t>
            </a:r>
          </a:p>
        </p:txBody>
      </p:sp>
      <p:sp>
        <p:nvSpPr>
          <p:cNvPr id="57" name="íślíḋè-TextBox 31"/>
          <p:cNvSpPr txBox="1">
            <a:spLocks noChangeArrowheads="1"/>
          </p:cNvSpPr>
          <p:nvPr/>
        </p:nvSpPr>
        <p:spPr bwMode="auto">
          <a:xfrm>
            <a:off x="4461950" y="2430240"/>
            <a:ext cx="530881" cy="62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200" i="0" u="none" strike="noStrike" kern="1200" cap="none" spc="0" normalizeH="0" baseline="0" noProof="0" dirty="0">
                <a:ln>
                  <a:noFill/>
                </a:ln>
                <a:solidFill>
                  <a:srgbClr val="932322"/>
                </a:solidFill>
                <a:effectLst/>
                <a:uLnTx/>
                <a:uFillTx/>
                <a:cs typeface="+mn-ea"/>
                <a:sym typeface="+mn-lt"/>
              </a:rPr>
              <a:t>02</a:t>
            </a:r>
          </a:p>
        </p:txBody>
      </p:sp>
      <p:sp>
        <p:nvSpPr>
          <p:cNvPr id="58" name="íślíḋè-TextBox 31"/>
          <p:cNvSpPr txBox="1">
            <a:spLocks noChangeArrowheads="1"/>
          </p:cNvSpPr>
          <p:nvPr/>
        </p:nvSpPr>
        <p:spPr bwMode="auto">
          <a:xfrm>
            <a:off x="5234969" y="3733800"/>
            <a:ext cx="530881" cy="62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200" i="0" u="none" strike="noStrike" kern="1200" cap="none" spc="0" normalizeH="0" baseline="0" noProof="0" dirty="0">
                <a:ln>
                  <a:noFill/>
                </a:ln>
                <a:solidFill>
                  <a:srgbClr val="932322"/>
                </a:solidFill>
                <a:effectLst/>
                <a:uLnTx/>
                <a:uFillTx/>
                <a:cs typeface="+mn-ea"/>
                <a:sym typeface="+mn-lt"/>
              </a:rPr>
              <a:t>03</a:t>
            </a:r>
          </a:p>
        </p:txBody>
      </p:sp>
      <p:sp>
        <p:nvSpPr>
          <p:cNvPr id="59" name="íślíḋè-TextBox 31"/>
          <p:cNvSpPr txBox="1">
            <a:spLocks noChangeArrowheads="1"/>
          </p:cNvSpPr>
          <p:nvPr/>
        </p:nvSpPr>
        <p:spPr bwMode="auto">
          <a:xfrm>
            <a:off x="6650765" y="2860144"/>
            <a:ext cx="530881" cy="62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200" i="0" u="none" strike="noStrike" kern="1200" cap="none" spc="0" normalizeH="0" baseline="0" noProof="0" dirty="0">
                <a:ln>
                  <a:noFill/>
                </a:ln>
                <a:solidFill>
                  <a:srgbClr val="932322"/>
                </a:solidFill>
                <a:effectLst/>
                <a:uLnTx/>
                <a:uFillTx/>
                <a:cs typeface="+mn-ea"/>
                <a:sym typeface="+mn-lt"/>
              </a:rPr>
              <a:t>04</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0-#ppt_w/2"/>
                                          </p:val>
                                        </p:tav>
                                        <p:tav tm="100000">
                                          <p:val>
                                            <p:strVal val="#ppt_x"/>
                                          </p:val>
                                        </p:tav>
                                      </p:tavLst>
                                    </p:anim>
                                    <p:anim calcmode="lin" valueType="num">
                                      <p:cBhvr additive="base">
                                        <p:cTn id="16" dur="500" fill="hold"/>
                                        <p:tgtEl>
                                          <p:spTgt spid="5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fill="hold"/>
                                        <p:tgtEl>
                                          <p:spTgt spid="47"/>
                                        </p:tgtEl>
                                        <p:attrNameLst>
                                          <p:attrName>ppt_x</p:attrName>
                                        </p:attrNameLst>
                                      </p:cBhvr>
                                      <p:tavLst>
                                        <p:tav tm="0">
                                          <p:val>
                                            <p:strVal val="0-#ppt_w/2"/>
                                          </p:val>
                                        </p:tav>
                                        <p:tav tm="100000">
                                          <p:val>
                                            <p:strVal val="#ppt_x"/>
                                          </p:val>
                                        </p:tav>
                                      </p:tavLst>
                                    </p:anim>
                                    <p:anim calcmode="lin" valueType="num">
                                      <p:cBhvr additive="base">
                                        <p:cTn id="28" dur="50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500" fill="hold"/>
                                        <p:tgtEl>
                                          <p:spTgt spid="56"/>
                                        </p:tgtEl>
                                        <p:attrNameLst>
                                          <p:attrName>ppt_x</p:attrName>
                                        </p:attrNameLst>
                                      </p:cBhvr>
                                      <p:tavLst>
                                        <p:tav tm="0">
                                          <p:val>
                                            <p:strVal val="0-#ppt_w/2"/>
                                          </p:val>
                                        </p:tav>
                                        <p:tav tm="100000">
                                          <p:val>
                                            <p:strVal val="#ppt_x"/>
                                          </p:val>
                                        </p:tav>
                                      </p:tavLst>
                                    </p:anim>
                                    <p:anim calcmode="lin" valueType="num">
                                      <p:cBhvr additive="base">
                                        <p:cTn id="32" dur="500" fill="hold"/>
                                        <p:tgtEl>
                                          <p:spTgt spid="5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0-#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0-#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fill="hold"/>
                                        <p:tgtEl>
                                          <p:spTgt spid="59"/>
                                        </p:tgtEl>
                                        <p:attrNameLst>
                                          <p:attrName>ppt_x</p:attrName>
                                        </p:attrNameLst>
                                      </p:cBhvr>
                                      <p:tavLst>
                                        <p:tav tm="0">
                                          <p:val>
                                            <p:strVal val="0-#ppt_w/2"/>
                                          </p:val>
                                        </p:tav>
                                        <p:tav tm="100000">
                                          <p:val>
                                            <p:strVal val="#ppt_x"/>
                                          </p:val>
                                        </p:tav>
                                      </p:tavLst>
                                    </p:anim>
                                    <p:anim calcmode="lin" valueType="num">
                                      <p:cBhvr additive="base">
                                        <p:cTn id="4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1" grpId="0"/>
      <p:bldP spid="53" grpId="0"/>
      <p:bldP spid="47" grpId="0"/>
      <p:bldP spid="56" grpId="0"/>
      <p:bldP spid="57"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671195" y="53974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803856" cy="1687710"/>
            <a:chOff x="834572" y="239526"/>
            <a:chExt cx="3803856"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50753" y="905800"/>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防 </a:t>
              </a:r>
              <a:r>
                <a:rPr lang="en-US" altLang="zh-CN" sz="2800" dirty="0">
                  <a:solidFill>
                    <a:schemeClr val="bg1"/>
                  </a:solidFill>
                  <a:cs typeface="+mn-ea"/>
                  <a:sym typeface="+mn-lt"/>
                </a:rPr>
                <a:t>. </a:t>
              </a:r>
              <a:r>
                <a:rPr lang="zh-CN" altLang="en-US" sz="2800" dirty="0">
                  <a:solidFill>
                    <a:schemeClr val="bg1"/>
                  </a:solidFill>
                  <a:cs typeface="+mn-ea"/>
                  <a:sym typeface="+mn-lt"/>
                </a:rPr>
                <a:t>拐骗</a:t>
              </a:r>
            </a:p>
          </p:txBody>
        </p:sp>
      </p:grpSp>
      <p:sp>
        <p:nvSpPr>
          <p:cNvPr id="9" name="ïşḻïďê-文本框 7"/>
          <p:cNvSpPr txBox="1"/>
          <p:nvPr/>
        </p:nvSpPr>
        <p:spPr>
          <a:xfrm>
            <a:off x="1613535" y="4074795"/>
            <a:ext cx="5768975" cy="941705"/>
          </a:xfrm>
          <a:prstGeom prst="rect">
            <a:avLst/>
          </a:prstGeom>
          <a:noFill/>
        </p:spPr>
        <p:txBody>
          <a:bodyPr wrap="square" lIns="0" tIns="0" rIns="0" bIns="0" anchor="ctr" anchorCtr="0">
            <a:no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外出游玩时要征得家长同意并将行程告知父母或其他家人，说明大概的返家时间。</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养成进出家门随手关门的习惯。</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不单独与素不相识的人同乘无人看管的电梯。</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上下学、外出游玩、购物时，最好与同学、朋友等结伴同行。</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不搭陌生人的便车。</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不接受陌生人的钱财、玩具、礼物或食物。</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驾车的陌生人问路，要与其保持一定距离，不可贴近车身。</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不独自通过狭窄街巷、昏暗地下道，不独自去偏远的公园、无人管理的公厕，一人独处空屋时要关好门窗。</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不要把家中的钥匙挂在胸前。</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不要在外人或朋友面前炫耀父母的地位或财富。</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lang="zh-CN" altLang="en-US" sz="1200" dirty="0">
                <a:cs typeface="+mn-ea"/>
                <a:sym typeface="+mn-lt"/>
              </a:rPr>
              <a:t>应当熟记自己的家庭住址、电话号码以及家长姓名、工作单位名称、地址、电话号码等，以便在急需联系时取得联系。</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charset="0"/>
              <a:buChar char="Ø"/>
              <a:defRPr/>
            </a:pP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 name="ïşḻïďê-文本框 8"/>
          <p:cNvSpPr txBox="1"/>
          <p:nvPr/>
        </p:nvSpPr>
        <p:spPr>
          <a:xfrm>
            <a:off x="1613535" y="1914320"/>
            <a:ext cx="2407880" cy="535615"/>
          </a:xfrm>
          <a:prstGeom prst="rect">
            <a:avLst/>
          </a:prstGeom>
          <a:noFill/>
        </p:spPr>
        <p:txBody>
          <a:bodyPr wrap="none" lIns="0" tIns="0" rIns="0" bIns="0" anchor="ctr" anchorCtr="0">
            <a:norm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u"/>
              <a:defRPr/>
            </a:pPr>
            <a:r>
              <a:rPr lang="zh-CN" altLang="en-US" sz="2000" b="1" dirty="0">
                <a:solidFill>
                  <a:srgbClr val="C00012"/>
                </a:solidFill>
                <a:cs typeface="+mn-ea"/>
                <a:sym typeface="+mn-lt"/>
              </a:rPr>
              <a:t>遇到陌生人来访</a:t>
            </a:r>
            <a:endParaRPr kumimoji="0" lang="zh-CN" altLang="en-US" sz="2000" b="1" i="0" u="none" strike="noStrike" kern="1200" cap="none" spc="0" normalizeH="0" baseline="0" noProof="0" dirty="0">
              <a:ln>
                <a:noFill/>
              </a:ln>
              <a:solidFill>
                <a:srgbClr val="932322"/>
              </a:solidFill>
              <a:effectLst/>
              <a:uLnTx/>
              <a:uFillTx/>
              <a:cs typeface="+mn-ea"/>
              <a:sym typeface="+mn-lt"/>
            </a:endParaRPr>
          </a:p>
        </p:txBody>
      </p:sp>
      <p:pic>
        <p:nvPicPr>
          <p:cNvPr id="7" name="图片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05195" y="2417445"/>
            <a:ext cx="6650355" cy="47491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488315" y="678814"/>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775281" cy="1687710"/>
            <a:chOff x="834572" y="239526"/>
            <a:chExt cx="377528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22178" y="915325"/>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临危逃生</a:t>
              </a:r>
            </a:p>
          </p:txBody>
        </p:sp>
      </p:grpSp>
      <p:sp>
        <p:nvSpPr>
          <p:cNvPr id="71" name="íṩľíḍè-Rectangle 30"/>
          <p:cNvSpPr/>
          <p:nvPr/>
        </p:nvSpPr>
        <p:spPr bwMode="auto">
          <a:xfrm>
            <a:off x="1805145" y="3475821"/>
            <a:ext cx="2850786" cy="5573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Autofit/>
          </a:bodyPr>
          <a:lstStyle/>
          <a:p>
            <a:pPr marL="285750" marR="0" lvl="0" indent="-285750" algn="l" defTabSz="4572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sz="1600" dirty="0">
                <a:cs typeface="+mn-ea"/>
                <a:sym typeface="+mn-lt"/>
              </a:rPr>
              <a:t>保持镇静，趋利避害</a:t>
            </a:r>
          </a:p>
          <a:p>
            <a:pPr marL="285750" marR="0" lvl="0" indent="-285750" algn="l" defTabSz="4572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sz="1600" dirty="0">
                <a:cs typeface="+mn-ea"/>
                <a:sym typeface="+mn-lt"/>
              </a:rPr>
              <a:t>学会自救、保护自己</a:t>
            </a:r>
          </a:p>
          <a:p>
            <a:pPr marL="285750" marR="0" lvl="0" indent="-285750" algn="l" defTabSz="4572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sz="1600" dirty="0">
                <a:cs typeface="+mn-ea"/>
                <a:sym typeface="+mn-lt"/>
              </a:rPr>
              <a:t>想方设法，不断求救</a:t>
            </a:r>
            <a:endParaRPr kumimoji="0" lang="zh-CN" altLang="en-US" sz="1600" b="0" i="0" u="none" strike="noStrike" kern="0" cap="none" spc="0" normalizeH="0" baseline="0" noProof="0" dirty="0">
              <a:ln>
                <a:noFill/>
              </a:ln>
              <a:solidFill>
                <a:srgbClr val="000000"/>
              </a:solidFill>
              <a:effectLst/>
              <a:uLnTx/>
              <a:uFillTx/>
              <a:cs typeface="+mn-ea"/>
              <a:sym typeface="+mn-lt"/>
            </a:endParaRPr>
          </a:p>
        </p:txBody>
      </p:sp>
      <p:sp>
        <p:nvSpPr>
          <p:cNvPr id="72" name="íṩľíḍè-TextBox 31"/>
          <p:cNvSpPr txBox="1"/>
          <p:nvPr/>
        </p:nvSpPr>
        <p:spPr bwMode="auto">
          <a:xfrm>
            <a:off x="2129326" y="2962757"/>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2000" i="0" u="none" strike="noStrike" kern="0" cap="none" spc="0" normalizeH="0" baseline="0" noProof="0" dirty="0">
                <a:ln>
                  <a:noFill/>
                </a:ln>
                <a:solidFill>
                  <a:srgbClr val="932322"/>
                </a:solidFill>
                <a:effectLst/>
                <a:uLnTx/>
                <a:uFillTx/>
                <a:cs typeface="+mn-ea"/>
                <a:sym typeface="+mn-lt"/>
              </a:rPr>
              <a:t>秩序维持</a:t>
            </a:r>
          </a:p>
        </p:txBody>
      </p:sp>
      <p:sp>
        <p:nvSpPr>
          <p:cNvPr id="77" name="íṩľíḍè-Rectangle 30"/>
          <p:cNvSpPr/>
          <p:nvPr/>
        </p:nvSpPr>
        <p:spPr bwMode="auto">
          <a:xfrm>
            <a:off x="7573645" y="3091815"/>
            <a:ext cx="3812540" cy="105664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lstStyle/>
          <a:p>
            <a:pPr marL="0" marR="0" lvl="0" indent="0" algn="l" defTabSz="457200" rtl="0" eaLnBrk="1" fontAlgn="auto" latinLnBrk="0" hangingPunct="1">
              <a:lnSpc>
                <a:spcPct val="150000"/>
              </a:lnSpc>
              <a:spcBef>
                <a:spcPct val="0"/>
              </a:spcBef>
              <a:spcAft>
                <a:spcPts val="0"/>
              </a:spcAft>
              <a:buClrTx/>
              <a:buSzTx/>
              <a:buFontTx/>
              <a:buNone/>
              <a:defRPr/>
            </a:pPr>
            <a:endParaRPr lang="en-US" altLang="zh-CN" sz="1600" dirty="0">
              <a:cs typeface="+mn-ea"/>
              <a:sym typeface="+mn-lt"/>
            </a:endParaRPr>
          </a:p>
          <a:p>
            <a:pPr marL="0" marR="0" lvl="0" indent="0" algn="l" defTabSz="457200" rtl="0" eaLnBrk="1" fontAlgn="auto" latinLnBrk="0" hangingPunct="1">
              <a:lnSpc>
                <a:spcPct val="150000"/>
              </a:lnSpc>
              <a:spcBef>
                <a:spcPct val="0"/>
              </a:spcBef>
              <a:spcAft>
                <a:spcPts val="0"/>
              </a:spcAft>
              <a:buClrTx/>
              <a:buSzTx/>
              <a:buFontTx/>
              <a:buNone/>
              <a:defRPr/>
            </a:pPr>
            <a:r>
              <a:rPr lang="zh-CN" altLang="en-US" sz="1600" dirty="0">
                <a:cs typeface="+mn-ea"/>
                <a:sym typeface="+mn-lt"/>
              </a:rPr>
              <a:t>“</a:t>
            </a:r>
            <a:r>
              <a:rPr lang="en-US" altLang="zh-CN" sz="1600" dirty="0">
                <a:cs typeface="+mn-ea"/>
                <a:sym typeface="+mn-lt"/>
              </a:rPr>
              <a:t>119”</a:t>
            </a:r>
            <a:r>
              <a:rPr lang="zh-CN" altLang="en-US" sz="1600" dirty="0">
                <a:cs typeface="+mn-ea"/>
                <a:sym typeface="+mn-lt"/>
              </a:rPr>
              <a:t>火警电话。</a:t>
            </a:r>
            <a:endParaRPr lang="en-US" altLang="zh-CN" sz="1600" dirty="0">
              <a:cs typeface="+mn-ea"/>
              <a:sym typeface="+mn-lt"/>
            </a:endParaRPr>
          </a:p>
          <a:p>
            <a:pPr marL="0" marR="0" lvl="0" indent="0" algn="l" defTabSz="457200" rtl="0" eaLnBrk="1" fontAlgn="auto" latinLnBrk="0" hangingPunct="1">
              <a:lnSpc>
                <a:spcPct val="150000"/>
              </a:lnSpc>
              <a:spcBef>
                <a:spcPct val="0"/>
              </a:spcBef>
              <a:spcAft>
                <a:spcPts val="0"/>
              </a:spcAft>
              <a:buClrTx/>
              <a:buSzTx/>
              <a:buFontTx/>
              <a:buNone/>
              <a:defRPr/>
            </a:pPr>
            <a:r>
              <a:rPr lang="zh-CN" altLang="en-US" sz="1600" dirty="0">
                <a:cs typeface="+mn-ea"/>
                <a:sym typeface="+mn-lt"/>
              </a:rPr>
              <a:t>“</a:t>
            </a:r>
            <a:r>
              <a:rPr lang="en-US" altLang="zh-CN" sz="1600" dirty="0">
                <a:cs typeface="+mn-ea"/>
                <a:sym typeface="+mn-lt"/>
              </a:rPr>
              <a:t>110”</a:t>
            </a:r>
            <a:r>
              <a:rPr lang="zh-CN" altLang="en-US" sz="1600" dirty="0">
                <a:cs typeface="+mn-ea"/>
                <a:sym typeface="+mn-lt"/>
              </a:rPr>
              <a:t>报警电话。</a:t>
            </a:r>
            <a:endParaRPr lang="en-US" altLang="zh-CN" sz="1600" dirty="0">
              <a:cs typeface="+mn-ea"/>
              <a:sym typeface="+mn-lt"/>
            </a:endParaRPr>
          </a:p>
          <a:p>
            <a:pPr marL="0" marR="0" lvl="0" indent="0" algn="l" defTabSz="457200" rtl="0" eaLnBrk="1" fontAlgn="auto" latinLnBrk="0" hangingPunct="1">
              <a:lnSpc>
                <a:spcPct val="150000"/>
              </a:lnSpc>
              <a:spcBef>
                <a:spcPct val="0"/>
              </a:spcBef>
              <a:spcAft>
                <a:spcPts val="0"/>
              </a:spcAft>
              <a:buClrTx/>
              <a:buSzTx/>
              <a:buFontTx/>
              <a:buNone/>
              <a:defRPr/>
            </a:pPr>
            <a:r>
              <a:rPr lang="zh-CN" altLang="en-US" sz="1600" dirty="0">
                <a:cs typeface="+mn-ea"/>
                <a:sym typeface="+mn-lt"/>
              </a:rPr>
              <a:t>“</a:t>
            </a:r>
            <a:r>
              <a:rPr lang="en-US" altLang="zh-CN" sz="1600" dirty="0">
                <a:cs typeface="+mn-ea"/>
                <a:sym typeface="+mn-lt"/>
              </a:rPr>
              <a:t>122”</a:t>
            </a:r>
            <a:r>
              <a:rPr lang="zh-CN" altLang="en-US" sz="1600" dirty="0">
                <a:cs typeface="+mn-ea"/>
                <a:sym typeface="+mn-lt"/>
              </a:rPr>
              <a:t>交通事故报警电话。</a:t>
            </a:r>
            <a:endParaRPr lang="en-US" altLang="zh-CN" sz="1600" dirty="0">
              <a:cs typeface="+mn-ea"/>
              <a:sym typeface="+mn-lt"/>
            </a:endParaRPr>
          </a:p>
          <a:p>
            <a:pPr marL="0" marR="0" lvl="0" indent="0" algn="l" defTabSz="457200" rtl="0" eaLnBrk="1" fontAlgn="auto" latinLnBrk="0" hangingPunct="1">
              <a:lnSpc>
                <a:spcPct val="150000"/>
              </a:lnSpc>
              <a:spcBef>
                <a:spcPct val="0"/>
              </a:spcBef>
              <a:spcAft>
                <a:spcPts val="0"/>
              </a:spcAft>
              <a:buClrTx/>
              <a:buSzTx/>
              <a:buFontTx/>
              <a:buNone/>
              <a:defRPr/>
            </a:pPr>
            <a:r>
              <a:rPr lang="zh-CN" altLang="en-US" sz="1600" dirty="0">
                <a:cs typeface="+mn-ea"/>
                <a:sym typeface="+mn-lt"/>
              </a:rPr>
              <a:t>“</a:t>
            </a:r>
            <a:r>
              <a:rPr lang="en-US" altLang="zh-CN" sz="1600" dirty="0">
                <a:cs typeface="+mn-ea"/>
                <a:sym typeface="+mn-lt"/>
              </a:rPr>
              <a:t>120”</a:t>
            </a:r>
            <a:r>
              <a:rPr lang="zh-CN" altLang="en-US" sz="1600" dirty="0">
                <a:cs typeface="+mn-ea"/>
                <a:sym typeface="+mn-lt"/>
              </a:rPr>
              <a:t>急救电话。</a:t>
            </a:r>
            <a:endParaRPr lang="en-US" altLang="zh-CN" sz="1600" dirty="0">
              <a:cs typeface="+mn-ea"/>
              <a:sym typeface="+mn-lt"/>
            </a:endParaRPr>
          </a:p>
          <a:p>
            <a:pPr marL="0" marR="0" lvl="0" indent="0" algn="l" defTabSz="457200" rtl="0" eaLnBrk="1" fontAlgn="auto" latinLnBrk="0" hangingPunct="1">
              <a:lnSpc>
                <a:spcPct val="150000"/>
              </a:lnSpc>
              <a:spcBef>
                <a:spcPct val="0"/>
              </a:spcBef>
              <a:spcAft>
                <a:spcPts val="0"/>
              </a:spcAft>
              <a:buClrTx/>
              <a:buSzTx/>
              <a:buFontTx/>
              <a:buNone/>
              <a:defRPr/>
            </a:pPr>
            <a:r>
              <a:rPr lang="zh-CN" altLang="en-US" sz="1600" dirty="0">
                <a:cs typeface="+mn-ea"/>
                <a:sym typeface="+mn-lt"/>
              </a:rPr>
              <a:t>打电话不要慌张、语无伦次，必须要说清地点、相关情况，显著的特征。</a:t>
            </a:r>
          </a:p>
          <a:p>
            <a:pPr marL="0" marR="0" lvl="0" indent="0" algn="l" defTabSz="457200" rtl="0" eaLnBrk="1" fontAlgn="auto" latinLnBrk="0" hangingPunct="1">
              <a:lnSpc>
                <a:spcPct val="150000"/>
              </a:lnSpc>
              <a:spcBef>
                <a:spcPct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cs typeface="+mn-ea"/>
              <a:sym typeface="+mn-lt"/>
            </a:endParaRPr>
          </a:p>
        </p:txBody>
      </p:sp>
      <p:sp>
        <p:nvSpPr>
          <p:cNvPr id="78" name="íṩľíḍè-TextBox 31"/>
          <p:cNvSpPr txBox="1"/>
          <p:nvPr/>
        </p:nvSpPr>
        <p:spPr bwMode="auto">
          <a:xfrm>
            <a:off x="7573857" y="2962750"/>
            <a:ext cx="2164253"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lstStyle/>
          <a:p>
            <a:pPr lvl="0" algn="ctr" defTabSz="457200">
              <a:spcAft>
                <a:spcPts val="0"/>
              </a:spcAft>
              <a:buClrTx/>
              <a:buSzTx/>
              <a:buFontTx/>
              <a:defRPr/>
            </a:pPr>
            <a:r>
              <a:rPr lang="zh-CN" altLang="en-US" sz="2000" kern="0" noProof="0" dirty="0">
                <a:ln>
                  <a:noFill/>
                </a:ln>
                <a:solidFill>
                  <a:srgbClr val="932322"/>
                </a:solidFill>
                <a:effectLst/>
                <a:uLnTx/>
                <a:uFillTx/>
                <a:cs typeface="+mn-ea"/>
                <a:sym typeface="+mn-lt"/>
              </a:rPr>
              <a:t>记住四个电话</a:t>
            </a:r>
          </a:p>
        </p:txBody>
      </p:sp>
      <p:grpSp>
        <p:nvGrpSpPr>
          <p:cNvPr id="5" name="组合 4"/>
          <p:cNvGrpSpPr/>
          <p:nvPr/>
        </p:nvGrpSpPr>
        <p:grpSpPr>
          <a:xfrm>
            <a:off x="4512657" y="2437113"/>
            <a:ext cx="2890766" cy="2436030"/>
            <a:chOff x="4546947" y="2410443"/>
            <a:chExt cx="2890766" cy="2436030"/>
          </a:xfrm>
        </p:grpSpPr>
        <p:sp>
          <p:nvSpPr>
            <p:cNvPr id="13" name="Freeform 6"/>
            <p:cNvSpPr/>
            <p:nvPr/>
          </p:nvSpPr>
          <p:spPr bwMode="auto">
            <a:xfrm>
              <a:off x="5906562" y="2410443"/>
              <a:ext cx="690369" cy="1112913"/>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9"/>
            <p:cNvSpPr/>
            <p:nvPr/>
          </p:nvSpPr>
          <p:spPr bwMode="auto">
            <a:xfrm>
              <a:off x="6013265" y="3630058"/>
              <a:ext cx="1109712" cy="690369"/>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close/>
                </a:path>
              </a:pathLst>
            </a:cu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7" name="Freeform 10"/>
            <p:cNvSpPr/>
            <p:nvPr/>
          </p:nvSpPr>
          <p:spPr bwMode="auto">
            <a:xfrm>
              <a:off x="6013265" y="3630058"/>
              <a:ext cx="1109712" cy="690369"/>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 name="Freeform 11"/>
            <p:cNvSpPr/>
            <p:nvPr/>
          </p:nvSpPr>
          <p:spPr bwMode="auto">
            <a:xfrm>
              <a:off x="6013265" y="2936488"/>
              <a:ext cx="1109712" cy="693570"/>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close/>
                </a:path>
              </a:pathLst>
            </a:custGeom>
            <a:solidFill>
              <a:srgbClr val="93232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19" name="Freeform 12"/>
            <p:cNvSpPr/>
            <p:nvPr/>
          </p:nvSpPr>
          <p:spPr bwMode="auto">
            <a:xfrm>
              <a:off x="6013265" y="2936488"/>
              <a:ext cx="1109712" cy="693570"/>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 name="Freeform 14"/>
            <p:cNvSpPr/>
            <p:nvPr/>
          </p:nvSpPr>
          <p:spPr bwMode="auto">
            <a:xfrm>
              <a:off x="5216193" y="3734627"/>
              <a:ext cx="690369" cy="1111846"/>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16"/>
            <p:cNvSpPr/>
            <p:nvPr/>
          </p:nvSpPr>
          <p:spPr bwMode="auto">
            <a:xfrm>
              <a:off x="5906562" y="3734627"/>
              <a:ext cx="690369" cy="1111846"/>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17"/>
            <p:cNvSpPr/>
            <p:nvPr/>
          </p:nvSpPr>
          <p:spPr bwMode="auto">
            <a:xfrm>
              <a:off x="4690147" y="2936488"/>
              <a:ext cx="1109712" cy="693570"/>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close/>
                </a:path>
              </a:pathLst>
            </a:custGeom>
            <a:solidFill>
              <a:srgbClr val="93232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25" name="Freeform 18"/>
            <p:cNvSpPr/>
            <p:nvPr/>
          </p:nvSpPr>
          <p:spPr bwMode="auto">
            <a:xfrm>
              <a:off x="4690147" y="2936488"/>
              <a:ext cx="1109712" cy="693570"/>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reeform 19"/>
            <p:cNvSpPr/>
            <p:nvPr/>
          </p:nvSpPr>
          <p:spPr bwMode="auto">
            <a:xfrm>
              <a:off x="4690147" y="3630058"/>
              <a:ext cx="1109712" cy="690369"/>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close/>
                </a:path>
              </a:pathLst>
            </a:cu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7" name="Freeform 20"/>
            <p:cNvSpPr/>
            <p:nvPr/>
          </p:nvSpPr>
          <p:spPr bwMode="auto">
            <a:xfrm>
              <a:off x="4690147" y="3630058"/>
              <a:ext cx="1109712" cy="690369"/>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Freeform 27"/>
            <p:cNvSpPr/>
            <p:nvPr/>
          </p:nvSpPr>
          <p:spPr bwMode="auto">
            <a:xfrm>
              <a:off x="6081555" y="3698348"/>
              <a:ext cx="1041422" cy="622079"/>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close/>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28"/>
            <p:cNvSpPr/>
            <p:nvPr/>
          </p:nvSpPr>
          <p:spPr bwMode="auto">
            <a:xfrm>
              <a:off x="6081555" y="3698348"/>
              <a:ext cx="1041422" cy="622079"/>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Freeform 31"/>
            <p:cNvSpPr/>
            <p:nvPr/>
          </p:nvSpPr>
          <p:spPr bwMode="auto">
            <a:xfrm>
              <a:off x="4773375" y="3656734"/>
              <a:ext cx="998741" cy="663693"/>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close/>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Freeform 32"/>
            <p:cNvSpPr/>
            <p:nvPr/>
          </p:nvSpPr>
          <p:spPr bwMode="auto">
            <a:xfrm>
              <a:off x="4773375" y="3656734"/>
              <a:ext cx="998741" cy="663693"/>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33" name="组合 32"/>
            <p:cNvGrpSpPr/>
            <p:nvPr/>
          </p:nvGrpSpPr>
          <p:grpSpPr>
            <a:xfrm rot="5400000">
              <a:off x="7212935" y="3452738"/>
              <a:ext cx="124842" cy="324713"/>
              <a:chOff x="7873130" y="2186243"/>
              <a:chExt cx="185737" cy="483100"/>
            </a:xfrm>
          </p:grpSpPr>
          <p:cxnSp>
            <p:nvCxnSpPr>
              <p:cNvPr id="65" name="直接连接符 64"/>
              <p:cNvCxnSpPr/>
              <p:nvPr/>
            </p:nvCxnSpPr>
            <p:spPr>
              <a:xfrm flipH="1" flipV="1">
                <a:off x="7958075" y="2186243"/>
                <a:ext cx="5812" cy="390231"/>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sp>
            <p:nvSpPr>
              <p:cNvPr id="66" name="Oval 37"/>
              <p:cNvSpPr>
                <a:spLocks noChangeArrowheads="1"/>
              </p:cNvSpPr>
              <p:nvPr/>
            </p:nvSpPr>
            <p:spPr bwMode="auto">
              <a:xfrm>
                <a:off x="7873130" y="2483605"/>
                <a:ext cx="185737" cy="185738"/>
              </a:xfrm>
              <a:prstGeom prst="ellipse">
                <a:avLst/>
              </a:prstGeom>
              <a:solidFill>
                <a:srgbClr val="93232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7" name="Oval 40"/>
              <p:cNvSpPr>
                <a:spLocks noChangeArrowheads="1"/>
              </p:cNvSpPr>
              <p:nvPr/>
            </p:nvSpPr>
            <p:spPr bwMode="auto">
              <a:xfrm>
                <a:off x="7927105" y="2537580"/>
                <a:ext cx="79375" cy="79375"/>
              </a:xfrm>
              <a:prstGeom prst="ellipse">
                <a:avLst/>
              </a:pr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34" name="组合 33"/>
            <p:cNvGrpSpPr/>
            <p:nvPr/>
          </p:nvGrpSpPr>
          <p:grpSpPr>
            <a:xfrm rot="16200000" flipH="1">
              <a:off x="4646882" y="3452738"/>
              <a:ext cx="124842" cy="324713"/>
              <a:chOff x="7873130" y="2186243"/>
              <a:chExt cx="185737" cy="483100"/>
            </a:xfrm>
          </p:grpSpPr>
          <p:cxnSp>
            <p:nvCxnSpPr>
              <p:cNvPr id="62" name="直接连接符 61"/>
              <p:cNvCxnSpPr/>
              <p:nvPr/>
            </p:nvCxnSpPr>
            <p:spPr>
              <a:xfrm flipH="1" flipV="1">
                <a:off x="7958075" y="2186243"/>
                <a:ext cx="5812" cy="390231"/>
              </a:xfrm>
              <a:prstGeom prst="line">
                <a:avLst/>
              </a:prstGeom>
              <a:ln>
                <a:solidFill>
                  <a:srgbClr val="932322"/>
                </a:solidFill>
                <a:tailEnd type="oval"/>
              </a:ln>
            </p:spPr>
            <p:style>
              <a:lnRef idx="1">
                <a:schemeClr val="accent1"/>
              </a:lnRef>
              <a:fillRef idx="0">
                <a:schemeClr val="accent1"/>
              </a:fillRef>
              <a:effectRef idx="0">
                <a:schemeClr val="accent1"/>
              </a:effectRef>
              <a:fontRef idx="minor">
                <a:schemeClr val="tx1"/>
              </a:fontRef>
            </p:style>
          </p:cxnSp>
          <p:sp>
            <p:nvSpPr>
              <p:cNvPr id="63" name="Oval 37"/>
              <p:cNvSpPr>
                <a:spLocks noChangeArrowheads="1"/>
              </p:cNvSpPr>
              <p:nvPr/>
            </p:nvSpPr>
            <p:spPr bwMode="auto">
              <a:xfrm>
                <a:off x="7873130" y="2483605"/>
                <a:ext cx="185737" cy="185738"/>
              </a:xfrm>
              <a:prstGeom prst="ellipse">
                <a:avLst/>
              </a:prstGeom>
              <a:solidFill>
                <a:srgbClr val="932322"/>
              </a:solidFill>
              <a:ln>
                <a:solidFill>
                  <a:srgbClr val="932322"/>
                </a:solidFill>
              </a:ln>
            </p:spPr>
            <p:txBody>
              <a:bodyPr vert="horz" wrap="square" lIns="91440" tIns="45720" rIns="91440" bIns="45720" numCol="1" anchor="t" anchorCtr="0" compatLnSpc="1"/>
              <a:lstStyle/>
              <a:p>
                <a:endParaRPr lang="zh-CN" altLang="en-US">
                  <a:cs typeface="+mn-ea"/>
                  <a:sym typeface="+mn-lt"/>
                </a:endParaRPr>
              </a:p>
            </p:txBody>
          </p:sp>
          <p:sp>
            <p:nvSpPr>
              <p:cNvPr id="64" name="Oval 40"/>
              <p:cNvSpPr>
                <a:spLocks noChangeArrowheads="1"/>
              </p:cNvSpPr>
              <p:nvPr/>
            </p:nvSpPr>
            <p:spPr bwMode="auto">
              <a:xfrm>
                <a:off x="7927105" y="2537580"/>
                <a:ext cx="79375" cy="79375"/>
              </a:xfrm>
              <a:prstGeom prst="ellipse">
                <a:avLst/>
              </a:pr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grpSp>
        <p:sp>
          <p:nvSpPr>
            <p:cNvPr id="79" name="文本框 78"/>
            <p:cNvSpPr txBox="1"/>
            <p:nvPr/>
          </p:nvSpPr>
          <p:spPr>
            <a:xfrm>
              <a:off x="5124450" y="3454400"/>
              <a:ext cx="460375" cy="368300"/>
            </a:xfrm>
            <a:prstGeom prst="rect">
              <a:avLst/>
            </a:prstGeom>
            <a:noFill/>
          </p:spPr>
          <p:txBody>
            <a:bodyPr wrap="square" rtlCol="0">
              <a:spAutoFit/>
            </a:bodyPr>
            <a:lstStyle/>
            <a:p>
              <a:r>
                <a:rPr lang="en-US" altLang="zh-CN">
                  <a:solidFill>
                    <a:schemeClr val="bg1"/>
                  </a:solidFill>
                  <a:cs typeface="+mn-ea"/>
                  <a:sym typeface="+mn-lt"/>
                </a:rPr>
                <a:t>01</a:t>
              </a:r>
            </a:p>
          </p:txBody>
        </p:sp>
        <p:sp>
          <p:nvSpPr>
            <p:cNvPr id="81" name="文本框 80"/>
            <p:cNvSpPr txBox="1"/>
            <p:nvPr/>
          </p:nvSpPr>
          <p:spPr>
            <a:xfrm>
              <a:off x="6325870" y="3449320"/>
              <a:ext cx="460375" cy="368300"/>
            </a:xfrm>
            <a:prstGeom prst="rect">
              <a:avLst/>
            </a:prstGeom>
            <a:noFill/>
          </p:spPr>
          <p:txBody>
            <a:bodyPr wrap="square" rtlCol="0">
              <a:spAutoFit/>
            </a:bodyPr>
            <a:lstStyle/>
            <a:p>
              <a:r>
                <a:rPr lang="en-US" altLang="zh-CN">
                  <a:solidFill>
                    <a:schemeClr val="bg1"/>
                  </a:solidFill>
                  <a:cs typeface="+mn-ea"/>
                  <a:sym typeface="+mn-lt"/>
                </a:rPr>
                <a:t>02</a:t>
              </a: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72"/>
                                        </p:tgtEl>
                                        <p:attrNameLst>
                                          <p:attrName>style.visibility</p:attrName>
                                        </p:attrNameLst>
                                      </p:cBhvr>
                                      <p:to>
                                        <p:strVal val="visible"/>
                                      </p:to>
                                    </p:set>
                                    <p:anim calcmode="lin" valueType="num">
                                      <p:cBhvr additive="base">
                                        <p:cTn id="14" dur="500" fill="hold"/>
                                        <p:tgtEl>
                                          <p:spTgt spid="72"/>
                                        </p:tgtEl>
                                        <p:attrNameLst>
                                          <p:attrName>ppt_x</p:attrName>
                                        </p:attrNameLst>
                                      </p:cBhvr>
                                      <p:tavLst>
                                        <p:tav tm="0">
                                          <p:val>
                                            <p:strVal val="#ppt_x"/>
                                          </p:val>
                                        </p:tav>
                                        <p:tav tm="100000">
                                          <p:val>
                                            <p:strVal val="#ppt_x"/>
                                          </p:val>
                                        </p:tav>
                                      </p:tavLst>
                                    </p:anim>
                                    <p:anim calcmode="lin" valueType="num">
                                      <p:cBhvr additive="base">
                                        <p:cTn id="15" dur="500" fill="hold"/>
                                        <p:tgtEl>
                                          <p:spTgt spid="7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additive="base">
                                        <p:cTn id="18" dur="500" fill="hold"/>
                                        <p:tgtEl>
                                          <p:spTgt spid="71"/>
                                        </p:tgtEl>
                                        <p:attrNameLst>
                                          <p:attrName>ppt_x</p:attrName>
                                        </p:attrNameLst>
                                      </p:cBhvr>
                                      <p:tavLst>
                                        <p:tav tm="0">
                                          <p:val>
                                            <p:strVal val="#ppt_x"/>
                                          </p:val>
                                        </p:tav>
                                        <p:tav tm="100000">
                                          <p:val>
                                            <p:strVal val="#ppt_x"/>
                                          </p:val>
                                        </p:tav>
                                      </p:tavLst>
                                    </p:anim>
                                    <p:anim calcmode="lin" valueType="num">
                                      <p:cBhvr additive="base">
                                        <p:cTn id="19" dur="500" fill="hold"/>
                                        <p:tgtEl>
                                          <p:spTgt spid="71"/>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cBhvr additive="base">
                                        <p:cTn id="22" dur="500" fill="hold"/>
                                        <p:tgtEl>
                                          <p:spTgt spid="77"/>
                                        </p:tgtEl>
                                        <p:attrNameLst>
                                          <p:attrName>ppt_x</p:attrName>
                                        </p:attrNameLst>
                                      </p:cBhvr>
                                      <p:tavLst>
                                        <p:tav tm="0">
                                          <p:val>
                                            <p:strVal val="#ppt_x"/>
                                          </p:val>
                                        </p:tav>
                                        <p:tav tm="100000">
                                          <p:val>
                                            <p:strVal val="#ppt_x"/>
                                          </p:val>
                                        </p:tav>
                                      </p:tavLst>
                                    </p:anim>
                                    <p:anim calcmode="lin" valueType="num">
                                      <p:cBhvr additive="base">
                                        <p:cTn id="23" dur="500" fill="hold"/>
                                        <p:tgtEl>
                                          <p:spTgt spid="7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78"/>
                                        </p:tgtEl>
                                        <p:attrNameLst>
                                          <p:attrName>style.visibility</p:attrName>
                                        </p:attrNameLst>
                                      </p:cBhvr>
                                      <p:to>
                                        <p:strVal val="visible"/>
                                      </p:to>
                                    </p:set>
                                    <p:anim calcmode="lin" valueType="num">
                                      <p:cBhvr additive="base">
                                        <p:cTn id="26" dur="500" fill="hold"/>
                                        <p:tgtEl>
                                          <p:spTgt spid="78"/>
                                        </p:tgtEl>
                                        <p:attrNameLst>
                                          <p:attrName>ppt_x</p:attrName>
                                        </p:attrNameLst>
                                      </p:cBhvr>
                                      <p:tavLst>
                                        <p:tav tm="0">
                                          <p:val>
                                            <p:strVal val="#ppt_x"/>
                                          </p:val>
                                        </p:tav>
                                        <p:tav tm="100000">
                                          <p:val>
                                            <p:strVal val="#ppt_x"/>
                                          </p:val>
                                        </p:tav>
                                      </p:tavLst>
                                    </p:anim>
                                    <p:anim calcmode="lin" valueType="num">
                                      <p:cBhvr additive="base">
                                        <p:cTn id="27"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7" grpId="0"/>
      <p:bldP spid="7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15" name="组合 14"/>
          <p:cNvGrpSpPr/>
          <p:nvPr/>
        </p:nvGrpSpPr>
        <p:grpSpPr>
          <a:xfrm>
            <a:off x="4428579" y="1083381"/>
            <a:ext cx="2964472" cy="1206622"/>
            <a:chOff x="4613764" y="2010786"/>
            <a:chExt cx="2964472" cy="1206622"/>
          </a:xfrm>
        </p:grpSpPr>
        <p:pic>
          <p:nvPicPr>
            <p:cNvPr id="9" name="图片 8"/>
            <p:cNvPicPr>
              <a:picLocks noChangeAspect="1"/>
            </p:cNvPicPr>
            <p:nvPr/>
          </p:nvPicPr>
          <p:blipFill>
            <a:blip r:embed="rId7"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5404870" y="2010786"/>
              <a:ext cx="1382259" cy="1206622"/>
            </a:xfrm>
            <a:prstGeom prst="rect">
              <a:avLst/>
            </a:prstGeom>
          </p:spPr>
        </p:pic>
        <p:sp>
          <p:nvSpPr>
            <p:cNvPr id="20" name="TextBox 61"/>
            <p:cNvSpPr txBox="1"/>
            <p:nvPr/>
          </p:nvSpPr>
          <p:spPr>
            <a:xfrm>
              <a:off x="4613764" y="2321709"/>
              <a:ext cx="2964472" cy="583565"/>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cs typeface="+mn-ea"/>
                  <a:sym typeface="+mn-lt"/>
                </a:rPr>
                <a:t>03</a:t>
              </a:r>
            </a:p>
          </p:txBody>
        </p:sp>
      </p:grpSp>
      <p:sp>
        <p:nvSpPr>
          <p:cNvPr id="21" name="TextBox 61"/>
          <p:cNvSpPr txBox="1"/>
          <p:nvPr/>
        </p:nvSpPr>
        <p:spPr>
          <a:xfrm>
            <a:off x="3664201" y="2661392"/>
            <a:ext cx="4493227" cy="768350"/>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dist">
              <a:spcBef>
                <a:spcPct val="0"/>
              </a:spcBef>
            </a:pPr>
            <a:r>
              <a:rPr lang="en-US" altLang="zh-CN" sz="4400" dirty="0">
                <a:solidFill>
                  <a:srgbClr val="932322"/>
                </a:solidFill>
                <a:cs typeface="+mn-ea"/>
                <a:sym typeface="+mn-lt"/>
              </a:rPr>
              <a:t>五一班会我参与</a:t>
            </a:r>
            <a:endParaRPr lang="zh-CN" altLang="en-US" sz="4400" dirty="0">
              <a:solidFill>
                <a:srgbClr val="932322"/>
              </a:solidFill>
              <a:cs typeface="+mn-ea"/>
              <a:sym typeface="+mn-lt"/>
            </a:endParaRPr>
          </a:p>
        </p:txBody>
      </p:sp>
      <p:pic>
        <p:nvPicPr>
          <p:cNvPr id="13" name="图片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4040282" y="3723107"/>
            <a:ext cx="4493227" cy="24186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4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4000">
                                          <p:cBhvr additive="base">
                                            <p:cTn id="7" dur="1000" fill="hold"/>
                                            <p:tgtEl>
                                              <p:spTgt spid="15"/>
                                            </p:tgtEl>
                                            <p:attrNameLst>
                                              <p:attrName>ppt_x</p:attrName>
                                            </p:attrNameLst>
                                          </p:cBhvr>
                                          <p:tavLst>
                                            <p:tav tm="0">
                                              <p:val>
                                                <p:strVal val="0-#ppt_w/2"/>
                                              </p:val>
                                            </p:tav>
                                            <p:tav tm="100000">
                                              <p:val>
                                                <p:strVal val="#ppt_x"/>
                                              </p:val>
                                            </p:tav>
                                          </p:tavLst>
                                        </p:anim>
                                        <p:anim calcmode="lin" valueType="num" p14:bounceEnd="54000">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54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54000">
                                          <p:cBhvr additive="base">
                                            <p:cTn id="12" dur="1000" fill="hold"/>
                                            <p:tgtEl>
                                              <p:spTgt spid="21"/>
                                            </p:tgtEl>
                                            <p:attrNameLst>
                                              <p:attrName>ppt_x</p:attrName>
                                            </p:attrNameLst>
                                          </p:cBhvr>
                                          <p:tavLst>
                                            <p:tav tm="0">
                                              <p:val>
                                                <p:strVal val="0-#ppt_w/2"/>
                                              </p:val>
                                            </p:tav>
                                            <p:tav tm="100000">
                                              <p:val>
                                                <p:strVal val="#ppt_x"/>
                                              </p:val>
                                            </p:tav>
                                          </p:tavLst>
                                        </p:anim>
                                        <p:anim calcmode="lin" valueType="num" p14:bounceEnd="54000">
                                          <p:cBhvr additive="base">
                                            <p:cTn id="13" dur="10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1000" fill="hold"/>
                                            <p:tgtEl>
                                              <p:spTgt spid="21"/>
                                            </p:tgtEl>
                                            <p:attrNameLst>
                                              <p:attrName>ppt_x</p:attrName>
                                            </p:attrNameLst>
                                          </p:cBhvr>
                                          <p:tavLst>
                                            <p:tav tm="0">
                                              <p:val>
                                                <p:strVal val="0-#ppt_w/2"/>
                                              </p:val>
                                            </p:tav>
                                            <p:tav tm="100000">
                                              <p:val>
                                                <p:strVal val="#ppt_x"/>
                                              </p:val>
                                            </p:tav>
                                          </p:tavLst>
                                        </p:anim>
                                        <p:anim calcmode="lin" valueType="num">
                                          <p:cBhvr additive="base">
                                            <p:cTn id="13" dur="10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851481" cy="1687710"/>
            <a:chOff x="834572" y="239526"/>
            <a:chExt cx="385148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98378" y="924850"/>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2800" dirty="0">
                  <a:solidFill>
                    <a:schemeClr val="bg1"/>
                  </a:solidFill>
                  <a:cs typeface="+mn-ea"/>
                  <a:sym typeface="+mn-lt"/>
                </a:rPr>
                <a:t>倡  议</a:t>
              </a:r>
            </a:p>
          </p:txBody>
        </p:sp>
      </p:grpSp>
      <p:sp>
        <p:nvSpPr>
          <p:cNvPr id="9" name="ïşḻïďê-Rectangle 35"/>
          <p:cNvSpPr/>
          <p:nvPr/>
        </p:nvSpPr>
        <p:spPr>
          <a:xfrm>
            <a:off x="1279034" y="4074498"/>
            <a:ext cx="5580465" cy="928703"/>
          </a:xfrm>
          <a:prstGeom prst="rect">
            <a:avLst/>
          </a:prstGeom>
        </p:spPr>
        <p:txBody>
          <a:bodyPr wrap="none" lIns="90000" tIns="46800" rIns="90000" bIns="46800" anchor="b">
            <a:noAutofit/>
          </a:bodyPr>
          <a:lstStyle/>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dirty="0">
                <a:cs typeface="+mn-ea"/>
                <a:sym typeface="+mn-lt"/>
              </a:rPr>
              <a:t>节约用水，一水多用，别让生命之泉空流</a:t>
            </a:r>
          </a:p>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dirty="0">
                <a:cs typeface="+mn-ea"/>
                <a:sym typeface="+mn-lt"/>
              </a:rPr>
              <a:t>节约用纸，珍惜森林资源</a:t>
            </a:r>
          </a:p>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dirty="0">
                <a:cs typeface="+mn-ea"/>
                <a:sym typeface="+mn-lt"/>
              </a:rPr>
              <a:t>节约用电，不过早开灯，人走灯熄</a:t>
            </a:r>
          </a:p>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dirty="0">
                <a:cs typeface="+mn-ea"/>
                <a:sym typeface="+mn-lt"/>
              </a:rPr>
              <a:t>保持地面清洁，不随手乱扔垃圾珍惜劳动成果</a:t>
            </a:r>
          </a:p>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dirty="0">
                <a:cs typeface="+mn-ea"/>
                <a:sym typeface="+mn-lt"/>
              </a:rPr>
              <a:t>认真做好值日，营造良好学习环境</a:t>
            </a:r>
          </a:p>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r>
              <a:rPr lang="zh-CN" altLang="en-US" dirty="0">
                <a:cs typeface="+mn-ea"/>
                <a:sym typeface="+mn-lt"/>
              </a:rPr>
              <a:t>做好自己力所能及的事，让我们一起为这一集    体做出绵薄之力</a:t>
            </a:r>
          </a:p>
          <a:p>
            <a:pPr marL="285750" marR="0" lvl="0" indent="-285750" algn="l" defTabSz="914400" rtl="0" eaLnBrk="1" fontAlgn="auto" latinLnBrk="0" hangingPunct="1">
              <a:lnSpc>
                <a:spcPct val="150000"/>
              </a:lnSpc>
              <a:spcBef>
                <a:spcPct val="0"/>
              </a:spcBef>
              <a:spcAft>
                <a:spcPts val="0"/>
              </a:spcAft>
              <a:buClrTx/>
              <a:buSzTx/>
              <a:buFont typeface="Wingdings" panose="05000000000000000000" charset="0"/>
              <a:buChar char="Ø"/>
              <a:defRPr/>
            </a:pPr>
            <a:endParaRPr kumimoji="0" lang="zh-CN" altLang="en-US" b="1" i="0" u="none" strike="noStrike" kern="1200" cap="none" spc="0" normalizeH="0" baseline="0" noProof="0" dirty="0">
              <a:ln>
                <a:noFill/>
              </a:ln>
              <a:solidFill>
                <a:prstClr val="black"/>
              </a:solidFill>
              <a:effectLst/>
              <a:uLnTx/>
              <a:uFillTx/>
              <a:cs typeface="+mn-ea"/>
              <a:sym typeface="+mn-lt"/>
            </a:endParaRPr>
          </a:p>
        </p:txBody>
      </p:sp>
      <p:sp>
        <p:nvSpPr>
          <p:cNvPr id="10" name="i$liḋe-Rectangle 25"/>
          <p:cNvSpPr/>
          <p:nvPr/>
        </p:nvSpPr>
        <p:spPr>
          <a:xfrm>
            <a:off x="1322208" y="2702643"/>
            <a:ext cx="5885180" cy="1070756"/>
          </a:xfrm>
          <a:prstGeom prst="rect">
            <a:avLst/>
          </a:prstGeom>
        </p:spPr>
        <p:txBody>
          <a:bodyPr wrap="none" lIns="90000" tIns="46800" rIns="90000" bIns="46800" anchor="b">
            <a:noAutofit/>
          </a:body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2000" b="1" i="0" u="none" strike="noStrike" kern="1200" cap="none" spc="0" normalizeH="0" baseline="0" noProof="0" dirty="0">
              <a:ln>
                <a:noFill/>
              </a:ln>
              <a:solidFill>
                <a:prstClr val="black"/>
              </a:solidFill>
              <a:effectLst/>
              <a:uLnTx/>
              <a:uFillTx/>
              <a:cs typeface="+mn-ea"/>
              <a:sym typeface="+mn-lt"/>
            </a:endParaRPr>
          </a:p>
        </p:txBody>
      </p:sp>
      <p:sp>
        <p:nvSpPr>
          <p:cNvPr id="13" name="ïşḻïďê-Rectangle 33"/>
          <p:cNvSpPr/>
          <p:nvPr/>
        </p:nvSpPr>
        <p:spPr>
          <a:xfrm>
            <a:off x="1147994" y="3542725"/>
            <a:ext cx="6059436" cy="937525"/>
          </a:xfrm>
          <a:prstGeom prst="rect">
            <a:avLst/>
          </a:prstGeom>
        </p:spPr>
        <p:txBody>
          <a:bodyPr wrap="none" lIns="90000" tIns="46800" rIns="90000" bIns="46800" anchor="b">
            <a:noAutofit/>
          </a:bodyPr>
          <a:lstStyle/>
          <a:p>
            <a:pPr marL="0" marR="0" lvl="0" indent="0" algn="r" defTabSz="914400" rtl="0" eaLnBrk="1" fontAlgn="auto" latinLnBrk="0" hangingPunct="1">
              <a:lnSpc>
                <a:spcPct val="100000"/>
              </a:lnSpc>
              <a:spcBef>
                <a:spcPct val="0"/>
              </a:spcBef>
              <a:spcAft>
                <a:spcPts val="0"/>
              </a:spcAft>
              <a:buClrTx/>
              <a:buSzTx/>
              <a:buFontTx/>
              <a:buNone/>
              <a:defRPr/>
            </a:pPr>
            <a:endParaRPr kumimoji="0" lang="zh-CN" altLang="en-US" sz="2000" b="1" i="0" u="none" strike="noStrike" kern="1200" cap="none" spc="0" normalizeH="0" baseline="0" noProof="0" dirty="0">
              <a:ln>
                <a:noFill/>
              </a:ln>
              <a:solidFill>
                <a:prstClr val="black"/>
              </a:solidFill>
              <a:effectLst/>
              <a:uLnTx/>
              <a:uFillTx/>
              <a:cs typeface="+mn-ea"/>
              <a:sym typeface="+mn-lt"/>
            </a:endParaRPr>
          </a:p>
        </p:txBody>
      </p:sp>
      <p:sp>
        <p:nvSpPr>
          <p:cNvPr id="14" name="i$liḋe-Rectangle 27"/>
          <p:cNvSpPr/>
          <p:nvPr/>
        </p:nvSpPr>
        <p:spPr>
          <a:xfrm>
            <a:off x="1278665" y="4213569"/>
            <a:ext cx="6988267" cy="937525"/>
          </a:xfrm>
          <a:prstGeom prst="rect">
            <a:avLst/>
          </a:prstGeom>
        </p:spPr>
        <p:txBody>
          <a:bodyPr wrap="none" lIns="90000" tIns="46800" rIns="90000" bIns="46800" anchor="b">
            <a:noAutofit/>
          </a:body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2000" b="1" i="0" u="none" strike="noStrike" kern="1200" cap="none" spc="0" normalizeH="0" baseline="0" noProof="0" dirty="0">
              <a:ln>
                <a:noFill/>
              </a:ln>
              <a:solidFill>
                <a:prstClr val="black"/>
              </a:solidFill>
              <a:effectLst/>
              <a:uLnTx/>
              <a:uFillTx/>
              <a:cs typeface="+mn-ea"/>
              <a:sym typeface="+mn-lt"/>
            </a:endParaRPr>
          </a:p>
        </p:txBody>
      </p:sp>
      <p:pic>
        <p:nvPicPr>
          <p:cNvPr id="5" name="图片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9499" y="4416488"/>
            <a:ext cx="4146665" cy="18076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42" presetClass="entr" presetSubtype="0" fill="hold" grpId="0" nodeType="withEffect">
                                  <p:stCondLst>
                                    <p:cond delay="1000"/>
                                  </p:stCondLst>
                                  <p:iterate type="lt">
                                    <p:tmPct val="5000"/>
                                  </p:iterate>
                                  <p:childTnLst>
                                    <p:set>
                                      <p:cBhvr>
                                        <p:cTn id="9" dur="1" fill="hold">
                                          <p:stCondLst>
                                            <p:cond delay="0"/>
                                          </p:stCondLst>
                                        </p:cTn>
                                        <p:tgtEl>
                                          <p:spTgt spid="9"/>
                                        </p:tgtEl>
                                        <p:attrNameLst>
                                          <p:attrName>style.visibility</p:attrName>
                                        </p:attrNameLst>
                                      </p:cBhvr>
                                      <p:to>
                                        <p:strVal val="visible"/>
                                      </p:to>
                                    </p:set>
                                    <p:animEffect transition="in" filter="fade">
                                      <p:cBhvr>
                                        <p:cTn id="10" dur="700"/>
                                        <p:tgtEl>
                                          <p:spTgt spid="9"/>
                                        </p:tgtEl>
                                      </p:cBhvr>
                                    </p:animEffect>
                                    <p:anim to="" calcmode="lin" valueType="num">
                                      <p:cBhvr>
                                        <p:cTn id="11" dur="700" fill="hold">
                                          <p:stCondLst>
                                            <p:cond delay="0"/>
                                          </p:stCondLst>
                                        </p:cTn>
                                        <p:tgtEl>
                                          <p:spTgt spid="9"/>
                                        </p:tgtEl>
                                        <p:attrNameLst>
                                          <p:attrName>ppt_x</p:attrName>
                                        </p:attrNameLst>
                                      </p:cBhvr>
                                      <p:tavLst>
                                        <p:tav tm="0" fmla="#ppt_x+(8/9)*(#ppt_x-(#ppt_x+.1))*((1.5-1.5*$)^2-(1.5-1.5*$)^3)">
                                          <p:val>
                                            <p:fltVal val="0"/>
                                          </p:val>
                                        </p:tav>
                                        <p:tav tm="100000">
                                          <p:val>
                                            <p:fltVal val="1"/>
                                          </p:val>
                                        </p:tav>
                                      </p:tavLst>
                                    </p:anim>
                                  </p:childTnLst>
                                </p:cTn>
                              </p:par>
                              <p:par>
                                <p:cTn id="12" presetID="42" presetClass="entr" presetSubtype="0" fill="hold" grpId="0" nodeType="withEffect">
                                  <p:stCondLst>
                                    <p:cond delay="1000"/>
                                  </p:stCondLst>
                                  <p:iterate type="lt">
                                    <p:tmPct val="5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700"/>
                                        <p:tgtEl>
                                          <p:spTgt spid="10"/>
                                        </p:tgtEl>
                                      </p:cBhvr>
                                    </p:animEffect>
                                    <p:anim to="" calcmode="lin" valueType="num">
                                      <p:cBhvr>
                                        <p:cTn id="15" dur="700" fill="hold">
                                          <p:stCondLst>
                                            <p:cond delay="0"/>
                                          </p:stCondLst>
                                        </p:cTn>
                                        <p:tgtEl>
                                          <p:spTgt spid="10"/>
                                        </p:tgtEl>
                                        <p:attrNameLst>
                                          <p:attrName>ppt_x</p:attrName>
                                        </p:attrNameLst>
                                      </p:cBhvr>
                                      <p:tavLst>
                                        <p:tav tm="0" fmla="#ppt_x+(8/9)*(#ppt_x-(#ppt_x+.1))*((1.5-1.5*$)^2-(1.5-1.5*$)^3)">
                                          <p:val>
                                            <p:fltVal val="0"/>
                                          </p:val>
                                        </p:tav>
                                        <p:tav tm="100000">
                                          <p:val>
                                            <p:fltVal val="1"/>
                                          </p:val>
                                        </p:tav>
                                      </p:tavLst>
                                    </p:anim>
                                  </p:childTnLst>
                                </p:cTn>
                              </p:par>
                              <p:par>
                                <p:cTn id="16" presetID="42" presetClass="entr" presetSubtype="0" fill="hold" grpId="0" nodeType="withEffect">
                                  <p:stCondLst>
                                    <p:cond delay="1000"/>
                                  </p:stCondLst>
                                  <p:iterate type="lt">
                                    <p:tmPct val="5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700"/>
                                        <p:tgtEl>
                                          <p:spTgt spid="13"/>
                                        </p:tgtEl>
                                      </p:cBhvr>
                                    </p:animEffect>
                                    <p:anim to="" calcmode="lin" valueType="num">
                                      <p:cBhvr>
                                        <p:cTn id="19" dur="700" fill="hold">
                                          <p:stCondLst>
                                            <p:cond delay="0"/>
                                          </p:stCondLst>
                                        </p:cTn>
                                        <p:tgtEl>
                                          <p:spTgt spid="13"/>
                                        </p:tgtEl>
                                        <p:attrNameLst>
                                          <p:attrName>ppt_x</p:attrName>
                                        </p:attrNameLst>
                                      </p:cBhvr>
                                      <p:tavLst>
                                        <p:tav tm="0" fmla="#ppt_x+(8/9)*(#ppt_x-(#ppt_x+.1))*((1.5-1.5*$)^2-(1.5-1.5*$)^3)">
                                          <p:val>
                                            <p:fltVal val="0"/>
                                          </p:val>
                                        </p:tav>
                                        <p:tav tm="100000">
                                          <p:val>
                                            <p:fltVal val="1"/>
                                          </p:val>
                                        </p:tav>
                                      </p:tavLst>
                                    </p:anim>
                                  </p:childTnLst>
                                </p:cTn>
                              </p:par>
                              <p:par>
                                <p:cTn id="20" presetID="42" presetClass="entr" presetSubtype="0" fill="hold" grpId="0" nodeType="withEffect">
                                  <p:stCondLst>
                                    <p:cond delay="1000"/>
                                  </p:stCondLst>
                                  <p:iterate type="lt">
                                    <p:tmPct val="5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700"/>
                                        <p:tgtEl>
                                          <p:spTgt spid="14"/>
                                        </p:tgtEl>
                                      </p:cBhvr>
                                    </p:animEffect>
                                    <p:anim to="" calcmode="lin" valueType="num">
                                      <p:cBhvr>
                                        <p:cTn id="23" dur="700" fill="hold">
                                          <p:stCondLst>
                                            <p:cond delay="0"/>
                                          </p:stCondLst>
                                        </p:cTn>
                                        <p:tgtEl>
                                          <p:spTgt spid="14"/>
                                        </p:tgtEl>
                                        <p:attrNameLst>
                                          <p:attrName>ppt_x</p:attrName>
                                        </p:attrNameLst>
                                      </p:cBhvr>
                                      <p:tavLst>
                                        <p:tav tm="0" fmla="#ppt_x+(8/9)*(#ppt_x-(#ppt_x+.1))*((1.5-1.5*$)^2-(1.5-1.5*$)^3)">
                                          <p:val>
                                            <p:fltVal val="0"/>
                                          </p:val>
                                        </p:tav>
                                        <p:tav tm="100000">
                                          <p:val>
                                            <p:fltVal val="1"/>
                                          </p:val>
                                        </p:tav>
                                      </p:tavLst>
                                    </p:anim>
                                  </p:childTnLst>
                                </p:cTn>
                              </p:par>
                            </p:childTnLst>
                          </p:cTn>
                        </p:par>
                        <p:par>
                          <p:cTn id="24" fill="hold">
                            <p:stCondLst>
                              <p:cond delay="0"/>
                            </p:stCondLst>
                            <p:childTnLst>
                              <p:par>
                                <p:cTn id="25" presetID="6"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48640" y="541019"/>
            <a:ext cx="11099800" cy="5778501"/>
          </a:xfrm>
          <a:prstGeom prst="rect">
            <a:avLst/>
          </a:prstGeom>
        </p:spPr>
      </p:pic>
      <p:pic>
        <p:nvPicPr>
          <p:cNvPr id="34" name="图片 33"/>
          <p:cNvPicPr>
            <a:picLocks noChangeAspect="1"/>
          </p:cNvPicPr>
          <p:nvPr/>
        </p:nvPicPr>
        <p:blipFill rotWithShape="1">
          <a:blip r:embed="rId6">
            <a:extLst>
              <a:ext uri="{28A0092B-C50C-407E-A947-70E740481C1C}">
                <a14:useLocalDpi xmlns:a14="http://schemas.microsoft.com/office/drawing/2010/main" val="0"/>
              </a:ext>
            </a:extLst>
          </a:blip>
          <a:srcRect l="32337" t="11292" r="29122" b="15737"/>
          <a:stretch>
            <a:fillRect/>
          </a:stretch>
        </p:blipFill>
        <p:spPr>
          <a:xfrm>
            <a:off x="610487" y="2176157"/>
            <a:ext cx="3388474" cy="3608378"/>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pic>
        <p:nvPicPr>
          <p:cNvPr id="3" name="图片 2"/>
          <p:cNvPicPr>
            <a:picLocks noChangeAspect="1"/>
          </p:cNvPicPr>
          <p:nvPr/>
        </p:nvPicPr>
        <p:blipFill rotWithShape="1">
          <a:blip r:embed="rId7" cstate="print">
            <a:extLst>
              <a:ext uri="{28A0092B-C50C-407E-A947-70E740481C1C}">
                <a14:useLocalDpi xmlns:a14="http://schemas.microsoft.com/office/drawing/2010/main" val="0"/>
              </a:ext>
            </a:extLst>
          </a:blip>
          <a:srcRect b="28385"/>
          <a:stretch>
            <a:fillRect/>
          </a:stretch>
        </p:blipFill>
        <p:spPr>
          <a:xfrm>
            <a:off x="678230" y="776274"/>
            <a:ext cx="4272207" cy="2185039"/>
          </a:xfrm>
          <a:prstGeom prst="rect">
            <a:avLst/>
          </a:prstGeom>
        </p:spPr>
      </p:pic>
      <p:sp>
        <p:nvSpPr>
          <p:cNvPr id="33" name="文本框 32"/>
          <p:cNvSpPr txBox="1"/>
          <p:nvPr/>
        </p:nvSpPr>
        <p:spPr>
          <a:xfrm>
            <a:off x="1661490" y="3196568"/>
            <a:ext cx="2561626" cy="120032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7200" b="1" dirty="0">
                <a:gradFill flip="none" rotWithShape="1">
                  <a:gsLst>
                    <a:gs pos="0">
                      <a:srgbClr val="932322"/>
                    </a:gs>
                    <a:gs pos="100000">
                      <a:srgbClr val="E32312"/>
                    </a:gs>
                  </a:gsLst>
                  <a:lin ang="2700000" scaled="1"/>
                  <a:tileRect/>
                </a:gradFill>
                <a:cs typeface="+mn-ea"/>
                <a:sym typeface="+mn-lt"/>
              </a:rPr>
              <a:t>目录</a:t>
            </a:r>
          </a:p>
        </p:txBody>
      </p:sp>
      <p:sp>
        <p:nvSpPr>
          <p:cNvPr id="37" name="TextBox 61"/>
          <p:cNvSpPr txBox="1"/>
          <p:nvPr/>
        </p:nvSpPr>
        <p:spPr>
          <a:xfrm>
            <a:off x="5843834" y="2254792"/>
            <a:ext cx="4504055" cy="1076325"/>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en-US" altLang="zh-CN" sz="3200" b="1" i="0" u="none" strike="noStrike" kern="1200" cap="none" spc="0" normalizeH="0" baseline="0" noProof="0" dirty="0">
                <a:ln>
                  <a:noFill/>
                </a:ln>
                <a:solidFill>
                  <a:srgbClr val="932322"/>
                </a:solidFill>
                <a:effectLst/>
                <a:uLnTx/>
                <a:uFillTx/>
                <a:cs typeface="+mn-ea"/>
                <a:sym typeface="+mn-lt"/>
              </a:rPr>
              <a:t>01  </a:t>
            </a:r>
            <a:r>
              <a:rPr lang="zh-CN" altLang="en-US" sz="3200" b="1" dirty="0">
                <a:solidFill>
                  <a:srgbClr val="932322"/>
                </a:solidFill>
                <a:cs typeface="+mn-ea"/>
                <a:sym typeface="+mn-lt"/>
              </a:rPr>
              <a:t>五一来历我知道</a:t>
            </a:r>
          </a:p>
          <a:p>
            <a:pPr marL="0" marR="0" lvl="0" indent="0" defTabSz="457200" rtl="0" eaLnBrk="1" fontAlgn="auto" latinLnBrk="0" hangingPunct="1">
              <a:lnSpc>
                <a:spcPct val="100000"/>
              </a:lnSpc>
              <a:spcBef>
                <a:spcPct val="0"/>
              </a:spcBef>
              <a:spcAft>
                <a:spcPts val="0"/>
              </a:spcAft>
              <a:buClrTx/>
              <a:buSzTx/>
              <a:buFontTx/>
              <a:buNone/>
              <a:defRPr/>
            </a:pPr>
            <a:endParaRPr kumimoji="0" lang="en-US" altLang="zh-CN" sz="3200" b="1" i="0" u="none" strike="noStrike" kern="1200" cap="none" spc="0" normalizeH="0" baseline="0" noProof="0" dirty="0">
              <a:ln>
                <a:noFill/>
              </a:ln>
              <a:solidFill>
                <a:srgbClr val="932322"/>
              </a:solidFill>
              <a:effectLst/>
              <a:uLnTx/>
              <a:uFillTx/>
              <a:cs typeface="+mn-ea"/>
              <a:sym typeface="+mn-lt"/>
            </a:endParaRPr>
          </a:p>
        </p:txBody>
      </p:sp>
      <p:sp>
        <p:nvSpPr>
          <p:cNvPr id="38" name="TextBox 61"/>
          <p:cNvSpPr txBox="1"/>
          <p:nvPr/>
        </p:nvSpPr>
        <p:spPr>
          <a:xfrm>
            <a:off x="5843834" y="3074577"/>
            <a:ext cx="4055745" cy="1076325"/>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ct val="0"/>
              </a:spcBef>
              <a:spcAft>
                <a:spcPts val="0"/>
              </a:spcAft>
              <a:buClrTx/>
              <a:buSzTx/>
              <a:buFontTx/>
              <a:buNone/>
              <a:defRPr/>
            </a:pPr>
            <a:r>
              <a:rPr lang="en-US" altLang="zh-CN" sz="3200" b="1" dirty="0">
                <a:solidFill>
                  <a:srgbClr val="932322"/>
                </a:solidFill>
                <a:cs typeface="+mn-ea"/>
                <a:sym typeface="+mn-lt"/>
              </a:rPr>
              <a:t>02  </a:t>
            </a:r>
            <a:r>
              <a:rPr lang="zh-CN" altLang="en-US" sz="3200" b="1" dirty="0">
                <a:solidFill>
                  <a:srgbClr val="932322"/>
                </a:solidFill>
                <a:cs typeface="+mn-ea"/>
                <a:sym typeface="+mn-lt"/>
              </a:rPr>
              <a:t>五一安全我牢记</a:t>
            </a:r>
          </a:p>
          <a:p>
            <a:pPr marL="0" marR="0" lvl="0" indent="0" defTabSz="457200" rtl="0" eaLnBrk="1" fontAlgn="auto" latinLnBrk="0" hangingPunct="1">
              <a:lnSpc>
                <a:spcPct val="100000"/>
              </a:lnSpc>
              <a:spcBef>
                <a:spcPct val="0"/>
              </a:spcBef>
              <a:spcAft>
                <a:spcPts val="0"/>
              </a:spcAft>
              <a:buClrTx/>
              <a:buSzTx/>
              <a:buFontTx/>
              <a:buNone/>
              <a:defRPr/>
            </a:pPr>
            <a:endParaRPr lang="en-US" altLang="zh-CN" sz="3200" b="1" dirty="0">
              <a:solidFill>
                <a:srgbClr val="932322"/>
              </a:solidFill>
              <a:cs typeface="+mn-ea"/>
              <a:sym typeface="+mn-lt"/>
            </a:endParaRPr>
          </a:p>
        </p:txBody>
      </p:sp>
      <p:sp>
        <p:nvSpPr>
          <p:cNvPr id="39" name="TextBox 61"/>
          <p:cNvSpPr txBox="1"/>
          <p:nvPr/>
        </p:nvSpPr>
        <p:spPr>
          <a:xfrm>
            <a:off x="5843834" y="3893727"/>
            <a:ext cx="4055745" cy="1076325"/>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ct val="0"/>
              </a:spcBef>
              <a:spcAft>
                <a:spcPts val="0"/>
              </a:spcAft>
              <a:buClrTx/>
              <a:buSzTx/>
              <a:buFontTx/>
              <a:buNone/>
              <a:defRPr/>
            </a:pPr>
            <a:r>
              <a:rPr lang="en-US" altLang="zh-CN" sz="3200" b="1" dirty="0">
                <a:solidFill>
                  <a:srgbClr val="932322"/>
                </a:solidFill>
                <a:cs typeface="+mn-ea"/>
                <a:sym typeface="+mn-lt"/>
              </a:rPr>
              <a:t>03  五一班会我参与</a:t>
            </a:r>
          </a:p>
          <a:p>
            <a:pPr marL="0" marR="0" lvl="0" indent="0" defTabSz="457200" rtl="0" eaLnBrk="1" fontAlgn="auto" latinLnBrk="0" hangingPunct="1">
              <a:lnSpc>
                <a:spcPct val="100000"/>
              </a:lnSpc>
              <a:spcBef>
                <a:spcPct val="0"/>
              </a:spcBef>
              <a:spcAft>
                <a:spcPts val="0"/>
              </a:spcAft>
              <a:buClrTx/>
              <a:buSzTx/>
              <a:buFontTx/>
              <a:buNone/>
              <a:defRPr/>
            </a:pPr>
            <a:endParaRPr lang="en-US" altLang="zh-CN" sz="3200" b="1" dirty="0">
              <a:solidFill>
                <a:srgbClr val="932322"/>
              </a:solidFill>
              <a:cs typeface="+mn-ea"/>
              <a:sym typeface="+mn-lt"/>
            </a:endParaRPr>
          </a:p>
        </p:txBody>
      </p:sp>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020516" flipH="1">
            <a:off x="3670892" y="3438540"/>
            <a:ext cx="2040897" cy="1334731"/>
          </a:xfrm>
          <a:prstGeom prst="rect">
            <a:avLst/>
          </a:prstGeom>
        </p:spPr>
      </p:pic>
      <p:sp>
        <p:nvSpPr>
          <p:cNvPr id="13" name="TextBox 4">
            <a:extLst>
              <a:ext uri="{FF2B5EF4-FFF2-40B4-BE49-F238E27FC236}">
                <a16:creationId xmlns:a16="http://schemas.microsoft.com/office/drawing/2014/main" xmlns=""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a:t>
            </a:r>
            <a:r>
              <a:rPr lang="en-US" altLang="zh-CN" sz="100" dirty="0" smtClean="0">
                <a:solidFill>
                  <a:schemeClr val="tx1">
                    <a:alpha val="0"/>
                  </a:schemeClr>
                </a:solidFill>
                <a:cs typeface="+mn-ea"/>
                <a:sym typeface="+mn-lt"/>
              </a:rPr>
              <a:t>www.ypppt.com/hangye</a:t>
            </a:r>
            <a:r>
              <a:rPr lang="en-US" altLang="zh-CN" sz="100" dirty="0">
                <a:solidFill>
                  <a:schemeClr val="tx1">
                    <a:alpha val="0"/>
                  </a:schemeClr>
                </a:solidFill>
                <a:cs typeface="+mn-ea"/>
                <a:sym typeface="+mn-lt"/>
              </a:rPr>
              <a:t>/</a:t>
            </a:r>
          </a:p>
        </p:txBody>
      </p:sp>
      <p:sp>
        <p:nvSpPr>
          <p:cNvPr id="2" name="文本框 1"/>
          <p:cNvSpPr txBox="1"/>
          <p:nvPr/>
        </p:nvSpPr>
        <p:spPr>
          <a:xfrm>
            <a:off x="5175682" y="914400"/>
            <a:ext cx="1384916" cy="200055"/>
          </a:xfrm>
          <a:prstGeom prst="rect">
            <a:avLst/>
          </a:prstGeom>
          <a:noFill/>
        </p:spPr>
        <p:txBody>
          <a:bodyPr wrap="square" rtlCol="0">
            <a:spAutoFit/>
          </a:bodyPr>
          <a:lstStyle/>
          <a:p>
            <a:r>
              <a:rPr lang="en-US" altLang="zh-CN" sz="700">
                <a:solidFill>
                  <a:srgbClr val="E9E5DA"/>
                </a:solidFill>
              </a:rPr>
              <a:t>https://www.ypppt.com/</a:t>
            </a:r>
            <a:endParaRPr lang="zh-CN" altLang="en-US" sz="700" dirty="0">
              <a:solidFill>
                <a:srgbClr val="E9E5DA"/>
              </a:solidFill>
            </a:endParaRPr>
          </a:p>
        </p:txBody>
      </p:sp>
    </p:spTree>
  </p:cSld>
  <p:clrMapOvr>
    <a:masterClrMapping/>
  </p:clrMapOvr>
  <p:transition spd="slow" advTm="300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 presetClass="entr" presetSubtype="8" fill="hold" grpId="0" nodeType="afterEffect" p14:presetBounceEnd="54000">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14:bounceEnd="54000">
                                          <p:cBhvr additive="base">
                                            <p:cTn id="21" dur="1000" fill="hold"/>
                                            <p:tgtEl>
                                              <p:spTgt spid="37"/>
                                            </p:tgtEl>
                                            <p:attrNameLst>
                                              <p:attrName>ppt_x</p:attrName>
                                            </p:attrNameLst>
                                          </p:cBhvr>
                                          <p:tavLst>
                                            <p:tav tm="0">
                                              <p:val>
                                                <p:strVal val="0-#ppt_w/2"/>
                                              </p:val>
                                            </p:tav>
                                            <p:tav tm="100000">
                                              <p:val>
                                                <p:strVal val="#ppt_x"/>
                                              </p:val>
                                            </p:tav>
                                          </p:tavLst>
                                        </p:anim>
                                        <p:anim calcmode="lin" valueType="num" p14:bounceEnd="54000">
                                          <p:cBhvr additive="base">
                                            <p:cTn id="22" dur="10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 presetClass="entr" presetSubtype="8" fill="hold" grpId="0" nodeType="afterEffect" p14:presetBounceEnd="54000">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14:bounceEnd="54000">
                                          <p:cBhvr additive="base">
                                            <p:cTn id="26" dur="1000" fill="hold"/>
                                            <p:tgtEl>
                                              <p:spTgt spid="38"/>
                                            </p:tgtEl>
                                            <p:attrNameLst>
                                              <p:attrName>ppt_x</p:attrName>
                                            </p:attrNameLst>
                                          </p:cBhvr>
                                          <p:tavLst>
                                            <p:tav tm="0">
                                              <p:val>
                                                <p:strVal val="0-#ppt_w/2"/>
                                              </p:val>
                                            </p:tav>
                                            <p:tav tm="100000">
                                              <p:val>
                                                <p:strVal val="#ppt_x"/>
                                              </p:val>
                                            </p:tav>
                                          </p:tavLst>
                                        </p:anim>
                                        <p:anim calcmode="lin" valueType="num" p14:bounceEnd="54000">
                                          <p:cBhvr additive="base">
                                            <p:cTn id="27" dur="1000" fill="hold"/>
                                            <p:tgtEl>
                                              <p:spTgt spid="38"/>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2" presetClass="entr" presetSubtype="8" fill="hold" grpId="0" nodeType="afterEffect" p14:presetBounceEnd="54000">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14:bounceEnd="54000">
                                          <p:cBhvr additive="base">
                                            <p:cTn id="31" dur="1000" fill="hold"/>
                                            <p:tgtEl>
                                              <p:spTgt spid="39"/>
                                            </p:tgtEl>
                                            <p:attrNameLst>
                                              <p:attrName>ppt_x</p:attrName>
                                            </p:attrNameLst>
                                          </p:cBhvr>
                                          <p:tavLst>
                                            <p:tav tm="0">
                                              <p:val>
                                                <p:strVal val="0-#ppt_w/2"/>
                                              </p:val>
                                            </p:tav>
                                            <p:tav tm="100000">
                                              <p:val>
                                                <p:strVal val="#ppt_x"/>
                                              </p:val>
                                            </p:tav>
                                          </p:tavLst>
                                        </p:anim>
                                        <p:anim calcmode="lin" valueType="num" p14:bounceEnd="54000">
                                          <p:cBhvr additive="base">
                                            <p:cTn id="32"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1000" fill="hold"/>
                                            <p:tgtEl>
                                              <p:spTgt spid="37"/>
                                            </p:tgtEl>
                                            <p:attrNameLst>
                                              <p:attrName>ppt_x</p:attrName>
                                            </p:attrNameLst>
                                          </p:cBhvr>
                                          <p:tavLst>
                                            <p:tav tm="0">
                                              <p:val>
                                                <p:strVal val="0-#ppt_w/2"/>
                                              </p:val>
                                            </p:tav>
                                            <p:tav tm="100000">
                                              <p:val>
                                                <p:strVal val="#ppt_x"/>
                                              </p:val>
                                            </p:tav>
                                          </p:tavLst>
                                        </p:anim>
                                        <p:anim calcmode="lin" valueType="num">
                                          <p:cBhvr additive="base">
                                            <p:cTn id="22" dur="10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 presetClass="entr" presetSubtype="8"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1000" fill="hold"/>
                                            <p:tgtEl>
                                              <p:spTgt spid="38"/>
                                            </p:tgtEl>
                                            <p:attrNameLst>
                                              <p:attrName>ppt_x</p:attrName>
                                            </p:attrNameLst>
                                          </p:cBhvr>
                                          <p:tavLst>
                                            <p:tav tm="0">
                                              <p:val>
                                                <p:strVal val="0-#ppt_w/2"/>
                                              </p:val>
                                            </p:tav>
                                            <p:tav tm="100000">
                                              <p:val>
                                                <p:strVal val="#ppt_x"/>
                                              </p:val>
                                            </p:tav>
                                          </p:tavLst>
                                        </p:anim>
                                        <p:anim calcmode="lin" valueType="num">
                                          <p:cBhvr additive="base">
                                            <p:cTn id="27" dur="1000" fill="hold"/>
                                            <p:tgtEl>
                                              <p:spTgt spid="38"/>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2" presetClass="entr" presetSubtype="8"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000" fill="hold"/>
                                            <p:tgtEl>
                                              <p:spTgt spid="39"/>
                                            </p:tgtEl>
                                            <p:attrNameLst>
                                              <p:attrName>ppt_x</p:attrName>
                                            </p:attrNameLst>
                                          </p:cBhvr>
                                          <p:tavLst>
                                            <p:tav tm="0">
                                              <p:val>
                                                <p:strVal val="0-#ppt_w/2"/>
                                              </p:val>
                                            </p:tav>
                                            <p:tav tm="100000">
                                              <p:val>
                                                <p:strVal val="#ppt_x"/>
                                              </p:val>
                                            </p:tav>
                                          </p:tavLst>
                                        </p:anim>
                                        <p:anim calcmode="lin" valueType="num">
                                          <p:cBhvr additive="base">
                                            <p:cTn id="32"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38" grpId="0"/>
          <p:bldP spid="3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366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39750" y="53974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803856" cy="1687710"/>
            <a:chOff x="834572" y="239526"/>
            <a:chExt cx="3803856"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50753" y="915325"/>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2800" dirty="0">
                  <a:solidFill>
                    <a:schemeClr val="bg1"/>
                  </a:solidFill>
                  <a:cs typeface="+mn-ea"/>
                  <a:sym typeface="+mn-lt"/>
                </a:rPr>
                <a:t>劳动名言</a:t>
              </a:r>
            </a:p>
          </p:txBody>
        </p:sp>
      </p:grpSp>
      <p:grpSp>
        <p:nvGrpSpPr>
          <p:cNvPr id="9" name="组合 8"/>
          <p:cNvGrpSpPr/>
          <p:nvPr/>
        </p:nvGrpSpPr>
        <p:grpSpPr>
          <a:xfrm>
            <a:off x="2261171" y="1927236"/>
            <a:ext cx="7731888" cy="3762364"/>
            <a:chOff x="2957531" y="1854212"/>
            <a:chExt cx="7731888" cy="3762364"/>
          </a:xfrm>
        </p:grpSpPr>
        <p:sp>
          <p:nvSpPr>
            <p:cNvPr id="10" name="矩形 9"/>
            <p:cNvSpPr/>
            <p:nvPr/>
          </p:nvSpPr>
          <p:spPr>
            <a:xfrm>
              <a:off x="2957531" y="1854212"/>
              <a:ext cx="1932972" cy="3762364"/>
            </a:xfrm>
            <a:prstGeom prst="rect">
              <a:avLst/>
            </a:prstGeom>
            <a:solidFill>
              <a:srgbClr val="D42B2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4890503" y="1854212"/>
              <a:ext cx="1932972" cy="3762364"/>
            </a:xfrm>
            <a:prstGeom prst="rect">
              <a:avLst/>
            </a:prstGeom>
            <a:solidFill>
              <a:srgbClr val="93232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823475" y="1854212"/>
              <a:ext cx="1932972" cy="3762364"/>
            </a:xfrm>
            <a:prstGeom prst="rect">
              <a:avLst/>
            </a:prstGeom>
            <a:solidFill>
              <a:srgbClr val="D42B2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矩形 14"/>
            <p:cNvSpPr/>
            <p:nvPr/>
          </p:nvSpPr>
          <p:spPr>
            <a:xfrm>
              <a:off x="8756447" y="1854212"/>
              <a:ext cx="1932972" cy="3762364"/>
            </a:xfrm>
            <a:prstGeom prst="rect">
              <a:avLst/>
            </a:prstGeom>
            <a:solidFill>
              <a:srgbClr val="93232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学论网-专注原创-www.xuelun.me"/>
          <p:cNvSpPr/>
          <p:nvPr/>
        </p:nvSpPr>
        <p:spPr>
          <a:xfrm>
            <a:off x="2356751" y="2962960"/>
            <a:ext cx="1679582" cy="1691640"/>
          </a:xfrm>
          <a:prstGeom prst="rect">
            <a:avLst/>
          </a:prstGeom>
        </p:spPr>
        <p:txBody>
          <a:bodyPr wrap="none">
            <a:noAutofit/>
          </a:bodyPr>
          <a:lstStyle/>
          <a:p>
            <a:pPr marL="342900" lvl="0" indent="-342900" algn="l">
              <a:spcBef>
                <a:spcPct val="50000"/>
              </a:spcBef>
              <a:buClrTx/>
              <a:buSzTx/>
            </a:pPr>
            <a:r>
              <a:rPr lang="zh-CN" altLang="en-US" sz="1600" dirty="0">
                <a:solidFill>
                  <a:schemeClr val="bg1"/>
                </a:solidFill>
                <a:cs typeface="+mn-ea"/>
                <a:sym typeface="+mn-lt"/>
              </a:rPr>
              <a:t>勤劳一日，可得</a:t>
            </a:r>
          </a:p>
          <a:p>
            <a:pPr marL="342900" lvl="0" indent="-342900" algn="l">
              <a:spcBef>
                <a:spcPct val="50000"/>
              </a:spcBef>
              <a:buClrTx/>
              <a:buSzTx/>
            </a:pPr>
            <a:r>
              <a:rPr lang="zh-CN" altLang="en-US" sz="1600" dirty="0">
                <a:solidFill>
                  <a:schemeClr val="bg1"/>
                </a:solidFill>
                <a:cs typeface="+mn-ea"/>
                <a:sym typeface="+mn-lt"/>
              </a:rPr>
              <a:t>一夜的安眠；勤</a:t>
            </a:r>
          </a:p>
          <a:p>
            <a:pPr marL="342900" lvl="0" indent="-342900" algn="l">
              <a:spcBef>
                <a:spcPct val="50000"/>
              </a:spcBef>
              <a:buClrTx/>
              <a:buSzTx/>
            </a:pPr>
            <a:r>
              <a:rPr lang="zh-CN" altLang="en-US" sz="1600" dirty="0">
                <a:solidFill>
                  <a:schemeClr val="bg1"/>
                </a:solidFill>
                <a:cs typeface="+mn-ea"/>
                <a:sym typeface="+mn-lt"/>
              </a:rPr>
              <a:t>劳一生，可得幸</a:t>
            </a:r>
          </a:p>
          <a:p>
            <a:pPr marL="342900" lvl="0" indent="-342900" algn="l">
              <a:spcBef>
                <a:spcPct val="50000"/>
              </a:spcBef>
              <a:buClrTx/>
              <a:buSzTx/>
            </a:pPr>
            <a:r>
              <a:rPr lang="zh-CN" altLang="en-US" sz="1600" dirty="0">
                <a:solidFill>
                  <a:schemeClr val="bg1"/>
                </a:solidFill>
                <a:cs typeface="+mn-ea"/>
                <a:sym typeface="+mn-lt"/>
              </a:rPr>
              <a:t>福的长眠</a:t>
            </a:r>
          </a:p>
        </p:txBody>
      </p:sp>
      <p:grpSp>
        <p:nvGrpSpPr>
          <p:cNvPr id="17" name="组合 16"/>
          <p:cNvGrpSpPr/>
          <p:nvPr/>
        </p:nvGrpSpPr>
        <p:grpSpPr>
          <a:xfrm>
            <a:off x="2230056" y="2602318"/>
            <a:ext cx="7731888" cy="199456"/>
            <a:chOff x="2957531" y="2326364"/>
            <a:chExt cx="7731888" cy="199456"/>
          </a:xfrm>
        </p:grpSpPr>
        <p:cxnSp>
          <p:nvCxnSpPr>
            <p:cNvPr id="18" name="直接连接符 17"/>
            <p:cNvCxnSpPr/>
            <p:nvPr/>
          </p:nvCxnSpPr>
          <p:spPr>
            <a:xfrm>
              <a:off x="2957531" y="2426092"/>
              <a:ext cx="19329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3824827" y="2326364"/>
              <a:ext cx="199456" cy="199456"/>
              <a:chOff x="4400397" y="2392874"/>
              <a:chExt cx="308482" cy="308482"/>
            </a:xfrm>
          </p:grpSpPr>
          <p:sp>
            <p:nvSpPr>
              <p:cNvPr id="32" name="椭圆 31"/>
              <p:cNvSpPr/>
              <p:nvPr/>
            </p:nvSpPr>
            <p:spPr>
              <a:xfrm>
                <a:off x="4400397" y="2392874"/>
                <a:ext cx="308482" cy="308482"/>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478438" y="2472844"/>
                <a:ext cx="152400" cy="152400"/>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0" name="直接连接符 19"/>
            <p:cNvCxnSpPr/>
            <p:nvPr/>
          </p:nvCxnSpPr>
          <p:spPr>
            <a:xfrm>
              <a:off x="4890503" y="2426092"/>
              <a:ext cx="19329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823475" y="2426092"/>
              <a:ext cx="19329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756447" y="2426092"/>
              <a:ext cx="19329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5757261" y="2326364"/>
              <a:ext cx="199456" cy="199456"/>
              <a:chOff x="4400397" y="2392874"/>
              <a:chExt cx="308482" cy="308482"/>
            </a:xfrm>
          </p:grpSpPr>
          <p:sp>
            <p:nvSpPr>
              <p:cNvPr id="30" name="椭圆 29"/>
              <p:cNvSpPr/>
              <p:nvPr/>
            </p:nvSpPr>
            <p:spPr>
              <a:xfrm>
                <a:off x="4400397" y="2392874"/>
                <a:ext cx="308482" cy="308482"/>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4478438" y="2472844"/>
                <a:ext cx="152400" cy="152400"/>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p:cNvGrpSpPr/>
            <p:nvPr/>
          </p:nvGrpSpPr>
          <p:grpSpPr>
            <a:xfrm>
              <a:off x="7689695" y="2326364"/>
              <a:ext cx="199456" cy="199456"/>
              <a:chOff x="4400397" y="2392874"/>
              <a:chExt cx="308482" cy="308482"/>
            </a:xfrm>
          </p:grpSpPr>
          <p:sp>
            <p:nvSpPr>
              <p:cNvPr id="28" name="椭圆 27"/>
              <p:cNvSpPr/>
              <p:nvPr/>
            </p:nvSpPr>
            <p:spPr>
              <a:xfrm>
                <a:off x="4400397" y="2392874"/>
                <a:ext cx="308482" cy="308482"/>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4478438" y="2472844"/>
                <a:ext cx="152400" cy="152400"/>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9622129" y="2326364"/>
              <a:ext cx="199456" cy="199456"/>
              <a:chOff x="4400397" y="2392874"/>
              <a:chExt cx="308482" cy="308482"/>
            </a:xfrm>
          </p:grpSpPr>
          <p:sp>
            <p:nvSpPr>
              <p:cNvPr id="26" name="椭圆 25"/>
              <p:cNvSpPr/>
              <p:nvPr/>
            </p:nvSpPr>
            <p:spPr>
              <a:xfrm>
                <a:off x="4400397" y="2392874"/>
                <a:ext cx="308482" cy="308482"/>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4478438" y="2472844"/>
                <a:ext cx="152400" cy="152400"/>
              </a:xfrm>
              <a:prstGeom prst="ellipse">
                <a:avLst/>
              </a:prstGeom>
              <a:solidFill>
                <a:schemeClr val="bg1"/>
              </a:solidFill>
              <a:ln>
                <a:solidFill>
                  <a:srgbClr val="204E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34" name="学论网-专注原创-www.xuelun.me"/>
          <p:cNvSpPr/>
          <p:nvPr/>
        </p:nvSpPr>
        <p:spPr>
          <a:xfrm>
            <a:off x="4290358" y="2948355"/>
            <a:ext cx="1679582" cy="2676525"/>
          </a:xfrm>
          <a:prstGeom prst="rect">
            <a:avLst/>
          </a:prstGeom>
        </p:spPr>
        <p:txBody>
          <a:bodyPr wrap="square">
            <a:spAutoFit/>
          </a:bodyPr>
          <a:lstStyle/>
          <a:p>
            <a:pPr algn="l">
              <a:lnSpc>
                <a:spcPct val="150000"/>
              </a:lnSpc>
            </a:pPr>
            <a:r>
              <a:rPr lang="zh-CN" altLang="en-US" sz="1600" dirty="0">
                <a:solidFill>
                  <a:schemeClr val="bg1"/>
                </a:solidFill>
                <a:cs typeface="+mn-ea"/>
                <a:sym typeface="+mn-lt"/>
              </a:rPr>
              <a:t>热爱劳动吧。没有一种力量能像劳动，既集体、友爱、自由的劳动的力量那样使人成为伟大和聪明的人</a:t>
            </a:r>
          </a:p>
        </p:txBody>
      </p:sp>
      <p:sp>
        <p:nvSpPr>
          <p:cNvPr id="36" name="学论网-专注原创-www.xuelun.me"/>
          <p:cNvSpPr/>
          <p:nvPr/>
        </p:nvSpPr>
        <p:spPr>
          <a:xfrm>
            <a:off x="6243650" y="2921050"/>
            <a:ext cx="1679582" cy="2306955"/>
          </a:xfrm>
          <a:prstGeom prst="rect">
            <a:avLst/>
          </a:prstGeom>
        </p:spPr>
        <p:txBody>
          <a:bodyPr wrap="square">
            <a:spAutoFit/>
          </a:bodyPr>
          <a:lstStyle/>
          <a:p>
            <a:pPr algn="l">
              <a:lnSpc>
                <a:spcPct val="150000"/>
              </a:lnSpc>
            </a:pPr>
            <a:r>
              <a:rPr lang="zh-CN" altLang="en-US" sz="1600" dirty="0">
                <a:solidFill>
                  <a:schemeClr val="bg1"/>
                </a:solidFill>
                <a:cs typeface="+mn-ea"/>
                <a:sym typeface="+mn-lt"/>
              </a:rPr>
              <a:t>天才不能使人不必工作，不能代替劳动。要发展天才，必须长时间地学习和高度紧张地工作</a:t>
            </a:r>
          </a:p>
        </p:txBody>
      </p:sp>
      <p:sp>
        <p:nvSpPr>
          <p:cNvPr id="37" name="学论网-专注原创-www.xuelun.me"/>
          <p:cNvSpPr/>
          <p:nvPr/>
        </p:nvSpPr>
        <p:spPr>
          <a:xfrm>
            <a:off x="8187417" y="2948355"/>
            <a:ext cx="1679582" cy="1938020"/>
          </a:xfrm>
          <a:prstGeom prst="rect">
            <a:avLst/>
          </a:prstGeom>
        </p:spPr>
        <p:txBody>
          <a:bodyPr wrap="square">
            <a:spAutoFit/>
          </a:bodyPr>
          <a:lstStyle/>
          <a:p>
            <a:pPr algn="l">
              <a:lnSpc>
                <a:spcPct val="150000"/>
              </a:lnSpc>
            </a:pPr>
            <a:r>
              <a:rPr lang="zh-CN" altLang="en-US" sz="1600" dirty="0">
                <a:solidFill>
                  <a:schemeClr val="bg1"/>
                </a:solidFill>
                <a:cs typeface="+mn-ea"/>
                <a:sym typeface="+mn-lt"/>
              </a:rPr>
              <a:t>知识是从刻苦劳动中得来的，任何成就都是刻苦劳动的结果</a:t>
            </a:r>
          </a:p>
          <a:p>
            <a:pPr algn="l">
              <a:lnSpc>
                <a:spcPct val="150000"/>
              </a:lnSpc>
            </a:pPr>
            <a:endParaRPr lang="zh-CN" altLang="en-US" sz="1600" dirty="0">
              <a:solidFill>
                <a:schemeClr val="bg1"/>
              </a:solidFill>
              <a:cs typeface="+mn-ea"/>
              <a:sym typeface="+mn-lt"/>
            </a:endParaRPr>
          </a:p>
        </p:txBody>
      </p:sp>
      <p:sp>
        <p:nvSpPr>
          <p:cNvPr id="3" name="文本框 2"/>
          <p:cNvSpPr txBox="1"/>
          <p:nvPr/>
        </p:nvSpPr>
        <p:spPr>
          <a:xfrm>
            <a:off x="2299363" y="2121770"/>
            <a:ext cx="1698566" cy="460375"/>
          </a:xfrm>
          <a:prstGeom prst="rect">
            <a:avLst/>
          </a:prstGeom>
          <a:noFill/>
        </p:spPr>
        <p:txBody>
          <a:bodyPr wrap="square" rtlCol="0">
            <a:spAutoFit/>
          </a:bodyPr>
          <a:lstStyle/>
          <a:p>
            <a:pPr algn="ctr"/>
            <a:r>
              <a:rPr lang="zh-CN" altLang="en-US" sz="2400" b="1" kern="0" dirty="0">
                <a:solidFill>
                  <a:srgbClr val="FFFFFF"/>
                </a:solidFill>
                <a:cs typeface="+mn-ea"/>
                <a:sym typeface="+mn-lt"/>
              </a:rPr>
              <a:t>达芬奇</a:t>
            </a:r>
          </a:p>
        </p:txBody>
      </p:sp>
      <p:sp>
        <p:nvSpPr>
          <p:cNvPr id="38" name="文本框 37"/>
          <p:cNvSpPr txBox="1"/>
          <p:nvPr/>
        </p:nvSpPr>
        <p:spPr>
          <a:xfrm>
            <a:off x="4262043" y="2121770"/>
            <a:ext cx="1698566" cy="460375"/>
          </a:xfrm>
          <a:prstGeom prst="rect">
            <a:avLst/>
          </a:prstGeom>
          <a:noFill/>
        </p:spPr>
        <p:txBody>
          <a:bodyPr wrap="square" rtlCol="0">
            <a:spAutoFit/>
          </a:bodyPr>
          <a:lstStyle/>
          <a:p>
            <a:pPr algn="ctr"/>
            <a:r>
              <a:rPr lang="zh-CN" altLang="en-US" sz="2400" b="1" kern="0" dirty="0">
                <a:solidFill>
                  <a:srgbClr val="FFFFFF"/>
                </a:solidFill>
                <a:cs typeface="+mn-ea"/>
                <a:sym typeface="+mn-lt"/>
              </a:rPr>
              <a:t>高尔基</a:t>
            </a:r>
          </a:p>
        </p:txBody>
      </p:sp>
      <p:sp>
        <p:nvSpPr>
          <p:cNvPr id="39" name="文本框 38"/>
          <p:cNvSpPr txBox="1"/>
          <p:nvPr/>
        </p:nvSpPr>
        <p:spPr>
          <a:xfrm>
            <a:off x="6122670" y="2121535"/>
            <a:ext cx="1931035" cy="460375"/>
          </a:xfrm>
          <a:prstGeom prst="rect">
            <a:avLst/>
          </a:prstGeom>
          <a:noFill/>
        </p:spPr>
        <p:txBody>
          <a:bodyPr wrap="square" rtlCol="0">
            <a:spAutoFit/>
          </a:bodyPr>
          <a:lstStyle/>
          <a:p>
            <a:pPr algn="ctr"/>
            <a:r>
              <a:rPr lang="zh-CN" altLang="en-US" sz="2400" b="1" kern="0" dirty="0">
                <a:solidFill>
                  <a:srgbClr val="FFFFFF"/>
                </a:solidFill>
                <a:cs typeface="+mn-ea"/>
                <a:sym typeface="+mn-lt"/>
              </a:rPr>
              <a:t>斯米尔诺夫</a:t>
            </a:r>
          </a:p>
        </p:txBody>
      </p:sp>
      <p:sp>
        <p:nvSpPr>
          <p:cNvPr id="40" name="文本框 39"/>
          <p:cNvSpPr txBox="1"/>
          <p:nvPr/>
        </p:nvSpPr>
        <p:spPr>
          <a:xfrm>
            <a:off x="8187403" y="2121770"/>
            <a:ext cx="1698566" cy="460375"/>
          </a:xfrm>
          <a:prstGeom prst="rect">
            <a:avLst/>
          </a:prstGeom>
          <a:noFill/>
        </p:spPr>
        <p:txBody>
          <a:bodyPr wrap="square" rtlCol="0">
            <a:spAutoFit/>
          </a:bodyPr>
          <a:lstStyle/>
          <a:p>
            <a:pPr algn="ctr"/>
            <a:r>
              <a:rPr lang="zh-CN" altLang="en-US" sz="2400" b="1" kern="0" dirty="0">
                <a:solidFill>
                  <a:srgbClr val="FFFFFF"/>
                </a:solidFill>
                <a:cs typeface="+mn-ea"/>
                <a:sym typeface="+mn-lt"/>
              </a:rPr>
              <a:t>宋庆龄</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1000"/>
                                        <p:tgtEl>
                                          <p:spTgt spid="38"/>
                                        </p:tgtEl>
                                      </p:cBhvr>
                                    </p:animEffect>
                                    <p:anim calcmode="lin" valueType="num">
                                      <p:cBhvr>
                                        <p:cTn id="21" dur="1000" fill="hold"/>
                                        <p:tgtEl>
                                          <p:spTgt spid="38"/>
                                        </p:tgtEl>
                                        <p:attrNameLst>
                                          <p:attrName>ppt_x</p:attrName>
                                        </p:attrNameLst>
                                      </p:cBhvr>
                                      <p:tavLst>
                                        <p:tav tm="0">
                                          <p:val>
                                            <p:strVal val="#ppt_x"/>
                                          </p:val>
                                        </p:tav>
                                        <p:tav tm="100000">
                                          <p:val>
                                            <p:strVal val="#ppt_x"/>
                                          </p:val>
                                        </p:tav>
                                      </p:tavLst>
                                    </p:anim>
                                    <p:anim calcmode="lin" valueType="num">
                                      <p:cBhvr>
                                        <p:cTn id="22" dur="1000" fill="hold"/>
                                        <p:tgtEl>
                                          <p:spTgt spid="3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1000"/>
                                        <p:tgtEl>
                                          <p:spTgt spid="39"/>
                                        </p:tgtEl>
                                      </p:cBhvr>
                                    </p:animEffect>
                                    <p:anim calcmode="lin" valueType="num">
                                      <p:cBhvr>
                                        <p:cTn id="26" dur="1000" fill="hold"/>
                                        <p:tgtEl>
                                          <p:spTgt spid="39"/>
                                        </p:tgtEl>
                                        <p:attrNameLst>
                                          <p:attrName>ppt_x</p:attrName>
                                        </p:attrNameLst>
                                      </p:cBhvr>
                                      <p:tavLst>
                                        <p:tav tm="0">
                                          <p:val>
                                            <p:strVal val="#ppt_x"/>
                                          </p:val>
                                        </p:tav>
                                        <p:tav tm="100000">
                                          <p:val>
                                            <p:strVal val="#ppt_x"/>
                                          </p:val>
                                        </p:tav>
                                      </p:tavLst>
                                    </p:anim>
                                    <p:anim calcmode="lin" valueType="num">
                                      <p:cBhvr>
                                        <p:cTn id="27" dur="1000" fill="hold"/>
                                        <p:tgtEl>
                                          <p:spTgt spid="3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1000"/>
                                        <p:tgtEl>
                                          <p:spTgt spid="34"/>
                                        </p:tgtEl>
                                      </p:cBhvr>
                                    </p:animEffect>
                                    <p:anim calcmode="lin" valueType="num">
                                      <p:cBhvr>
                                        <p:cTn id="47" dur="1000" fill="hold"/>
                                        <p:tgtEl>
                                          <p:spTgt spid="34"/>
                                        </p:tgtEl>
                                        <p:attrNameLst>
                                          <p:attrName>ppt_x</p:attrName>
                                        </p:attrNameLst>
                                      </p:cBhvr>
                                      <p:tavLst>
                                        <p:tav tm="0">
                                          <p:val>
                                            <p:strVal val="#ppt_x"/>
                                          </p:val>
                                        </p:tav>
                                        <p:tav tm="100000">
                                          <p:val>
                                            <p:strVal val="#ppt_x"/>
                                          </p:val>
                                        </p:tav>
                                      </p:tavLst>
                                    </p:anim>
                                    <p:anim calcmode="lin" valueType="num">
                                      <p:cBhvr>
                                        <p:cTn id="48" dur="1000" fill="hold"/>
                                        <p:tgtEl>
                                          <p:spTgt spid="34"/>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childTnLst>
                          </p:cTn>
                        </p:par>
                        <p:par>
                          <p:cTn id="55" fill="hold">
                            <p:stCondLst>
                              <p:cond delay="5500"/>
                            </p:stCondLst>
                            <p:childTnLst>
                              <p:par>
                                <p:cTn id="56" presetID="42" presetClass="entr" presetSubtype="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1000"/>
                                        <p:tgtEl>
                                          <p:spTgt spid="37"/>
                                        </p:tgtEl>
                                      </p:cBhvr>
                                    </p:animEffect>
                                    <p:anim calcmode="lin" valueType="num">
                                      <p:cBhvr>
                                        <p:cTn id="59" dur="1000" fill="hold"/>
                                        <p:tgtEl>
                                          <p:spTgt spid="37"/>
                                        </p:tgtEl>
                                        <p:attrNameLst>
                                          <p:attrName>ppt_x</p:attrName>
                                        </p:attrNameLst>
                                      </p:cBhvr>
                                      <p:tavLst>
                                        <p:tav tm="0">
                                          <p:val>
                                            <p:strVal val="#ppt_x"/>
                                          </p:val>
                                        </p:tav>
                                        <p:tav tm="100000">
                                          <p:val>
                                            <p:strVal val="#ppt_x"/>
                                          </p:val>
                                        </p:tav>
                                      </p:tavLst>
                                    </p:anim>
                                    <p:anim calcmode="lin" valueType="num">
                                      <p:cBhvr>
                                        <p:cTn id="6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4" grpId="0"/>
      <p:bldP spid="36" grpId="0"/>
      <p:bldP spid="37" grpId="0"/>
      <p:bldP spid="3" grpId="0"/>
      <p:bldP spid="38" grpId="0"/>
      <p:bldP spid="39"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784806" cy="1687710"/>
            <a:chOff x="834572" y="239526"/>
            <a:chExt cx="3784806"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31703" y="924850"/>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放假安排</a:t>
              </a:r>
            </a:p>
          </p:txBody>
        </p:sp>
      </p:grpSp>
      <p:pic>
        <p:nvPicPr>
          <p:cNvPr id="7" name="图片 6"/>
          <p:cNvPicPr>
            <a:picLocks noChangeAspect="1"/>
          </p:cNvPicPr>
          <p:nvPr/>
        </p:nvPicPr>
        <p:blipFill>
          <a:blip r:embed="rId8"/>
          <a:srcRect l="3749" r="1868" b="2739"/>
          <a:stretch>
            <a:fillRect/>
          </a:stretch>
        </p:blipFill>
        <p:spPr>
          <a:xfrm>
            <a:off x="1619250" y="2075180"/>
            <a:ext cx="4587875" cy="3766185"/>
          </a:xfrm>
          <a:prstGeom prst="roundRect">
            <a:avLst/>
          </a:prstGeom>
        </p:spPr>
      </p:pic>
      <p:pic>
        <p:nvPicPr>
          <p:cNvPr id="9" name="图片 8"/>
          <p:cNvPicPr>
            <a:picLocks noChangeAspect="1"/>
          </p:cNvPicPr>
          <p:nvPr/>
        </p:nvPicPr>
        <p:blipFill rotWithShape="1">
          <a:blip r:embed="rId9" cstate="print">
            <a:extLst>
              <a:ext uri="{BEBA8EAE-BF5A-486C-A8C5-ECC9F3942E4B}">
                <a14:imgProps xmlns:a14="http://schemas.microsoft.com/office/drawing/2010/main">
                  <a14:imgLayer>
                    <a14:imgEffect>
                      <a14:backgroundRemoval t="9945" b="89994" l="9918" r="96360"/>
                    </a14:imgEffect>
                  </a14:imgLayer>
                </a14:imgProps>
              </a:ext>
              <a:ext uri="{28A0092B-C50C-407E-A947-70E740481C1C}">
                <a14:useLocalDpi xmlns:a14="http://schemas.microsoft.com/office/drawing/2010/main" val="0"/>
              </a:ext>
            </a:extLst>
          </a:blip>
          <a:srcRect l="48662" t="10148" b="31630"/>
          <a:stretch>
            <a:fillRect/>
          </a:stretch>
        </p:blipFill>
        <p:spPr>
          <a:xfrm>
            <a:off x="7777961" y="1332992"/>
            <a:ext cx="3182440" cy="54142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4" name="图片 33"/>
          <p:cNvPicPr>
            <a:picLocks noChangeAspect="1"/>
          </p:cNvPicPr>
          <p:nvPr/>
        </p:nvPicPr>
        <p:blipFill rotWithShape="1">
          <a:blip r:embed="rId6">
            <a:extLst>
              <a:ext uri="{28A0092B-C50C-407E-A947-70E740481C1C}">
                <a14:useLocalDpi xmlns:a14="http://schemas.microsoft.com/office/drawing/2010/main" val="0"/>
              </a:ext>
            </a:extLst>
          </a:blip>
          <a:srcRect l="32337" t="11292" r="29122" b="15737"/>
          <a:stretch>
            <a:fillRect/>
          </a:stretch>
        </p:blipFill>
        <p:spPr>
          <a:xfrm>
            <a:off x="610487" y="2176157"/>
            <a:ext cx="3388474" cy="3608378"/>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pic>
        <p:nvPicPr>
          <p:cNvPr id="10" name="图片 9"/>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2128133" y="1744069"/>
            <a:ext cx="1422400" cy="1443631"/>
          </a:xfrm>
          <a:prstGeom prst="rect">
            <a:avLst/>
          </a:prstGeom>
        </p:spPr>
      </p:pic>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3698405" y="1744069"/>
            <a:ext cx="1422400" cy="1443631"/>
          </a:xfrm>
          <a:prstGeom prst="rect">
            <a:avLst/>
          </a:prstGeom>
        </p:spPr>
      </p:pic>
      <p:pic>
        <p:nvPicPr>
          <p:cNvPr id="12" name="图片 11"/>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5277733" y="1744069"/>
            <a:ext cx="1422400" cy="1443631"/>
          </a:xfrm>
          <a:prstGeom prst="rect">
            <a:avLst/>
          </a:prstGeom>
        </p:spPr>
      </p:pic>
      <p:pic>
        <p:nvPicPr>
          <p:cNvPr id="13" name="图片 12"/>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6848005" y="1744069"/>
            <a:ext cx="1422400" cy="1443631"/>
          </a:xfrm>
          <a:prstGeom prst="rect">
            <a:avLst/>
          </a:prstGeom>
        </p:spPr>
      </p:pic>
      <p:pic>
        <p:nvPicPr>
          <p:cNvPr id="15" name="图片 14"/>
          <p:cNvPicPr>
            <a:picLocks noChangeAspect="1"/>
          </p:cNvPicPr>
          <p:nvPr/>
        </p:nvPicPr>
        <p:blipFill rotWithShape="1">
          <a:blip r:embed="rId7">
            <a:extLst>
              <a:ext uri="{28A0092B-C50C-407E-A947-70E740481C1C}">
                <a14:useLocalDpi xmlns:a14="http://schemas.microsoft.com/office/drawing/2010/main" val="0"/>
              </a:ext>
            </a:extLst>
          </a:blip>
          <a:srcRect l="59375" t="18885" r="26667" b="55927"/>
          <a:stretch>
            <a:fillRect/>
          </a:stretch>
        </p:blipFill>
        <p:spPr>
          <a:xfrm>
            <a:off x="8418277" y="1744069"/>
            <a:ext cx="1422400" cy="1443631"/>
          </a:xfrm>
          <a:prstGeom prst="rect">
            <a:avLst/>
          </a:prstGeom>
        </p:spPr>
      </p:pic>
      <p:sp>
        <p:nvSpPr>
          <p:cNvPr id="16" name="文本框 15"/>
          <p:cNvSpPr txBox="1"/>
          <p:nvPr/>
        </p:nvSpPr>
        <p:spPr>
          <a:xfrm>
            <a:off x="2259014" y="1804164"/>
            <a:ext cx="1198880" cy="1322070"/>
          </a:xfrm>
          <a:prstGeom prst="rect">
            <a:avLst/>
          </a:prstGeom>
          <a:noFill/>
        </p:spPr>
        <p:txBody>
          <a:bodyPr wrap="none" rtlCol="0">
            <a:spAutoFit/>
          </a:bodyPr>
          <a:lstStyle/>
          <a:p>
            <a:r>
              <a:rPr lang="zh-CN" altLang="en-US" sz="8000" b="1" dirty="0">
                <a:solidFill>
                  <a:srgbClr val="203F84"/>
                </a:solidFill>
                <a:cs typeface="+mn-ea"/>
                <a:sym typeface="+mn-lt"/>
              </a:rPr>
              <a:t>五</a:t>
            </a:r>
          </a:p>
        </p:txBody>
      </p:sp>
      <p:sp>
        <p:nvSpPr>
          <p:cNvPr id="17" name="文本框 16"/>
          <p:cNvSpPr txBox="1"/>
          <p:nvPr/>
        </p:nvSpPr>
        <p:spPr>
          <a:xfrm>
            <a:off x="3829286" y="1804164"/>
            <a:ext cx="1210588" cy="1323439"/>
          </a:xfrm>
          <a:prstGeom prst="rect">
            <a:avLst/>
          </a:prstGeom>
          <a:noFill/>
        </p:spPr>
        <p:txBody>
          <a:bodyPr wrap="none" rtlCol="0">
            <a:spAutoFit/>
          </a:bodyPr>
          <a:lstStyle/>
          <a:p>
            <a:r>
              <a:rPr lang="zh-CN" altLang="en-US" sz="8000" b="1" dirty="0">
                <a:solidFill>
                  <a:srgbClr val="203F84"/>
                </a:solidFill>
                <a:cs typeface="+mn-ea"/>
                <a:sym typeface="+mn-lt"/>
              </a:rPr>
              <a:t>一</a:t>
            </a:r>
          </a:p>
        </p:txBody>
      </p:sp>
      <p:sp>
        <p:nvSpPr>
          <p:cNvPr id="18" name="文本框 17"/>
          <p:cNvSpPr txBox="1"/>
          <p:nvPr/>
        </p:nvSpPr>
        <p:spPr>
          <a:xfrm>
            <a:off x="5404528" y="1804164"/>
            <a:ext cx="1210588" cy="1323439"/>
          </a:xfrm>
          <a:prstGeom prst="rect">
            <a:avLst/>
          </a:prstGeom>
          <a:noFill/>
        </p:spPr>
        <p:txBody>
          <a:bodyPr wrap="none" rtlCol="0">
            <a:spAutoFit/>
          </a:bodyPr>
          <a:lstStyle/>
          <a:p>
            <a:r>
              <a:rPr lang="zh-CN" altLang="en-US" sz="8000" b="1" dirty="0">
                <a:solidFill>
                  <a:srgbClr val="203F84"/>
                </a:solidFill>
                <a:cs typeface="+mn-ea"/>
                <a:sym typeface="+mn-lt"/>
              </a:rPr>
              <a:t>劳</a:t>
            </a:r>
          </a:p>
        </p:txBody>
      </p:sp>
      <p:sp>
        <p:nvSpPr>
          <p:cNvPr id="19" name="文本框 18"/>
          <p:cNvSpPr txBox="1"/>
          <p:nvPr/>
        </p:nvSpPr>
        <p:spPr>
          <a:xfrm>
            <a:off x="6974800" y="1804164"/>
            <a:ext cx="1210588" cy="1323439"/>
          </a:xfrm>
          <a:prstGeom prst="rect">
            <a:avLst/>
          </a:prstGeom>
          <a:noFill/>
        </p:spPr>
        <p:txBody>
          <a:bodyPr wrap="none" rtlCol="0">
            <a:spAutoFit/>
          </a:bodyPr>
          <a:lstStyle/>
          <a:p>
            <a:r>
              <a:rPr lang="zh-CN" altLang="en-US" sz="8000" b="1" dirty="0">
                <a:solidFill>
                  <a:srgbClr val="203F84"/>
                </a:solidFill>
                <a:cs typeface="+mn-ea"/>
                <a:sym typeface="+mn-lt"/>
              </a:rPr>
              <a:t>动</a:t>
            </a:r>
          </a:p>
        </p:txBody>
      </p:sp>
      <p:sp>
        <p:nvSpPr>
          <p:cNvPr id="20" name="文本框 19"/>
          <p:cNvSpPr txBox="1"/>
          <p:nvPr/>
        </p:nvSpPr>
        <p:spPr>
          <a:xfrm>
            <a:off x="8549158" y="1804164"/>
            <a:ext cx="1210588" cy="1323439"/>
          </a:xfrm>
          <a:prstGeom prst="rect">
            <a:avLst/>
          </a:prstGeom>
          <a:noFill/>
        </p:spPr>
        <p:txBody>
          <a:bodyPr wrap="none" rtlCol="0">
            <a:spAutoFit/>
          </a:bodyPr>
          <a:lstStyle/>
          <a:p>
            <a:r>
              <a:rPr lang="zh-CN" altLang="en-US" sz="8000" b="1" dirty="0">
                <a:solidFill>
                  <a:srgbClr val="203F84"/>
                </a:solidFill>
                <a:cs typeface="+mn-ea"/>
                <a:sym typeface="+mn-lt"/>
              </a:rPr>
              <a:t>节</a:t>
            </a:r>
          </a:p>
        </p:txBody>
      </p:sp>
      <p:sp>
        <p:nvSpPr>
          <p:cNvPr id="22" name="文本框 21"/>
          <p:cNvSpPr txBox="1"/>
          <p:nvPr/>
        </p:nvSpPr>
        <p:spPr>
          <a:xfrm>
            <a:off x="2415437" y="1261182"/>
            <a:ext cx="909223" cy="584775"/>
          </a:xfrm>
          <a:prstGeom prst="rect">
            <a:avLst/>
          </a:prstGeom>
          <a:noFill/>
        </p:spPr>
        <p:txBody>
          <a:bodyPr wrap="none" rtlCol="0">
            <a:spAutoFit/>
          </a:bodyPr>
          <a:lstStyle/>
          <a:p>
            <a:r>
              <a:rPr lang="en-US" altLang="zh-CN" sz="3200" dirty="0">
                <a:solidFill>
                  <a:srgbClr val="932322"/>
                </a:solidFill>
                <a:cs typeface="+mn-ea"/>
                <a:sym typeface="+mn-lt"/>
              </a:rPr>
              <a:t>WU</a:t>
            </a:r>
          </a:p>
        </p:txBody>
      </p:sp>
      <p:sp>
        <p:nvSpPr>
          <p:cNvPr id="23" name="文本框 22"/>
          <p:cNvSpPr txBox="1"/>
          <p:nvPr/>
        </p:nvSpPr>
        <p:spPr>
          <a:xfrm>
            <a:off x="4131861" y="1261182"/>
            <a:ext cx="572593" cy="584775"/>
          </a:xfrm>
          <a:prstGeom prst="rect">
            <a:avLst/>
          </a:prstGeom>
          <a:noFill/>
        </p:spPr>
        <p:txBody>
          <a:bodyPr wrap="none" rtlCol="0">
            <a:spAutoFit/>
          </a:bodyPr>
          <a:lstStyle/>
          <a:p>
            <a:r>
              <a:rPr lang="en-US" altLang="zh-CN" sz="3200" dirty="0">
                <a:solidFill>
                  <a:srgbClr val="932322"/>
                </a:solidFill>
                <a:cs typeface="+mn-ea"/>
                <a:sym typeface="+mn-lt"/>
              </a:rPr>
              <a:t>YI</a:t>
            </a:r>
          </a:p>
        </p:txBody>
      </p:sp>
      <p:sp>
        <p:nvSpPr>
          <p:cNvPr id="24" name="文本框 23"/>
          <p:cNvSpPr txBox="1"/>
          <p:nvPr/>
        </p:nvSpPr>
        <p:spPr>
          <a:xfrm>
            <a:off x="5473012" y="1261182"/>
            <a:ext cx="1025217" cy="584775"/>
          </a:xfrm>
          <a:prstGeom prst="rect">
            <a:avLst/>
          </a:prstGeom>
          <a:noFill/>
        </p:spPr>
        <p:txBody>
          <a:bodyPr wrap="none" rtlCol="0">
            <a:spAutoFit/>
          </a:bodyPr>
          <a:lstStyle/>
          <a:p>
            <a:r>
              <a:rPr lang="en-US" altLang="zh-CN" sz="3200" dirty="0">
                <a:solidFill>
                  <a:srgbClr val="932322"/>
                </a:solidFill>
                <a:cs typeface="+mn-ea"/>
                <a:sym typeface="+mn-lt"/>
              </a:rPr>
              <a:t>LAO</a:t>
            </a:r>
          </a:p>
        </p:txBody>
      </p:sp>
      <p:sp>
        <p:nvSpPr>
          <p:cNvPr id="25" name="文本框 24"/>
          <p:cNvSpPr txBox="1"/>
          <p:nvPr/>
        </p:nvSpPr>
        <p:spPr>
          <a:xfrm>
            <a:off x="6863350" y="1261182"/>
            <a:ext cx="1470274" cy="584775"/>
          </a:xfrm>
          <a:prstGeom prst="rect">
            <a:avLst/>
          </a:prstGeom>
          <a:noFill/>
        </p:spPr>
        <p:txBody>
          <a:bodyPr wrap="none" rtlCol="0">
            <a:spAutoFit/>
          </a:bodyPr>
          <a:lstStyle/>
          <a:p>
            <a:r>
              <a:rPr lang="en-US" altLang="zh-CN" sz="3200" dirty="0">
                <a:solidFill>
                  <a:srgbClr val="932322"/>
                </a:solidFill>
                <a:cs typeface="+mn-ea"/>
                <a:sym typeface="+mn-lt"/>
              </a:rPr>
              <a:t>DONG</a:t>
            </a:r>
          </a:p>
        </p:txBody>
      </p:sp>
      <p:sp>
        <p:nvSpPr>
          <p:cNvPr id="26" name="文本框 25"/>
          <p:cNvSpPr txBox="1"/>
          <p:nvPr/>
        </p:nvSpPr>
        <p:spPr>
          <a:xfrm>
            <a:off x="8727002" y="1261182"/>
            <a:ext cx="692818" cy="584775"/>
          </a:xfrm>
          <a:prstGeom prst="rect">
            <a:avLst/>
          </a:prstGeom>
          <a:noFill/>
        </p:spPr>
        <p:txBody>
          <a:bodyPr wrap="none" rtlCol="0">
            <a:spAutoFit/>
          </a:bodyPr>
          <a:lstStyle/>
          <a:p>
            <a:r>
              <a:rPr lang="en-US" altLang="zh-CN" sz="3200" dirty="0">
                <a:solidFill>
                  <a:srgbClr val="932322"/>
                </a:solidFill>
                <a:cs typeface="+mn-ea"/>
                <a:sym typeface="+mn-lt"/>
              </a:rPr>
              <a:t>JIE</a:t>
            </a:r>
          </a:p>
        </p:txBody>
      </p:sp>
      <p:sp>
        <p:nvSpPr>
          <p:cNvPr id="30" name="文本框 29"/>
          <p:cNvSpPr txBox="1"/>
          <p:nvPr/>
        </p:nvSpPr>
        <p:spPr>
          <a:xfrm>
            <a:off x="4038600" y="3325199"/>
            <a:ext cx="4114800" cy="1015663"/>
          </a:xfrm>
          <a:prstGeom prst="rect">
            <a:avLst/>
          </a:prstGeom>
          <a:noFill/>
        </p:spPr>
        <p:txBody>
          <a:bodyPr wrap="square" rtlCol="0">
            <a:spAutoFit/>
          </a:bodyPr>
          <a:lstStyle/>
          <a:p>
            <a:pPr algn="dist"/>
            <a:r>
              <a:rPr lang="zh-CN" altLang="en-US" sz="6000" b="1" dirty="0">
                <a:solidFill>
                  <a:srgbClr val="932322"/>
                </a:solidFill>
                <a:cs typeface="+mn-ea"/>
                <a:sym typeface="+mn-lt"/>
              </a:rPr>
              <a:t>感谢观看</a:t>
            </a:r>
          </a:p>
        </p:txBody>
      </p:sp>
      <p:sp>
        <p:nvSpPr>
          <p:cNvPr id="36" name="文本框 35"/>
          <p:cNvSpPr txBox="1"/>
          <p:nvPr/>
        </p:nvSpPr>
        <p:spPr>
          <a:xfrm>
            <a:off x="4083050" y="4360244"/>
            <a:ext cx="4051300" cy="338554"/>
          </a:xfrm>
          <a:prstGeom prst="rect">
            <a:avLst/>
          </a:prstGeom>
          <a:noFill/>
        </p:spPr>
        <p:txBody>
          <a:bodyPr wrap="square" rtlCol="0">
            <a:spAutoFit/>
          </a:bodyPr>
          <a:lstStyle/>
          <a:p>
            <a:pPr algn="dist"/>
            <a:r>
              <a:rPr lang="en-US" altLang="zh-CN" sz="1600" dirty="0">
                <a:solidFill>
                  <a:srgbClr val="932322"/>
                </a:solidFill>
                <a:cs typeface="+mn-ea"/>
                <a:sym typeface="+mn-lt"/>
              </a:rPr>
              <a:t>THANKS FOR WATCHING</a:t>
            </a:r>
          </a:p>
        </p:txBody>
      </p:sp>
    </p:spTree>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9" presetClass="entr" presetSubtype="0" decel="100000" fill="hold" grpId="0" nodeType="afterEffect">
                                  <p:stCondLst>
                                    <p:cond delay="0"/>
                                  </p:stCondLst>
                                  <p:iterate type="lt">
                                    <p:tmPct val="10000"/>
                                  </p:iterate>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 calcmode="lin" valueType="num">
                                      <p:cBhvr>
                                        <p:cTn id="55" dur="500" fill="hold"/>
                                        <p:tgtEl>
                                          <p:spTgt spid="30"/>
                                        </p:tgtEl>
                                        <p:attrNameLst>
                                          <p:attrName>style.rotation</p:attrName>
                                        </p:attrNameLst>
                                      </p:cBhvr>
                                      <p:tavLst>
                                        <p:tav tm="0">
                                          <p:val>
                                            <p:fltVal val="360"/>
                                          </p:val>
                                        </p:tav>
                                        <p:tav tm="100000">
                                          <p:val>
                                            <p:fltVal val="0"/>
                                          </p:val>
                                        </p:tav>
                                      </p:tavLst>
                                    </p:anim>
                                    <p:animEffect transition="in" filter="fade">
                                      <p:cBhvr>
                                        <p:cTn id="56" dur="500"/>
                                        <p:tgtEl>
                                          <p:spTgt spid="30"/>
                                        </p:tgtEl>
                                      </p:cBhvr>
                                    </p:animEffect>
                                  </p:childTnLst>
                                </p:cTn>
                              </p:par>
                            </p:childTnLst>
                          </p:cTn>
                        </p:par>
                        <p:par>
                          <p:cTn id="57" fill="hold">
                            <p:stCondLst>
                              <p:cond delay="3650"/>
                            </p:stCondLst>
                            <p:childTnLst>
                              <p:par>
                                <p:cTn id="58" presetID="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0-#ppt_w/2"/>
                                          </p:val>
                                        </p:tav>
                                        <p:tav tm="100000">
                                          <p:val>
                                            <p:strVal val="#ppt_x"/>
                                          </p:val>
                                        </p:tav>
                                      </p:tavLst>
                                    </p:anim>
                                    <p:anim calcmode="lin" valueType="num">
                                      <p:cBhvr additive="base">
                                        <p:cTn id="61"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2" grpId="0"/>
      <p:bldP spid="23" grpId="0"/>
      <p:bldP spid="24" grpId="0"/>
      <p:bldP spid="25" grpId="0"/>
      <p:bldP spid="26" grpId="0"/>
      <p:bldP spid="30"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2446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15" name="组合 14"/>
          <p:cNvGrpSpPr/>
          <p:nvPr/>
        </p:nvGrpSpPr>
        <p:grpSpPr>
          <a:xfrm>
            <a:off x="4467990" y="1083381"/>
            <a:ext cx="2964472" cy="1206622"/>
            <a:chOff x="4613764" y="2010786"/>
            <a:chExt cx="2964472" cy="1206622"/>
          </a:xfrm>
        </p:grpSpPr>
        <p:pic>
          <p:nvPicPr>
            <p:cNvPr id="9" name="图片 8"/>
            <p:cNvPicPr>
              <a:picLocks noChangeAspect="1"/>
            </p:cNvPicPr>
            <p:nvPr/>
          </p:nvPicPr>
          <p:blipFill>
            <a:blip r:embed="rId7"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5404870" y="2010786"/>
              <a:ext cx="1382259" cy="1206622"/>
            </a:xfrm>
            <a:prstGeom prst="rect">
              <a:avLst/>
            </a:prstGeom>
          </p:spPr>
        </p:pic>
        <p:sp>
          <p:nvSpPr>
            <p:cNvPr id="20" name="TextBox 61"/>
            <p:cNvSpPr txBox="1"/>
            <p:nvPr/>
          </p:nvSpPr>
          <p:spPr>
            <a:xfrm>
              <a:off x="4613764" y="2321709"/>
              <a:ext cx="2964472" cy="584775"/>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cs typeface="+mn-ea"/>
                  <a:sym typeface="+mn-lt"/>
                </a:rPr>
                <a:t>01</a:t>
              </a:r>
            </a:p>
          </p:txBody>
        </p:sp>
      </p:grpSp>
      <p:sp>
        <p:nvSpPr>
          <p:cNvPr id="21" name="TextBox 61"/>
          <p:cNvSpPr txBox="1"/>
          <p:nvPr/>
        </p:nvSpPr>
        <p:spPr>
          <a:xfrm>
            <a:off x="3925586" y="2710310"/>
            <a:ext cx="4493227" cy="768350"/>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ct val="0"/>
              </a:spcBef>
              <a:spcAft>
                <a:spcPts val="0"/>
              </a:spcAft>
              <a:buClrTx/>
              <a:buSzTx/>
              <a:buFontTx/>
              <a:buNone/>
              <a:defRPr/>
            </a:pPr>
            <a:r>
              <a:rPr lang="zh-CN" altLang="en-US" sz="4400" dirty="0">
                <a:solidFill>
                  <a:srgbClr val="932322"/>
                </a:solidFill>
                <a:cs typeface="+mn-ea"/>
                <a:sym typeface="+mn-lt"/>
              </a:rPr>
              <a:t>五一来历我知道</a:t>
            </a:r>
            <a:endParaRPr kumimoji="0" lang="en-US" altLang="zh-CN" sz="4400" b="0" i="0" u="none" strike="noStrike" kern="1200" cap="none" spc="0" normalizeH="0" baseline="0" noProof="0" dirty="0">
              <a:ln>
                <a:noFill/>
              </a:ln>
              <a:solidFill>
                <a:srgbClr val="932322"/>
              </a:solidFill>
              <a:effectLst/>
              <a:uLnTx/>
              <a:uFillTx/>
              <a:cs typeface="+mn-ea"/>
              <a:sym typeface="+mn-lt"/>
            </a:endParaRPr>
          </a:p>
        </p:txBody>
      </p:sp>
      <p:pic>
        <p:nvPicPr>
          <p:cNvPr id="13" name="图片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4168731" y="3763515"/>
            <a:ext cx="4250082" cy="29622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4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4000">
                                          <p:cBhvr additive="base">
                                            <p:cTn id="7" dur="1000" fill="hold"/>
                                            <p:tgtEl>
                                              <p:spTgt spid="15"/>
                                            </p:tgtEl>
                                            <p:attrNameLst>
                                              <p:attrName>ppt_x</p:attrName>
                                            </p:attrNameLst>
                                          </p:cBhvr>
                                          <p:tavLst>
                                            <p:tav tm="0">
                                              <p:val>
                                                <p:strVal val="0-#ppt_w/2"/>
                                              </p:val>
                                            </p:tav>
                                            <p:tav tm="100000">
                                              <p:val>
                                                <p:strVal val="#ppt_x"/>
                                              </p:val>
                                            </p:tav>
                                          </p:tavLst>
                                        </p:anim>
                                        <p:anim calcmode="lin" valueType="num" p14:bounceEnd="54000">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54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54000">
                                          <p:cBhvr additive="base">
                                            <p:cTn id="12" dur="1000" fill="hold"/>
                                            <p:tgtEl>
                                              <p:spTgt spid="21"/>
                                            </p:tgtEl>
                                            <p:attrNameLst>
                                              <p:attrName>ppt_x</p:attrName>
                                            </p:attrNameLst>
                                          </p:cBhvr>
                                          <p:tavLst>
                                            <p:tav tm="0">
                                              <p:val>
                                                <p:strVal val="0-#ppt_w/2"/>
                                              </p:val>
                                            </p:tav>
                                            <p:tav tm="100000">
                                              <p:val>
                                                <p:strVal val="#ppt_x"/>
                                              </p:val>
                                            </p:tav>
                                          </p:tavLst>
                                        </p:anim>
                                        <p:anim calcmode="lin" valueType="num" p14:bounceEnd="54000">
                                          <p:cBhvr additive="base">
                                            <p:cTn id="13" dur="10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1000" fill="hold"/>
                                            <p:tgtEl>
                                              <p:spTgt spid="21"/>
                                            </p:tgtEl>
                                            <p:attrNameLst>
                                              <p:attrName>ppt_x</p:attrName>
                                            </p:attrNameLst>
                                          </p:cBhvr>
                                          <p:tavLst>
                                            <p:tav tm="0">
                                              <p:val>
                                                <p:strVal val="0-#ppt_w/2"/>
                                              </p:val>
                                            </p:tav>
                                            <p:tav tm="100000">
                                              <p:val>
                                                <p:strVal val="#ppt_x"/>
                                              </p:val>
                                            </p:tav>
                                          </p:tavLst>
                                        </p:anim>
                                        <p:anim calcmode="lin" valueType="num">
                                          <p:cBhvr additive="base">
                                            <p:cTn id="13" dur="10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686941" y="1024962"/>
            <a:ext cx="2809162" cy="2991470"/>
          </a:xfrm>
          <a:prstGeom prst="rect">
            <a:avLst/>
          </a:prstGeom>
        </p:spPr>
      </p:pic>
      <p:grpSp>
        <p:nvGrpSpPr>
          <p:cNvPr id="2" name="组合 1"/>
          <p:cNvGrpSpPr/>
          <p:nvPr/>
        </p:nvGrpSpPr>
        <p:grpSpPr>
          <a:xfrm>
            <a:off x="834572" y="239526"/>
            <a:ext cx="3861006" cy="1687710"/>
            <a:chOff x="834572" y="239526"/>
            <a:chExt cx="3861006"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707903" y="915325"/>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zh-CN" sz="2800" dirty="0">
                  <a:solidFill>
                    <a:schemeClr val="bg1"/>
                  </a:solidFill>
                  <a:cs typeface="+mn-ea"/>
                  <a:sym typeface="+mn-lt"/>
                </a:rPr>
                <a:t>五 </a:t>
              </a:r>
              <a:r>
                <a:rPr lang="en-US" altLang="zh-CN" sz="2800" dirty="0">
                  <a:solidFill>
                    <a:schemeClr val="bg1"/>
                  </a:solidFill>
                  <a:cs typeface="+mn-ea"/>
                  <a:sym typeface="+mn-lt"/>
                </a:rPr>
                <a:t>. </a:t>
              </a:r>
              <a:r>
                <a:rPr lang="zh-CN" altLang="zh-CN" sz="2800" dirty="0">
                  <a:solidFill>
                    <a:schemeClr val="bg1"/>
                  </a:solidFill>
                  <a:cs typeface="+mn-ea"/>
                  <a:sym typeface="+mn-lt"/>
                </a:rPr>
                <a:t>一</a:t>
              </a:r>
            </a:p>
          </p:txBody>
        </p:sp>
      </p:grpSp>
      <p:sp>
        <p:nvSpPr>
          <p:cNvPr id="14" name="Text Box 4"/>
          <p:cNvSpPr txBox="1"/>
          <p:nvPr/>
        </p:nvSpPr>
        <p:spPr>
          <a:xfrm>
            <a:off x="3881476" y="2101462"/>
            <a:ext cx="4416348" cy="95313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2800" b="1" noProof="0" dirty="0">
                <a:ln>
                  <a:noFill/>
                </a:ln>
                <a:solidFill>
                  <a:srgbClr val="932322"/>
                </a:solidFill>
                <a:effectLst/>
                <a:uLnTx/>
                <a:uFillTx/>
                <a:cs typeface="+mn-ea"/>
                <a:sym typeface="+mn-lt"/>
              </a:rPr>
              <a:t>五一来历我知道</a:t>
            </a:r>
            <a:endParaRPr kumimoji="0" lang="zh-CN" altLang="en-US" sz="2800" b="1" i="0" u="none" strike="noStrike" kern="1200" cap="none" spc="0" normalizeH="0" baseline="0" noProof="0" dirty="0">
              <a:ln>
                <a:noFill/>
              </a:ln>
              <a:solidFill>
                <a:srgbClr val="932322"/>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dirty="0">
              <a:ln>
                <a:noFill/>
              </a:ln>
              <a:solidFill>
                <a:srgbClr val="932322"/>
              </a:solidFill>
              <a:effectLst/>
              <a:uLnTx/>
              <a:uFillTx/>
              <a:cs typeface="+mn-ea"/>
              <a:sym typeface="+mn-lt"/>
            </a:endParaRPr>
          </a:p>
        </p:txBody>
      </p:sp>
      <p:sp>
        <p:nvSpPr>
          <p:cNvPr id="16" name="矩形 15"/>
          <p:cNvSpPr/>
          <p:nvPr/>
        </p:nvSpPr>
        <p:spPr>
          <a:xfrm>
            <a:off x="4906468" y="1545979"/>
            <a:ext cx="2379064" cy="521970"/>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800" b="0" i="0" u="none" strike="noStrike" kern="1200" cap="none" spc="0" normalizeH="0" baseline="0" noProof="0" dirty="0">
                <a:ln>
                  <a:noFill/>
                </a:ln>
                <a:solidFill>
                  <a:srgbClr val="932322"/>
                </a:solidFill>
                <a:effectLst/>
                <a:uLnTx/>
                <a:uFillTx/>
                <a:cs typeface="+mn-ea"/>
                <a:sym typeface="+mn-lt"/>
              </a:rPr>
              <a:t>定义</a:t>
            </a:r>
            <a:r>
              <a:rPr kumimoji="0" lang="en-US" altLang="zh-CN" sz="2800" b="0" i="0" u="none" strike="noStrike" kern="1200" cap="none" spc="0" normalizeH="0" baseline="0" noProof="0" dirty="0">
                <a:ln>
                  <a:noFill/>
                </a:ln>
                <a:solidFill>
                  <a:srgbClr val="932322"/>
                </a:solidFill>
                <a:effectLst/>
                <a:uLnTx/>
                <a:uFillTx/>
                <a:cs typeface="+mn-ea"/>
                <a:sym typeface="+mn-lt"/>
              </a:rPr>
              <a:t>&amp;</a:t>
            </a:r>
            <a:r>
              <a:rPr kumimoji="0" lang="zh-CN" altLang="en-US" sz="2800" b="0" i="0" u="none" strike="noStrike" kern="1200" cap="none" spc="0" normalizeH="0" baseline="0" noProof="0" dirty="0">
                <a:ln>
                  <a:noFill/>
                </a:ln>
                <a:solidFill>
                  <a:srgbClr val="932322"/>
                </a:solidFill>
                <a:effectLst/>
                <a:uLnTx/>
                <a:uFillTx/>
                <a:cs typeface="+mn-ea"/>
                <a:sym typeface="+mn-lt"/>
              </a:rPr>
              <a:t>源于</a:t>
            </a:r>
          </a:p>
        </p:txBody>
      </p:sp>
      <p:sp>
        <p:nvSpPr>
          <p:cNvPr id="3" name="矩形 2"/>
          <p:cNvSpPr/>
          <p:nvPr/>
        </p:nvSpPr>
        <p:spPr>
          <a:xfrm>
            <a:off x="584200" y="3014294"/>
            <a:ext cx="10949368" cy="2612337"/>
          </a:xfrm>
          <a:prstGeom prst="rect">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6"/>
          <p:cNvSpPr/>
          <p:nvPr/>
        </p:nvSpPr>
        <p:spPr>
          <a:xfrm>
            <a:off x="5063760" y="3539732"/>
            <a:ext cx="792480" cy="46037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bg1"/>
                </a:solidFill>
                <a:effectLst/>
                <a:uLnTx/>
                <a:uFillTx/>
                <a:cs typeface="+mn-ea"/>
                <a:sym typeface="+mn-lt"/>
              </a:rPr>
              <a:t>定义</a:t>
            </a:r>
          </a:p>
        </p:txBody>
      </p:sp>
      <p:sp>
        <p:nvSpPr>
          <p:cNvPr id="22" name="矩形 21"/>
          <p:cNvSpPr/>
          <p:nvPr/>
        </p:nvSpPr>
        <p:spPr>
          <a:xfrm>
            <a:off x="1038860" y="4008120"/>
            <a:ext cx="4822825" cy="1383665"/>
          </a:xfrm>
          <a:prstGeom prst="rect">
            <a:avLst/>
          </a:prstGeom>
        </p:spPr>
        <p:txBody>
          <a:bodyPr wrap="square">
            <a:spAutoFit/>
          </a:bodyPr>
          <a:lstStyle/>
          <a:p>
            <a:pPr marL="0" marR="0" lvl="0" indent="0" algn="r" defTabSz="914400" rtl="0" eaLnBrk="1" fontAlgn="base" latinLnBrk="0" hangingPunct="1">
              <a:lnSpc>
                <a:spcPct val="150000"/>
              </a:lnSpc>
              <a:spcBef>
                <a:spcPct val="0"/>
              </a:spcBef>
              <a:spcAft>
                <a:spcPct val="0"/>
              </a:spcAft>
              <a:buClrTx/>
              <a:buSzTx/>
              <a:buFont typeface="Arial" panose="020B0604020202020204" pitchFamily="34" charset="0"/>
              <a:buNone/>
              <a:defRPr/>
            </a:pPr>
            <a:r>
              <a:rPr lang="zh-CN" altLang="en-US" sz="1400" dirty="0">
                <a:solidFill>
                  <a:schemeClr val="bg1"/>
                </a:solidFill>
                <a:cs typeface="+mn-ea"/>
                <a:sym typeface="+mn-lt"/>
              </a:rPr>
              <a:t>国际劳动节又称“五一国际劳动节”、“国际示威游行日”</a:t>
            </a:r>
            <a:r>
              <a:rPr lang="en-US" altLang="zh-CN" sz="1400" dirty="0">
                <a:solidFill>
                  <a:schemeClr val="bg1"/>
                </a:solidFill>
                <a:cs typeface="+mn-ea"/>
                <a:sym typeface="+mn-lt"/>
              </a:rPr>
              <a:t>(International Labor Day</a:t>
            </a:r>
            <a:r>
              <a:rPr lang="zh-CN" altLang="en-US" sz="1400" dirty="0">
                <a:solidFill>
                  <a:schemeClr val="bg1"/>
                </a:solidFill>
                <a:cs typeface="+mn-ea"/>
                <a:sym typeface="+mn-lt"/>
              </a:rPr>
              <a:t>或者</a:t>
            </a:r>
            <a:r>
              <a:rPr lang="en-US" altLang="zh-CN" sz="1400" dirty="0">
                <a:solidFill>
                  <a:schemeClr val="bg1"/>
                </a:solidFill>
                <a:cs typeface="+mn-ea"/>
                <a:sym typeface="+mn-lt"/>
              </a:rPr>
              <a:t>May Day)</a:t>
            </a:r>
            <a:r>
              <a:rPr lang="zh-CN" altLang="en-US" sz="1400" dirty="0">
                <a:solidFill>
                  <a:schemeClr val="bg1"/>
                </a:solidFill>
                <a:cs typeface="+mn-ea"/>
                <a:sym typeface="+mn-lt"/>
              </a:rPr>
              <a:t>，是世界上大多数国家的劳动节。定在每年的五月一日。它是全世界劳动人民共同拥有的节日。</a:t>
            </a:r>
            <a:endParaRPr kumimoji="0" lang="zh-CN" altLang="en-US" sz="1400" i="0" u="none" strike="noStrike" kern="1200" cap="none" spc="0" normalizeH="0" baseline="0" noProof="0" dirty="0">
              <a:ln>
                <a:noFill/>
              </a:ln>
              <a:solidFill>
                <a:schemeClr val="bg1"/>
              </a:solidFill>
              <a:effectLst/>
              <a:uLnTx/>
              <a:uFillTx/>
              <a:cs typeface="+mn-ea"/>
              <a:sym typeface="+mn-lt"/>
            </a:endParaRPr>
          </a:p>
        </p:txBody>
      </p:sp>
      <p:sp>
        <p:nvSpPr>
          <p:cNvPr id="18" name="矩形 55"/>
          <p:cNvSpPr/>
          <p:nvPr/>
        </p:nvSpPr>
        <p:spPr>
          <a:xfrm>
            <a:off x="5427168" y="3539683"/>
            <a:ext cx="2830513"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i="0" u="none" strike="noStrike" kern="1200" cap="none" spc="0" normalizeH="0" baseline="0" noProof="0" dirty="0">
                <a:ln>
                  <a:noFill/>
                </a:ln>
                <a:solidFill>
                  <a:schemeClr val="bg1"/>
                </a:solidFill>
                <a:effectLst/>
                <a:uLnTx/>
                <a:uFillTx/>
                <a:cs typeface="+mn-ea"/>
                <a:sym typeface="+mn-lt"/>
              </a:rPr>
              <a:t>源于</a:t>
            </a:r>
          </a:p>
        </p:txBody>
      </p:sp>
      <p:sp>
        <p:nvSpPr>
          <p:cNvPr id="19" name="矩形 18"/>
          <p:cNvSpPr/>
          <p:nvPr/>
        </p:nvSpPr>
        <p:spPr>
          <a:xfrm>
            <a:off x="6456680" y="3999865"/>
            <a:ext cx="4702175" cy="1383665"/>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lang="zh-CN" altLang="en-US" sz="1400" dirty="0">
                <a:solidFill>
                  <a:schemeClr val="bg1"/>
                </a:solidFill>
                <a:cs typeface="+mn-ea"/>
                <a:sym typeface="+mn-lt"/>
              </a:rPr>
              <a:t>源于美国芝加哥城的工人大罢工。1886年5月1日，芝加哥的216816名工人为争取实行八小时工作制而举行大罢工，经过艰苦的流血斗争，终于获得了胜利</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400" i="0" u="none" strike="noStrike" kern="1200" cap="none" spc="0" normalizeH="0" baseline="0" noProof="0" dirty="0">
              <a:ln>
                <a:noFill/>
              </a:ln>
              <a:solidFill>
                <a:schemeClr val="bg1"/>
              </a:solidFill>
              <a:effectLst/>
              <a:uLnTx/>
              <a:uFillTx/>
              <a:cs typeface="+mn-ea"/>
              <a:sym typeface="+mn-lt"/>
            </a:endParaRPr>
          </a:p>
        </p:txBody>
      </p:sp>
      <p:sp>
        <p:nvSpPr>
          <p:cNvPr id="5" name="弧形 4"/>
          <p:cNvSpPr/>
          <p:nvPr/>
        </p:nvSpPr>
        <p:spPr>
          <a:xfrm>
            <a:off x="3610050" y="3005682"/>
            <a:ext cx="2704155" cy="2704155"/>
          </a:xfrm>
          <a:prstGeom prst="arc">
            <a:avLst>
              <a:gd name="adj1" fmla="val 16200000"/>
              <a:gd name="adj2" fmla="val 5658395"/>
            </a:avLst>
          </a:prstGeom>
          <a:ln w="25400">
            <a:gradFill>
              <a:gsLst>
                <a:gs pos="51300">
                  <a:schemeClr val="bg1"/>
                </a:gs>
                <a:gs pos="0">
                  <a:schemeClr val="bg1">
                    <a:alpha val="30000"/>
                  </a:schemeClr>
                </a:gs>
                <a:gs pos="100000">
                  <a:schemeClr val="bg1">
                    <a:alpha val="30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20" name="弧形 19"/>
          <p:cNvSpPr/>
          <p:nvPr/>
        </p:nvSpPr>
        <p:spPr>
          <a:xfrm flipH="1">
            <a:off x="5877797" y="3005682"/>
            <a:ext cx="2704155" cy="2704155"/>
          </a:xfrm>
          <a:prstGeom prst="arc">
            <a:avLst>
              <a:gd name="adj1" fmla="val 16200000"/>
              <a:gd name="adj2" fmla="val 5658395"/>
            </a:avLst>
          </a:prstGeom>
          <a:ln w="25400">
            <a:gradFill>
              <a:gsLst>
                <a:gs pos="0">
                  <a:schemeClr val="accent1">
                    <a:lumMod val="5000"/>
                    <a:lumOff val="95000"/>
                    <a:alpha val="30000"/>
                  </a:schemeClr>
                </a:gs>
                <a:gs pos="55000">
                  <a:schemeClr val="bg1"/>
                </a:gs>
                <a:gs pos="100000">
                  <a:schemeClr val="bg1">
                    <a:alpha val="30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22" grpId="0"/>
      <p:bldP spid="18" grpId="0"/>
      <p:bldP spid="19" grpId="0"/>
      <p:bldP spid="5"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3975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390" y="239395"/>
            <a:ext cx="3359785" cy="1687830"/>
          </a:xfrm>
          <a:prstGeom prst="rect">
            <a:avLst/>
          </a:prstGeom>
        </p:spPr>
      </p:pic>
      <p:grpSp>
        <p:nvGrpSpPr>
          <p:cNvPr id="5" name="组合 4"/>
          <p:cNvGrpSpPr/>
          <p:nvPr/>
        </p:nvGrpSpPr>
        <p:grpSpPr>
          <a:xfrm>
            <a:off x="4240305" y="3077359"/>
            <a:ext cx="3698669" cy="690579"/>
            <a:chOff x="3868401" y="2619360"/>
            <a:chExt cx="4476949" cy="1619283"/>
          </a:xfrm>
        </p:grpSpPr>
        <p:sp>
          <p:nvSpPr>
            <p:cNvPr id="20" name="íS1íḑê"/>
            <p:cNvSpPr/>
            <p:nvPr/>
          </p:nvSpPr>
          <p:spPr>
            <a:xfrm>
              <a:off x="6147753" y="2619360"/>
              <a:ext cx="2197597" cy="1619283"/>
            </a:xfrm>
            <a:prstGeom prst="homePlate">
              <a:avLst/>
            </a:prstGeom>
            <a:solidFill>
              <a:srgbClr val="D42B2B"/>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lvl="0" defTabSz="914400">
                <a:spcBef>
                  <a:spcPct val="0"/>
                </a:spcBef>
                <a:defRPr/>
              </a:pPr>
              <a:endParaRPr lang="zh-CN" altLang="en-US" b="1" dirty="0">
                <a:solidFill>
                  <a:schemeClr val="bg1"/>
                </a:solidFill>
                <a:cs typeface="+mn-ea"/>
                <a:sym typeface="+mn-lt"/>
              </a:endParaRPr>
            </a:p>
          </p:txBody>
        </p:sp>
        <p:sp>
          <p:nvSpPr>
            <p:cNvPr id="21" name="íşliďê"/>
            <p:cNvSpPr/>
            <p:nvPr/>
          </p:nvSpPr>
          <p:spPr>
            <a:xfrm flipH="1">
              <a:off x="3868401" y="2619360"/>
              <a:ext cx="2197597" cy="1619283"/>
            </a:xfrm>
            <a:prstGeom prst="homePlate">
              <a:avLst/>
            </a:prstGeom>
            <a:solidFill>
              <a:srgbClr val="93232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chorCtr="0">
              <a:normAutofit/>
            </a:bodyPr>
            <a:lstStyle/>
            <a:p>
              <a:pPr lvl="0" algn="r" defTabSz="914400">
                <a:spcBef>
                  <a:spcPct val="0"/>
                </a:spcBef>
                <a:defRPr/>
              </a:pPr>
              <a:endParaRPr lang="zh-CN" altLang="en-US" sz="2000" b="1" dirty="0">
                <a:solidFill>
                  <a:srgbClr val="932322"/>
                </a:solidFill>
                <a:cs typeface="+mn-ea"/>
                <a:sym typeface="+mn-lt"/>
              </a:endParaRPr>
            </a:p>
          </p:txBody>
        </p:sp>
      </p:grpSp>
      <p:sp>
        <p:nvSpPr>
          <p:cNvPr id="26" name="矩形 25"/>
          <p:cNvSpPr/>
          <p:nvPr/>
        </p:nvSpPr>
        <p:spPr>
          <a:xfrm>
            <a:off x="8302500" y="2584183"/>
            <a:ext cx="2900426" cy="1691005"/>
          </a:xfrm>
          <a:prstGeom prst="rect">
            <a:avLst/>
          </a:prstGeom>
          <a:noFill/>
        </p:spPr>
        <p:txBody>
          <a:bodyPr wrap="square">
            <a:spAutoFit/>
          </a:bodyPr>
          <a:lstStyle/>
          <a:p>
            <a:pPr marL="0" marR="0" lvl="0" indent="0" algn="just" defTabSz="914400" rtl="0" eaLnBrk="1" fontAlgn="base" latinLnBrk="0" hangingPunct="1">
              <a:lnSpc>
                <a:spcPct val="130000"/>
              </a:lnSpc>
              <a:spcBef>
                <a:spcPct val="0"/>
              </a:spcBef>
              <a:spcAft>
                <a:spcPct val="0"/>
              </a:spcAft>
              <a:buClrTx/>
              <a:buSzTx/>
              <a:buFont typeface="Arial" panose="020B0604020202020204" pitchFamily="34" charset="0"/>
              <a:buNone/>
              <a:defRPr/>
            </a:pPr>
            <a:r>
              <a:rPr lang="zh-CN" altLang="en-US" sz="1600" dirty="0">
                <a:solidFill>
                  <a:schemeClr val="tx1">
                    <a:lumMod val="75000"/>
                    <a:lumOff val="25000"/>
                  </a:schemeClr>
                </a:solidFill>
                <a:cs typeface="+mn-ea"/>
                <a:sym typeface="+mn-lt"/>
              </a:rPr>
              <a:t>劳动者通过斗争，争取到了自己的合法权益，是人类文明民主的历史性进步，这才是五一劳动节的精髓所在 </a:t>
            </a:r>
          </a:p>
          <a:p>
            <a:pPr marL="0" marR="0" lvl="0" indent="0" algn="just" defTabSz="914400" rtl="0" eaLnBrk="1" fontAlgn="base" latinLnBrk="0" hangingPunct="1">
              <a:lnSpc>
                <a:spcPct val="130000"/>
              </a:lnSpc>
              <a:spcBef>
                <a:spcPct val="0"/>
              </a:spcBef>
              <a:spcAft>
                <a:spcPct val="0"/>
              </a:spcAft>
              <a:buClrTx/>
              <a:buSzTx/>
              <a:buFont typeface="Arial" panose="020B0604020202020204" pitchFamily="34" charset="0"/>
              <a:buNone/>
              <a:defRPr/>
            </a:pPr>
            <a:endParaRPr kumimoji="0" lang="zh-CN" altLang="en-US" sz="16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7" name="矩形 26"/>
          <p:cNvSpPr/>
          <p:nvPr/>
        </p:nvSpPr>
        <p:spPr>
          <a:xfrm>
            <a:off x="1795780" y="2579370"/>
            <a:ext cx="2145030" cy="2011045"/>
          </a:xfrm>
          <a:prstGeom prst="rect">
            <a:avLst/>
          </a:prstGeom>
          <a:noFill/>
        </p:spPr>
        <p:txBody>
          <a:bodyPr wrap="square">
            <a:spAutoFit/>
          </a:bodyPr>
          <a:lstStyle/>
          <a:p>
            <a:pPr marL="0" marR="0" lvl="0" indent="0" algn="r" defTabSz="914400" rtl="0" eaLnBrk="1" fontAlgn="base" latinLnBrk="0" hangingPunct="1">
              <a:lnSpc>
                <a:spcPct val="130000"/>
              </a:lnSpc>
              <a:spcBef>
                <a:spcPct val="0"/>
              </a:spcBef>
              <a:spcAft>
                <a:spcPct val="0"/>
              </a:spcAft>
              <a:buClrTx/>
              <a:buSzTx/>
              <a:buFont typeface="Arial" panose="020B0604020202020204" pitchFamily="34" charset="0"/>
              <a:buNone/>
              <a:defRPr/>
            </a:pPr>
            <a:r>
              <a:rPr lang="en-US" altLang="zh-CN" sz="1600" dirty="0">
                <a:solidFill>
                  <a:schemeClr val="tx1">
                    <a:lumMod val="75000"/>
                    <a:lumOff val="25000"/>
                  </a:schemeClr>
                </a:solidFill>
                <a:cs typeface="+mn-ea"/>
                <a:sym typeface="+mn-lt"/>
              </a:rPr>
              <a:t>1889</a:t>
            </a:r>
            <a:r>
              <a:rPr lang="zh-CN" altLang="en-US" sz="1600" dirty="0">
                <a:solidFill>
                  <a:schemeClr val="tx1">
                    <a:lumMod val="75000"/>
                    <a:lumOff val="25000"/>
                  </a:schemeClr>
                </a:solidFill>
                <a:cs typeface="+mn-ea"/>
                <a:sym typeface="+mn-lt"/>
              </a:rPr>
              <a:t>年</a:t>
            </a:r>
            <a:r>
              <a:rPr lang="en-US" altLang="zh-CN" sz="1600" dirty="0">
                <a:solidFill>
                  <a:schemeClr val="tx1">
                    <a:lumMod val="75000"/>
                    <a:lumOff val="25000"/>
                  </a:schemeClr>
                </a:solidFill>
                <a:cs typeface="+mn-ea"/>
                <a:sym typeface="+mn-lt"/>
              </a:rPr>
              <a:t>7</a:t>
            </a:r>
            <a:r>
              <a:rPr lang="zh-CN" altLang="en-US" sz="1600" dirty="0">
                <a:solidFill>
                  <a:schemeClr val="tx1">
                    <a:lumMod val="75000"/>
                    <a:lumOff val="25000"/>
                  </a:schemeClr>
                </a:solidFill>
                <a:cs typeface="+mn-ea"/>
                <a:sym typeface="+mn-lt"/>
              </a:rPr>
              <a:t>月，在恩格斯组织召开的第二国际成立大会上宣布将每年的五月一日定为国际劳动节。</a:t>
            </a:r>
          </a:p>
          <a:p>
            <a:pPr marL="0" marR="0" lvl="0" indent="0" algn="r" defTabSz="914400" rtl="0" eaLnBrk="1" fontAlgn="base" latinLnBrk="0" hangingPunct="1">
              <a:lnSpc>
                <a:spcPct val="130000"/>
              </a:lnSpc>
              <a:spcBef>
                <a:spcPct val="0"/>
              </a:spcBef>
              <a:spcAft>
                <a:spcPct val="0"/>
              </a:spcAft>
              <a:buClrTx/>
              <a:buSzTx/>
              <a:buFont typeface="Arial" panose="020B0604020202020204" pitchFamily="34" charset="0"/>
              <a:buNone/>
              <a:defRPr/>
            </a:pPr>
            <a:endParaRPr kumimoji="0" lang="zh-CN" altLang="en-US" sz="16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8" name="矩形 27"/>
          <p:cNvSpPr/>
          <p:nvPr/>
        </p:nvSpPr>
        <p:spPr>
          <a:xfrm>
            <a:off x="2499653" y="2043778"/>
            <a:ext cx="1956560" cy="460375"/>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0" dirty="0">
                <a:ln>
                  <a:noFill/>
                </a:ln>
                <a:solidFill>
                  <a:srgbClr val="932322"/>
                </a:solidFill>
                <a:effectLst/>
                <a:uLnTx/>
                <a:uFillTx/>
                <a:cs typeface="+mn-ea"/>
                <a:sym typeface="+mn-lt"/>
              </a:rPr>
              <a:t>纪念</a:t>
            </a:r>
          </a:p>
        </p:txBody>
      </p:sp>
      <p:sp>
        <p:nvSpPr>
          <p:cNvPr id="29" name="矩形 28"/>
          <p:cNvSpPr/>
          <p:nvPr/>
        </p:nvSpPr>
        <p:spPr>
          <a:xfrm>
            <a:off x="8302500" y="2043798"/>
            <a:ext cx="792480" cy="460375"/>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i="0" u="none" strike="noStrike" kern="1200" cap="none" spc="0" normalizeH="0" baseline="0" noProof="0" dirty="0">
                <a:ln>
                  <a:noFill/>
                </a:ln>
                <a:solidFill>
                  <a:srgbClr val="D42B2B"/>
                </a:solidFill>
                <a:effectLst/>
                <a:uLnTx/>
                <a:uFillTx/>
                <a:cs typeface="+mn-ea"/>
                <a:sym typeface="+mn-lt"/>
              </a:rPr>
              <a:t>意义</a:t>
            </a:r>
          </a:p>
        </p:txBody>
      </p:sp>
      <p:sp>
        <p:nvSpPr>
          <p:cNvPr id="3" name="TextBox 23"/>
          <p:cNvSpPr txBox="1"/>
          <p:nvPr/>
        </p:nvSpPr>
        <p:spPr>
          <a:xfrm>
            <a:off x="1795533" y="871818"/>
            <a:ext cx="2987675" cy="58356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zh-CN" sz="3200" dirty="0">
                <a:solidFill>
                  <a:schemeClr val="bg1"/>
                </a:solidFill>
                <a:cs typeface="+mn-ea"/>
                <a:sym typeface="+mn-lt"/>
              </a:rPr>
              <a:t>五 </a:t>
            </a:r>
            <a:r>
              <a:rPr lang="en-US" altLang="zh-CN" sz="3200" dirty="0">
                <a:solidFill>
                  <a:schemeClr val="bg1"/>
                </a:solidFill>
                <a:cs typeface="+mn-ea"/>
                <a:sym typeface="+mn-lt"/>
              </a:rPr>
              <a:t>. </a:t>
            </a:r>
            <a:r>
              <a:rPr lang="zh-CN" altLang="zh-CN" sz="3200" dirty="0">
                <a:solidFill>
                  <a:schemeClr val="bg1"/>
                </a:solidFill>
                <a:cs typeface="+mn-ea"/>
                <a:sym typeface="+mn-lt"/>
              </a:rPr>
              <a:t>一</a:t>
            </a:r>
          </a:p>
        </p:txBody>
      </p:sp>
      <p:pic>
        <p:nvPicPr>
          <p:cNvPr id="2" name="图片 1" descr="u=3406158280,2634343448&amp;fm=11&amp;gp=0"/>
          <p:cNvPicPr>
            <a:picLocks noChangeAspect="1"/>
          </p:cNvPicPr>
          <p:nvPr/>
        </p:nvPicPr>
        <p:blipFill>
          <a:blip r:embed="rId8">
            <a:extLst>
              <a:ext uri="{BEBA8EAE-BF5A-486C-A8C5-ECC9F3942E4B}">
                <a14:imgProps xmlns:a14="http://schemas.microsoft.com/office/drawing/2010/main">
                  <a14:imgLayer>
                    <a14:imgEffect>
                      <a14:backgroundRemoval t="4981" b="89655" l="4231" r="100000"/>
                    </a14:imgEffect>
                  </a14:imgLayer>
                </a14:imgProps>
              </a:ext>
            </a:extLst>
          </a:blip>
          <a:stretch>
            <a:fillRect/>
          </a:stretch>
        </p:blipFill>
        <p:spPr>
          <a:xfrm>
            <a:off x="4972746" y="3877139"/>
            <a:ext cx="2718310" cy="27287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down)">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15" name="组合 14"/>
          <p:cNvGrpSpPr/>
          <p:nvPr/>
        </p:nvGrpSpPr>
        <p:grpSpPr>
          <a:xfrm>
            <a:off x="4575664" y="1083381"/>
            <a:ext cx="2964472" cy="1206622"/>
            <a:chOff x="4613764" y="2010786"/>
            <a:chExt cx="2964472" cy="1206622"/>
          </a:xfrm>
        </p:grpSpPr>
        <p:pic>
          <p:nvPicPr>
            <p:cNvPr id="9" name="图片 8"/>
            <p:cNvPicPr>
              <a:picLocks noChangeAspect="1"/>
            </p:cNvPicPr>
            <p:nvPr/>
          </p:nvPicPr>
          <p:blipFill>
            <a:blip r:embed="rId7"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5404870" y="2010786"/>
              <a:ext cx="1382259" cy="1206622"/>
            </a:xfrm>
            <a:prstGeom prst="rect">
              <a:avLst/>
            </a:prstGeom>
          </p:spPr>
        </p:pic>
        <p:sp>
          <p:nvSpPr>
            <p:cNvPr id="20" name="TextBox 61"/>
            <p:cNvSpPr txBox="1"/>
            <p:nvPr/>
          </p:nvSpPr>
          <p:spPr>
            <a:xfrm>
              <a:off x="4613764" y="2321709"/>
              <a:ext cx="2964472" cy="584775"/>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cs typeface="+mn-ea"/>
                  <a:sym typeface="+mn-lt"/>
                </a:rPr>
                <a:t>02</a:t>
              </a:r>
            </a:p>
          </p:txBody>
        </p:sp>
      </p:grpSp>
      <p:sp>
        <p:nvSpPr>
          <p:cNvPr id="21" name="TextBox 61"/>
          <p:cNvSpPr txBox="1"/>
          <p:nvPr/>
        </p:nvSpPr>
        <p:spPr>
          <a:xfrm>
            <a:off x="3849386" y="2766733"/>
            <a:ext cx="4493227" cy="768350"/>
          </a:xfrm>
          <a:prstGeom prst="rect">
            <a:avLst/>
          </a:prstGeom>
          <a:noFill/>
          <a:ln w="9525">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dist">
              <a:spcBef>
                <a:spcPct val="0"/>
              </a:spcBef>
            </a:pPr>
            <a:r>
              <a:rPr lang="zh-CN" altLang="en-US" sz="4400" dirty="0">
                <a:solidFill>
                  <a:srgbClr val="932322"/>
                </a:solidFill>
                <a:cs typeface="+mn-ea"/>
                <a:sym typeface="+mn-lt"/>
              </a:rPr>
              <a:t>五一安全我牢记</a:t>
            </a:r>
          </a:p>
        </p:txBody>
      </p:sp>
      <p:pic>
        <p:nvPicPr>
          <p:cNvPr id="13" name="图片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4067919" y="4212413"/>
            <a:ext cx="4437393" cy="21562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4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4000">
                                          <p:cBhvr additive="base">
                                            <p:cTn id="7" dur="1000" fill="hold"/>
                                            <p:tgtEl>
                                              <p:spTgt spid="15"/>
                                            </p:tgtEl>
                                            <p:attrNameLst>
                                              <p:attrName>ppt_x</p:attrName>
                                            </p:attrNameLst>
                                          </p:cBhvr>
                                          <p:tavLst>
                                            <p:tav tm="0">
                                              <p:val>
                                                <p:strVal val="0-#ppt_w/2"/>
                                              </p:val>
                                            </p:tav>
                                            <p:tav tm="100000">
                                              <p:val>
                                                <p:strVal val="#ppt_x"/>
                                              </p:val>
                                            </p:tav>
                                          </p:tavLst>
                                        </p:anim>
                                        <p:anim calcmode="lin" valueType="num" p14:bounceEnd="54000">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54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54000">
                                          <p:cBhvr additive="base">
                                            <p:cTn id="12" dur="1000" fill="hold"/>
                                            <p:tgtEl>
                                              <p:spTgt spid="21"/>
                                            </p:tgtEl>
                                            <p:attrNameLst>
                                              <p:attrName>ppt_x</p:attrName>
                                            </p:attrNameLst>
                                          </p:cBhvr>
                                          <p:tavLst>
                                            <p:tav tm="0">
                                              <p:val>
                                                <p:strVal val="0-#ppt_w/2"/>
                                              </p:val>
                                            </p:tav>
                                            <p:tav tm="100000">
                                              <p:val>
                                                <p:strVal val="#ppt_x"/>
                                              </p:val>
                                            </p:tav>
                                          </p:tavLst>
                                        </p:anim>
                                        <p:anim calcmode="lin" valueType="num" p14:bounceEnd="54000">
                                          <p:cBhvr additive="base">
                                            <p:cTn id="13" dur="10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1000" fill="hold"/>
                                            <p:tgtEl>
                                              <p:spTgt spid="21"/>
                                            </p:tgtEl>
                                            <p:attrNameLst>
                                              <p:attrName>ppt_x</p:attrName>
                                            </p:attrNameLst>
                                          </p:cBhvr>
                                          <p:tavLst>
                                            <p:tav tm="0">
                                              <p:val>
                                                <p:strVal val="0-#ppt_w/2"/>
                                              </p:val>
                                            </p:tav>
                                            <p:tav tm="100000">
                                              <p:val>
                                                <p:strVal val="#ppt_x"/>
                                              </p:val>
                                            </p:tav>
                                          </p:tavLst>
                                        </p:anim>
                                        <p:anim calcmode="lin" valueType="num">
                                          <p:cBhvr additive="base">
                                            <p:cTn id="13" dur="10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47907" y="258576"/>
            <a:ext cx="3714321" cy="1687710"/>
            <a:chOff x="834572" y="239526"/>
            <a:chExt cx="371432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561218" y="913384"/>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防溺水安全</a:t>
              </a:r>
            </a:p>
          </p:txBody>
        </p:sp>
      </p:grpSp>
      <p:sp>
        <p:nvSpPr>
          <p:cNvPr id="48" name="îṣļîḑé-文本框 96"/>
          <p:cNvSpPr txBox="1"/>
          <p:nvPr/>
        </p:nvSpPr>
        <p:spPr>
          <a:xfrm>
            <a:off x="2501011" y="2276308"/>
            <a:ext cx="5891815" cy="345911"/>
          </a:xfrm>
          <a:prstGeom prst="rect">
            <a:avLst/>
          </a:prstGeom>
          <a:noFill/>
        </p:spPr>
        <p:txBody>
          <a:bodyPr wrap="square" lIns="72000" tIns="0" rIns="72000" bIns="0">
            <a:noAutofit/>
          </a:bodyPr>
          <a:lstStyle/>
          <a:p>
            <a:pPr marL="0" marR="0" lvl="0" indent="0" algn="l" defTabSz="914400" rtl="0" eaLnBrk="1" fontAlgn="auto" latinLnBrk="0" hangingPunct="1">
              <a:lnSpc>
                <a:spcPct val="120000"/>
              </a:lnSpc>
              <a:spcBef>
                <a:spcPct val="0"/>
              </a:spcBef>
              <a:spcAft>
                <a:spcPts val="0"/>
              </a:spcAft>
              <a:buClrTx/>
              <a:buSzTx/>
              <a:buFontTx/>
              <a:buNone/>
              <a:defRPr/>
            </a:pPr>
            <a:r>
              <a:rPr lang="zh-CN" altLang="en-US" dirty="0">
                <a:cs typeface="+mn-ea"/>
                <a:sym typeface="+mn-lt"/>
              </a:rPr>
              <a:t>不私自下水游泳</a:t>
            </a:r>
            <a:endParaRPr kumimoji="0" lang="zh-CN" altLang="en-US" b="0" i="0" u="none" strike="noStrike" kern="1200" cap="none" spc="0" normalizeH="0" baseline="0" noProof="0" dirty="0">
              <a:ln>
                <a:noFill/>
              </a:ln>
              <a:solidFill>
                <a:prstClr val="black"/>
              </a:solidFill>
              <a:effectLst/>
              <a:uLnTx/>
              <a:uFillTx/>
              <a:cs typeface="+mn-ea"/>
              <a:sym typeface="+mn-lt"/>
            </a:endParaRPr>
          </a:p>
        </p:txBody>
      </p:sp>
      <p:grpSp>
        <p:nvGrpSpPr>
          <p:cNvPr id="84" name="组合 83"/>
          <p:cNvGrpSpPr/>
          <p:nvPr/>
        </p:nvGrpSpPr>
        <p:grpSpPr>
          <a:xfrm>
            <a:off x="1476128" y="1946286"/>
            <a:ext cx="947985" cy="177800"/>
            <a:chOff x="1476128" y="1946286"/>
            <a:chExt cx="947985" cy="177800"/>
          </a:xfrm>
        </p:grpSpPr>
        <p:sp>
          <p:nvSpPr>
            <p:cNvPr id="3" name="椭圆 2"/>
            <p:cNvSpPr/>
            <p:nvPr/>
          </p:nvSpPr>
          <p:spPr>
            <a:xfrm>
              <a:off x="1476128" y="1946286"/>
              <a:ext cx="177800" cy="1778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 name="直接连接符 6"/>
            <p:cNvCxnSpPr/>
            <p:nvPr/>
          </p:nvCxnSpPr>
          <p:spPr>
            <a:xfrm>
              <a:off x="1565028" y="2035186"/>
              <a:ext cx="859085" cy="0"/>
            </a:xfrm>
            <a:prstGeom prst="line">
              <a:avLst/>
            </a:prstGeom>
            <a:ln w="25400">
              <a:solidFill>
                <a:srgbClr val="932322"/>
              </a:solidFill>
            </a:ln>
          </p:spPr>
          <p:style>
            <a:lnRef idx="1">
              <a:schemeClr val="accent1"/>
            </a:lnRef>
            <a:fillRef idx="0">
              <a:schemeClr val="accent1"/>
            </a:fillRef>
            <a:effectRef idx="0">
              <a:schemeClr val="accent1"/>
            </a:effectRef>
            <a:fontRef idx="minor">
              <a:schemeClr val="tx1"/>
            </a:fontRef>
          </p:style>
        </p:cxnSp>
      </p:grpSp>
      <p:sp>
        <p:nvSpPr>
          <p:cNvPr id="85" name="îṣļîḑé-Rectangle 26"/>
          <p:cNvSpPr/>
          <p:nvPr/>
        </p:nvSpPr>
        <p:spPr>
          <a:xfrm>
            <a:off x="2445565" y="1869961"/>
            <a:ext cx="1743210" cy="351148"/>
          </a:xfrm>
          <a:prstGeom prst="rect">
            <a:avLst/>
          </a:prstGeom>
        </p:spPr>
        <p:txBody>
          <a:bodyPr wrap="none" lIns="72000" tIns="0" rIns="72000" bIns="0">
            <a:no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i="0" u="none" strike="noStrike" kern="1200" cap="none" spc="0" normalizeH="0" baseline="0" noProof="0" dirty="0">
                <a:ln>
                  <a:noFill/>
                </a:ln>
                <a:solidFill>
                  <a:srgbClr val="932322"/>
                </a:solidFill>
                <a:effectLst/>
                <a:uLnTx/>
                <a:uFillTx/>
                <a:cs typeface="+mn-ea"/>
                <a:sym typeface="+mn-lt"/>
              </a:rPr>
              <a:t>准则一</a:t>
            </a:r>
          </a:p>
        </p:txBody>
      </p:sp>
      <p:sp>
        <p:nvSpPr>
          <p:cNvPr id="86" name="îṣļîḑé-文本框 96"/>
          <p:cNvSpPr txBox="1"/>
          <p:nvPr/>
        </p:nvSpPr>
        <p:spPr>
          <a:xfrm>
            <a:off x="2445564" y="3101072"/>
            <a:ext cx="5891815" cy="655476"/>
          </a:xfrm>
          <a:prstGeom prst="rect">
            <a:avLst/>
          </a:prstGeom>
          <a:noFill/>
        </p:spPr>
        <p:txBody>
          <a:bodyPr wrap="square" lIns="72000" tIns="0" rIns="72000" bIns="0">
            <a:noAutofit/>
          </a:bodyPr>
          <a:lstStyle/>
          <a:p>
            <a:pPr lvl="0" defTabSz="914400">
              <a:lnSpc>
                <a:spcPct val="120000"/>
              </a:lnSpc>
              <a:spcBef>
                <a:spcPct val="0"/>
              </a:spcBef>
              <a:defRPr/>
            </a:pPr>
            <a:r>
              <a:rPr lang="zh-CN" altLang="en-US" dirty="0">
                <a:cs typeface="+mn-ea"/>
                <a:sym typeface="+mn-lt"/>
              </a:rPr>
              <a:t>不擅自与别的小伙伴结伴游泳</a:t>
            </a:r>
            <a:endParaRPr lang="zh-CN" altLang="en-US" dirty="0">
              <a:solidFill>
                <a:prstClr val="black"/>
              </a:solidFill>
              <a:cs typeface="+mn-ea"/>
              <a:sym typeface="+mn-lt"/>
            </a:endParaRPr>
          </a:p>
        </p:txBody>
      </p:sp>
      <p:grpSp>
        <p:nvGrpSpPr>
          <p:cNvPr id="87" name="组合 86"/>
          <p:cNvGrpSpPr/>
          <p:nvPr/>
        </p:nvGrpSpPr>
        <p:grpSpPr>
          <a:xfrm>
            <a:off x="1476128" y="2771050"/>
            <a:ext cx="947985" cy="177800"/>
            <a:chOff x="1476128" y="1946286"/>
            <a:chExt cx="947985" cy="177800"/>
          </a:xfrm>
        </p:grpSpPr>
        <p:sp>
          <p:nvSpPr>
            <p:cNvPr id="88" name="椭圆 87"/>
            <p:cNvSpPr/>
            <p:nvPr/>
          </p:nvSpPr>
          <p:spPr>
            <a:xfrm>
              <a:off x="1476128" y="1946286"/>
              <a:ext cx="177800" cy="1778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9" name="直接连接符 88"/>
            <p:cNvCxnSpPr/>
            <p:nvPr/>
          </p:nvCxnSpPr>
          <p:spPr>
            <a:xfrm>
              <a:off x="1565028" y="2035186"/>
              <a:ext cx="859085" cy="0"/>
            </a:xfrm>
            <a:prstGeom prst="line">
              <a:avLst/>
            </a:prstGeom>
            <a:ln w="25400">
              <a:solidFill>
                <a:srgbClr val="932322"/>
              </a:solidFill>
            </a:ln>
          </p:spPr>
          <p:style>
            <a:lnRef idx="1">
              <a:schemeClr val="accent1"/>
            </a:lnRef>
            <a:fillRef idx="0">
              <a:schemeClr val="accent1"/>
            </a:fillRef>
            <a:effectRef idx="0">
              <a:schemeClr val="accent1"/>
            </a:effectRef>
            <a:fontRef idx="minor">
              <a:schemeClr val="tx1"/>
            </a:fontRef>
          </p:style>
        </p:cxnSp>
      </p:grpSp>
      <p:sp>
        <p:nvSpPr>
          <p:cNvPr id="90" name="îṣļîḑé-Rectangle 26"/>
          <p:cNvSpPr/>
          <p:nvPr/>
        </p:nvSpPr>
        <p:spPr>
          <a:xfrm>
            <a:off x="2445565" y="2694725"/>
            <a:ext cx="1743210" cy="351148"/>
          </a:xfrm>
          <a:prstGeom prst="rect">
            <a:avLst/>
          </a:prstGeom>
        </p:spPr>
        <p:txBody>
          <a:bodyPr wrap="none" lIns="72000" tIns="0" rIns="72000" bIns="0">
            <a:noAutofit/>
          </a:bodyPr>
          <a:lstStyle/>
          <a:p>
            <a:pPr lvl="0" defTabSz="914400">
              <a:spcBef>
                <a:spcPct val="0"/>
              </a:spcBef>
              <a:defRPr/>
            </a:pPr>
            <a:r>
              <a:rPr lang="zh-CN" altLang="en-US" sz="2000" dirty="0">
                <a:solidFill>
                  <a:srgbClr val="932322"/>
                </a:solidFill>
                <a:cs typeface="+mn-ea"/>
                <a:sym typeface="+mn-lt"/>
              </a:rPr>
              <a:t>准则二</a:t>
            </a:r>
          </a:p>
        </p:txBody>
      </p:sp>
      <p:sp>
        <p:nvSpPr>
          <p:cNvPr id="91" name="îṣļîḑé-文本框 96"/>
          <p:cNvSpPr txBox="1"/>
          <p:nvPr/>
        </p:nvSpPr>
        <p:spPr>
          <a:xfrm>
            <a:off x="2457469" y="3867972"/>
            <a:ext cx="5891815" cy="655476"/>
          </a:xfrm>
          <a:prstGeom prst="rect">
            <a:avLst/>
          </a:prstGeom>
          <a:noFill/>
        </p:spPr>
        <p:txBody>
          <a:bodyPr wrap="square" lIns="72000" tIns="0" rIns="72000" bIns="0">
            <a:noAutofit/>
          </a:bodyPr>
          <a:lstStyle/>
          <a:p>
            <a:pPr lvl="0" defTabSz="914400">
              <a:lnSpc>
                <a:spcPct val="120000"/>
              </a:lnSpc>
              <a:spcBef>
                <a:spcPct val="0"/>
              </a:spcBef>
              <a:defRPr/>
            </a:pPr>
            <a:r>
              <a:rPr lang="zh-CN" altLang="en-US" dirty="0">
                <a:cs typeface="+mn-ea"/>
                <a:sym typeface="+mn-lt"/>
              </a:rPr>
              <a:t>不到无安全保障的水域游泳，不在江</a:t>
            </a:r>
            <a:r>
              <a:rPr lang="en-US" altLang="zh-CN" dirty="0">
                <a:cs typeface="+mn-ea"/>
                <a:sym typeface="+mn-lt"/>
              </a:rPr>
              <a:t>(</a:t>
            </a:r>
            <a:r>
              <a:rPr lang="zh-CN" altLang="en-US" dirty="0">
                <a:cs typeface="+mn-ea"/>
                <a:sym typeface="+mn-lt"/>
              </a:rPr>
              <a:t>河</a:t>
            </a:r>
            <a:r>
              <a:rPr lang="en-US" altLang="zh-CN" dirty="0">
                <a:cs typeface="+mn-ea"/>
                <a:sym typeface="+mn-lt"/>
              </a:rPr>
              <a:t>)</a:t>
            </a:r>
            <a:r>
              <a:rPr lang="zh-CN" altLang="en-US" dirty="0">
                <a:cs typeface="+mn-ea"/>
                <a:sym typeface="+mn-lt"/>
              </a:rPr>
              <a:t>池塘戏水玩耍</a:t>
            </a:r>
            <a:endParaRPr lang="zh-CN" altLang="en-US" dirty="0">
              <a:solidFill>
                <a:prstClr val="black"/>
              </a:solidFill>
              <a:cs typeface="+mn-ea"/>
              <a:sym typeface="+mn-lt"/>
            </a:endParaRPr>
          </a:p>
        </p:txBody>
      </p:sp>
      <p:grpSp>
        <p:nvGrpSpPr>
          <p:cNvPr id="92" name="组合 91"/>
          <p:cNvGrpSpPr/>
          <p:nvPr/>
        </p:nvGrpSpPr>
        <p:grpSpPr>
          <a:xfrm>
            <a:off x="1476128" y="3595814"/>
            <a:ext cx="947985" cy="177800"/>
            <a:chOff x="1476128" y="1946286"/>
            <a:chExt cx="947985" cy="177800"/>
          </a:xfrm>
        </p:grpSpPr>
        <p:sp>
          <p:nvSpPr>
            <p:cNvPr id="93" name="椭圆 92"/>
            <p:cNvSpPr/>
            <p:nvPr/>
          </p:nvSpPr>
          <p:spPr>
            <a:xfrm>
              <a:off x="1476128" y="1946286"/>
              <a:ext cx="177800" cy="1778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4" name="直接连接符 93"/>
            <p:cNvCxnSpPr/>
            <p:nvPr/>
          </p:nvCxnSpPr>
          <p:spPr>
            <a:xfrm>
              <a:off x="1565028" y="2035186"/>
              <a:ext cx="859085" cy="0"/>
            </a:xfrm>
            <a:prstGeom prst="line">
              <a:avLst/>
            </a:prstGeom>
            <a:ln w="25400">
              <a:solidFill>
                <a:srgbClr val="932322"/>
              </a:solidFill>
            </a:ln>
          </p:spPr>
          <p:style>
            <a:lnRef idx="1">
              <a:schemeClr val="accent1"/>
            </a:lnRef>
            <a:fillRef idx="0">
              <a:schemeClr val="accent1"/>
            </a:fillRef>
            <a:effectRef idx="0">
              <a:schemeClr val="accent1"/>
            </a:effectRef>
            <a:fontRef idx="minor">
              <a:schemeClr val="tx1"/>
            </a:fontRef>
          </p:style>
        </p:cxnSp>
      </p:grpSp>
      <p:sp>
        <p:nvSpPr>
          <p:cNvPr id="95" name="îṣļîḑé-Rectangle 26"/>
          <p:cNvSpPr/>
          <p:nvPr/>
        </p:nvSpPr>
        <p:spPr>
          <a:xfrm>
            <a:off x="2445565" y="3519489"/>
            <a:ext cx="1743210" cy="351148"/>
          </a:xfrm>
          <a:prstGeom prst="rect">
            <a:avLst/>
          </a:prstGeom>
        </p:spPr>
        <p:txBody>
          <a:bodyPr wrap="none" lIns="72000" tIns="0" rIns="72000" bIns="0">
            <a:noAutofit/>
          </a:bodyPr>
          <a:lstStyle/>
          <a:p>
            <a:pPr lvl="0" defTabSz="914400">
              <a:spcBef>
                <a:spcPct val="0"/>
              </a:spcBef>
              <a:defRPr/>
            </a:pPr>
            <a:r>
              <a:rPr lang="zh-CN" altLang="en-US" sz="2000" dirty="0">
                <a:solidFill>
                  <a:srgbClr val="932322"/>
                </a:solidFill>
                <a:cs typeface="+mn-ea"/>
                <a:sym typeface="+mn-lt"/>
              </a:rPr>
              <a:t>准则三</a:t>
            </a:r>
          </a:p>
        </p:txBody>
      </p:sp>
      <p:sp>
        <p:nvSpPr>
          <p:cNvPr id="96" name="îṣļîḑé-文本框 96"/>
          <p:cNvSpPr txBox="1"/>
          <p:nvPr/>
        </p:nvSpPr>
        <p:spPr>
          <a:xfrm>
            <a:off x="2445565" y="4736630"/>
            <a:ext cx="5891815" cy="280921"/>
          </a:xfrm>
          <a:prstGeom prst="rect">
            <a:avLst/>
          </a:prstGeom>
          <a:noFill/>
        </p:spPr>
        <p:txBody>
          <a:bodyPr wrap="square" lIns="72000" tIns="0" rIns="72000" bIns="0">
            <a:noAutofit/>
          </a:bodyPr>
          <a:lstStyle/>
          <a:p>
            <a:pPr lvl="0" defTabSz="914400">
              <a:lnSpc>
                <a:spcPct val="120000"/>
              </a:lnSpc>
              <a:spcBef>
                <a:spcPct val="0"/>
              </a:spcBef>
              <a:defRPr/>
            </a:pPr>
            <a:r>
              <a:rPr lang="zh-CN" altLang="en-US" dirty="0">
                <a:cs typeface="+mn-ea"/>
                <a:sym typeface="+mn-lt"/>
              </a:rPr>
              <a:t>学会基本的自护、自救方法。</a:t>
            </a:r>
            <a:endParaRPr lang="zh-CN" altLang="en-US" dirty="0">
              <a:solidFill>
                <a:prstClr val="black"/>
              </a:solidFill>
              <a:cs typeface="+mn-ea"/>
              <a:sym typeface="+mn-lt"/>
            </a:endParaRPr>
          </a:p>
        </p:txBody>
      </p:sp>
      <p:grpSp>
        <p:nvGrpSpPr>
          <p:cNvPr id="97" name="组合 96"/>
          <p:cNvGrpSpPr/>
          <p:nvPr/>
        </p:nvGrpSpPr>
        <p:grpSpPr>
          <a:xfrm>
            <a:off x="1476128" y="4420578"/>
            <a:ext cx="947985" cy="177800"/>
            <a:chOff x="1476128" y="1946286"/>
            <a:chExt cx="947985" cy="177800"/>
          </a:xfrm>
        </p:grpSpPr>
        <p:sp>
          <p:nvSpPr>
            <p:cNvPr id="98" name="椭圆 97"/>
            <p:cNvSpPr/>
            <p:nvPr/>
          </p:nvSpPr>
          <p:spPr>
            <a:xfrm>
              <a:off x="1476128" y="1946286"/>
              <a:ext cx="177800" cy="1778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9" name="直接连接符 98"/>
            <p:cNvCxnSpPr/>
            <p:nvPr/>
          </p:nvCxnSpPr>
          <p:spPr>
            <a:xfrm>
              <a:off x="1565028" y="2035186"/>
              <a:ext cx="859085" cy="0"/>
            </a:xfrm>
            <a:prstGeom prst="line">
              <a:avLst/>
            </a:prstGeom>
            <a:ln w="25400">
              <a:solidFill>
                <a:srgbClr val="932322"/>
              </a:solidFill>
            </a:ln>
          </p:spPr>
          <p:style>
            <a:lnRef idx="1">
              <a:schemeClr val="accent1"/>
            </a:lnRef>
            <a:fillRef idx="0">
              <a:schemeClr val="accent1"/>
            </a:fillRef>
            <a:effectRef idx="0">
              <a:schemeClr val="accent1"/>
            </a:effectRef>
            <a:fontRef idx="minor">
              <a:schemeClr val="tx1"/>
            </a:fontRef>
          </p:style>
        </p:cxnSp>
      </p:grpSp>
      <p:sp>
        <p:nvSpPr>
          <p:cNvPr id="100" name="îṣļîḑé-Rectangle 26"/>
          <p:cNvSpPr/>
          <p:nvPr/>
        </p:nvSpPr>
        <p:spPr>
          <a:xfrm>
            <a:off x="2445565" y="4344253"/>
            <a:ext cx="1743210" cy="351148"/>
          </a:xfrm>
          <a:prstGeom prst="rect">
            <a:avLst/>
          </a:prstGeom>
        </p:spPr>
        <p:txBody>
          <a:bodyPr wrap="none" lIns="72000" tIns="0" rIns="72000" bIns="0">
            <a:noAutofit/>
          </a:bodyPr>
          <a:lstStyle/>
          <a:p>
            <a:pPr lvl="0" defTabSz="914400">
              <a:spcBef>
                <a:spcPct val="0"/>
              </a:spcBef>
              <a:defRPr/>
            </a:pPr>
            <a:r>
              <a:rPr lang="zh-CN" altLang="en-US" sz="2000" dirty="0">
                <a:solidFill>
                  <a:srgbClr val="932322"/>
                </a:solidFill>
                <a:cs typeface="+mn-ea"/>
                <a:sym typeface="+mn-lt"/>
              </a:rPr>
              <a:t>准则四</a:t>
            </a:r>
          </a:p>
        </p:txBody>
      </p:sp>
      <p:sp>
        <p:nvSpPr>
          <p:cNvPr id="101" name="îṣļîḑé-文本框 96"/>
          <p:cNvSpPr txBox="1"/>
          <p:nvPr/>
        </p:nvSpPr>
        <p:spPr>
          <a:xfrm>
            <a:off x="2445565" y="5561394"/>
            <a:ext cx="5891815" cy="655476"/>
          </a:xfrm>
          <a:prstGeom prst="rect">
            <a:avLst/>
          </a:prstGeom>
          <a:noFill/>
        </p:spPr>
        <p:txBody>
          <a:bodyPr wrap="square" lIns="72000" tIns="0" rIns="72000" bIns="0">
            <a:noAutofit/>
          </a:bodyPr>
          <a:lstStyle/>
          <a:p>
            <a:pPr lvl="0" defTabSz="914400">
              <a:lnSpc>
                <a:spcPct val="120000"/>
              </a:lnSpc>
              <a:spcBef>
                <a:spcPct val="0"/>
              </a:spcBef>
              <a:defRPr/>
            </a:pPr>
            <a:r>
              <a:rPr lang="zh-CN" altLang="en-US" dirty="0">
                <a:cs typeface="+mn-ea"/>
                <a:sym typeface="+mn-lt"/>
              </a:rPr>
              <a:t>若发现有人溺水，要及时向大人呼救并报警，不能自行下水营救，防止溺水事故发生</a:t>
            </a:r>
            <a:endParaRPr lang="zh-CN" altLang="en-US" dirty="0">
              <a:solidFill>
                <a:prstClr val="black"/>
              </a:solidFill>
              <a:cs typeface="+mn-ea"/>
              <a:sym typeface="+mn-lt"/>
            </a:endParaRPr>
          </a:p>
        </p:txBody>
      </p:sp>
      <p:grpSp>
        <p:nvGrpSpPr>
          <p:cNvPr id="102" name="组合 101"/>
          <p:cNvGrpSpPr/>
          <p:nvPr/>
        </p:nvGrpSpPr>
        <p:grpSpPr>
          <a:xfrm>
            <a:off x="1476128" y="5245342"/>
            <a:ext cx="947985" cy="177800"/>
            <a:chOff x="1476128" y="1946286"/>
            <a:chExt cx="947985" cy="177800"/>
          </a:xfrm>
        </p:grpSpPr>
        <p:sp>
          <p:nvSpPr>
            <p:cNvPr id="103" name="椭圆 102"/>
            <p:cNvSpPr/>
            <p:nvPr/>
          </p:nvSpPr>
          <p:spPr>
            <a:xfrm>
              <a:off x="1476128" y="1946286"/>
              <a:ext cx="177800" cy="1778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04" name="直接连接符 103"/>
            <p:cNvCxnSpPr/>
            <p:nvPr/>
          </p:nvCxnSpPr>
          <p:spPr>
            <a:xfrm>
              <a:off x="1565028" y="2035186"/>
              <a:ext cx="859085" cy="0"/>
            </a:xfrm>
            <a:prstGeom prst="line">
              <a:avLst/>
            </a:prstGeom>
            <a:ln w="25400">
              <a:solidFill>
                <a:srgbClr val="932322"/>
              </a:solidFill>
            </a:ln>
          </p:spPr>
          <p:style>
            <a:lnRef idx="1">
              <a:schemeClr val="accent1"/>
            </a:lnRef>
            <a:fillRef idx="0">
              <a:schemeClr val="accent1"/>
            </a:fillRef>
            <a:effectRef idx="0">
              <a:schemeClr val="accent1"/>
            </a:effectRef>
            <a:fontRef idx="minor">
              <a:schemeClr val="tx1"/>
            </a:fontRef>
          </p:style>
        </p:cxnSp>
      </p:grpSp>
      <p:sp>
        <p:nvSpPr>
          <p:cNvPr id="105" name="îṣļîḑé-Rectangle 26"/>
          <p:cNvSpPr/>
          <p:nvPr/>
        </p:nvSpPr>
        <p:spPr>
          <a:xfrm>
            <a:off x="2445565" y="5169017"/>
            <a:ext cx="1743210" cy="351148"/>
          </a:xfrm>
          <a:prstGeom prst="rect">
            <a:avLst/>
          </a:prstGeom>
        </p:spPr>
        <p:txBody>
          <a:bodyPr wrap="none" lIns="72000" tIns="0" rIns="72000" bIns="0">
            <a:noAutofit/>
          </a:bodyPr>
          <a:lstStyle/>
          <a:p>
            <a:pPr lvl="0" defTabSz="914400">
              <a:spcBef>
                <a:spcPct val="0"/>
              </a:spcBef>
              <a:defRPr/>
            </a:pPr>
            <a:r>
              <a:rPr lang="zh-CN" altLang="en-US" sz="2000" dirty="0">
                <a:solidFill>
                  <a:srgbClr val="932322"/>
                </a:solidFill>
                <a:cs typeface="+mn-ea"/>
                <a:sym typeface="+mn-lt"/>
              </a:rPr>
              <a:t>准则五</a:t>
            </a:r>
          </a:p>
        </p:txBody>
      </p:sp>
      <p:pic>
        <p:nvPicPr>
          <p:cNvPr id="9" name="图片 8"/>
          <p:cNvPicPr>
            <a:picLocks noChangeAspect="1"/>
          </p:cNvPicPr>
          <p:nvPr/>
        </p:nvPicPr>
        <p:blipFill rotWithShape="1">
          <a:blip r:embed="rId8" cstate="print">
            <a:extLst>
              <a:ext uri="{28A0092B-C50C-407E-A947-70E740481C1C}">
                <a14:useLocalDpi xmlns:a14="http://schemas.microsoft.com/office/drawing/2010/main" val="0"/>
              </a:ext>
            </a:extLst>
          </a:blip>
          <a:srcRect l="15181" t="4445" r="12571" b="11788"/>
          <a:stretch>
            <a:fillRect/>
          </a:stretch>
        </p:blipFill>
        <p:spPr>
          <a:xfrm>
            <a:off x="7848600" y="3082156"/>
            <a:ext cx="4292288" cy="355416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500"/>
                                        <p:tgtEl>
                                          <p:spTgt spid="84"/>
                                        </p:tgtEl>
                                      </p:cBhvr>
                                    </p:animEffect>
                                  </p:childTnLst>
                                </p:cTn>
                              </p:par>
                            </p:childTnLst>
                          </p:cTn>
                        </p:par>
                        <p:par>
                          <p:cTn id="12" fill="hold">
                            <p:stCondLst>
                              <p:cond delay="1000"/>
                            </p:stCondLst>
                            <p:childTnLst>
                              <p:par>
                                <p:cTn id="13" presetID="2" presetClass="entr" presetSubtype="8" decel="7000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 calcmode="lin" valueType="num">
                                      <p:cBhvr additive="base">
                                        <p:cTn id="15" dur="1000" fill="hold"/>
                                        <p:tgtEl>
                                          <p:spTgt spid="85"/>
                                        </p:tgtEl>
                                        <p:attrNameLst>
                                          <p:attrName>ppt_x</p:attrName>
                                        </p:attrNameLst>
                                      </p:cBhvr>
                                      <p:tavLst>
                                        <p:tav tm="0">
                                          <p:val>
                                            <p:strVal val="0-#ppt_w/2"/>
                                          </p:val>
                                        </p:tav>
                                        <p:tav tm="100000">
                                          <p:val>
                                            <p:strVal val="#ppt_x"/>
                                          </p:val>
                                        </p:tav>
                                      </p:tavLst>
                                    </p:anim>
                                    <p:anim calcmode="lin" valueType="num">
                                      <p:cBhvr additive="base">
                                        <p:cTn id="16" dur="1000" fill="hold"/>
                                        <p:tgtEl>
                                          <p:spTgt spid="85"/>
                                        </p:tgtEl>
                                        <p:attrNameLst>
                                          <p:attrName>ppt_y</p:attrName>
                                        </p:attrNameLst>
                                      </p:cBhvr>
                                      <p:tavLst>
                                        <p:tav tm="0">
                                          <p:val>
                                            <p:strVal val="#ppt_y"/>
                                          </p:val>
                                        </p:tav>
                                        <p:tav tm="100000">
                                          <p:val>
                                            <p:strVal val="#ppt_y"/>
                                          </p:val>
                                        </p:tav>
                                      </p:tavLst>
                                    </p:anim>
                                  </p:childTnLst>
                                </p:cTn>
                              </p:par>
                              <p:par>
                                <p:cTn id="17" presetID="2" presetClass="entr" presetSubtype="8" decel="7000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left)">
                                      <p:cBhvr>
                                        <p:cTn id="24" dur="500"/>
                                        <p:tgtEl>
                                          <p:spTgt spid="87"/>
                                        </p:tgtEl>
                                      </p:cBhvr>
                                    </p:animEffect>
                                  </p:childTnLst>
                                </p:cTn>
                              </p:par>
                            </p:childTnLst>
                          </p:cTn>
                        </p:par>
                        <p:par>
                          <p:cTn id="25" fill="hold">
                            <p:stCondLst>
                              <p:cond delay="2500"/>
                            </p:stCondLst>
                            <p:childTnLst>
                              <p:par>
                                <p:cTn id="26" presetID="2" presetClass="entr" presetSubtype="8" decel="70000" fill="hold" grpId="0" nodeType="afterEffect">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cBhvr additive="base">
                                        <p:cTn id="28" dur="1000" fill="hold"/>
                                        <p:tgtEl>
                                          <p:spTgt spid="90"/>
                                        </p:tgtEl>
                                        <p:attrNameLst>
                                          <p:attrName>ppt_x</p:attrName>
                                        </p:attrNameLst>
                                      </p:cBhvr>
                                      <p:tavLst>
                                        <p:tav tm="0">
                                          <p:val>
                                            <p:strVal val="0-#ppt_w/2"/>
                                          </p:val>
                                        </p:tav>
                                        <p:tav tm="100000">
                                          <p:val>
                                            <p:strVal val="#ppt_x"/>
                                          </p:val>
                                        </p:tav>
                                      </p:tavLst>
                                    </p:anim>
                                    <p:anim calcmode="lin" valueType="num">
                                      <p:cBhvr additive="base">
                                        <p:cTn id="29" dur="1000" fill="hold"/>
                                        <p:tgtEl>
                                          <p:spTgt spid="90"/>
                                        </p:tgtEl>
                                        <p:attrNameLst>
                                          <p:attrName>ppt_y</p:attrName>
                                        </p:attrNameLst>
                                      </p:cBhvr>
                                      <p:tavLst>
                                        <p:tav tm="0">
                                          <p:val>
                                            <p:strVal val="#ppt_y"/>
                                          </p:val>
                                        </p:tav>
                                        <p:tav tm="100000">
                                          <p:val>
                                            <p:strVal val="#ppt_y"/>
                                          </p:val>
                                        </p:tav>
                                      </p:tavLst>
                                    </p:anim>
                                  </p:childTnLst>
                                </p:cTn>
                              </p:par>
                              <p:par>
                                <p:cTn id="30" presetID="2" presetClass="entr" presetSubtype="8" decel="7000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1000" fill="hold"/>
                                        <p:tgtEl>
                                          <p:spTgt spid="86"/>
                                        </p:tgtEl>
                                        <p:attrNameLst>
                                          <p:attrName>ppt_x</p:attrName>
                                        </p:attrNameLst>
                                      </p:cBhvr>
                                      <p:tavLst>
                                        <p:tav tm="0">
                                          <p:val>
                                            <p:strVal val="0-#ppt_w/2"/>
                                          </p:val>
                                        </p:tav>
                                        <p:tav tm="100000">
                                          <p:val>
                                            <p:strVal val="#ppt_x"/>
                                          </p:val>
                                        </p:tav>
                                      </p:tavLst>
                                    </p:anim>
                                    <p:anim calcmode="lin" valueType="num">
                                      <p:cBhvr additive="base">
                                        <p:cTn id="33" dur="1000" fill="hold"/>
                                        <p:tgtEl>
                                          <p:spTgt spid="86"/>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92"/>
                                        </p:tgtEl>
                                        <p:attrNameLst>
                                          <p:attrName>style.visibility</p:attrName>
                                        </p:attrNameLst>
                                      </p:cBhvr>
                                      <p:to>
                                        <p:strVal val="visible"/>
                                      </p:to>
                                    </p:set>
                                    <p:animEffect transition="in" filter="wipe(left)">
                                      <p:cBhvr>
                                        <p:cTn id="37" dur="500"/>
                                        <p:tgtEl>
                                          <p:spTgt spid="92"/>
                                        </p:tgtEl>
                                      </p:cBhvr>
                                    </p:animEffect>
                                  </p:childTnLst>
                                </p:cTn>
                              </p:par>
                            </p:childTnLst>
                          </p:cTn>
                        </p:par>
                        <p:par>
                          <p:cTn id="38" fill="hold">
                            <p:stCondLst>
                              <p:cond delay="4000"/>
                            </p:stCondLst>
                            <p:childTnLst>
                              <p:par>
                                <p:cTn id="39" presetID="2" presetClass="entr" presetSubtype="8" decel="7000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additive="base">
                                        <p:cTn id="41" dur="1000" fill="hold"/>
                                        <p:tgtEl>
                                          <p:spTgt spid="95"/>
                                        </p:tgtEl>
                                        <p:attrNameLst>
                                          <p:attrName>ppt_x</p:attrName>
                                        </p:attrNameLst>
                                      </p:cBhvr>
                                      <p:tavLst>
                                        <p:tav tm="0">
                                          <p:val>
                                            <p:strVal val="0-#ppt_w/2"/>
                                          </p:val>
                                        </p:tav>
                                        <p:tav tm="100000">
                                          <p:val>
                                            <p:strVal val="#ppt_x"/>
                                          </p:val>
                                        </p:tav>
                                      </p:tavLst>
                                    </p:anim>
                                    <p:anim calcmode="lin" valueType="num">
                                      <p:cBhvr additive="base">
                                        <p:cTn id="42" dur="1000" fill="hold"/>
                                        <p:tgtEl>
                                          <p:spTgt spid="95"/>
                                        </p:tgtEl>
                                        <p:attrNameLst>
                                          <p:attrName>ppt_y</p:attrName>
                                        </p:attrNameLst>
                                      </p:cBhvr>
                                      <p:tavLst>
                                        <p:tav tm="0">
                                          <p:val>
                                            <p:strVal val="#ppt_y"/>
                                          </p:val>
                                        </p:tav>
                                        <p:tav tm="100000">
                                          <p:val>
                                            <p:strVal val="#ppt_y"/>
                                          </p:val>
                                        </p:tav>
                                      </p:tavLst>
                                    </p:anim>
                                  </p:childTnLst>
                                </p:cTn>
                              </p:par>
                              <p:par>
                                <p:cTn id="43" presetID="2" presetClass="entr" presetSubtype="8" decel="70000" fill="hold" grpId="0" nodeType="withEffect">
                                  <p:stCondLst>
                                    <p:cond delay="0"/>
                                  </p:stCondLst>
                                  <p:childTnLst>
                                    <p:set>
                                      <p:cBhvr>
                                        <p:cTn id="44" dur="1" fill="hold">
                                          <p:stCondLst>
                                            <p:cond delay="0"/>
                                          </p:stCondLst>
                                        </p:cTn>
                                        <p:tgtEl>
                                          <p:spTgt spid="91"/>
                                        </p:tgtEl>
                                        <p:attrNameLst>
                                          <p:attrName>style.visibility</p:attrName>
                                        </p:attrNameLst>
                                      </p:cBhvr>
                                      <p:to>
                                        <p:strVal val="visible"/>
                                      </p:to>
                                    </p:set>
                                    <p:anim calcmode="lin" valueType="num">
                                      <p:cBhvr additive="base">
                                        <p:cTn id="45" dur="1000" fill="hold"/>
                                        <p:tgtEl>
                                          <p:spTgt spid="91"/>
                                        </p:tgtEl>
                                        <p:attrNameLst>
                                          <p:attrName>ppt_x</p:attrName>
                                        </p:attrNameLst>
                                      </p:cBhvr>
                                      <p:tavLst>
                                        <p:tav tm="0">
                                          <p:val>
                                            <p:strVal val="0-#ppt_w/2"/>
                                          </p:val>
                                        </p:tav>
                                        <p:tav tm="100000">
                                          <p:val>
                                            <p:strVal val="#ppt_x"/>
                                          </p:val>
                                        </p:tav>
                                      </p:tavLst>
                                    </p:anim>
                                    <p:anim calcmode="lin" valueType="num">
                                      <p:cBhvr additive="base">
                                        <p:cTn id="46" dur="1000" fill="hold"/>
                                        <p:tgtEl>
                                          <p:spTgt spid="91"/>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97"/>
                                        </p:tgtEl>
                                        <p:attrNameLst>
                                          <p:attrName>style.visibility</p:attrName>
                                        </p:attrNameLst>
                                      </p:cBhvr>
                                      <p:to>
                                        <p:strVal val="visible"/>
                                      </p:to>
                                    </p:set>
                                    <p:animEffect transition="in" filter="wipe(left)">
                                      <p:cBhvr>
                                        <p:cTn id="50" dur="500"/>
                                        <p:tgtEl>
                                          <p:spTgt spid="97"/>
                                        </p:tgtEl>
                                      </p:cBhvr>
                                    </p:animEffect>
                                  </p:childTnLst>
                                </p:cTn>
                              </p:par>
                            </p:childTnLst>
                          </p:cTn>
                        </p:par>
                        <p:par>
                          <p:cTn id="51" fill="hold">
                            <p:stCondLst>
                              <p:cond delay="5500"/>
                            </p:stCondLst>
                            <p:childTnLst>
                              <p:par>
                                <p:cTn id="52" presetID="2" presetClass="entr" presetSubtype="8" decel="70000" fill="hold" grpId="0" nodeType="afterEffect">
                                  <p:stCondLst>
                                    <p:cond delay="0"/>
                                  </p:stCondLst>
                                  <p:childTnLst>
                                    <p:set>
                                      <p:cBhvr>
                                        <p:cTn id="53" dur="1" fill="hold">
                                          <p:stCondLst>
                                            <p:cond delay="0"/>
                                          </p:stCondLst>
                                        </p:cTn>
                                        <p:tgtEl>
                                          <p:spTgt spid="100"/>
                                        </p:tgtEl>
                                        <p:attrNameLst>
                                          <p:attrName>style.visibility</p:attrName>
                                        </p:attrNameLst>
                                      </p:cBhvr>
                                      <p:to>
                                        <p:strVal val="visible"/>
                                      </p:to>
                                    </p:set>
                                    <p:anim calcmode="lin" valueType="num">
                                      <p:cBhvr additive="base">
                                        <p:cTn id="54" dur="1000" fill="hold"/>
                                        <p:tgtEl>
                                          <p:spTgt spid="100"/>
                                        </p:tgtEl>
                                        <p:attrNameLst>
                                          <p:attrName>ppt_x</p:attrName>
                                        </p:attrNameLst>
                                      </p:cBhvr>
                                      <p:tavLst>
                                        <p:tav tm="0">
                                          <p:val>
                                            <p:strVal val="0-#ppt_w/2"/>
                                          </p:val>
                                        </p:tav>
                                        <p:tav tm="100000">
                                          <p:val>
                                            <p:strVal val="#ppt_x"/>
                                          </p:val>
                                        </p:tav>
                                      </p:tavLst>
                                    </p:anim>
                                    <p:anim calcmode="lin" valueType="num">
                                      <p:cBhvr additive="base">
                                        <p:cTn id="55" dur="1000" fill="hold"/>
                                        <p:tgtEl>
                                          <p:spTgt spid="100"/>
                                        </p:tgtEl>
                                        <p:attrNameLst>
                                          <p:attrName>ppt_y</p:attrName>
                                        </p:attrNameLst>
                                      </p:cBhvr>
                                      <p:tavLst>
                                        <p:tav tm="0">
                                          <p:val>
                                            <p:strVal val="#ppt_y"/>
                                          </p:val>
                                        </p:tav>
                                        <p:tav tm="100000">
                                          <p:val>
                                            <p:strVal val="#ppt_y"/>
                                          </p:val>
                                        </p:tav>
                                      </p:tavLst>
                                    </p:anim>
                                  </p:childTnLst>
                                </p:cTn>
                              </p:par>
                              <p:par>
                                <p:cTn id="56" presetID="2" presetClass="entr" presetSubtype="8" decel="70000"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 calcmode="lin" valueType="num">
                                      <p:cBhvr additive="base">
                                        <p:cTn id="58" dur="1000" fill="hold"/>
                                        <p:tgtEl>
                                          <p:spTgt spid="96"/>
                                        </p:tgtEl>
                                        <p:attrNameLst>
                                          <p:attrName>ppt_x</p:attrName>
                                        </p:attrNameLst>
                                      </p:cBhvr>
                                      <p:tavLst>
                                        <p:tav tm="0">
                                          <p:val>
                                            <p:strVal val="0-#ppt_w/2"/>
                                          </p:val>
                                        </p:tav>
                                        <p:tav tm="100000">
                                          <p:val>
                                            <p:strVal val="#ppt_x"/>
                                          </p:val>
                                        </p:tav>
                                      </p:tavLst>
                                    </p:anim>
                                    <p:anim calcmode="lin" valueType="num">
                                      <p:cBhvr additive="base">
                                        <p:cTn id="59" dur="1000" fill="hold"/>
                                        <p:tgtEl>
                                          <p:spTgt spid="96"/>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02"/>
                                        </p:tgtEl>
                                        <p:attrNameLst>
                                          <p:attrName>style.visibility</p:attrName>
                                        </p:attrNameLst>
                                      </p:cBhvr>
                                      <p:to>
                                        <p:strVal val="visible"/>
                                      </p:to>
                                    </p:set>
                                    <p:animEffect transition="in" filter="wipe(left)">
                                      <p:cBhvr>
                                        <p:cTn id="63" dur="500"/>
                                        <p:tgtEl>
                                          <p:spTgt spid="102"/>
                                        </p:tgtEl>
                                      </p:cBhvr>
                                    </p:animEffect>
                                  </p:childTnLst>
                                </p:cTn>
                              </p:par>
                            </p:childTnLst>
                          </p:cTn>
                        </p:par>
                        <p:par>
                          <p:cTn id="64" fill="hold">
                            <p:stCondLst>
                              <p:cond delay="7000"/>
                            </p:stCondLst>
                            <p:childTnLst>
                              <p:par>
                                <p:cTn id="65" presetID="2" presetClass="entr" presetSubtype="8" decel="70000" fill="hold" grpId="0" nodeType="afterEffect">
                                  <p:stCondLst>
                                    <p:cond delay="0"/>
                                  </p:stCondLst>
                                  <p:childTnLst>
                                    <p:set>
                                      <p:cBhvr>
                                        <p:cTn id="66" dur="1" fill="hold">
                                          <p:stCondLst>
                                            <p:cond delay="0"/>
                                          </p:stCondLst>
                                        </p:cTn>
                                        <p:tgtEl>
                                          <p:spTgt spid="105"/>
                                        </p:tgtEl>
                                        <p:attrNameLst>
                                          <p:attrName>style.visibility</p:attrName>
                                        </p:attrNameLst>
                                      </p:cBhvr>
                                      <p:to>
                                        <p:strVal val="visible"/>
                                      </p:to>
                                    </p:set>
                                    <p:anim calcmode="lin" valueType="num">
                                      <p:cBhvr additive="base">
                                        <p:cTn id="67" dur="1000" fill="hold"/>
                                        <p:tgtEl>
                                          <p:spTgt spid="105"/>
                                        </p:tgtEl>
                                        <p:attrNameLst>
                                          <p:attrName>ppt_x</p:attrName>
                                        </p:attrNameLst>
                                      </p:cBhvr>
                                      <p:tavLst>
                                        <p:tav tm="0">
                                          <p:val>
                                            <p:strVal val="0-#ppt_w/2"/>
                                          </p:val>
                                        </p:tav>
                                        <p:tav tm="100000">
                                          <p:val>
                                            <p:strVal val="#ppt_x"/>
                                          </p:val>
                                        </p:tav>
                                      </p:tavLst>
                                    </p:anim>
                                    <p:anim calcmode="lin" valueType="num">
                                      <p:cBhvr additive="base">
                                        <p:cTn id="68" dur="1000" fill="hold"/>
                                        <p:tgtEl>
                                          <p:spTgt spid="105"/>
                                        </p:tgtEl>
                                        <p:attrNameLst>
                                          <p:attrName>ppt_y</p:attrName>
                                        </p:attrNameLst>
                                      </p:cBhvr>
                                      <p:tavLst>
                                        <p:tav tm="0">
                                          <p:val>
                                            <p:strVal val="#ppt_y"/>
                                          </p:val>
                                        </p:tav>
                                        <p:tav tm="100000">
                                          <p:val>
                                            <p:strVal val="#ppt_y"/>
                                          </p:val>
                                        </p:tav>
                                      </p:tavLst>
                                    </p:anim>
                                  </p:childTnLst>
                                </p:cTn>
                              </p:par>
                              <p:par>
                                <p:cTn id="69" presetID="2" presetClass="entr" presetSubtype="8" decel="70000" fill="hold" grpId="0" nodeType="withEffect">
                                  <p:stCondLst>
                                    <p:cond delay="0"/>
                                  </p:stCondLst>
                                  <p:childTnLst>
                                    <p:set>
                                      <p:cBhvr>
                                        <p:cTn id="70" dur="1" fill="hold">
                                          <p:stCondLst>
                                            <p:cond delay="0"/>
                                          </p:stCondLst>
                                        </p:cTn>
                                        <p:tgtEl>
                                          <p:spTgt spid="101"/>
                                        </p:tgtEl>
                                        <p:attrNameLst>
                                          <p:attrName>style.visibility</p:attrName>
                                        </p:attrNameLst>
                                      </p:cBhvr>
                                      <p:to>
                                        <p:strVal val="visible"/>
                                      </p:to>
                                    </p:set>
                                    <p:anim calcmode="lin" valueType="num">
                                      <p:cBhvr additive="base">
                                        <p:cTn id="71" dur="1000" fill="hold"/>
                                        <p:tgtEl>
                                          <p:spTgt spid="101"/>
                                        </p:tgtEl>
                                        <p:attrNameLst>
                                          <p:attrName>ppt_x</p:attrName>
                                        </p:attrNameLst>
                                      </p:cBhvr>
                                      <p:tavLst>
                                        <p:tav tm="0">
                                          <p:val>
                                            <p:strVal val="0-#ppt_w/2"/>
                                          </p:val>
                                        </p:tav>
                                        <p:tav tm="100000">
                                          <p:val>
                                            <p:strVal val="#ppt_x"/>
                                          </p:val>
                                        </p:tav>
                                      </p:tavLst>
                                    </p:anim>
                                    <p:anim calcmode="lin" valueType="num">
                                      <p:cBhvr additive="base">
                                        <p:cTn id="72" dur="1000" fill="hold"/>
                                        <p:tgtEl>
                                          <p:spTgt spid="101"/>
                                        </p:tgtEl>
                                        <p:attrNameLst>
                                          <p:attrName>ppt_y</p:attrName>
                                        </p:attrNameLst>
                                      </p:cBhvr>
                                      <p:tavLst>
                                        <p:tav tm="0">
                                          <p:val>
                                            <p:strVal val="#ppt_y"/>
                                          </p:val>
                                        </p:tav>
                                        <p:tav tm="100000">
                                          <p:val>
                                            <p:strVal val="#ppt_y"/>
                                          </p:val>
                                        </p:tav>
                                      </p:tavLst>
                                    </p:anim>
                                  </p:childTnLst>
                                </p:cTn>
                              </p:par>
                            </p:childTnLst>
                          </p:cTn>
                        </p:par>
                        <p:par>
                          <p:cTn id="73" fill="hold">
                            <p:stCondLst>
                              <p:cond delay="8000"/>
                            </p:stCondLst>
                            <p:childTnLst>
                              <p:par>
                                <p:cTn id="74" presetID="22" presetClass="entr" presetSubtype="4" fill="hold"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down)">
                                      <p:cBhvr>
                                        <p:cTn id="7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85" grpId="0"/>
      <p:bldP spid="86" grpId="0"/>
      <p:bldP spid="90" grpId="0"/>
      <p:bldP spid="91" grpId="0"/>
      <p:bldP spid="95" grpId="0"/>
      <p:bldP spid="96" grpId="0"/>
      <p:bldP spid="100" grpId="0"/>
      <p:bldP spid="101" grpId="0"/>
      <p:bldP spid="10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2628" y="876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90500" y="15874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46100" y="53974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62506" y="1089732"/>
            <a:ext cx="2809162" cy="2991470"/>
          </a:xfrm>
          <a:prstGeom prst="rect">
            <a:avLst/>
          </a:prstGeom>
        </p:spPr>
      </p:pic>
      <p:grpSp>
        <p:nvGrpSpPr>
          <p:cNvPr id="2" name="组合 1"/>
          <p:cNvGrpSpPr/>
          <p:nvPr/>
        </p:nvGrpSpPr>
        <p:grpSpPr>
          <a:xfrm>
            <a:off x="872672" y="245876"/>
            <a:ext cx="3813381" cy="1687710"/>
            <a:chOff x="834572" y="239526"/>
            <a:chExt cx="3813381"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60278" y="924850"/>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溺水自救</a:t>
              </a:r>
            </a:p>
          </p:txBody>
        </p:sp>
      </p:grpSp>
      <p:cxnSp>
        <p:nvCxnSpPr>
          <p:cNvPr id="9" name="直接连接符 36"/>
          <p:cNvCxnSpPr>
            <a:cxnSpLocks noChangeShapeType="1"/>
          </p:cNvCxnSpPr>
          <p:nvPr/>
        </p:nvCxnSpPr>
        <p:spPr bwMode="auto">
          <a:xfrm flipV="1">
            <a:off x="3097953" y="3388957"/>
            <a:ext cx="0" cy="534548"/>
          </a:xfrm>
          <a:prstGeom prst="line">
            <a:avLst/>
          </a:prstGeom>
          <a:noFill/>
          <a:ln w="6350">
            <a:solidFill>
              <a:srgbClr val="932322"/>
            </a:solidFill>
            <a:prstDash val="sysDot"/>
            <a:round/>
            <a:headEnd type="oval" w="med" len="med"/>
            <a:tailEnd type="oval" w="med" len="med"/>
          </a:ln>
          <a:extLst>
            <a:ext uri="{909E8E84-426E-40DD-AFC4-6F175D3DCCD1}">
              <a14:hiddenFill xmlns:a14="http://schemas.microsoft.com/office/drawing/2010/main">
                <a:noFill/>
              </a14:hiddenFill>
            </a:ext>
          </a:extLst>
        </p:spPr>
      </p:cxnSp>
      <p:cxnSp>
        <p:nvCxnSpPr>
          <p:cNvPr id="10" name="直接连接符 36"/>
          <p:cNvCxnSpPr>
            <a:cxnSpLocks noChangeShapeType="1"/>
          </p:cNvCxnSpPr>
          <p:nvPr/>
        </p:nvCxnSpPr>
        <p:spPr bwMode="auto">
          <a:xfrm flipV="1">
            <a:off x="6044353" y="3388957"/>
            <a:ext cx="0" cy="534548"/>
          </a:xfrm>
          <a:prstGeom prst="line">
            <a:avLst/>
          </a:prstGeom>
          <a:noFill/>
          <a:ln w="6350">
            <a:solidFill>
              <a:srgbClr val="932322"/>
            </a:solidFill>
            <a:prstDash val="sysDot"/>
            <a:round/>
            <a:headEnd type="oval" w="med" len="med"/>
            <a:tailEnd type="oval" w="med" len="med"/>
          </a:ln>
          <a:extLst>
            <a:ext uri="{909E8E84-426E-40DD-AFC4-6F175D3DCCD1}">
              <a14:hiddenFill xmlns:a14="http://schemas.microsoft.com/office/drawing/2010/main">
                <a:noFill/>
              </a14:hiddenFill>
            </a:ext>
          </a:extLst>
        </p:spPr>
      </p:cxnSp>
      <p:cxnSp>
        <p:nvCxnSpPr>
          <p:cNvPr id="13" name="直接连接符 36"/>
          <p:cNvCxnSpPr>
            <a:cxnSpLocks noChangeShapeType="1"/>
          </p:cNvCxnSpPr>
          <p:nvPr/>
        </p:nvCxnSpPr>
        <p:spPr bwMode="auto">
          <a:xfrm flipV="1">
            <a:off x="8990753" y="3388957"/>
            <a:ext cx="0" cy="534548"/>
          </a:xfrm>
          <a:prstGeom prst="line">
            <a:avLst/>
          </a:prstGeom>
          <a:noFill/>
          <a:ln w="6350">
            <a:solidFill>
              <a:srgbClr val="932322"/>
            </a:solidFill>
            <a:prstDash val="sysDot"/>
            <a:round/>
            <a:headEnd type="oval" w="med" len="med"/>
            <a:tailEnd type="oval" w="med" len="med"/>
          </a:ln>
          <a:extLst>
            <a:ext uri="{909E8E84-426E-40DD-AFC4-6F175D3DCCD1}">
              <a14:hiddenFill xmlns:a14="http://schemas.microsoft.com/office/drawing/2010/main">
                <a:noFill/>
              </a14:hiddenFill>
            </a:ext>
          </a:extLst>
        </p:spPr>
      </p:cxnSp>
      <p:cxnSp>
        <p:nvCxnSpPr>
          <p:cNvPr id="14" name="直接连接符 36"/>
          <p:cNvCxnSpPr>
            <a:cxnSpLocks noChangeShapeType="1"/>
          </p:cNvCxnSpPr>
          <p:nvPr/>
        </p:nvCxnSpPr>
        <p:spPr bwMode="auto">
          <a:xfrm flipV="1">
            <a:off x="4558453" y="3923504"/>
            <a:ext cx="0" cy="534548"/>
          </a:xfrm>
          <a:prstGeom prst="line">
            <a:avLst/>
          </a:prstGeom>
          <a:noFill/>
          <a:ln w="6350">
            <a:solidFill>
              <a:srgbClr val="932322"/>
            </a:solidFill>
            <a:prstDash val="sysDot"/>
            <a:round/>
            <a:headEnd type="oval" w="med" len="med"/>
            <a:tailEnd type="oval" w="med" len="med"/>
          </a:ln>
          <a:extLst>
            <a:ext uri="{909E8E84-426E-40DD-AFC4-6F175D3DCCD1}">
              <a14:hiddenFill xmlns:a14="http://schemas.microsoft.com/office/drawing/2010/main">
                <a:noFill/>
              </a14:hiddenFill>
            </a:ext>
          </a:extLst>
        </p:spPr>
      </p:cxnSp>
      <p:cxnSp>
        <p:nvCxnSpPr>
          <p:cNvPr id="15" name="直接连接符 36"/>
          <p:cNvCxnSpPr>
            <a:cxnSpLocks noChangeShapeType="1"/>
          </p:cNvCxnSpPr>
          <p:nvPr/>
        </p:nvCxnSpPr>
        <p:spPr bwMode="auto">
          <a:xfrm flipV="1">
            <a:off x="7568353" y="3923504"/>
            <a:ext cx="0" cy="534548"/>
          </a:xfrm>
          <a:prstGeom prst="line">
            <a:avLst/>
          </a:prstGeom>
          <a:noFill/>
          <a:ln w="6350">
            <a:solidFill>
              <a:srgbClr val="932322"/>
            </a:solidFill>
            <a:prstDash val="sysDot"/>
            <a:round/>
            <a:headEnd type="oval" w="med" len="med"/>
            <a:tailEnd type="oval" w="med" len="med"/>
          </a:ln>
          <a:extLst>
            <a:ext uri="{909E8E84-426E-40DD-AFC4-6F175D3DCCD1}">
              <a14:hiddenFill xmlns:a14="http://schemas.microsoft.com/office/drawing/2010/main">
                <a:noFill/>
              </a14:hiddenFill>
            </a:ext>
          </a:extLst>
        </p:spPr>
      </p:cxnSp>
      <p:grpSp>
        <p:nvGrpSpPr>
          <p:cNvPr id="16" name="组合 15"/>
          <p:cNvGrpSpPr/>
          <p:nvPr/>
        </p:nvGrpSpPr>
        <p:grpSpPr>
          <a:xfrm>
            <a:off x="2011499" y="3707604"/>
            <a:ext cx="7950200" cy="670395"/>
            <a:chOff x="2935767" y="3572539"/>
            <a:chExt cx="7950200" cy="670395"/>
          </a:xfrm>
        </p:grpSpPr>
        <p:cxnSp>
          <p:nvCxnSpPr>
            <p:cNvPr id="17" name="直接连接符 16"/>
            <p:cNvCxnSpPr/>
            <p:nvPr/>
          </p:nvCxnSpPr>
          <p:spPr>
            <a:xfrm>
              <a:off x="2935767" y="3788439"/>
              <a:ext cx="7531100" cy="0"/>
            </a:xfrm>
            <a:prstGeom prst="line">
              <a:avLst/>
            </a:prstGeom>
            <a:ln>
              <a:solidFill>
                <a:srgbClr val="932322"/>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0466867" y="3572539"/>
              <a:ext cx="419100" cy="419100"/>
            </a:xfrm>
            <a:prstGeom prst="ellipse">
              <a:avLst/>
            </a:prstGeom>
            <a:solidFill>
              <a:schemeClr val="bg1">
                <a:lumMod val="8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9" name="组合 18"/>
            <p:cNvGrpSpPr/>
            <p:nvPr/>
          </p:nvGrpSpPr>
          <p:grpSpPr>
            <a:xfrm>
              <a:off x="10562121" y="3706903"/>
              <a:ext cx="228592" cy="150372"/>
              <a:chOff x="11277600" y="2881753"/>
              <a:chExt cx="228592" cy="150372"/>
            </a:xfrm>
          </p:grpSpPr>
          <p:sp>
            <p:nvSpPr>
              <p:cNvPr id="30" name="箭头: V 形 29"/>
              <p:cNvSpPr/>
              <p:nvPr/>
            </p:nvSpPr>
            <p:spPr>
              <a:xfrm>
                <a:off x="11277600" y="2881753"/>
                <a:ext cx="126992" cy="150372"/>
              </a:xfrm>
              <a:prstGeom prst="chevron">
                <a:avLst/>
              </a:prstGeom>
              <a:solidFill>
                <a:srgbClr val="932322">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1" name="箭头: V 形 30"/>
              <p:cNvSpPr/>
              <p:nvPr/>
            </p:nvSpPr>
            <p:spPr>
              <a:xfrm>
                <a:off x="11379200" y="2881753"/>
                <a:ext cx="126992" cy="150372"/>
              </a:xfrm>
              <a:prstGeom prst="chevron">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0" name="椭圆 19"/>
            <p:cNvSpPr/>
            <p:nvPr/>
          </p:nvSpPr>
          <p:spPr>
            <a:xfrm>
              <a:off x="3821518" y="3572539"/>
              <a:ext cx="419100" cy="4191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21" name="椭圆 20"/>
            <p:cNvSpPr/>
            <p:nvPr/>
          </p:nvSpPr>
          <p:spPr>
            <a:xfrm>
              <a:off x="5288368" y="3572539"/>
              <a:ext cx="419100" cy="4191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22" name="椭圆 21"/>
            <p:cNvSpPr/>
            <p:nvPr/>
          </p:nvSpPr>
          <p:spPr>
            <a:xfrm>
              <a:off x="6767918" y="3572539"/>
              <a:ext cx="419100" cy="4191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23" name="椭圆 22"/>
            <p:cNvSpPr/>
            <p:nvPr/>
          </p:nvSpPr>
          <p:spPr>
            <a:xfrm>
              <a:off x="8285568" y="3572539"/>
              <a:ext cx="419100" cy="4191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24" name="椭圆 23"/>
            <p:cNvSpPr/>
            <p:nvPr/>
          </p:nvSpPr>
          <p:spPr>
            <a:xfrm>
              <a:off x="9710107" y="3572539"/>
              <a:ext cx="419100" cy="419100"/>
            </a:xfrm>
            <a:prstGeom prst="ellipse">
              <a:avLst/>
            </a:prstGeom>
            <a:solidFill>
              <a:srgbClr val="932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25" name="文本框 24"/>
            <p:cNvSpPr txBox="1"/>
            <p:nvPr/>
          </p:nvSpPr>
          <p:spPr>
            <a:xfrm>
              <a:off x="3796158" y="3596603"/>
              <a:ext cx="471637" cy="369332"/>
            </a:xfrm>
            <a:prstGeom prst="rect">
              <a:avLst/>
            </a:prstGeom>
            <a:noFill/>
          </p:spPr>
          <p:txBody>
            <a:bodyPr wrap="square" rtlCol="0">
              <a:spAutoFit/>
            </a:bodyPr>
            <a:lstStyle/>
            <a:p>
              <a:pPr algn="ctr"/>
              <a:r>
                <a:rPr lang="en-US" altLang="zh-CN" b="1" dirty="0">
                  <a:solidFill>
                    <a:schemeClr val="bg1"/>
                  </a:solidFill>
                  <a:cs typeface="+mn-ea"/>
                  <a:sym typeface="+mn-lt"/>
                </a:rPr>
                <a:t>01</a:t>
              </a:r>
            </a:p>
          </p:txBody>
        </p:sp>
        <p:sp>
          <p:nvSpPr>
            <p:cNvPr id="26" name="文本框 25"/>
            <p:cNvSpPr txBox="1"/>
            <p:nvPr/>
          </p:nvSpPr>
          <p:spPr>
            <a:xfrm>
              <a:off x="5268824" y="3596603"/>
              <a:ext cx="464369" cy="646331"/>
            </a:xfrm>
            <a:prstGeom prst="rect">
              <a:avLst/>
            </a:prstGeom>
            <a:noFill/>
          </p:spPr>
          <p:txBody>
            <a:bodyPr wrap="square" rtlCol="0">
              <a:spAutoFit/>
            </a:bodyPr>
            <a:lstStyle/>
            <a:p>
              <a:pPr algn="ctr"/>
              <a:r>
                <a:rPr lang="en-US" altLang="zh-CN" b="1" dirty="0">
                  <a:solidFill>
                    <a:schemeClr val="bg1"/>
                  </a:solidFill>
                  <a:cs typeface="+mn-ea"/>
                  <a:sym typeface="+mn-lt"/>
                </a:rPr>
                <a:t>02</a:t>
              </a:r>
            </a:p>
          </p:txBody>
        </p:sp>
        <p:sp>
          <p:nvSpPr>
            <p:cNvPr id="27" name="文本框 26"/>
            <p:cNvSpPr txBox="1"/>
            <p:nvPr/>
          </p:nvSpPr>
          <p:spPr>
            <a:xfrm>
              <a:off x="6741489" y="3596603"/>
              <a:ext cx="471637" cy="369332"/>
            </a:xfrm>
            <a:prstGeom prst="rect">
              <a:avLst/>
            </a:prstGeom>
            <a:noFill/>
          </p:spPr>
          <p:txBody>
            <a:bodyPr wrap="square" rtlCol="0">
              <a:spAutoFit/>
            </a:bodyPr>
            <a:lstStyle/>
            <a:p>
              <a:pPr algn="ctr"/>
              <a:r>
                <a:rPr lang="en-US" altLang="zh-CN" b="1">
                  <a:solidFill>
                    <a:schemeClr val="bg1"/>
                  </a:solidFill>
                  <a:cs typeface="+mn-ea"/>
                  <a:sym typeface="+mn-lt"/>
                </a:rPr>
                <a:t>03</a:t>
              </a:r>
            </a:p>
          </p:txBody>
        </p:sp>
        <p:sp>
          <p:nvSpPr>
            <p:cNvPr id="28" name="文本框 27"/>
            <p:cNvSpPr txBox="1"/>
            <p:nvPr/>
          </p:nvSpPr>
          <p:spPr>
            <a:xfrm>
              <a:off x="8243030" y="3596603"/>
              <a:ext cx="471637" cy="369332"/>
            </a:xfrm>
            <a:prstGeom prst="rect">
              <a:avLst/>
            </a:prstGeom>
            <a:noFill/>
          </p:spPr>
          <p:txBody>
            <a:bodyPr wrap="square" rtlCol="0">
              <a:spAutoFit/>
            </a:bodyPr>
            <a:lstStyle/>
            <a:p>
              <a:pPr algn="ctr"/>
              <a:r>
                <a:rPr lang="en-US" altLang="zh-CN" b="1">
                  <a:solidFill>
                    <a:schemeClr val="bg1"/>
                  </a:solidFill>
                  <a:cs typeface="+mn-ea"/>
                  <a:sym typeface="+mn-lt"/>
                </a:rPr>
                <a:t>04</a:t>
              </a:r>
            </a:p>
          </p:txBody>
        </p:sp>
        <p:sp>
          <p:nvSpPr>
            <p:cNvPr id="29" name="文本框 28"/>
            <p:cNvSpPr txBox="1"/>
            <p:nvPr/>
          </p:nvSpPr>
          <p:spPr>
            <a:xfrm>
              <a:off x="9677195" y="3596603"/>
              <a:ext cx="471637" cy="369332"/>
            </a:xfrm>
            <a:prstGeom prst="rect">
              <a:avLst/>
            </a:prstGeom>
            <a:noFill/>
          </p:spPr>
          <p:txBody>
            <a:bodyPr wrap="square" rtlCol="0">
              <a:spAutoFit/>
            </a:bodyPr>
            <a:lstStyle/>
            <a:p>
              <a:pPr algn="ctr"/>
              <a:r>
                <a:rPr lang="en-US" altLang="zh-CN" b="1">
                  <a:solidFill>
                    <a:schemeClr val="bg1"/>
                  </a:solidFill>
                  <a:cs typeface="+mn-ea"/>
                  <a:sym typeface="+mn-lt"/>
                </a:rPr>
                <a:t>05</a:t>
              </a:r>
            </a:p>
          </p:txBody>
        </p:sp>
      </p:grpSp>
      <p:sp>
        <p:nvSpPr>
          <p:cNvPr id="34" name="îŝḷîḓé-TextBox 58"/>
          <p:cNvSpPr txBox="1"/>
          <p:nvPr/>
        </p:nvSpPr>
        <p:spPr bwMode="auto">
          <a:xfrm>
            <a:off x="1864360" y="2273300"/>
            <a:ext cx="2467610" cy="716280"/>
          </a:xfrm>
          <a:prstGeom prst="rect">
            <a:avLst/>
          </a:prstGeom>
          <a:noFill/>
        </p:spPr>
        <p:txBody>
          <a:bodyPr wrap="square" lIns="90000" tIns="46800" rIns="90000" bIns="46800"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dirty="0">
                <a:cs typeface="+mn-ea"/>
                <a:sym typeface="+mn-lt"/>
              </a:rPr>
              <a:t>不要慌张，发现周围有人时立即呼救</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8" name="îŝḷîḓé-TextBox 62"/>
          <p:cNvSpPr txBox="1"/>
          <p:nvPr/>
        </p:nvSpPr>
        <p:spPr bwMode="auto">
          <a:xfrm>
            <a:off x="2872105" y="4870450"/>
            <a:ext cx="3339465" cy="629285"/>
          </a:xfrm>
          <a:prstGeom prst="rect">
            <a:avLst/>
          </a:prstGeom>
          <a:noFill/>
        </p:spPr>
        <p:txBody>
          <a:bodyPr wrap="square" lIns="90000" tIns="46800" rIns="90000" bIns="46800"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dirty="0">
                <a:cs typeface="+mn-ea"/>
                <a:sym typeface="+mn-lt"/>
              </a:rPr>
              <a:t>放松全身，让身体飘浮在水面上，将头部浮出水面，用脚踢水，防止体力丧失，等待救援</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1" name="îŝḷîḓé-TextBox 64"/>
          <p:cNvSpPr txBox="1"/>
          <p:nvPr/>
        </p:nvSpPr>
        <p:spPr bwMode="auto">
          <a:xfrm>
            <a:off x="6546850" y="4779645"/>
            <a:ext cx="4147185" cy="509905"/>
          </a:xfrm>
          <a:prstGeom prst="rect">
            <a:avLst/>
          </a:prstGeom>
          <a:noFill/>
        </p:spPr>
        <p:txBody>
          <a:bodyPr wrap="square" lIns="90000" tIns="46800" rIns="90000" bIns="46800"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dirty="0">
                <a:cs typeface="+mn-ea"/>
                <a:sym typeface="+mn-lt"/>
              </a:rPr>
              <a:t>如果在水中突然抽筋，又无法靠岸时，立即求救。如周围无人，可深吸一口气潜入水中，伸直抽筋的那条腿，用手将脚趾向上扳，以解除抽筋</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4" name="îŝḷîḓé-TextBox 66"/>
          <p:cNvSpPr txBox="1"/>
          <p:nvPr/>
        </p:nvSpPr>
        <p:spPr bwMode="auto">
          <a:xfrm>
            <a:off x="5024755" y="2181225"/>
            <a:ext cx="2223770" cy="1002665"/>
          </a:xfrm>
          <a:prstGeom prst="rect">
            <a:avLst/>
          </a:prstGeom>
          <a:noFill/>
        </p:spPr>
        <p:txBody>
          <a:bodyPr wrap="square" lIns="90000" tIns="46800" rIns="90000" bIns="46800"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dirty="0">
                <a:cs typeface="+mn-ea"/>
                <a:sym typeface="+mn-lt"/>
              </a:rPr>
              <a:t>身体下沉时，可将手掌向下压</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7" name="îŝḷîḓé-TextBox 68"/>
          <p:cNvSpPr txBox="1"/>
          <p:nvPr/>
        </p:nvSpPr>
        <p:spPr bwMode="auto">
          <a:xfrm>
            <a:off x="7790815" y="2181225"/>
            <a:ext cx="2903220" cy="808355"/>
          </a:xfrm>
          <a:prstGeom prst="rect">
            <a:avLst/>
          </a:prstGeom>
          <a:noFill/>
        </p:spPr>
        <p:txBody>
          <a:bodyPr wrap="square" lIns="90000" tIns="46800" rIns="90000" bIns="46800"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dirty="0">
                <a:cs typeface="+mn-ea"/>
                <a:sym typeface="+mn-lt"/>
              </a:rPr>
              <a:t>顺着水流，边漂边游，如有人相救，自己要尽量放松，不可紧紧抱住抢救者</a:t>
            </a:r>
          </a:p>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528" y="2419"/>
            <a:ext cx="12187471" cy="6854647"/>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251" t="2216" r="1354" b="2216"/>
          <a:stretch>
            <a:fillRect/>
          </a:stretch>
        </p:blipFill>
        <p:spPr>
          <a:xfrm>
            <a:off x="152400" y="152399"/>
            <a:ext cx="11874500" cy="6553201"/>
          </a:xfrm>
          <a:prstGeom prst="rect">
            <a:avLst/>
          </a:prstGeom>
        </p:spPr>
      </p:pic>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l="4167" t="7773" r="4791" b="7958"/>
          <a:stretch>
            <a:fillRect/>
          </a:stretch>
        </p:blipFill>
        <p:spPr>
          <a:xfrm>
            <a:off x="508000" y="533399"/>
            <a:ext cx="11099800" cy="5778501"/>
          </a:xfrm>
          <a:prstGeom prst="rect">
            <a:avLst/>
          </a:prstGeom>
        </p:spPr>
      </p:pic>
      <p:pic>
        <p:nvPicPr>
          <p:cNvPr id="35" name="图片 34"/>
          <p:cNvPicPr>
            <a:picLocks noChangeAspect="1"/>
          </p:cNvPicPr>
          <p:nvPr/>
        </p:nvPicPr>
        <p:blipFill rotWithShape="1">
          <a:blip r:embed="rId6" cstate="print">
            <a:extLst>
              <a:ext uri="{28A0092B-C50C-407E-A947-70E740481C1C}">
                <a14:useLocalDpi xmlns:a14="http://schemas.microsoft.com/office/drawing/2010/main" val="0"/>
              </a:ext>
            </a:extLst>
          </a:blip>
          <a:srcRect l="32337" t="11292" r="29122" b="15737"/>
          <a:stretch>
            <a:fillRect/>
          </a:stretch>
        </p:blipFill>
        <p:spPr>
          <a:xfrm rot="10800000">
            <a:off x="8724406" y="1083382"/>
            <a:ext cx="2809162" cy="2991470"/>
          </a:xfrm>
          <a:prstGeom prst="rect">
            <a:avLst/>
          </a:prstGeom>
        </p:spPr>
      </p:pic>
      <p:grpSp>
        <p:nvGrpSpPr>
          <p:cNvPr id="2" name="组合 1"/>
          <p:cNvGrpSpPr/>
          <p:nvPr/>
        </p:nvGrpSpPr>
        <p:grpSpPr>
          <a:xfrm>
            <a:off x="834572" y="239526"/>
            <a:ext cx="3803856" cy="1687710"/>
            <a:chOff x="834572" y="239526"/>
            <a:chExt cx="3803856" cy="1687710"/>
          </a:xfrm>
        </p:grpSpPr>
        <p:pic>
          <p:nvPicPr>
            <p:cNvPr id="11" name="图片 10"/>
            <p:cNvPicPr>
              <a:picLocks noChangeAspect="1"/>
            </p:cNvPicPr>
            <p:nvPr/>
          </p:nvPicPr>
          <p:blipFill rotWithShape="1">
            <a:blip r:embed="rId7">
              <a:extLst>
                <a:ext uri="{28A0092B-C50C-407E-A947-70E740481C1C}">
                  <a14:useLocalDpi xmlns:a14="http://schemas.microsoft.com/office/drawing/2010/main" val="0"/>
                </a:ext>
              </a:extLst>
            </a:blip>
            <a:srcRect r="24223"/>
            <a:stretch>
              <a:fillRect/>
            </a:stretch>
          </p:blipFill>
          <p:spPr>
            <a:xfrm>
              <a:off x="834572" y="239526"/>
              <a:ext cx="3360057" cy="1687710"/>
            </a:xfrm>
            <a:prstGeom prst="rect">
              <a:avLst/>
            </a:prstGeom>
          </p:spPr>
        </p:pic>
        <p:sp>
          <p:nvSpPr>
            <p:cNvPr id="12" name="TextBox 23"/>
            <p:cNvSpPr txBox="1"/>
            <p:nvPr/>
          </p:nvSpPr>
          <p:spPr>
            <a:xfrm>
              <a:off x="1650753" y="915325"/>
              <a:ext cx="2987675" cy="523220"/>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lvl="0" indent="0" eaLnBrk="1" hangingPunct="1">
                <a:spcBef>
                  <a:spcPct val="0"/>
                </a:spcBef>
                <a:buNone/>
              </a:pPr>
              <a:r>
                <a:rPr lang="zh-CN" altLang="en-US" sz="2800" dirty="0">
                  <a:solidFill>
                    <a:schemeClr val="bg1"/>
                  </a:solidFill>
                  <a:cs typeface="+mn-ea"/>
                  <a:sym typeface="+mn-lt"/>
                </a:rPr>
                <a:t>出游安全</a:t>
              </a:r>
            </a:p>
          </p:txBody>
        </p:sp>
      </p:grpSp>
      <p:sp>
        <p:nvSpPr>
          <p:cNvPr id="10" name="TextBox 33"/>
          <p:cNvSpPr txBox="1"/>
          <p:nvPr/>
        </p:nvSpPr>
        <p:spPr>
          <a:xfrm>
            <a:off x="3784943" y="4396292"/>
            <a:ext cx="6739356" cy="1691005"/>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marL="0" marR="0" lvl="0" indent="0" defTabSz="914400" rtl="0" eaLnBrk="1" fontAlgn="base" latinLnBrk="0" hangingPunct="1">
              <a:lnSpc>
                <a:spcPct val="130000"/>
              </a:lnSpc>
              <a:spcBef>
                <a:spcPct val="0"/>
              </a:spcBef>
              <a:spcAft>
                <a:spcPct val="0"/>
              </a:spcAft>
              <a:buClrTx/>
              <a:buSzTx/>
              <a:buFont typeface="Arial" panose="020B0604020202020204" pitchFamily="34" charset="0"/>
              <a:buNone/>
              <a:defRPr/>
            </a:pPr>
            <a:r>
              <a:rPr lang="zh-CN" altLang="en-US" sz="1600" dirty="0">
                <a:latin typeface="+mn-lt"/>
                <a:ea typeface="+mn-ea"/>
                <a:cs typeface="+mn-ea"/>
                <a:sym typeface="+mn-lt"/>
              </a:rPr>
              <a:t>外出旅游的同学注意遵守消防规定，不携带火种和易燃易爆物品进入林区，以防发生火灾。大家外出参加野外活动时也不要擅自带火种（打火机、火柴等），不要随意玩火，防止意外事故，酿成大错。如果遇到意外情况，不要盲目施救，以免造成更大的人身伤害，需立即报警求援。牢牢记住报警电话，及时拨打：</a:t>
            </a:r>
            <a:r>
              <a:rPr lang="zh-CN" altLang="en-US" sz="1600" b="1" dirty="0">
                <a:solidFill>
                  <a:srgbClr val="C00000"/>
                </a:solidFill>
                <a:latin typeface="+mn-lt"/>
                <a:ea typeface="+mn-ea"/>
                <a:cs typeface="+mn-ea"/>
                <a:sym typeface="+mn-lt"/>
              </a:rPr>
              <a:t>火警 </a:t>
            </a:r>
            <a:r>
              <a:rPr lang="en-US" altLang="zh-CN" sz="1600" b="1" dirty="0">
                <a:solidFill>
                  <a:srgbClr val="C00000"/>
                </a:solidFill>
                <a:latin typeface="+mn-lt"/>
                <a:ea typeface="+mn-ea"/>
                <a:cs typeface="+mn-ea"/>
                <a:sym typeface="+mn-lt"/>
              </a:rPr>
              <a:t>119 </a:t>
            </a:r>
            <a:r>
              <a:rPr lang="zh-CN" altLang="en-US" sz="1600" b="1" dirty="0">
                <a:solidFill>
                  <a:srgbClr val="C00000"/>
                </a:solidFill>
                <a:latin typeface="+mn-lt"/>
                <a:ea typeface="+mn-ea"/>
                <a:cs typeface="+mn-ea"/>
                <a:sym typeface="+mn-lt"/>
              </a:rPr>
              <a:t>报警 </a:t>
            </a:r>
            <a:r>
              <a:rPr lang="en-US" altLang="zh-CN" sz="1600" b="1" dirty="0">
                <a:solidFill>
                  <a:srgbClr val="C00000"/>
                </a:solidFill>
                <a:latin typeface="+mn-lt"/>
                <a:ea typeface="+mn-ea"/>
                <a:cs typeface="+mn-ea"/>
                <a:sym typeface="+mn-lt"/>
              </a:rPr>
              <a:t>110 </a:t>
            </a:r>
            <a:r>
              <a:rPr lang="zh-CN" altLang="en-US" sz="1600" b="1" dirty="0">
                <a:solidFill>
                  <a:srgbClr val="C00000"/>
                </a:solidFill>
                <a:latin typeface="+mn-lt"/>
                <a:ea typeface="+mn-ea"/>
                <a:cs typeface="+mn-ea"/>
                <a:sym typeface="+mn-lt"/>
              </a:rPr>
              <a:t>救护 </a:t>
            </a:r>
            <a:r>
              <a:rPr lang="en-US" altLang="zh-CN" sz="1600" b="1" dirty="0">
                <a:solidFill>
                  <a:srgbClr val="C00000"/>
                </a:solidFill>
                <a:latin typeface="+mn-lt"/>
                <a:ea typeface="+mn-ea"/>
                <a:cs typeface="+mn-ea"/>
                <a:sym typeface="+mn-lt"/>
              </a:rPr>
              <a:t>120</a:t>
            </a:r>
            <a:r>
              <a:rPr lang="zh-CN" altLang="en-US" sz="1600" b="1" dirty="0">
                <a:solidFill>
                  <a:srgbClr val="C00000"/>
                </a:solidFill>
                <a:latin typeface="+mn-lt"/>
                <a:ea typeface="+mn-ea"/>
                <a:cs typeface="+mn-ea"/>
                <a:sym typeface="+mn-lt"/>
              </a:rPr>
              <a:t>。</a:t>
            </a:r>
            <a:endParaRPr kumimoji="0" lang="zh-CN" altLang="en-US" sz="1600" b="1" i="0" u="none" strike="noStrike" kern="0" cap="none" spc="0" normalizeH="0" baseline="0" noProof="0" dirty="0">
              <a:ln>
                <a:noFill/>
              </a:ln>
              <a:solidFill>
                <a:srgbClr val="C00000"/>
              </a:solidFill>
              <a:effectLst/>
              <a:uLnTx/>
              <a:uFillTx/>
              <a:latin typeface="+mn-lt"/>
              <a:ea typeface="+mn-ea"/>
              <a:cs typeface="+mn-ea"/>
              <a:sym typeface="+mn-lt"/>
            </a:endParaRPr>
          </a:p>
        </p:txBody>
      </p:sp>
      <p:sp>
        <p:nvSpPr>
          <p:cNvPr id="13" name="矩形 9"/>
          <p:cNvSpPr/>
          <p:nvPr/>
        </p:nvSpPr>
        <p:spPr>
          <a:xfrm>
            <a:off x="3498946" y="3889380"/>
            <a:ext cx="2279650" cy="46037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r" defTabSz="457200" rtl="0" eaLnBrk="1" fontAlgn="base" latinLnBrk="0" hangingPunct="1">
              <a:lnSpc>
                <a:spcPct val="100000"/>
              </a:lnSpc>
              <a:spcBef>
                <a:spcPct val="0"/>
              </a:spcBef>
              <a:spcAft>
                <a:spcPct val="0"/>
              </a:spcAft>
              <a:buClrTx/>
              <a:buSzTx/>
              <a:buFontTx/>
              <a:buNone/>
              <a:defRPr/>
            </a:pPr>
            <a:r>
              <a:rPr lang="zh-CN" altLang="en-US" sz="2400" dirty="0">
                <a:solidFill>
                  <a:srgbClr val="932322"/>
                </a:solidFill>
                <a:cs typeface="+mn-ea"/>
                <a:sym typeface="+mn-lt"/>
              </a:rPr>
              <a:t>增强防范意识</a:t>
            </a:r>
          </a:p>
        </p:txBody>
      </p:sp>
      <p:sp>
        <p:nvSpPr>
          <p:cNvPr id="15" name="TextBox 38"/>
          <p:cNvSpPr txBox="1"/>
          <p:nvPr/>
        </p:nvSpPr>
        <p:spPr>
          <a:xfrm>
            <a:off x="3768819" y="2289423"/>
            <a:ext cx="6730577" cy="1370965"/>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30000"/>
              </a:lnSpc>
              <a:spcBef>
                <a:spcPct val="0"/>
              </a:spcBef>
              <a:spcAft>
                <a:spcPct val="0"/>
              </a:spcAft>
              <a:buClrTx/>
              <a:buSzTx/>
              <a:buFont typeface="Arial" panose="020B0604020202020204" pitchFamily="34" charset="0"/>
              <a:buNone/>
              <a:defRPr/>
            </a:pPr>
            <a:r>
              <a:rPr lang="zh-CN" altLang="en-US" sz="1600" dirty="0">
                <a:latin typeface="+mn-lt"/>
                <a:ea typeface="+mn-ea"/>
                <a:cs typeface="+mn-ea"/>
                <a:sym typeface="+mn-lt"/>
              </a:rPr>
              <a:t>同学们可利用这次假期，走进广阔大自然，拥抱大自然，去仔细观察、探索课堂上学不到的知识。但同时应加强自我防范，自我保护意识，防止发生财物遗失，人身伤害事故。严格要求自己，维护学校的形象和利益，严禁有损学校形象和声誉的行为。</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mn-lt"/>
              <a:ea typeface="+mn-ea"/>
              <a:cs typeface="+mn-ea"/>
              <a:sym typeface="+mn-lt"/>
            </a:endParaRPr>
          </a:p>
        </p:txBody>
      </p:sp>
      <p:sp>
        <p:nvSpPr>
          <p:cNvPr id="16" name="矩形 9"/>
          <p:cNvSpPr/>
          <p:nvPr/>
        </p:nvSpPr>
        <p:spPr>
          <a:xfrm>
            <a:off x="3768725" y="1763395"/>
            <a:ext cx="2451100" cy="46037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0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stStyle>
          <a:p>
            <a:pPr marL="0" marR="0" lvl="0" indent="0" algn="l" defTabSz="457200" rtl="0" eaLnBrk="1" fontAlgn="base" latinLnBrk="0" hangingPunct="1">
              <a:lnSpc>
                <a:spcPct val="100000"/>
              </a:lnSpc>
              <a:spcBef>
                <a:spcPct val="0"/>
              </a:spcBef>
              <a:spcAft>
                <a:spcPct val="0"/>
              </a:spcAft>
              <a:buClrTx/>
              <a:buSzTx/>
              <a:buFontTx/>
              <a:buNone/>
              <a:defRPr/>
            </a:pPr>
            <a:r>
              <a:rPr kumimoji="0" lang="zh-CN" altLang="en-US" sz="2400" i="0" u="none" strike="noStrike" kern="1200" cap="none" spc="0" normalizeH="0" baseline="0" noProof="0" dirty="0">
                <a:ln>
                  <a:noFill/>
                </a:ln>
                <a:solidFill>
                  <a:srgbClr val="932322"/>
                </a:solidFill>
                <a:effectLst/>
                <a:uLnTx/>
                <a:uFillTx/>
                <a:cs typeface="+mn-ea"/>
                <a:sym typeface="+mn-lt"/>
              </a:rPr>
              <a:t>拥抱大自然</a:t>
            </a:r>
          </a:p>
        </p:txBody>
      </p:sp>
      <p:pic>
        <p:nvPicPr>
          <p:cNvPr id="5" name="图片 4" descr="C:\Users\guohuayang\Desktop\u=3844626972,1856369725&amp;fm=26&amp;gp=0.jpgu=3844626972,1856369725&amp;fm=26&amp;gp=0"/>
          <p:cNvPicPr>
            <a:picLocks noChangeAspect="1"/>
          </p:cNvPicPr>
          <p:nvPr/>
        </p:nvPicPr>
        <p:blipFill rotWithShape="1">
          <a:blip r:embed="rId8"/>
          <a:srcRect l="22435" t="-853" r="28705" b="853"/>
          <a:stretch>
            <a:fillRect/>
          </a:stretch>
        </p:blipFill>
        <p:spPr>
          <a:xfrm>
            <a:off x="1717428" y="4235253"/>
            <a:ext cx="1711915" cy="1711915"/>
          </a:xfrm>
          <a:prstGeom prst="ellipse">
            <a:avLst/>
          </a:prstGeom>
          <a:ln w="101600">
            <a:solidFill>
              <a:srgbClr val="932322"/>
            </a:solidFill>
          </a:ln>
        </p:spPr>
      </p:pic>
      <p:pic>
        <p:nvPicPr>
          <p:cNvPr id="19" name="图片 18" descr="C:\Users\guohuayang\Desktop\u=810447256,60393143&amp;fm=26&amp;gp=0.jpgu=810447256,60393143&amp;fm=26&amp;gp=0"/>
          <p:cNvPicPr>
            <a:picLocks noChangeAspect="1"/>
          </p:cNvPicPr>
          <p:nvPr/>
        </p:nvPicPr>
        <p:blipFill rotWithShape="1">
          <a:blip r:embed="rId9"/>
          <a:srcRect/>
          <a:stretch>
            <a:fillRect/>
          </a:stretch>
        </p:blipFill>
        <p:spPr>
          <a:xfrm>
            <a:off x="1657679" y="1927237"/>
            <a:ext cx="1711914" cy="1711914"/>
          </a:xfrm>
          <a:prstGeom prst="ellipse">
            <a:avLst/>
          </a:prstGeom>
          <a:ln w="101600">
            <a:solidFill>
              <a:srgbClr val="932322"/>
            </a:solidFill>
          </a:ln>
        </p:spPr>
      </p:pic>
      <p:pic>
        <p:nvPicPr>
          <p:cNvPr id="3" name="图片 2" descr="u=1614213477,3480168001&amp;fm=11&amp;gp=0"/>
          <p:cNvPicPr>
            <a:picLocks noChangeAspect="1"/>
          </p:cNvPicPr>
          <p:nvPr/>
        </p:nvPicPr>
        <p:blipFill>
          <a:blip r:embed="rId10">
            <a:extLst>
              <a:ext uri="{BEBA8EAE-BF5A-486C-A8C5-ECC9F3942E4B}">
                <a14:imgProps xmlns:a14="http://schemas.microsoft.com/office/drawing/2010/main">
                  <a14:imgLayer>
                    <a14:imgEffect>
                      <a14:backgroundRemoval t="0" b="90000" l="0" r="94231">
                        <a14:foregroundMark x1="19231" y1="14231" x2="19231" y2="14231"/>
                        <a14:foregroundMark x1="17692" y1="40385" x2="17692" y2="40385"/>
                        <a14:foregroundMark x1="15385" y1="25000" x2="15385" y2="25000"/>
                        <a14:foregroundMark x1="12308" y1="61154" x2="12308" y2="61154"/>
                        <a14:foregroundMark x1="50385" y1="18846" x2="50385" y2="18846"/>
                        <a14:foregroundMark x1="54231" y1="31538" x2="54231" y2="31538"/>
                        <a14:foregroundMark x1="46154" y1="34231" x2="46154" y2="34231"/>
                        <a14:foregroundMark x1="49615" y1="12308" x2="49615" y2="12308"/>
                        <a14:foregroundMark x1="86154" y1="58462" x2="86154" y2="58462"/>
                        <a14:foregroundMark x1="83077" y1="55769" x2="83077" y2="55769"/>
                        <a14:foregroundMark x1="85769" y1="74231" x2="85769" y2="74231"/>
                        <a14:foregroundMark x1="94231" y1="72692" x2="94231" y2="72692"/>
                        <a14:foregroundMark x1="81154" y1="68077" x2="81154" y2="68077"/>
                        <a14:foregroundMark x1="45769" y1="71923" x2="45769" y2="71923"/>
                        <a14:foregroundMark x1="44231" y1="84231" x2="44231" y2="84231"/>
                        <a14:foregroundMark x1="38462" y1="73846" x2="38462" y2="73846"/>
                        <a14:foregroundMark x1="39615" y1="82692" x2="39615" y2="82692"/>
                        <a14:foregroundMark x1="41154" y1="67692" x2="41154" y2="67692"/>
                        <a14:foregroundMark x1="45000" y1="65000" x2="45000" y2="65000"/>
                        <a14:foregroundMark x1="9231" y1="33846" x2="9231" y2="33846"/>
                        <a14:foregroundMark x1="18462" y1="8077" x2="18462" y2="8077"/>
                        <a14:foregroundMark x1="16923" y1="18846" x2="16923" y2="18846"/>
                        <a14:foregroundMark x1="21923" y1="17308" x2="21923" y2="17308"/>
                        <a14:foregroundMark x1="14231" y1="13846" x2="14231" y2="13846"/>
                        <a14:foregroundMark x1="86154" y1="63462" x2="86154" y2="63462"/>
                        <a14:foregroundMark x1="90769" y1="64231" x2="90769" y2="64231"/>
                      </a14:backgroundRemoval>
                    </a14:imgEffect>
                  </a14:imgLayer>
                </a14:imgProps>
              </a:ext>
            </a:extLst>
          </a:blip>
          <a:stretch>
            <a:fillRect/>
          </a:stretch>
        </p:blipFill>
        <p:spPr>
          <a:xfrm>
            <a:off x="9861958" y="689681"/>
            <a:ext cx="1613453" cy="161345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circle(in)">
                                      <p:cBhvr>
                                        <p:cTn id="11" dur="1000"/>
                                        <p:tgtEl>
                                          <p:spTgt spid="19"/>
                                        </p:tgtEl>
                                      </p:cBhvr>
                                    </p:animEffect>
                                  </p:childTnLst>
                                </p:cTn>
                              </p:par>
                              <p:par>
                                <p:cTn id="12" presetID="6"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10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ppt_x</p:attrName>
                                        </p:attrNameLst>
                                      </p:cBhvr>
                                      <p:tavLst>
                                        <p:tav tm="0">
                                          <p:val>
                                            <p:strVal val="#ppt_x-.2"/>
                                          </p:val>
                                        </p:tav>
                                        <p:tav tm="100000">
                                          <p:val>
                                            <p:strVal val="#ppt_x"/>
                                          </p:val>
                                        </p:tav>
                                      </p:tavLst>
                                    </p:anim>
                                    <p:anim calcmode="lin" valueType="num">
                                      <p:cBhvr>
                                        <p:cTn id="32"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3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kpip1kq">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kpip1kq">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3kpip1kq">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206</TotalTime>
  <Words>1646</Words>
  <Application>Microsoft Office PowerPoint</Application>
  <PresentationFormat>宽屏</PresentationFormat>
  <Paragraphs>217</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4</vt:i4>
      </vt:variant>
      <vt:variant>
        <vt:lpstr>幻灯片标题</vt:lpstr>
      </vt:variant>
      <vt:variant>
        <vt:i4>23</vt:i4>
      </vt:variant>
    </vt:vector>
  </HeadingPairs>
  <TitlesOfParts>
    <vt:vector size="35" baseType="lpstr">
      <vt:lpstr>Meiryo</vt:lpstr>
      <vt:lpstr>等线</vt:lpstr>
      <vt:lpstr>宋体</vt:lpstr>
      <vt:lpstr>微软雅黑</vt:lpstr>
      <vt:lpstr>Arial</vt:lpstr>
      <vt:lpstr>Calibri</vt:lpstr>
      <vt:lpstr>Calibri Light</vt:lpstr>
      <vt:lpstr>Wingdings</vt:lpstr>
      <vt:lpstr>第一PPT，www.1ppt.com</vt:lpstr>
      <vt:lpstr>第一PPT，www.1ppt.com  </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73</cp:revision>
  <dcterms:created xsi:type="dcterms:W3CDTF">2019-03-26T06:27:00Z</dcterms:created>
  <dcterms:modified xsi:type="dcterms:W3CDTF">2023-04-22T02:55:30Z</dcterms:modified>
</cp:coreProperties>
</file>