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6" r:id="rId3"/>
  </p:sldMasterIdLst>
  <p:notesMasterIdLst>
    <p:notesMasterId r:id="rId33"/>
  </p:notesMasterIdLst>
  <p:sldIdLst>
    <p:sldId id="256" r:id="rId4"/>
    <p:sldId id="284" r:id="rId5"/>
    <p:sldId id="285" r:id="rId6"/>
    <p:sldId id="260" r:id="rId7"/>
    <p:sldId id="261" r:id="rId8"/>
    <p:sldId id="282" r:id="rId9"/>
    <p:sldId id="283" r:id="rId10"/>
    <p:sldId id="263" r:id="rId11"/>
    <p:sldId id="258" r:id="rId12"/>
    <p:sldId id="265" r:id="rId13"/>
    <p:sldId id="286" r:id="rId14"/>
    <p:sldId id="266" r:id="rId15"/>
    <p:sldId id="267" r:id="rId16"/>
    <p:sldId id="268" r:id="rId17"/>
    <p:sldId id="269" r:id="rId18"/>
    <p:sldId id="287" r:id="rId19"/>
    <p:sldId id="276" r:id="rId20"/>
    <p:sldId id="272" r:id="rId21"/>
    <p:sldId id="273" r:id="rId22"/>
    <p:sldId id="274" r:id="rId23"/>
    <p:sldId id="275" r:id="rId24"/>
    <p:sldId id="277" r:id="rId25"/>
    <p:sldId id="278" r:id="rId26"/>
    <p:sldId id="288" r:id="rId27"/>
    <p:sldId id="289" r:id="rId28"/>
    <p:sldId id="280" r:id="rId29"/>
    <p:sldId id="281" r:id="rId30"/>
    <p:sldId id="291" r:id="rId31"/>
    <p:sldId id="292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FAFF"/>
    <a:srgbClr val="359243"/>
    <a:srgbClr val="C2ECCC"/>
    <a:srgbClr val="2F9247"/>
    <a:srgbClr val="3F7C62"/>
    <a:srgbClr val="514A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6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3FCBE-779D-43F6-B6BE-46F2F88CAA40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88BDE-9B33-4CD7-9148-C7940F650C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530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88BDE-9B33-4CD7-9148-C7940F650C5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777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1273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907705" y="1349063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2764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2023/4/27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422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2023/4/27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30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268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14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465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5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1198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234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876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226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461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5223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490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8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6DC1E07-A2F4-4444-BE78-8DB9347655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ED5CBD5-B043-4E36-8E2F-56B16D443630}"/>
              </a:ext>
            </a:extLst>
          </p:cNvPr>
          <p:cNvSpPr/>
          <p:nvPr/>
        </p:nvSpPr>
        <p:spPr>
          <a:xfrm>
            <a:off x="1118335" y="1305299"/>
            <a:ext cx="9956811" cy="4479093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1F904B5-8221-4AA3-9D38-B655ACAEB1CB}"/>
              </a:ext>
            </a:extLst>
          </p:cNvPr>
          <p:cNvSpPr/>
          <p:nvPr/>
        </p:nvSpPr>
        <p:spPr>
          <a:xfrm>
            <a:off x="-14460" y="-101600"/>
            <a:ext cx="12192000" cy="69596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AE8D310-E1AC-43C7-A62D-77C40AD17B8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23838" y="3972727"/>
            <a:ext cx="3242383" cy="324238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43E68E3-D640-4D2A-B210-EA75148B5FB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3805" y="4977006"/>
            <a:ext cx="1512655" cy="229837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5C2266A-6E8B-47DF-914B-7CF99810D52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872" y="4793674"/>
            <a:ext cx="732885" cy="133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1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1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59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69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0C32EA94-902A-4B07-9B0D-CBBB68B2BB44}"/>
              </a:ext>
            </a:extLst>
          </p:cNvPr>
          <p:cNvGrpSpPr/>
          <p:nvPr/>
        </p:nvGrpSpPr>
        <p:grpSpPr>
          <a:xfrm>
            <a:off x="-14533" y="-101600"/>
            <a:ext cx="12192000" cy="6959600"/>
            <a:chOff x="-14533" y="-101600"/>
            <a:chExt cx="12192000" cy="6959600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259453D5-9D94-4A2C-B978-76CF97B3B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533" y="0"/>
              <a:ext cx="12192000" cy="6857999"/>
            </a:xfrm>
            <a:prstGeom prst="rect">
              <a:avLst/>
            </a:prstGeom>
          </p:spPr>
        </p:pic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060F7586-D21F-4F20-ACFE-A336E89EDA61}"/>
                </a:ext>
              </a:extLst>
            </p:cNvPr>
            <p:cNvSpPr/>
            <p:nvPr/>
          </p:nvSpPr>
          <p:spPr>
            <a:xfrm>
              <a:off x="-14533" y="-101600"/>
              <a:ext cx="12192000" cy="6959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902E952-658A-4C76-B44C-DB570F97FD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905" y="4916740"/>
            <a:ext cx="1512655" cy="229837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1ABDED5-1D07-42A7-9491-E790E7B5A9A2}"/>
              </a:ext>
            </a:extLst>
          </p:cNvPr>
          <p:cNvGrpSpPr/>
          <p:nvPr/>
        </p:nvGrpSpPr>
        <p:grpSpPr>
          <a:xfrm>
            <a:off x="1671705" y="242727"/>
            <a:ext cx="9372716" cy="4623213"/>
            <a:chOff x="1588525" y="544029"/>
            <a:chExt cx="9014949" cy="4446740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C7F906DC-F44B-4D90-A257-91251A713A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88525" y="1320338"/>
              <a:ext cx="9014949" cy="2894121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E7976323-A272-4783-BD56-9CD3025D3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  <a14:imgEffect>
                        <a14:saturation sat="400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53542" y="544029"/>
              <a:ext cx="6829229" cy="4446740"/>
            </a:xfrm>
            <a:prstGeom prst="rect">
              <a:avLst/>
            </a:prstGeom>
          </p:spPr>
        </p:pic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8D4C1E2-5E19-4765-A661-134DEBEF74B1}"/>
              </a:ext>
            </a:extLst>
          </p:cNvPr>
          <p:cNvSpPr/>
          <p:nvPr/>
        </p:nvSpPr>
        <p:spPr>
          <a:xfrm>
            <a:off x="3458036" y="4052711"/>
            <a:ext cx="5246861" cy="36933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359243"/>
                </a:solidFill>
                <a:cs typeface="+mn-ea"/>
                <a:sym typeface="+mn-lt"/>
              </a:rPr>
              <a:t>清明节“云祭扫” 也是追思先人的打开方式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8AFB0E19-0417-4A04-9642-D1E87C7772F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238" y="4949224"/>
            <a:ext cx="902562" cy="164102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A2921CE1-06D2-4A89-9F70-10D16113101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5638" y="2935310"/>
            <a:ext cx="4636911" cy="463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63074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08095" y="2644170"/>
            <a:ext cx="50522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359243"/>
                </a:solidFill>
                <a:cs typeface="+mn-ea"/>
                <a:sym typeface="+mn-lt"/>
              </a:rPr>
              <a:t>扫墓，即为“墓祭”</a:t>
            </a:r>
            <a:r>
              <a:rPr lang="zh-CN" altLang="en-US" sz="1600" dirty="0">
                <a:cs typeface="+mn-ea"/>
                <a:sym typeface="+mn-lt"/>
              </a:rPr>
              <a:t>，谓之对祖先的</a:t>
            </a:r>
            <a:r>
              <a:rPr lang="zh-CN" altLang="en-US" sz="1600" b="1" dirty="0">
                <a:solidFill>
                  <a:srgbClr val="359243"/>
                </a:solidFill>
                <a:cs typeface="+mn-ea"/>
                <a:sym typeface="+mn-lt"/>
              </a:rPr>
              <a:t>“思时之敬”，</a:t>
            </a:r>
            <a:r>
              <a:rPr lang="zh-CN" altLang="en-US" sz="1600" dirty="0">
                <a:cs typeface="+mn-ea"/>
                <a:sym typeface="+mn-lt"/>
              </a:rPr>
              <a:t>其习俗由来已久。有的地方将扫墓称之为“扫山”或“拜山”等，南方部分地区称之为“挂山或“挂纸”出于对祖先的礼敬，又或“去恶字而呼为美”的修辞习惯。例如清明节扫墓，北方叫</a:t>
            </a:r>
            <a:r>
              <a:rPr lang="zh-CN" altLang="en-US" sz="1600" b="1" dirty="0">
                <a:solidFill>
                  <a:srgbClr val="359243"/>
                </a:solidFill>
                <a:cs typeface="+mn-ea"/>
                <a:sym typeface="+mn-lt"/>
              </a:rPr>
              <a:t>上坟</a:t>
            </a:r>
            <a:r>
              <a:rPr lang="zh-CN" altLang="en-US" sz="1600" dirty="0">
                <a:cs typeface="+mn-ea"/>
                <a:sym typeface="+mn-lt"/>
              </a:rPr>
              <a:t>，南方沿海一带为了避开</a:t>
            </a:r>
            <a:r>
              <a:rPr lang="zh-CN" altLang="en-US" sz="1600" b="1" dirty="0">
                <a:solidFill>
                  <a:srgbClr val="359243"/>
                </a:solidFill>
                <a:cs typeface="+mn-ea"/>
                <a:sym typeface="+mn-lt"/>
              </a:rPr>
              <a:t>“坟”、“墓”二字，</a:t>
            </a:r>
            <a:r>
              <a:rPr lang="zh-CN" altLang="en-US" sz="1600" dirty="0">
                <a:cs typeface="+mn-ea"/>
                <a:sym typeface="+mn-lt"/>
              </a:rPr>
              <a:t>婉 称为</a:t>
            </a:r>
            <a:r>
              <a:rPr lang="zh-CN" altLang="en-US" sz="1600" b="1" dirty="0">
                <a:solidFill>
                  <a:srgbClr val="359243"/>
                </a:solidFill>
                <a:cs typeface="+mn-ea"/>
                <a:sym typeface="+mn-lt"/>
              </a:rPr>
              <a:t>“拜山”。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30F6026-9407-4F45-B6C9-768F9FAC2957}"/>
              </a:ext>
            </a:extLst>
          </p:cNvPr>
          <p:cNvSpPr/>
          <p:nvPr/>
        </p:nvSpPr>
        <p:spPr>
          <a:xfrm>
            <a:off x="1771822" y="1850559"/>
            <a:ext cx="1524533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清明节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20393BA-1C04-41C5-9EA6-5674431012CB}"/>
              </a:ext>
            </a:extLst>
          </p:cNvPr>
          <p:cNvGrpSpPr/>
          <p:nvPr/>
        </p:nvGrpSpPr>
        <p:grpSpPr>
          <a:xfrm>
            <a:off x="7227711" y="1429725"/>
            <a:ext cx="2997200" cy="3317252"/>
            <a:chOff x="7193844" y="2050614"/>
            <a:chExt cx="2997200" cy="331725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5F5A65DC-C76F-49EF-A26B-F6A8AE936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3844" y="2050614"/>
              <a:ext cx="2997200" cy="2997200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115D9ADF-72AE-448D-9502-D33E66007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82455" y="4082895"/>
              <a:ext cx="1819977" cy="1284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8271880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86A5E13-8B4F-428D-90AD-5FDCCE8E210C}"/>
              </a:ext>
            </a:extLst>
          </p:cNvPr>
          <p:cNvGrpSpPr/>
          <p:nvPr/>
        </p:nvGrpSpPr>
        <p:grpSpPr>
          <a:xfrm>
            <a:off x="-14533" y="-101600"/>
            <a:ext cx="12192000" cy="6959600"/>
            <a:chOff x="-14533" y="-101600"/>
            <a:chExt cx="12192000" cy="69596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FD4DB7E-2A1A-40B9-87D6-043B51C63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533" y="0"/>
              <a:ext cx="12192000" cy="685799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B9D3636-65F8-4280-8B77-36858E22954D}"/>
                </a:ext>
              </a:extLst>
            </p:cNvPr>
            <p:cNvSpPr/>
            <p:nvPr/>
          </p:nvSpPr>
          <p:spPr>
            <a:xfrm>
              <a:off x="-14533" y="-101600"/>
              <a:ext cx="12192000" cy="6959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C4717F5-2829-4F2D-9147-0C25422D13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905" y="4916740"/>
            <a:ext cx="1512655" cy="229837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8DD88E4-6118-4873-8CCA-97603848FD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238" y="4949224"/>
            <a:ext cx="902562" cy="164102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C0C4CA2-7CEE-418D-8117-D928565B2D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5638" y="2935310"/>
            <a:ext cx="4636911" cy="4636911"/>
          </a:xfrm>
          <a:prstGeom prst="rect">
            <a:avLst/>
          </a:prstGeom>
        </p:spPr>
      </p:pic>
      <p:grpSp>
        <p:nvGrpSpPr>
          <p:cNvPr id="40" name="组合 6">
            <a:extLst>
              <a:ext uri="{FF2B5EF4-FFF2-40B4-BE49-F238E27FC236}">
                <a16:creationId xmlns:a16="http://schemas.microsoft.com/office/drawing/2014/main" xmlns="" id="{27AB3B96-ACF1-495E-A8F3-043EA2E39A7B}"/>
              </a:ext>
            </a:extLst>
          </p:cNvPr>
          <p:cNvGrpSpPr/>
          <p:nvPr/>
        </p:nvGrpSpPr>
        <p:grpSpPr>
          <a:xfrm>
            <a:off x="3018787" y="2436891"/>
            <a:ext cx="7231523" cy="1641022"/>
            <a:chOff x="2766791" y="2405232"/>
            <a:chExt cx="814078" cy="1641022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162710FD-1440-43D7-A764-54E09D5339AF}"/>
                </a:ext>
              </a:extLst>
            </p:cNvPr>
            <p:cNvSpPr/>
            <p:nvPr/>
          </p:nvSpPr>
          <p:spPr>
            <a:xfrm>
              <a:off x="2766791" y="2405232"/>
              <a:ext cx="814078" cy="1641022"/>
            </a:xfrm>
            <a:prstGeom prst="rect">
              <a:avLst/>
            </a:prstGeom>
            <a:noFill/>
            <a:ln>
              <a:solidFill>
                <a:srgbClr val="3592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99">
              <a:extLst>
                <a:ext uri="{FF2B5EF4-FFF2-40B4-BE49-F238E27FC236}">
                  <a16:creationId xmlns:a16="http://schemas.microsoft.com/office/drawing/2014/main" xmlns="" id="{7095B1B0-11AA-478D-BB29-D2A46F8C6358}"/>
                </a:ext>
              </a:extLst>
            </p:cNvPr>
            <p:cNvSpPr/>
            <p:nvPr/>
          </p:nvSpPr>
          <p:spPr>
            <a:xfrm>
              <a:off x="2803036" y="2589661"/>
              <a:ext cx="741587" cy="1272163"/>
            </a:xfrm>
            <a:prstGeom prst="rect">
              <a:avLst/>
            </a:prstGeom>
            <a:solidFill>
              <a:srgbClr val="3592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44A1EF4D-41F7-4F71-A255-61DF4AC7C8A7}"/>
                </a:ext>
              </a:extLst>
            </p:cNvPr>
            <p:cNvSpPr txBox="1"/>
            <p:nvPr/>
          </p:nvSpPr>
          <p:spPr>
            <a:xfrm>
              <a:off x="2835041" y="2891974"/>
              <a:ext cx="697888" cy="83099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chemeClr val="bg1"/>
                  </a:solidFill>
                  <a:cs typeface="+mn-ea"/>
                  <a:sym typeface="+mn-lt"/>
                </a:rPr>
                <a:t>贰 </a:t>
              </a:r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/ </a:t>
              </a:r>
              <a:r>
                <a:rPr lang="zh-CN" altLang="en-US" sz="4800" dirty="0">
                  <a:solidFill>
                    <a:schemeClr val="bg1"/>
                  </a:solidFill>
                  <a:cs typeface="+mn-ea"/>
                  <a:sym typeface="+mn-lt"/>
                </a:rPr>
                <a:t>祭扫工作的通知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050284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6148" y="2576298"/>
            <a:ext cx="75819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民政部办公厅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14</a:t>
            </a:r>
            <a:r>
              <a:rPr lang="zh-CN" altLang="en-US" dirty="0">
                <a:cs typeface="+mn-ea"/>
                <a:sym typeface="+mn-lt"/>
              </a:rPr>
              <a:t>日印发</a:t>
            </a:r>
            <a:r>
              <a:rPr lang="en-US" altLang="zh-CN" b="1" dirty="0">
                <a:solidFill>
                  <a:srgbClr val="359243"/>
                </a:solidFill>
                <a:cs typeface="+mn-ea"/>
                <a:sym typeface="+mn-lt"/>
              </a:rPr>
              <a:t>《</a:t>
            </a: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关于做好</a:t>
            </a:r>
            <a:r>
              <a:rPr lang="en-US" altLang="zh-CN" b="1" dirty="0">
                <a:solidFill>
                  <a:srgbClr val="359243"/>
                </a:solidFill>
                <a:cs typeface="+mn-ea"/>
                <a:sym typeface="+mn-lt"/>
              </a:rPr>
              <a:t>2020</a:t>
            </a: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年清明节祭扫工作的通知</a:t>
            </a:r>
            <a:r>
              <a:rPr lang="en-US" altLang="zh-CN" b="1" dirty="0">
                <a:solidFill>
                  <a:srgbClr val="359243"/>
                </a:solidFill>
                <a:cs typeface="+mn-ea"/>
                <a:sym typeface="+mn-lt"/>
              </a:rPr>
              <a:t>》</a:t>
            </a: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，</a:t>
            </a:r>
            <a:r>
              <a:rPr lang="zh-CN" altLang="en-US" dirty="0">
                <a:cs typeface="+mn-ea"/>
                <a:sym typeface="+mn-lt"/>
              </a:rPr>
              <a:t>提出高风险地区可暂缓开放殡葬服务机构祭扫服务，暂停组织集中祭扫、集体共祭、骨灰撒海等集体性活动，对办理安葬业务的逝者亲属适当采取时段、人数限制措施。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0B5C9BB-2722-40EA-BD7E-1086BED727AB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祭扫工作通知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752111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97288" y="2550875"/>
            <a:ext cx="4780845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359243"/>
                </a:solidFill>
                <a:cs typeface="+mn-ea"/>
                <a:sym typeface="+mn-lt"/>
              </a:rPr>
              <a:t>高风险地区</a:t>
            </a:r>
            <a:r>
              <a:rPr lang="zh-CN" altLang="en-US" dirty="0">
                <a:cs typeface="+mn-ea"/>
                <a:sym typeface="+mn-lt"/>
              </a:rPr>
              <a:t>可暂缓开放殡葬服务机构祭扫服务，暂停组织集中祭扫、集体共祭、骨灰撒海等集体性活动，对办理安葬业务的逝者亲属适当采取时段、人数限制措施。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B89631A-463D-4AC9-94C3-88C1416F0FF9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祭扫工作通知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B00736EE-953E-42CF-B042-3DB801D156CA}"/>
              </a:ext>
            </a:extLst>
          </p:cNvPr>
          <p:cNvGrpSpPr/>
          <p:nvPr/>
        </p:nvGrpSpPr>
        <p:grpSpPr>
          <a:xfrm>
            <a:off x="7533325" y="1556516"/>
            <a:ext cx="2451698" cy="3151838"/>
            <a:chOff x="7307547" y="2199982"/>
            <a:chExt cx="2451698" cy="3151838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BA2991F3-A5B2-4C47-9428-F931837B3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1814" y="2199982"/>
              <a:ext cx="1622498" cy="2458036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551409DA-25D9-4035-B7AA-EEA77EB07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07547" y="4300016"/>
              <a:ext cx="2451698" cy="10518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4253130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80355" y="2573958"/>
            <a:ext cx="73716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中、低风险地区</a:t>
            </a:r>
            <a:r>
              <a:rPr lang="zh-CN" altLang="en-US" dirty="0">
                <a:solidFill>
                  <a:srgbClr val="359243"/>
                </a:solidFill>
                <a:cs typeface="+mn-ea"/>
                <a:sym typeface="+mn-lt"/>
              </a:rPr>
              <a:t>，</a:t>
            </a:r>
            <a:r>
              <a:rPr lang="zh-CN" altLang="en-US" dirty="0">
                <a:cs typeface="+mn-ea"/>
                <a:sym typeface="+mn-lt"/>
              </a:rPr>
              <a:t>对骨灰安葬</a:t>
            </a:r>
            <a:r>
              <a:rPr lang="en-US" altLang="zh-CN" dirty="0">
                <a:cs typeface="+mn-ea"/>
                <a:sym typeface="+mn-lt"/>
              </a:rPr>
              <a:t>(</a:t>
            </a:r>
            <a:r>
              <a:rPr lang="zh-CN" altLang="en-US" dirty="0">
                <a:cs typeface="+mn-ea"/>
                <a:sym typeface="+mn-lt"/>
              </a:rPr>
              <a:t>安放</a:t>
            </a:r>
            <a:r>
              <a:rPr lang="en-US" altLang="zh-CN" dirty="0">
                <a:cs typeface="+mn-ea"/>
                <a:sym typeface="+mn-lt"/>
              </a:rPr>
              <a:t>)</a:t>
            </a:r>
            <a:r>
              <a:rPr lang="zh-CN" altLang="en-US" dirty="0">
                <a:cs typeface="+mn-ea"/>
                <a:sym typeface="+mn-lt"/>
              </a:rPr>
              <a:t>高度集中的场所、相对封闭的室内祭扫场所以及容易形成人员聚集的服务项目，可先不开放或延后开放；对具备开放条件的，可提供现场祭扫服务，并做好控流量、防聚集、强防护、保安全等工作，科学合理设置各殡葬服务机构及祭扫场所承载量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FF673FC-84B4-4FFC-9F82-D0A8A04EC51A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祭扫工作通知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57390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43288" y="2481750"/>
            <a:ext cx="81054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各地要充分利用殡葬服务在线平台，</a:t>
            </a: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推进“互联网</a:t>
            </a:r>
            <a:r>
              <a:rPr lang="en-US" altLang="zh-CN" b="1" dirty="0">
                <a:solidFill>
                  <a:srgbClr val="359243"/>
                </a:solidFill>
                <a:cs typeface="+mn-ea"/>
                <a:sym typeface="+mn-lt"/>
              </a:rPr>
              <a:t>+</a:t>
            </a: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殡葬服务”</a:t>
            </a:r>
            <a:r>
              <a:rPr lang="zh-CN" altLang="en-US" dirty="0">
                <a:cs typeface="+mn-ea"/>
                <a:sym typeface="+mn-lt"/>
              </a:rPr>
              <a:t>，积极开发推广</a:t>
            </a: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网上祭扫、预约祭扫、远程告别</a:t>
            </a:r>
            <a:r>
              <a:rPr lang="zh-CN" altLang="en-US" dirty="0">
                <a:cs typeface="+mn-ea"/>
                <a:sym typeface="+mn-lt"/>
              </a:rPr>
              <a:t>等在线服务项目，开通殡葬服务机构移动客服端、微信公众号等服务渠道，提供更加便民可及的殡葬服务。鼓励通过网络祭扫、网上时空信箱、小规模家庭追思等方式，降低实地祭扫人数及祭扫活动聚集感染风险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7F13897-C429-47E4-8919-9AC01DDF85EC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祭扫工作通知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026925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86A5E13-8B4F-428D-90AD-5FDCCE8E210C}"/>
              </a:ext>
            </a:extLst>
          </p:cNvPr>
          <p:cNvGrpSpPr/>
          <p:nvPr/>
        </p:nvGrpSpPr>
        <p:grpSpPr>
          <a:xfrm>
            <a:off x="-14533" y="-101600"/>
            <a:ext cx="12192000" cy="6959600"/>
            <a:chOff x="-14533" y="-101600"/>
            <a:chExt cx="12192000" cy="69596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FD4DB7E-2A1A-40B9-87D6-043B51C63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533" y="0"/>
              <a:ext cx="12192000" cy="685799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B9D3636-65F8-4280-8B77-36858E22954D}"/>
                </a:ext>
              </a:extLst>
            </p:cNvPr>
            <p:cNvSpPr/>
            <p:nvPr/>
          </p:nvSpPr>
          <p:spPr>
            <a:xfrm>
              <a:off x="-14533" y="-101600"/>
              <a:ext cx="12192000" cy="6959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C4717F5-2829-4F2D-9147-0C25422D13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905" y="4916740"/>
            <a:ext cx="1512655" cy="229837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8DD88E4-6118-4873-8CCA-97603848FD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238" y="4949224"/>
            <a:ext cx="902562" cy="164102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C0C4CA2-7CEE-418D-8117-D928565B2D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5638" y="2935310"/>
            <a:ext cx="4636911" cy="4636911"/>
          </a:xfrm>
          <a:prstGeom prst="rect">
            <a:avLst/>
          </a:prstGeom>
        </p:spPr>
      </p:pic>
      <p:grpSp>
        <p:nvGrpSpPr>
          <p:cNvPr id="40" name="组合 6">
            <a:extLst>
              <a:ext uri="{FF2B5EF4-FFF2-40B4-BE49-F238E27FC236}">
                <a16:creationId xmlns:a16="http://schemas.microsoft.com/office/drawing/2014/main" xmlns="" id="{27AB3B96-ACF1-495E-A8F3-043EA2E39A7B}"/>
              </a:ext>
            </a:extLst>
          </p:cNvPr>
          <p:cNvGrpSpPr/>
          <p:nvPr/>
        </p:nvGrpSpPr>
        <p:grpSpPr>
          <a:xfrm>
            <a:off x="3018787" y="2436891"/>
            <a:ext cx="7750813" cy="1641022"/>
            <a:chOff x="2766791" y="2405232"/>
            <a:chExt cx="814078" cy="1641022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162710FD-1440-43D7-A764-54E09D5339AF}"/>
                </a:ext>
              </a:extLst>
            </p:cNvPr>
            <p:cNvSpPr/>
            <p:nvPr/>
          </p:nvSpPr>
          <p:spPr>
            <a:xfrm>
              <a:off x="2766791" y="2405232"/>
              <a:ext cx="814078" cy="1641022"/>
            </a:xfrm>
            <a:prstGeom prst="rect">
              <a:avLst/>
            </a:prstGeom>
            <a:noFill/>
            <a:ln>
              <a:solidFill>
                <a:srgbClr val="3592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99">
              <a:extLst>
                <a:ext uri="{FF2B5EF4-FFF2-40B4-BE49-F238E27FC236}">
                  <a16:creationId xmlns:a16="http://schemas.microsoft.com/office/drawing/2014/main" xmlns="" id="{7095B1B0-11AA-478D-BB29-D2A46F8C6358}"/>
                </a:ext>
              </a:extLst>
            </p:cNvPr>
            <p:cNvSpPr/>
            <p:nvPr/>
          </p:nvSpPr>
          <p:spPr>
            <a:xfrm>
              <a:off x="2803036" y="2589661"/>
              <a:ext cx="741587" cy="1272163"/>
            </a:xfrm>
            <a:prstGeom prst="rect">
              <a:avLst/>
            </a:prstGeom>
            <a:solidFill>
              <a:srgbClr val="3592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44A1EF4D-41F7-4F71-A255-61DF4AC7C8A7}"/>
                </a:ext>
              </a:extLst>
            </p:cNvPr>
            <p:cNvSpPr txBox="1"/>
            <p:nvPr/>
          </p:nvSpPr>
          <p:spPr>
            <a:xfrm>
              <a:off x="2824885" y="2891974"/>
              <a:ext cx="697888" cy="83099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chemeClr val="bg1"/>
                  </a:solidFill>
                  <a:cs typeface="+mn-ea"/>
                  <a:sym typeface="+mn-lt"/>
                </a:rPr>
                <a:t>叁 </a:t>
              </a:r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/ </a:t>
              </a:r>
              <a:r>
                <a:rPr lang="zh-CN" altLang="en-US" sz="4800" dirty="0">
                  <a:solidFill>
                    <a:schemeClr val="bg1"/>
                  </a:solidFill>
                  <a:cs typeface="+mn-ea"/>
                  <a:sym typeface="+mn-lt"/>
                </a:rPr>
                <a:t>各地新型祭扫方式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517529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2461" y="2714061"/>
            <a:ext cx="8069139" cy="878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浙江温州、安徽蚌埠</a:t>
            </a:r>
            <a:r>
              <a:rPr lang="zh-CN" altLang="en-US" dirty="0">
                <a:cs typeface="+mn-ea"/>
                <a:sym typeface="+mn-lt"/>
              </a:rPr>
              <a:t>等</a:t>
            </a:r>
            <a:r>
              <a:rPr lang="zh-CN" altLang="en-US" sz="1600" dirty="0">
                <a:cs typeface="+mn-ea"/>
                <a:sym typeface="+mn-lt"/>
              </a:rPr>
              <a:t>地的公墓机构将为市民提供免费代祭服务；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江苏南京、南通、扬州</a:t>
            </a:r>
            <a:r>
              <a:rPr lang="zh-CN" altLang="en-US" sz="1600" dirty="0">
                <a:cs typeface="+mn-ea"/>
                <a:sym typeface="+mn-lt"/>
              </a:rPr>
              <a:t>等地还推广“云扫墓”，市民可登录</a:t>
            </a:r>
            <a:r>
              <a:rPr lang="en-US" altLang="zh-CN" sz="1600" dirty="0">
                <a:cs typeface="+mn-ea"/>
                <a:sym typeface="+mn-lt"/>
              </a:rPr>
              <a:t>APP</a:t>
            </a:r>
            <a:r>
              <a:rPr lang="zh-CN" altLang="en-US" sz="1600" dirty="0">
                <a:cs typeface="+mn-ea"/>
                <a:sym typeface="+mn-lt"/>
              </a:rPr>
              <a:t>或公众号，在线祭扫。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92461" y="3588468"/>
            <a:ext cx="78180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深圳：</a:t>
            </a: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月</a:t>
            </a:r>
            <a:r>
              <a:rPr lang="en-US" altLang="zh-CN" sz="1600" dirty="0">
                <a:cs typeface="+mn-ea"/>
                <a:sym typeface="+mn-lt"/>
              </a:rPr>
              <a:t>30</a:t>
            </a:r>
            <a:r>
              <a:rPr lang="zh-CN" altLang="en-US" sz="1600" dirty="0">
                <a:cs typeface="+mn-ea"/>
                <a:sym typeface="+mn-lt"/>
              </a:rPr>
              <a:t>日起，开通网上祭奠通道，市民可通过“</a:t>
            </a:r>
            <a:r>
              <a:rPr lang="en-US" altLang="zh-CN" sz="1600" dirty="0" err="1">
                <a:cs typeface="+mn-ea"/>
                <a:sym typeface="+mn-lt"/>
              </a:rPr>
              <a:t>i</a:t>
            </a:r>
            <a:r>
              <a:rPr lang="zh-CN" altLang="en-US" sz="1600" dirty="0">
                <a:cs typeface="+mn-ea"/>
                <a:sym typeface="+mn-lt"/>
              </a:rPr>
              <a:t>深圳”市民政局部门主页的“网上祭奠”模块在互联网上进行祭奠。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08D3486-2D96-4C4E-B13F-2466EE896BF4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2164926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17999" y="2520162"/>
            <a:ext cx="74678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锦州：禁止制造销售丧葬用品</a:t>
            </a:r>
            <a:endParaRPr lang="zh-CN" altLang="en-US" dirty="0">
              <a:solidFill>
                <a:srgbClr val="359243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月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日，辽宁锦州发布通告，疫情防控期间取消祭扫活动，倡导采取网上祭祀、“云”祭扫、家庭追思等方式祭奠先人。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此外，通告还提出，禁止任何单位和个人制造或销售黄香土纸、纸扎实物等封建迷信丧葬用品。</a:t>
            </a:r>
          </a:p>
          <a:p>
            <a:pPr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C78B495-A578-4D7C-AF34-44ECC65F91F5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8146416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40844" y="2384387"/>
            <a:ext cx="77103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鞍山：派警力维护丧葬秩序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3</a:t>
            </a:r>
            <a:r>
              <a:rPr lang="zh-CN" altLang="en-US" sz="1400" dirty="0">
                <a:cs typeface="+mn-ea"/>
                <a:sym typeface="+mn-lt"/>
              </a:rPr>
              <a:t>月</a:t>
            </a:r>
            <a:r>
              <a:rPr lang="en-US" altLang="zh-CN" sz="1400" dirty="0">
                <a:cs typeface="+mn-ea"/>
                <a:sym typeface="+mn-lt"/>
              </a:rPr>
              <a:t>12</a:t>
            </a:r>
            <a:r>
              <a:rPr lang="zh-CN" altLang="en-US" sz="1400" dirty="0">
                <a:cs typeface="+mn-ea"/>
                <a:sym typeface="+mn-lt"/>
              </a:rPr>
              <a:t>日，辽宁鞍山发布通知宣布今年清明全市祭扫场所取消祭扫服务。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各殡仪馆（骨灰堂）、公墓、散坟集中安葬区等祭扫场所实行封闭管理；各殡仪馆不得开展遗体告别、守灵等聚集性活动；各公墓殡葬服务要求每户每次进入墓园不超过</a:t>
            </a:r>
            <a:r>
              <a:rPr lang="en-US" altLang="zh-CN" sz="1400" dirty="0">
                <a:cs typeface="+mn-ea"/>
                <a:sym typeface="+mn-lt"/>
              </a:rPr>
              <a:t>3</a:t>
            </a:r>
            <a:r>
              <a:rPr lang="zh-CN" altLang="en-US" sz="1400" dirty="0">
                <a:cs typeface="+mn-ea"/>
                <a:sym typeface="+mn-lt"/>
              </a:rPr>
              <a:t>人。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此外，公安部门将派警力到殡葬服务单位和散坟集中安葬区，维护秩序。对拒绝、妨碍殡葬管理工作人员执行公务的，依照</a:t>
            </a:r>
            <a:r>
              <a:rPr lang="en-US" altLang="zh-CN" sz="1400" dirty="0">
                <a:cs typeface="+mn-ea"/>
                <a:sym typeface="+mn-lt"/>
              </a:rPr>
              <a:t>《</a:t>
            </a:r>
            <a:r>
              <a:rPr lang="zh-CN" altLang="en-US" sz="1400" dirty="0">
                <a:cs typeface="+mn-ea"/>
                <a:sym typeface="+mn-lt"/>
              </a:rPr>
              <a:t>治安管理处罚法</a:t>
            </a:r>
            <a:r>
              <a:rPr lang="en-US" altLang="zh-CN" sz="1400" dirty="0">
                <a:cs typeface="+mn-ea"/>
                <a:sym typeface="+mn-lt"/>
              </a:rPr>
              <a:t>》</a:t>
            </a:r>
            <a:r>
              <a:rPr lang="zh-CN" altLang="en-US" sz="1400" dirty="0">
                <a:cs typeface="+mn-ea"/>
                <a:sym typeface="+mn-lt"/>
              </a:rPr>
              <a:t>予以处理。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0E65393-A9E3-4741-8BD8-2833D5967A90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7220440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86A5E13-8B4F-428D-90AD-5FDCCE8E210C}"/>
              </a:ext>
            </a:extLst>
          </p:cNvPr>
          <p:cNvGrpSpPr/>
          <p:nvPr/>
        </p:nvGrpSpPr>
        <p:grpSpPr>
          <a:xfrm>
            <a:off x="-14533" y="-101600"/>
            <a:ext cx="12192000" cy="6959600"/>
            <a:chOff x="-14533" y="-101600"/>
            <a:chExt cx="12192000" cy="69596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FD4DB7E-2A1A-40B9-87D6-043B51C63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533" y="0"/>
              <a:ext cx="12192000" cy="685799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B9D3636-65F8-4280-8B77-36858E22954D}"/>
                </a:ext>
              </a:extLst>
            </p:cNvPr>
            <p:cNvSpPr/>
            <p:nvPr/>
          </p:nvSpPr>
          <p:spPr>
            <a:xfrm>
              <a:off x="-14533" y="-101600"/>
              <a:ext cx="12192000" cy="6959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060E2287-36B5-4BA4-B088-6A0E0B3A83C1}"/>
              </a:ext>
            </a:extLst>
          </p:cNvPr>
          <p:cNvGrpSpPr/>
          <p:nvPr/>
        </p:nvGrpSpPr>
        <p:grpSpPr>
          <a:xfrm>
            <a:off x="8420093" y="1229681"/>
            <a:ext cx="814080" cy="3990286"/>
            <a:chOff x="4626966" y="1004710"/>
            <a:chExt cx="814080" cy="3990286"/>
          </a:xfrm>
        </p:grpSpPr>
        <p:sp>
          <p:nvSpPr>
            <p:cNvPr id="44" name="矩形66">
              <a:extLst>
                <a:ext uri="{FF2B5EF4-FFF2-40B4-BE49-F238E27FC236}">
                  <a16:creationId xmlns:a16="http://schemas.microsoft.com/office/drawing/2014/main" xmlns="" id="{17F34D41-EBEF-417E-8ED6-FB1F7BBEF7BF}"/>
                </a:ext>
              </a:extLst>
            </p:cNvPr>
            <p:cNvSpPr/>
            <p:nvPr/>
          </p:nvSpPr>
          <p:spPr>
            <a:xfrm>
              <a:off x="4695012" y="1758055"/>
              <a:ext cx="696876" cy="3013200"/>
            </a:xfrm>
            <a:prstGeom prst="rect">
              <a:avLst/>
            </a:prstGeom>
            <a:solidFill>
              <a:srgbClr val="3592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1" name="组合9">
              <a:extLst>
                <a:ext uri="{FF2B5EF4-FFF2-40B4-BE49-F238E27FC236}">
                  <a16:creationId xmlns:a16="http://schemas.microsoft.com/office/drawing/2014/main" xmlns="" id="{9BCAE9BE-4CA0-4CB7-994A-0CB064EA2439}"/>
                </a:ext>
              </a:extLst>
            </p:cNvPr>
            <p:cNvGrpSpPr/>
            <p:nvPr/>
          </p:nvGrpSpPr>
          <p:grpSpPr>
            <a:xfrm>
              <a:off x="4626966" y="1004710"/>
              <a:ext cx="814080" cy="3990286"/>
              <a:chOff x="2766790" y="1040931"/>
              <a:chExt cx="814080" cy="399028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EC6168BD-3461-4DDB-8DD4-BDECEC639797}"/>
                  </a:ext>
                </a:extLst>
              </p:cNvPr>
              <p:cNvGrpSpPr/>
              <p:nvPr/>
            </p:nvGrpSpPr>
            <p:grpSpPr>
              <a:xfrm>
                <a:off x="2766790" y="1040931"/>
                <a:ext cx="814080" cy="3990286"/>
                <a:chOff x="2297611" y="-79737"/>
                <a:chExt cx="838954" cy="3925205"/>
              </a:xfrm>
            </p:grpSpPr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xmlns="" id="{1A149181-53CE-4D91-8D26-C4886216CFA9}"/>
                    </a:ext>
                  </a:extLst>
                </p:cNvPr>
                <p:cNvSpPr txBox="1"/>
                <p:nvPr/>
              </p:nvSpPr>
              <p:spPr>
                <a:xfrm>
                  <a:off x="2297611" y="-16098"/>
                  <a:ext cx="838952" cy="5946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80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cs typeface="+mn-ea"/>
                      <a:sym typeface="+mn-lt"/>
                    </a:rPr>
                    <a:t>肆</a:t>
                  </a: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xmlns="" id="{9F0D9FDF-5105-4847-AF50-C63FA312CFF9}"/>
                    </a:ext>
                  </a:extLst>
                </p:cNvPr>
                <p:cNvSpPr/>
                <p:nvPr/>
              </p:nvSpPr>
              <p:spPr>
                <a:xfrm>
                  <a:off x="2297613" y="-79737"/>
                  <a:ext cx="838952" cy="3925205"/>
                </a:xfrm>
                <a:prstGeom prst="rect">
                  <a:avLst/>
                </a:prstGeom>
                <a:noFill/>
                <a:ln>
                  <a:solidFill>
                    <a:srgbClr val="35924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E8ECF9F7-8BE7-43A1-A0FF-95FAE099EF78}"/>
                  </a:ext>
                </a:extLst>
              </p:cNvPr>
              <p:cNvSpPr txBox="1"/>
              <p:nvPr/>
            </p:nvSpPr>
            <p:spPr>
              <a:xfrm>
                <a:off x="2896831" y="2002908"/>
                <a:ext cx="553998" cy="244726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文明祭扫倡议书</a:t>
                </a:r>
              </a:p>
            </p:txBody>
          </p:sp>
        </p:grp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C22EA0DF-C583-4087-B547-34E5A0497AB2}"/>
              </a:ext>
            </a:extLst>
          </p:cNvPr>
          <p:cNvGrpSpPr/>
          <p:nvPr/>
        </p:nvGrpSpPr>
        <p:grpSpPr>
          <a:xfrm>
            <a:off x="7161378" y="1229681"/>
            <a:ext cx="827916" cy="3972396"/>
            <a:chOff x="5830784" y="1004710"/>
            <a:chExt cx="827916" cy="3972396"/>
          </a:xfrm>
        </p:grpSpPr>
        <p:sp>
          <p:nvSpPr>
            <p:cNvPr id="46" name="矩形66">
              <a:extLst>
                <a:ext uri="{FF2B5EF4-FFF2-40B4-BE49-F238E27FC236}">
                  <a16:creationId xmlns:a16="http://schemas.microsoft.com/office/drawing/2014/main" xmlns="" id="{0F3A715A-0842-4A9C-939F-CA632BFDEBF4}"/>
                </a:ext>
              </a:extLst>
            </p:cNvPr>
            <p:cNvSpPr/>
            <p:nvPr/>
          </p:nvSpPr>
          <p:spPr>
            <a:xfrm>
              <a:off x="5926453" y="1775781"/>
              <a:ext cx="696876" cy="3013200"/>
            </a:xfrm>
            <a:prstGeom prst="rect">
              <a:avLst/>
            </a:prstGeom>
            <a:solidFill>
              <a:srgbClr val="2F92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8" name="组合8">
              <a:extLst>
                <a:ext uri="{FF2B5EF4-FFF2-40B4-BE49-F238E27FC236}">
                  <a16:creationId xmlns:a16="http://schemas.microsoft.com/office/drawing/2014/main" xmlns="" id="{83B61A57-022A-4DDD-A135-4194B5408CE7}"/>
                </a:ext>
              </a:extLst>
            </p:cNvPr>
            <p:cNvGrpSpPr/>
            <p:nvPr/>
          </p:nvGrpSpPr>
          <p:grpSpPr>
            <a:xfrm>
              <a:off x="5830784" y="1004710"/>
              <a:ext cx="827916" cy="3972396"/>
              <a:chOff x="2752952" y="1040931"/>
              <a:chExt cx="827916" cy="3972396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10BCCE6C-B550-43CB-B56A-967B1B14CA37}"/>
                  </a:ext>
                </a:extLst>
              </p:cNvPr>
              <p:cNvGrpSpPr/>
              <p:nvPr/>
            </p:nvGrpSpPr>
            <p:grpSpPr>
              <a:xfrm>
                <a:off x="2752952" y="1040931"/>
                <a:ext cx="827916" cy="3972396"/>
                <a:chOff x="2283351" y="-79738"/>
                <a:chExt cx="853213" cy="3907607"/>
              </a:xfrm>
            </p:grpSpPr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xmlns="" id="{8AB4A300-B4D4-4454-9166-ACB54CBE65E4}"/>
                    </a:ext>
                  </a:extLst>
                </p:cNvPr>
                <p:cNvSpPr txBox="1"/>
                <p:nvPr/>
              </p:nvSpPr>
              <p:spPr>
                <a:xfrm>
                  <a:off x="2283351" y="-16099"/>
                  <a:ext cx="838952" cy="5946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latinLnBrk="1">
                    <a:lnSpc>
                      <a:spcPct val="130000"/>
                    </a:lnSpc>
                    <a:defRPr/>
                  </a:pPr>
                  <a:r>
                    <a:rPr lang="zh-CN" altLang="en-US" sz="2800" dirty="0">
                      <a:cs typeface="+mn-ea"/>
                      <a:sym typeface="+mn-lt"/>
                    </a:rPr>
                    <a:t>叁</a:t>
                  </a:r>
                </a:p>
              </p:txBody>
            </p:sp>
            <p:sp>
              <p:nvSpPr>
                <p:cNvPr id="24" name="矩形 23">
                  <a:extLst>
                    <a:ext uri="{FF2B5EF4-FFF2-40B4-BE49-F238E27FC236}">
                      <a16:creationId xmlns:a16="http://schemas.microsoft.com/office/drawing/2014/main" xmlns="" id="{92B89313-BD20-4C16-B51F-FE9AA971D3E5}"/>
                    </a:ext>
                  </a:extLst>
                </p:cNvPr>
                <p:cNvSpPr/>
                <p:nvPr/>
              </p:nvSpPr>
              <p:spPr>
                <a:xfrm>
                  <a:off x="2297612" y="-79738"/>
                  <a:ext cx="838952" cy="3907607"/>
                </a:xfrm>
                <a:prstGeom prst="rect">
                  <a:avLst/>
                </a:prstGeom>
                <a:noFill/>
                <a:ln>
                  <a:solidFill>
                    <a:srgbClr val="2F924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17CE7A1B-8525-491C-8665-302C84855217}"/>
                  </a:ext>
                </a:extLst>
              </p:cNvPr>
              <p:cNvSpPr txBox="1"/>
              <p:nvPr/>
            </p:nvSpPr>
            <p:spPr>
              <a:xfrm>
                <a:off x="2896831" y="2002908"/>
                <a:ext cx="553998" cy="259303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各地新型祭扫方式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7">
            <a:extLst>
              <a:ext uri="{FF2B5EF4-FFF2-40B4-BE49-F238E27FC236}">
                <a16:creationId xmlns:a16="http://schemas.microsoft.com/office/drawing/2014/main" xmlns="" id="{7C2FA32B-6394-470F-89AE-478796867265}"/>
              </a:ext>
            </a:extLst>
          </p:cNvPr>
          <p:cNvGrpSpPr/>
          <p:nvPr/>
        </p:nvGrpSpPr>
        <p:grpSpPr>
          <a:xfrm>
            <a:off x="5916500" y="1229681"/>
            <a:ext cx="814078" cy="3990285"/>
            <a:chOff x="2766791" y="1040931"/>
            <a:chExt cx="814078" cy="3990285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A00E3A4-D9BE-4D7B-BBAA-C62C6551348D}"/>
                </a:ext>
              </a:extLst>
            </p:cNvPr>
            <p:cNvSpPr/>
            <p:nvPr/>
          </p:nvSpPr>
          <p:spPr>
            <a:xfrm>
              <a:off x="2834283" y="1794276"/>
              <a:ext cx="696876" cy="3013199"/>
            </a:xfrm>
            <a:prstGeom prst="rect">
              <a:avLst/>
            </a:prstGeom>
            <a:solidFill>
              <a:srgbClr val="9AA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2FCD4D6-77F5-418E-9D43-A77EAEA6ED30}"/>
                </a:ext>
              </a:extLst>
            </p:cNvPr>
            <p:cNvGrpSpPr/>
            <p:nvPr/>
          </p:nvGrpSpPr>
          <p:grpSpPr>
            <a:xfrm>
              <a:off x="2766791" y="1040931"/>
              <a:ext cx="814078" cy="3990285"/>
              <a:chOff x="2297612" y="-79738"/>
              <a:chExt cx="838952" cy="3925204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DDAABE7D-FF74-4C77-BF21-C24D1ABEE373}"/>
                  </a:ext>
                </a:extLst>
              </p:cNvPr>
              <p:cNvSpPr txBox="1"/>
              <p:nvPr/>
            </p:nvSpPr>
            <p:spPr>
              <a:xfrm>
                <a:off x="2297612" y="-16099"/>
                <a:ext cx="838952" cy="594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 lvl="0" indent="0" algn="ctr" fontAlgn="auto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2800" dirty="0">
                    <a:cs typeface="+mn-ea"/>
                    <a:sym typeface="+mn-lt"/>
                  </a:rPr>
                  <a:t>贰</a:t>
                </a: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2260626E-6EDF-49F7-8A2E-1311CDA0EFE9}"/>
                  </a:ext>
                </a:extLst>
              </p:cNvPr>
              <p:cNvSpPr/>
              <p:nvPr/>
            </p:nvSpPr>
            <p:spPr>
              <a:xfrm>
                <a:off x="2297612" y="-79738"/>
                <a:ext cx="838952" cy="3925204"/>
              </a:xfrm>
              <a:prstGeom prst="rect">
                <a:avLst/>
              </a:prstGeom>
              <a:noFill/>
              <a:ln>
                <a:solidFill>
                  <a:srgbClr val="2F92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5BC0A8A5-D516-4D4C-A533-4E78A4AD9575}"/>
                </a:ext>
              </a:extLst>
            </p:cNvPr>
            <p:cNvSpPr/>
            <p:nvPr/>
          </p:nvSpPr>
          <p:spPr>
            <a:xfrm>
              <a:off x="2834283" y="1795546"/>
              <a:ext cx="696876" cy="3013200"/>
            </a:xfrm>
            <a:prstGeom prst="rect">
              <a:avLst/>
            </a:prstGeom>
            <a:solidFill>
              <a:srgbClr val="2F9247"/>
            </a:solidFill>
            <a:ln>
              <a:solidFill>
                <a:srgbClr val="2F92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1A11095-B8DC-4EC0-A5C2-195E652D4CF6}"/>
                </a:ext>
              </a:extLst>
            </p:cNvPr>
            <p:cNvSpPr txBox="1"/>
            <p:nvPr/>
          </p:nvSpPr>
          <p:spPr>
            <a:xfrm>
              <a:off x="2896831" y="2002908"/>
              <a:ext cx="553998" cy="259303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清明祭扫工作通知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6">
            <a:extLst>
              <a:ext uri="{FF2B5EF4-FFF2-40B4-BE49-F238E27FC236}">
                <a16:creationId xmlns:a16="http://schemas.microsoft.com/office/drawing/2014/main" xmlns="" id="{3C93E5C6-1BE9-4C47-A572-BC4C92BCF9BC}"/>
              </a:ext>
            </a:extLst>
          </p:cNvPr>
          <p:cNvGrpSpPr/>
          <p:nvPr/>
        </p:nvGrpSpPr>
        <p:grpSpPr>
          <a:xfrm>
            <a:off x="4671622" y="1229681"/>
            <a:ext cx="814078" cy="3990285"/>
            <a:chOff x="2766791" y="1040931"/>
            <a:chExt cx="814078" cy="3990285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51039E66-BB5E-45BC-BCE7-1C744C791298}"/>
                </a:ext>
              </a:extLst>
            </p:cNvPr>
            <p:cNvSpPr/>
            <p:nvPr/>
          </p:nvSpPr>
          <p:spPr>
            <a:xfrm>
              <a:off x="2834283" y="1794276"/>
              <a:ext cx="696876" cy="3013199"/>
            </a:xfrm>
            <a:prstGeom prst="rect">
              <a:avLst/>
            </a:prstGeom>
            <a:solidFill>
              <a:srgbClr val="9AA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61A8CEA3-A00D-4F3B-A352-0A911B1D40D6}"/>
                </a:ext>
              </a:extLst>
            </p:cNvPr>
            <p:cNvGrpSpPr/>
            <p:nvPr/>
          </p:nvGrpSpPr>
          <p:grpSpPr>
            <a:xfrm>
              <a:off x="2766791" y="1040931"/>
              <a:ext cx="814078" cy="3990285"/>
              <a:chOff x="2297612" y="-79738"/>
              <a:chExt cx="838952" cy="3925204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43ACF58E-B8D9-4699-A52D-FFF1E29F14F7}"/>
                  </a:ext>
                </a:extLst>
              </p:cNvPr>
              <p:cNvSpPr txBox="1"/>
              <p:nvPr/>
            </p:nvSpPr>
            <p:spPr>
              <a:xfrm>
                <a:off x="2297612" y="5331"/>
                <a:ext cx="838952" cy="594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1">
                  <a:lnSpc>
                    <a:spcPct val="130000"/>
                  </a:lnSpc>
                  <a:defRPr/>
                </a:pPr>
                <a:r>
                  <a:rPr lang="zh-CN" altLang="en-US" sz="2800" dirty="0">
                    <a:cs typeface="+mn-ea"/>
                    <a:sym typeface="+mn-lt"/>
                  </a:rPr>
                  <a:t>壹</a:t>
                </a: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xmlns="" id="{4C6871AA-FC83-4BCD-B9CA-54430903E654}"/>
                  </a:ext>
                </a:extLst>
              </p:cNvPr>
              <p:cNvSpPr/>
              <p:nvPr/>
            </p:nvSpPr>
            <p:spPr>
              <a:xfrm>
                <a:off x="2297612" y="-79738"/>
                <a:ext cx="838952" cy="3925204"/>
              </a:xfrm>
              <a:prstGeom prst="rect">
                <a:avLst/>
              </a:prstGeom>
              <a:noFill/>
              <a:ln>
                <a:solidFill>
                  <a:srgbClr val="3592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5" name="矩形99">
              <a:extLst>
                <a:ext uri="{FF2B5EF4-FFF2-40B4-BE49-F238E27FC236}">
                  <a16:creationId xmlns:a16="http://schemas.microsoft.com/office/drawing/2014/main" xmlns="" id="{47DA456E-5EC5-4881-A029-E72A8DAEB02E}"/>
                </a:ext>
              </a:extLst>
            </p:cNvPr>
            <p:cNvSpPr/>
            <p:nvPr/>
          </p:nvSpPr>
          <p:spPr>
            <a:xfrm>
              <a:off x="2834283" y="1795546"/>
              <a:ext cx="696876" cy="3013200"/>
            </a:xfrm>
            <a:prstGeom prst="rect">
              <a:avLst/>
            </a:prstGeom>
            <a:solidFill>
              <a:srgbClr val="3592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F741F051-5A02-4735-9B6B-3AA6DFA09BA4}"/>
                </a:ext>
              </a:extLst>
            </p:cNvPr>
            <p:cNvSpPr txBox="1"/>
            <p:nvPr/>
          </p:nvSpPr>
          <p:spPr>
            <a:xfrm>
              <a:off x="2896831" y="2002908"/>
              <a:ext cx="553998" cy="259303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清明节的由来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C4717F5-2829-4F2D-9147-0C25422D13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905" y="4916740"/>
            <a:ext cx="1512655" cy="229837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8DD88E4-6118-4873-8CCA-97603848FD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238" y="4949224"/>
            <a:ext cx="902562" cy="164102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C0C4CA2-7CEE-418D-8117-D928565B2D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5638" y="2935310"/>
            <a:ext cx="4636911" cy="4636911"/>
          </a:xfrm>
          <a:prstGeom prst="rect">
            <a:avLst/>
          </a:prstGeom>
        </p:spPr>
      </p:pic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D6F43E0B-06A1-4E72-BEBE-BBCDE5A37A5B}"/>
              </a:ext>
            </a:extLst>
          </p:cNvPr>
          <p:cNvSpPr txBox="1"/>
          <p:nvPr/>
        </p:nvSpPr>
        <p:spPr>
          <a:xfrm>
            <a:off x="2559444" y="1995979"/>
            <a:ext cx="1107996" cy="19898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>
                <a:cs typeface="+mn-ea"/>
                <a:sym typeface="+mn-lt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1552280446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46976" y="2709825"/>
            <a:ext cx="718564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天津：暂停祭扫严格消杀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月</a:t>
            </a:r>
            <a:r>
              <a:rPr lang="en-US" altLang="zh-CN" sz="1600" dirty="0">
                <a:cs typeface="+mn-ea"/>
                <a:sym typeface="+mn-lt"/>
              </a:rPr>
              <a:t>1</a:t>
            </a:r>
            <a:r>
              <a:rPr lang="zh-CN" altLang="en-US" sz="1600" dirty="0">
                <a:cs typeface="+mn-ea"/>
                <a:sym typeface="+mn-lt"/>
              </a:rPr>
              <a:t>日，天津发布通告，暂停今年清明节祭扫服务。同时，对办理骨灰安葬业务或新葬逝者骨灰探视采取人数限定措施。</a:t>
            </a:r>
          </a:p>
          <a:p>
            <a:pPr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87CB102-AC75-4D37-ABB9-F31F6EED8522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8438842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48088" y="2776802"/>
            <a:ext cx="767644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无锡：可免费代祭扫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3</a:t>
            </a:r>
            <a:r>
              <a:rPr lang="zh-CN" altLang="en-US" sz="1400" dirty="0">
                <a:cs typeface="+mn-ea"/>
                <a:sym typeface="+mn-lt"/>
              </a:rPr>
              <a:t>月</a:t>
            </a:r>
            <a:r>
              <a:rPr lang="en-US" altLang="zh-CN" sz="1400" dirty="0">
                <a:cs typeface="+mn-ea"/>
                <a:sym typeface="+mn-lt"/>
              </a:rPr>
              <a:t>4</a:t>
            </a:r>
            <a:r>
              <a:rPr lang="zh-CN" altLang="en-US" sz="1400" dirty="0">
                <a:cs typeface="+mn-ea"/>
                <a:sym typeface="+mn-lt"/>
              </a:rPr>
              <a:t>日，江苏无锡发布“关于清明祭扫服务管理的通告”，暂停全市所有现场祭扫活动，停止组织集体公祭、骨灰撒放等群体性活动。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改为公墓服务管理机构免费代为祭扫（每个墓穴敬献菊花）。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FB96201-26BA-4A79-B89F-FC3374CAE9E2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556307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5F964A5-9F3D-4720-9856-66C962A8018A}"/>
              </a:ext>
            </a:extLst>
          </p:cNvPr>
          <p:cNvSpPr/>
          <p:nvPr/>
        </p:nvSpPr>
        <p:spPr>
          <a:xfrm>
            <a:off x="2015066" y="2980161"/>
            <a:ext cx="2319867" cy="1477328"/>
          </a:xfrm>
          <a:prstGeom prst="rect">
            <a:avLst/>
          </a:prstGeom>
          <a:noFill/>
          <a:ln>
            <a:solidFill>
              <a:srgbClr val="35924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68773" y="2459834"/>
            <a:ext cx="7125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上海将推出集体祭扫、网络祭扫、代客祭扫三项便民服措施。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53589" y="6792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8097B2C-D873-460E-8571-251402074958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CE2365D-2F5A-469D-87BE-4DDAF6FE2875}"/>
              </a:ext>
            </a:extLst>
          </p:cNvPr>
          <p:cNvSpPr/>
          <p:nvPr/>
        </p:nvSpPr>
        <p:spPr>
          <a:xfrm>
            <a:off x="2082800" y="3103272"/>
            <a:ext cx="215617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359243"/>
                </a:solidFill>
                <a:cs typeface="+mn-ea"/>
                <a:sym typeface="+mn-lt"/>
              </a:rPr>
              <a:t>“集体祭扫”</a:t>
            </a:r>
            <a:r>
              <a:rPr lang="zh-CN" altLang="en-US" sz="1400" dirty="0">
                <a:cs typeface="+mn-ea"/>
                <a:sym typeface="+mn-lt"/>
              </a:rPr>
              <a:t>是指各公墓将在清明期间，为安葬在本园区的逝者举办一场集体纪念仪式，参加人员为公墓工作人员；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E868245-4675-4E78-B54C-D34FC7E4E8B1}"/>
              </a:ext>
            </a:extLst>
          </p:cNvPr>
          <p:cNvSpPr/>
          <p:nvPr/>
        </p:nvSpPr>
        <p:spPr>
          <a:xfrm>
            <a:off x="4662311" y="3040972"/>
            <a:ext cx="217311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“网络祭扫”</a:t>
            </a:r>
            <a:r>
              <a:rPr lang="zh-CN" altLang="en-US" sz="1400" dirty="0">
                <a:cs typeface="+mn-ea"/>
                <a:sym typeface="+mn-lt"/>
              </a:rPr>
              <a:t>是指各公墓将在各自的官网或微信公众号上开设“网络祭扫平台”，市民可通过电脑或手机登录后祭奠亲人；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6C7649D-79F6-4056-A717-A5774540B3A8}"/>
              </a:ext>
            </a:extLst>
          </p:cNvPr>
          <p:cNvSpPr/>
          <p:nvPr/>
        </p:nvSpPr>
        <p:spPr>
          <a:xfrm>
            <a:off x="7284154" y="2980161"/>
            <a:ext cx="2683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“代客祭扫”</a:t>
            </a:r>
            <a:r>
              <a:rPr lang="zh-CN" altLang="en-US" sz="1400" dirty="0">
                <a:cs typeface="+mn-ea"/>
                <a:sym typeface="+mn-lt"/>
              </a:rPr>
              <a:t>是指市民群众不去现场，委托公墓方祭奠亲人，由公墓方安排工作人员提供擦拭墓碑、鞠躬行礼、敬献鲜花等服务，并把服务过程通过照片反馈市民群众。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B687416-BA40-4947-85E8-E7046A7B12B2}"/>
              </a:ext>
            </a:extLst>
          </p:cNvPr>
          <p:cNvSpPr/>
          <p:nvPr/>
        </p:nvSpPr>
        <p:spPr>
          <a:xfrm>
            <a:off x="4543777" y="2980161"/>
            <a:ext cx="2387601" cy="1477328"/>
          </a:xfrm>
          <a:prstGeom prst="rect">
            <a:avLst/>
          </a:prstGeom>
          <a:noFill/>
          <a:ln>
            <a:solidFill>
              <a:srgbClr val="35924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3F0AE12-8333-467F-B075-B04BCBF83D3A}"/>
              </a:ext>
            </a:extLst>
          </p:cNvPr>
          <p:cNvSpPr/>
          <p:nvPr/>
        </p:nvSpPr>
        <p:spPr>
          <a:xfrm>
            <a:off x="7140221" y="2980161"/>
            <a:ext cx="3036711" cy="1477328"/>
          </a:xfrm>
          <a:prstGeom prst="rect">
            <a:avLst/>
          </a:prstGeom>
          <a:noFill/>
          <a:ln>
            <a:solidFill>
              <a:srgbClr val="35924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829679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4" grpId="0" animBg="1"/>
      <p:bldP spid="5" grpId="0"/>
      <p:bldP spid="6" grpId="0"/>
      <p:bldP spid="7" grpId="0"/>
      <p:bldP spid="9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5153" y="2617317"/>
            <a:ext cx="764133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月</a:t>
            </a:r>
            <a:r>
              <a:rPr lang="en-US" altLang="zh-CN" sz="1600" dirty="0">
                <a:cs typeface="+mn-ea"/>
                <a:sym typeface="+mn-lt"/>
              </a:rPr>
              <a:t>19</a:t>
            </a:r>
            <a:r>
              <a:rPr lang="zh-CN" altLang="en-US" sz="1600" dirty="0">
                <a:cs typeface="+mn-ea"/>
                <a:sym typeface="+mn-lt"/>
              </a:rPr>
              <a:t>日</a:t>
            </a:r>
            <a:r>
              <a:rPr lang="en-US" altLang="zh-CN" sz="1600" dirty="0">
                <a:cs typeface="+mn-ea"/>
                <a:sym typeface="+mn-lt"/>
              </a:rPr>
              <a:t>12</a:t>
            </a:r>
            <a:r>
              <a:rPr lang="zh-CN" altLang="en-US" sz="1600" dirty="0">
                <a:cs typeface="+mn-ea"/>
                <a:sym typeface="+mn-lt"/>
              </a:rPr>
              <a:t>时开通分时</a:t>
            </a: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分段预约祭扫</a:t>
            </a:r>
            <a:r>
              <a:rPr lang="zh-CN" altLang="en-US" dirty="0">
                <a:solidFill>
                  <a:srgbClr val="359243"/>
                </a:solidFill>
                <a:cs typeface="+mn-ea"/>
                <a:sym typeface="+mn-lt"/>
              </a:rPr>
              <a:t>，</a:t>
            </a:r>
            <a:r>
              <a:rPr lang="zh-CN" altLang="en-US" sz="1600" dirty="0">
                <a:cs typeface="+mn-ea"/>
                <a:sym typeface="+mn-lt"/>
              </a:rPr>
              <a:t>非预约不得祭扫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清明节期间，北京市民政局将提供</a:t>
            </a:r>
            <a:r>
              <a:rPr lang="zh-CN" altLang="en-US" b="1" dirty="0">
                <a:solidFill>
                  <a:srgbClr val="359243"/>
                </a:solidFill>
                <a:cs typeface="+mn-ea"/>
                <a:sym typeface="+mn-lt"/>
              </a:rPr>
              <a:t>代为祭扫、网上祭扫</a:t>
            </a:r>
            <a:r>
              <a:rPr lang="zh-CN" altLang="en-US" sz="1600" dirty="0">
                <a:cs typeface="+mn-ea"/>
                <a:sym typeface="+mn-lt"/>
              </a:rPr>
              <a:t>等服务。凡是不能到现场祭扫的群众，可通过北京市</a:t>
            </a:r>
            <a:r>
              <a:rPr lang="en-US" altLang="zh-CN" sz="1600" dirty="0">
                <a:cs typeface="+mn-ea"/>
                <a:sym typeface="+mn-lt"/>
              </a:rPr>
              <a:t>2020</a:t>
            </a:r>
            <a:r>
              <a:rPr lang="zh-CN" altLang="en-US" sz="1600" dirty="0">
                <a:cs typeface="+mn-ea"/>
                <a:sym typeface="+mn-lt"/>
              </a:rPr>
              <a:t>年清明节祭扫预约服务系统，申请由公墓代为祭扫的服务方式进行先人祭奠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50869" y="185492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北京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4A7888E-58E7-40E9-9774-C172C3276372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81994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86A5E13-8B4F-428D-90AD-5FDCCE8E210C}"/>
              </a:ext>
            </a:extLst>
          </p:cNvPr>
          <p:cNvGrpSpPr/>
          <p:nvPr/>
        </p:nvGrpSpPr>
        <p:grpSpPr>
          <a:xfrm>
            <a:off x="-14533" y="-101600"/>
            <a:ext cx="12192000" cy="6959600"/>
            <a:chOff x="-14533" y="-101600"/>
            <a:chExt cx="12192000" cy="69596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FD4DB7E-2A1A-40B9-87D6-043B51C63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533" y="0"/>
              <a:ext cx="12192000" cy="685799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B9D3636-65F8-4280-8B77-36858E22954D}"/>
                </a:ext>
              </a:extLst>
            </p:cNvPr>
            <p:cNvSpPr/>
            <p:nvPr/>
          </p:nvSpPr>
          <p:spPr>
            <a:xfrm>
              <a:off x="-14533" y="-101600"/>
              <a:ext cx="12192000" cy="6959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C4717F5-2829-4F2D-9147-0C25422D13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905" y="4916740"/>
            <a:ext cx="1512655" cy="229837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8DD88E4-6118-4873-8CCA-97603848FD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238" y="4949224"/>
            <a:ext cx="902562" cy="164102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C0C4CA2-7CEE-418D-8117-D928565B2D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5638" y="2935310"/>
            <a:ext cx="4636911" cy="4636911"/>
          </a:xfrm>
          <a:prstGeom prst="rect">
            <a:avLst/>
          </a:prstGeom>
        </p:spPr>
      </p:pic>
      <p:grpSp>
        <p:nvGrpSpPr>
          <p:cNvPr id="40" name="组合 6">
            <a:extLst>
              <a:ext uri="{FF2B5EF4-FFF2-40B4-BE49-F238E27FC236}">
                <a16:creationId xmlns:a16="http://schemas.microsoft.com/office/drawing/2014/main" xmlns="" id="{27AB3B96-ACF1-495E-A8F3-043EA2E39A7B}"/>
              </a:ext>
            </a:extLst>
          </p:cNvPr>
          <p:cNvGrpSpPr/>
          <p:nvPr/>
        </p:nvGrpSpPr>
        <p:grpSpPr>
          <a:xfrm>
            <a:off x="3018787" y="2436891"/>
            <a:ext cx="7750813" cy="1641022"/>
            <a:chOff x="2766791" y="2405232"/>
            <a:chExt cx="814078" cy="1641022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162710FD-1440-43D7-A764-54E09D5339AF}"/>
                </a:ext>
              </a:extLst>
            </p:cNvPr>
            <p:cNvSpPr/>
            <p:nvPr/>
          </p:nvSpPr>
          <p:spPr>
            <a:xfrm>
              <a:off x="2766791" y="2405232"/>
              <a:ext cx="814078" cy="1641022"/>
            </a:xfrm>
            <a:prstGeom prst="rect">
              <a:avLst/>
            </a:prstGeom>
            <a:noFill/>
            <a:ln>
              <a:solidFill>
                <a:srgbClr val="3592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99">
              <a:extLst>
                <a:ext uri="{FF2B5EF4-FFF2-40B4-BE49-F238E27FC236}">
                  <a16:creationId xmlns:a16="http://schemas.microsoft.com/office/drawing/2014/main" xmlns="" id="{7095B1B0-11AA-478D-BB29-D2A46F8C6358}"/>
                </a:ext>
              </a:extLst>
            </p:cNvPr>
            <p:cNvSpPr/>
            <p:nvPr/>
          </p:nvSpPr>
          <p:spPr>
            <a:xfrm>
              <a:off x="2803036" y="2589661"/>
              <a:ext cx="741587" cy="1272163"/>
            </a:xfrm>
            <a:prstGeom prst="rect">
              <a:avLst/>
            </a:prstGeom>
            <a:solidFill>
              <a:srgbClr val="3592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44A1EF4D-41F7-4F71-A255-61DF4AC7C8A7}"/>
                </a:ext>
              </a:extLst>
            </p:cNvPr>
            <p:cNvSpPr txBox="1"/>
            <p:nvPr/>
          </p:nvSpPr>
          <p:spPr>
            <a:xfrm>
              <a:off x="2824885" y="2827950"/>
              <a:ext cx="697888" cy="83099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 / </a:t>
              </a:r>
              <a:r>
                <a:rPr lang="zh-CN" altLang="en-US" sz="4800" dirty="0">
                  <a:solidFill>
                    <a:schemeClr val="bg1"/>
                  </a:solidFill>
                  <a:cs typeface="+mn-ea"/>
                  <a:sym typeface="+mn-lt"/>
                </a:rPr>
                <a:t>文明祭扫倡议书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1874569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7822" y="2504575"/>
            <a:ext cx="8545689" cy="38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cs typeface="+mn-ea"/>
                <a:sym typeface="+mn-lt"/>
              </a:rPr>
              <a:t>春风送暖，又逢清明。为在清明期间做好新型冠状病毒肺炎疫情防控工作，倡导移风易俗，特发出如下倡议：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CE4A3B6-43EC-48B4-B2D9-466A5A57C9A7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1147C-2515-49A3-8648-6964E0C2F363}"/>
              </a:ext>
            </a:extLst>
          </p:cNvPr>
          <p:cNvSpPr/>
          <p:nvPr/>
        </p:nvSpPr>
        <p:spPr>
          <a:xfrm>
            <a:off x="2443643" y="3135892"/>
            <a:ext cx="28168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注意健康安全。疫情防控情况整体好转，但仍不能放松警惕，在清明期间，我们仍然要坚持少出门、不串门、不聚集、戴口罩、勤洗手，做好健康防护。</a:t>
            </a:r>
          </a:p>
          <a:p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28E2597-B7DA-4B34-8EE4-A5B3FD98979C}"/>
              </a:ext>
            </a:extLst>
          </p:cNvPr>
          <p:cNvSpPr/>
          <p:nvPr/>
        </p:nvSpPr>
        <p:spPr>
          <a:xfrm>
            <a:off x="6395557" y="3135892"/>
            <a:ext cx="344311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倡导文明祭扫。倡导通过家庭分散追思、家庭悼念、网络祭祀等形式祭拜，不现场祭拜、不踏青祭拜。大力弘扬厚养薄葬的文明新风，老人在世时，勤孝敬厚赡养；老人逝去后，节俭治丧，文明祭奠。</a:t>
            </a:r>
            <a:endParaRPr lang="en-US" altLang="zh-CN" sz="1400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B3955B0-26DE-4DAB-A11F-7F4F164F9F66}"/>
              </a:ext>
            </a:extLst>
          </p:cNvPr>
          <p:cNvGrpSpPr/>
          <p:nvPr/>
        </p:nvGrpSpPr>
        <p:grpSpPr>
          <a:xfrm>
            <a:off x="1771822" y="2980161"/>
            <a:ext cx="3686355" cy="1477328"/>
            <a:chOff x="1771822" y="2980161"/>
            <a:chExt cx="3686355" cy="1477328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50059748-5F0E-4524-A989-B129593983C3}"/>
                </a:ext>
              </a:extLst>
            </p:cNvPr>
            <p:cNvSpPr/>
            <p:nvPr/>
          </p:nvSpPr>
          <p:spPr>
            <a:xfrm>
              <a:off x="2015066" y="2980161"/>
              <a:ext cx="3443111" cy="1477328"/>
            </a:xfrm>
            <a:prstGeom prst="rect">
              <a:avLst/>
            </a:prstGeom>
            <a:noFill/>
            <a:ln>
              <a:solidFill>
                <a:srgbClr val="35924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786E4F1B-E824-40EA-B845-04F86EE37414}"/>
                </a:ext>
              </a:extLst>
            </p:cNvPr>
            <p:cNvSpPr/>
            <p:nvPr/>
          </p:nvSpPr>
          <p:spPr>
            <a:xfrm>
              <a:off x="1771822" y="3429000"/>
              <a:ext cx="474133" cy="474133"/>
            </a:xfrm>
            <a:prstGeom prst="rect">
              <a:avLst/>
            </a:prstGeom>
            <a:solidFill>
              <a:srgbClr val="359243"/>
            </a:solidFill>
            <a:ln>
              <a:solidFill>
                <a:srgbClr val="3592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cs typeface="+mn-ea"/>
                  <a:sym typeface="+mn-lt"/>
                </a:rPr>
                <a:t>01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01C5005-3286-4A76-BAD4-570D4871A9BF}"/>
              </a:ext>
            </a:extLst>
          </p:cNvPr>
          <p:cNvGrpSpPr/>
          <p:nvPr/>
        </p:nvGrpSpPr>
        <p:grpSpPr>
          <a:xfrm>
            <a:off x="5858932" y="2980161"/>
            <a:ext cx="4086578" cy="1477328"/>
            <a:chOff x="5858932" y="2980161"/>
            <a:chExt cx="4086578" cy="1477328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17E8CC7-1C12-447C-B3F3-321AB17626F3}"/>
                </a:ext>
              </a:extLst>
            </p:cNvPr>
            <p:cNvSpPr/>
            <p:nvPr/>
          </p:nvSpPr>
          <p:spPr>
            <a:xfrm>
              <a:off x="6095999" y="2980161"/>
              <a:ext cx="3849511" cy="1477328"/>
            </a:xfrm>
            <a:prstGeom prst="rect">
              <a:avLst/>
            </a:prstGeom>
            <a:noFill/>
            <a:ln>
              <a:solidFill>
                <a:srgbClr val="35924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4C4EBE8-C15F-4977-BFB7-AC735F8E0D5C}"/>
                </a:ext>
              </a:extLst>
            </p:cNvPr>
            <p:cNvSpPr/>
            <p:nvPr/>
          </p:nvSpPr>
          <p:spPr>
            <a:xfrm>
              <a:off x="5858932" y="3453033"/>
              <a:ext cx="474133" cy="474133"/>
            </a:xfrm>
            <a:prstGeom prst="rect">
              <a:avLst/>
            </a:prstGeom>
            <a:solidFill>
              <a:srgbClr val="359243"/>
            </a:solidFill>
            <a:ln>
              <a:solidFill>
                <a:srgbClr val="3592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cs typeface="+mn-ea"/>
                  <a:sym typeface="+mn-lt"/>
                </a:rPr>
                <a:t>02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5375167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61019" y="3871767"/>
            <a:ext cx="81231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359243"/>
                </a:solidFill>
                <a:cs typeface="+mn-ea"/>
                <a:sym typeface="+mn-lt"/>
              </a:rPr>
              <a:t>疫情防控，关乎社会的安全稳定。崇尚文明，是我们的共同目标。让我们从小事做起，从现在做起，共度一个安全、文明的清明假期。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C872382-93C0-4EAB-A190-50FC3E8773DB}"/>
              </a:ext>
            </a:extLst>
          </p:cNvPr>
          <p:cNvSpPr/>
          <p:nvPr/>
        </p:nvSpPr>
        <p:spPr>
          <a:xfrm>
            <a:off x="1771822" y="1850559"/>
            <a:ext cx="1998667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新型祭扫方式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A03CDCD-FECE-43FB-9A57-D8899D00FE07}"/>
              </a:ext>
            </a:extLst>
          </p:cNvPr>
          <p:cNvGrpSpPr/>
          <p:nvPr/>
        </p:nvGrpSpPr>
        <p:grpSpPr>
          <a:xfrm>
            <a:off x="1771822" y="2757930"/>
            <a:ext cx="8264000" cy="898964"/>
            <a:chOff x="1771822" y="3243353"/>
            <a:chExt cx="8264000" cy="898964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751F73E6-22F3-4E1E-B06A-3E76C6186232}"/>
                </a:ext>
              </a:extLst>
            </p:cNvPr>
            <p:cNvSpPr/>
            <p:nvPr/>
          </p:nvSpPr>
          <p:spPr>
            <a:xfrm>
              <a:off x="2002976" y="3243353"/>
              <a:ext cx="8032846" cy="898964"/>
            </a:xfrm>
            <a:prstGeom prst="rect">
              <a:avLst/>
            </a:prstGeom>
            <a:noFill/>
            <a:ln>
              <a:solidFill>
                <a:srgbClr val="35924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242FEE36-FC7C-4958-9A0C-D8B547FED005}"/>
                </a:ext>
              </a:extLst>
            </p:cNvPr>
            <p:cNvSpPr/>
            <p:nvPr/>
          </p:nvSpPr>
          <p:spPr>
            <a:xfrm>
              <a:off x="1771822" y="3429000"/>
              <a:ext cx="474133" cy="474133"/>
            </a:xfrm>
            <a:prstGeom prst="rect">
              <a:avLst/>
            </a:prstGeom>
            <a:solidFill>
              <a:srgbClr val="359243"/>
            </a:solidFill>
            <a:ln>
              <a:solidFill>
                <a:srgbClr val="3592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cs typeface="+mn-ea"/>
                  <a:sym typeface="+mn-lt"/>
                </a:rPr>
                <a:t>03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9A1051C-409C-4940-B17A-351C5356C810}"/>
              </a:ext>
            </a:extLst>
          </p:cNvPr>
          <p:cNvSpPr/>
          <p:nvPr/>
        </p:nvSpPr>
        <p:spPr>
          <a:xfrm>
            <a:off x="2418243" y="2838080"/>
            <a:ext cx="73555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坚持以身作则。疫情防控人人有责，文明祭祀人人倡导。党员干部、美德标兵等要以身作则，严格遵守疫情防控相关规定，做移风易俗、文明祭祀、厚养薄葬的带头者，以实际行动带动身边群众</a:t>
            </a:r>
          </a:p>
        </p:txBody>
      </p:sp>
    </p:spTree>
    <p:extLst>
      <p:ext uri="{BB962C8B-B14F-4D97-AF65-F5344CB8AC3E}">
        <p14:creationId xmlns:p14="http://schemas.microsoft.com/office/powerpoint/2010/main" val="2290719479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28447" y="2388568"/>
            <a:ext cx="4481686" cy="1462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cs typeface="+mn-ea"/>
                <a:sym typeface="+mn-lt"/>
              </a:rPr>
              <a:t>在这个特殊时期，做好自我防护，也是对逝者最好的告慰。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2B364C2-2FD7-44AE-9790-C11BF9E15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763" y="2303209"/>
            <a:ext cx="1752192" cy="205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1351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0C32EA94-902A-4B07-9B0D-CBBB68B2BB44}"/>
              </a:ext>
            </a:extLst>
          </p:cNvPr>
          <p:cNvGrpSpPr/>
          <p:nvPr/>
        </p:nvGrpSpPr>
        <p:grpSpPr>
          <a:xfrm>
            <a:off x="-14533" y="-101600"/>
            <a:ext cx="12192000" cy="6959600"/>
            <a:chOff x="-14533" y="-101600"/>
            <a:chExt cx="12192000" cy="6959600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259453D5-9D94-4A2C-B978-76CF97B3B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533" y="0"/>
              <a:ext cx="12192000" cy="6857999"/>
            </a:xfrm>
            <a:prstGeom prst="rect">
              <a:avLst/>
            </a:prstGeom>
          </p:spPr>
        </p:pic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060F7586-D21F-4F20-ACFE-A336E89EDA61}"/>
                </a:ext>
              </a:extLst>
            </p:cNvPr>
            <p:cNvSpPr/>
            <p:nvPr/>
          </p:nvSpPr>
          <p:spPr>
            <a:xfrm>
              <a:off x="-14533" y="-101600"/>
              <a:ext cx="12192000" cy="6959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902E952-658A-4C76-B44C-DB570F97FD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905" y="4916740"/>
            <a:ext cx="1512655" cy="229837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1ABDED5-1D07-42A7-9491-E790E7B5A9A2}"/>
              </a:ext>
            </a:extLst>
          </p:cNvPr>
          <p:cNvGrpSpPr/>
          <p:nvPr/>
        </p:nvGrpSpPr>
        <p:grpSpPr>
          <a:xfrm>
            <a:off x="1671705" y="242727"/>
            <a:ext cx="9372716" cy="4623213"/>
            <a:chOff x="1588525" y="544029"/>
            <a:chExt cx="9014949" cy="4446740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C7F906DC-F44B-4D90-A257-91251A713A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88525" y="1320338"/>
              <a:ext cx="9014949" cy="2894121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E7976323-A272-4783-BD56-9CD3025D3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  <a14:imgEffect>
                        <a14:saturation sat="400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53542" y="544029"/>
              <a:ext cx="6829229" cy="4446740"/>
            </a:xfrm>
            <a:prstGeom prst="rect">
              <a:avLst/>
            </a:prstGeom>
          </p:spPr>
        </p:pic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8D4C1E2-5E19-4765-A661-134DEBEF74B1}"/>
              </a:ext>
            </a:extLst>
          </p:cNvPr>
          <p:cNvSpPr/>
          <p:nvPr/>
        </p:nvSpPr>
        <p:spPr>
          <a:xfrm>
            <a:off x="3458036" y="4052711"/>
            <a:ext cx="5246861" cy="36933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359243"/>
                </a:solidFill>
                <a:cs typeface="+mn-ea"/>
                <a:sym typeface="+mn-lt"/>
              </a:rPr>
              <a:t>清明节“云祭扫” 也是追思先人的打开方式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8AFB0E19-0417-4A04-9642-D1E87C7772F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238" y="4949224"/>
            <a:ext cx="902562" cy="164102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A2921CE1-06D2-4A89-9F70-10D16113101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5638" y="2935310"/>
            <a:ext cx="4636911" cy="463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0950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258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86A5E13-8B4F-428D-90AD-5FDCCE8E210C}"/>
              </a:ext>
            </a:extLst>
          </p:cNvPr>
          <p:cNvGrpSpPr/>
          <p:nvPr/>
        </p:nvGrpSpPr>
        <p:grpSpPr>
          <a:xfrm>
            <a:off x="-14533" y="-101600"/>
            <a:ext cx="12192000" cy="6959600"/>
            <a:chOff x="-14533" y="-101600"/>
            <a:chExt cx="12192000" cy="69596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FD4DB7E-2A1A-40B9-87D6-043B51C63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533" y="0"/>
              <a:ext cx="12192000" cy="685799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B9D3636-65F8-4280-8B77-36858E22954D}"/>
                </a:ext>
              </a:extLst>
            </p:cNvPr>
            <p:cNvSpPr/>
            <p:nvPr/>
          </p:nvSpPr>
          <p:spPr>
            <a:xfrm>
              <a:off x="-14533" y="-101600"/>
              <a:ext cx="12192000" cy="69596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C4717F5-2829-4F2D-9147-0C25422D13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1905" y="4916740"/>
            <a:ext cx="1512655" cy="229837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8DD88E4-6118-4873-8CCA-97603848FD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238" y="4949224"/>
            <a:ext cx="902562" cy="164102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C0C4CA2-7CEE-418D-8117-D928565B2D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5638" y="2935310"/>
            <a:ext cx="4636911" cy="4636911"/>
          </a:xfrm>
          <a:prstGeom prst="rect">
            <a:avLst/>
          </a:prstGeom>
        </p:spPr>
      </p:pic>
      <p:grpSp>
        <p:nvGrpSpPr>
          <p:cNvPr id="40" name="组合 6">
            <a:extLst>
              <a:ext uri="{FF2B5EF4-FFF2-40B4-BE49-F238E27FC236}">
                <a16:creationId xmlns:a16="http://schemas.microsoft.com/office/drawing/2014/main" xmlns="" id="{27AB3B96-ACF1-495E-A8F3-043EA2E39A7B}"/>
              </a:ext>
            </a:extLst>
          </p:cNvPr>
          <p:cNvGrpSpPr/>
          <p:nvPr/>
        </p:nvGrpSpPr>
        <p:grpSpPr>
          <a:xfrm>
            <a:off x="3018788" y="2436891"/>
            <a:ext cx="6407434" cy="1641022"/>
            <a:chOff x="2766791" y="2405232"/>
            <a:chExt cx="814078" cy="1641022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162710FD-1440-43D7-A764-54E09D5339AF}"/>
                </a:ext>
              </a:extLst>
            </p:cNvPr>
            <p:cNvSpPr/>
            <p:nvPr/>
          </p:nvSpPr>
          <p:spPr>
            <a:xfrm>
              <a:off x="2766791" y="2405232"/>
              <a:ext cx="814078" cy="1641022"/>
            </a:xfrm>
            <a:prstGeom prst="rect">
              <a:avLst/>
            </a:prstGeom>
            <a:noFill/>
            <a:ln>
              <a:solidFill>
                <a:srgbClr val="3592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99">
              <a:extLst>
                <a:ext uri="{FF2B5EF4-FFF2-40B4-BE49-F238E27FC236}">
                  <a16:creationId xmlns:a16="http://schemas.microsoft.com/office/drawing/2014/main" xmlns="" id="{7095B1B0-11AA-478D-BB29-D2A46F8C6358}"/>
                </a:ext>
              </a:extLst>
            </p:cNvPr>
            <p:cNvSpPr/>
            <p:nvPr/>
          </p:nvSpPr>
          <p:spPr>
            <a:xfrm>
              <a:off x="2803036" y="2589661"/>
              <a:ext cx="741587" cy="1272163"/>
            </a:xfrm>
            <a:prstGeom prst="rect">
              <a:avLst/>
            </a:prstGeom>
            <a:solidFill>
              <a:srgbClr val="3592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44A1EF4D-41F7-4F71-A255-61DF4AC7C8A7}"/>
                </a:ext>
              </a:extLst>
            </p:cNvPr>
            <p:cNvSpPr txBox="1"/>
            <p:nvPr/>
          </p:nvSpPr>
          <p:spPr>
            <a:xfrm>
              <a:off x="2834301" y="2806133"/>
              <a:ext cx="697888" cy="83099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chemeClr val="bg1"/>
                  </a:solidFill>
                  <a:cs typeface="+mn-ea"/>
                  <a:sym typeface="+mn-lt"/>
                </a:rPr>
                <a:t>壹 </a:t>
              </a:r>
              <a:r>
                <a:rPr lang="en-US" altLang="zh-CN" sz="4800" dirty="0">
                  <a:solidFill>
                    <a:schemeClr val="bg1"/>
                  </a:solidFill>
                  <a:cs typeface="+mn-ea"/>
                  <a:sym typeface="+mn-lt"/>
                </a:rPr>
                <a:t>/ </a:t>
              </a:r>
              <a:r>
                <a:rPr lang="zh-CN" altLang="en-US" sz="4800" dirty="0">
                  <a:solidFill>
                    <a:schemeClr val="bg1"/>
                  </a:solidFill>
                  <a:cs typeface="+mn-ea"/>
                  <a:sym typeface="+mn-lt"/>
                </a:rPr>
                <a:t>清明节的由来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007006" y="479394"/>
            <a:ext cx="15624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B5FAFF"/>
                </a:solidFill>
              </a:rPr>
              <a:t>https://www.ypppt.com/</a:t>
            </a:r>
            <a:endParaRPr lang="zh-CN" altLang="en-US" sz="900" dirty="0">
              <a:solidFill>
                <a:srgbClr val="B5FA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039152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57776" y="2550875"/>
            <a:ext cx="5554135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cs typeface="+mn-ea"/>
                <a:sym typeface="+mn-lt"/>
              </a:rPr>
              <a:t>清明节，</a:t>
            </a:r>
            <a:r>
              <a:rPr lang="zh-CN" altLang="en-US" dirty="0">
                <a:cs typeface="+mn-ea"/>
                <a:sym typeface="+mn-lt"/>
              </a:rPr>
              <a:t>又称踏青节、行清节、三月节、祭祖节等，节期在仲春与暮春之交。清明节源自上古时代的祖先信仰与春祭礼俗，兼具自然与人文两大内涵，既是自然节气点，也是传统节日。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6A4F0FD-7E18-4C4C-9C52-981979018FAF}"/>
              </a:ext>
            </a:extLst>
          </p:cNvPr>
          <p:cNvSpPr txBox="1"/>
          <p:nvPr/>
        </p:nvSpPr>
        <p:spPr>
          <a:xfrm>
            <a:off x="1842563" y="1727405"/>
            <a:ext cx="1349716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清明节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9C60569-7EBB-438D-BF95-B4D5D5DF67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3021" y="2404533"/>
            <a:ext cx="1751203" cy="204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41757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70665" y="2680920"/>
            <a:ext cx="56105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清明节与春节、端午节、中秋节并称为中国四大传统节日。除了中国，世界上还有一些国家和地区也过清明节，比如越南、韩国、马来西亚、新加坡等。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37268C2-2387-48AF-AFF8-6C4165C8FB34}"/>
              </a:ext>
            </a:extLst>
          </p:cNvPr>
          <p:cNvSpPr txBox="1"/>
          <p:nvPr/>
        </p:nvSpPr>
        <p:spPr>
          <a:xfrm>
            <a:off x="1842562" y="1840294"/>
            <a:ext cx="1349716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清明节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FDFA547-4B73-47E5-A2AC-F91EB27E60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1953" y="2303747"/>
            <a:ext cx="1751203" cy="204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0527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1005" y="1597775"/>
            <a:ext cx="1349716" cy="369332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主要习俗</a:t>
            </a:r>
          </a:p>
        </p:txBody>
      </p:sp>
      <p:sp>
        <p:nvSpPr>
          <p:cNvPr id="3" name="矩形 2"/>
          <p:cNvSpPr/>
          <p:nvPr/>
        </p:nvSpPr>
        <p:spPr>
          <a:xfrm>
            <a:off x="2216424" y="3986468"/>
            <a:ext cx="835611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踏青</a:t>
            </a:r>
          </a:p>
        </p:txBody>
      </p:sp>
      <p:sp>
        <p:nvSpPr>
          <p:cNvPr id="5" name="矩形 4"/>
          <p:cNvSpPr/>
          <p:nvPr/>
        </p:nvSpPr>
        <p:spPr>
          <a:xfrm>
            <a:off x="3705941" y="3980274"/>
            <a:ext cx="1134043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放风筝</a:t>
            </a:r>
          </a:p>
        </p:txBody>
      </p:sp>
      <p:sp>
        <p:nvSpPr>
          <p:cNvPr id="6" name="矩形 5"/>
          <p:cNvSpPr/>
          <p:nvPr/>
        </p:nvSpPr>
        <p:spPr>
          <a:xfrm>
            <a:off x="9056564" y="3929584"/>
            <a:ext cx="1182676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扫墓祭祖</a:t>
            </a:r>
          </a:p>
        </p:txBody>
      </p:sp>
      <p:sp>
        <p:nvSpPr>
          <p:cNvPr id="8" name="矩形 7"/>
          <p:cNvSpPr/>
          <p:nvPr/>
        </p:nvSpPr>
        <p:spPr>
          <a:xfrm>
            <a:off x="7322045" y="3929584"/>
            <a:ext cx="1116954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拔河</a:t>
            </a:r>
          </a:p>
        </p:txBody>
      </p:sp>
      <p:sp>
        <p:nvSpPr>
          <p:cNvPr id="11" name="矩形 10"/>
          <p:cNvSpPr/>
          <p:nvPr/>
        </p:nvSpPr>
        <p:spPr>
          <a:xfrm>
            <a:off x="5563736" y="3957878"/>
            <a:ext cx="1001846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射柳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056ECBF-C541-445B-8CB8-66210A0F77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9801" y="2234120"/>
            <a:ext cx="1295907" cy="1286056"/>
          </a:xfrm>
          <a:prstGeom prst="ellipse">
            <a:avLst/>
          </a:prstGeom>
          <a:ln>
            <a:solidFill>
              <a:srgbClr val="359243"/>
            </a:solidFill>
          </a:ln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1E523CB-0C2A-43D9-8EFB-8DCC427751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039" y="2215590"/>
            <a:ext cx="1318045" cy="1323115"/>
          </a:xfrm>
          <a:prstGeom prst="ellipse">
            <a:avLst/>
          </a:prstGeom>
          <a:ln>
            <a:solidFill>
              <a:srgbClr val="359243"/>
            </a:solidFill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D1554A5-B7D0-4467-B76B-925F774912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0943" y="2234120"/>
            <a:ext cx="1296000" cy="1318053"/>
          </a:xfrm>
          <a:prstGeom prst="ellipse">
            <a:avLst/>
          </a:prstGeom>
          <a:ln>
            <a:solidFill>
              <a:srgbClr val="359243"/>
            </a:solidFill>
          </a:ln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480E621-174C-4B50-8F16-F5D542A782C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802" y="2234120"/>
            <a:ext cx="1289088" cy="1332000"/>
          </a:xfrm>
          <a:prstGeom prst="ellipse">
            <a:avLst/>
          </a:prstGeom>
          <a:ln>
            <a:solidFill>
              <a:srgbClr val="359243"/>
            </a:solidFill>
          </a:ln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8469968F-AD5A-4B6A-A6A1-AF3DA0090A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9902" y="2299010"/>
            <a:ext cx="1296000" cy="1267110"/>
          </a:xfrm>
          <a:prstGeom prst="ellipse">
            <a:avLst/>
          </a:prstGeom>
          <a:ln>
            <a:solidFill>
              <a:srgbClr val="359243"/>
            </a:solidFill>
          </a:ln>
        </p:spPr>
      </p:pic>
    </p:spTree>
    <p:extLst>
      <p:ext uri="{BB962C8B-B14F-4D97-AF65-F5344CB8AC3E}">
        <p14:creationId xmlns:p14="http://schemas.microsoft.com/office/powerpoint/2010/main" val="4254857560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68404" y="1591939"/>
            <a:ext cx="1530539" cy="369332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主要习俗</a:t>
            </a:r>
          </a:p>
        </p:txBody>
      </p:sp>
      <p:sp>
        <p:nvSpPr>
          <p:cNvPr id="4" name="矩形 3"/>
          <p:cNvSpPr/>
          <p:nvPr/>
        </p:nvSpPr>
        <p:spPr>
          <a:xfrm>
            <a:off x="9255606" y="3816046"/>
            <a:ext cx="835611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植树</a:t>
            </a:r>
          </a:p>
        </p:txBody>
      </p:sp>
      <p:sp>
        <p:nvSpPr>
          <p:cNvPr id="7" name="矩形 6"/>
          <p:cNvSpPr/>
          <p:nvPr/>
        </p:nvSpPr>
        <p:spPr>
          <a:xfrm>
            <a:off x="3924509" y="3852103"/>
            <a:ext cx="835611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插柳</a:t>
            </a:r>
          </a:p>
        </p:txBody>
      </p:sp>
      <p:sp>
        <p:nvSpPr>
          <p:cNvPr id="9" name="矩形 8"/>
          <p:cNvSpPr/>
          <p:nvPr/>
        </p:nvSpPr>
        <p:spPr>
          <a:xfrm>
            <a:off x="5449801" y="3852103"/>
            <a:ext cx="1134043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荡秋千</a:t>
            </a:r>
          </a:p>
        </p:txBody>
      </p:sp>
      <p:sp>
        <p:nvSpPr>
          <p:cNvPr id="10" name="矩形 9"/>
          <p:cNvSpPr/>
          <p:nvPr/>
        </p:nvSpPr>
        <p:spPr>
          <a:xfrm>
            <a:off x="2132591" y="3824743"/>
            <a:ext cx="835611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斗鸡</a:t>
            </a:r>
          </a:p>
        </p:txBody>
      </p:sp>
      <p:sp>
        <p:nvSpPr>
          <p:cNvPr id="13" name="矩形 12"/>
          <p:cNvSpPr/>
          <p:nvPr/>
        </p:nvSpPr>
        <p:spPr>
          <a:xfrm>
            <a:off x="7431882" y="3833842"/>
            <a:ext cx="1134043" cy="369332"/>
          </a:xfrm>
          <a:prstGeom prst="rect">
            <a:avLst/>
          </a:prstGeom>
          <a:solidFill>
            <a:srgbClr val="359243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蚕花会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637C07DB-5814-4097-AC84-4320745B63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091" y="2386309"/>
            <a:ext cx="1296000" cy="1281128"/>
          </a:xfrm>
          <a:prstGeom prst="ellipse">
            <a:avLst/>
          </a:prstGeom>
          <a:ln>
            <a:solidFill>
              <a:srgbClr val="359243"/>
            </a:solidFill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BC557CD0-9E53-4FE8-A1FF-4528DC1E48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314" y="2416051"/>
            <a:ext cx="1296000" cy="1281128"/>
          </a:xfrm>
          <a:prstGeom prst="ellipse">
            <a:avLst/>
          </a:prstGeom>
          <a:ln>
            <a:solidFill>
              <a:srgbClr val="359243"/>
            </a:solidFill>
          </a:ln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66624F9B-DB36-4EAC-8356-7BB146F47B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822" y="2416051"/>
            <a:ext cx="1296000" cy="1281128"/>
          </a:xfrm>
          <a:prstGeom prst="ellipse">
            <a:avLst/>
          </a:prstGeom>
          <a:ln>
            <a:solidFill>
              <a:srgbClr val="359243"/>
            </a:solidFill>
          </a:ln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CE09E62B-0EEF-47BF-89FE-90F881B6A87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688" y="2385651"/>
            <a:ext cx="1296000" cy="1281786"/>
          </a:xfrm>
          <a:prstGeom prst="ellipse">
            <a:avLst/>
          </a:prstGeom>
          <a:ln>
            <a:solidFill>
              <a:srgbClr val="359243"/>
            </a:solidFill>
          </a:ln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77705A0A-39CF-49D5-983A-A4BF14C5B3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2911" y="2363520"/>
            <a:ext cx="1296000" cy="1303917"/>
          </a:xfrm>
          <a:prstGeom prst="ellipse">
            <a:avLst/>
          </a:prstGeom>
          <a:ln>
            <a:solidFill>
              <a:srgbClr val="359243"/>
            </a:solidFill>
          </a:ln>
        </p:spPr>
      </p:pic>
    </p:spTree>
    <p:extLst>
      <p:ext uri="{BB962C8B-B14F-4D97-AF65-F5344CB8AC3E}">
        <p14:creationId xmlns:p14="http://schemas.microsoft.com/office/powerpoint/2010/main" val="3130734001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 animBg="1"/>
      <p:bldP spid="9" grpId="0" animBg="1"/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58933" y="1650504"/>
            <a:ext cx="1524533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节令食品</a:t>
            </a:r>
          </a:p>
        </p:txBody>
      </p:sp>
      <p:sp>
        <p:nvSpPr>
          <p:cNvPr id="3" name="矩形 2"/>
          <p:cNvSpPr/>
          <p:nvPr/>
        </p:nvSpPr>
        <p:spPr>
          <a:xfrm>
            <a:off x="3847301" y="2289615"/>
            <a:ext cx="661803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北方一些地方还保留着清明节</a:t>
            </a:r>
            <a:r>
              <a:rPr lang="zh-CN" altLang="en-US" sz="1400" b="1" dirty="0">
                <a:cs typeface="+mn-ea"/>
                <a:sym typeface="+mn-lt"/>
              </a:rPr>
              <a:t>吃冷食</a:t>
            </a:r>
            <a:r>
              <a:rPr lang="zh-CN" altLang="en-US" sz="1400" dirty="0">
                <a:cs typeface="+mn-ea"/>
                <a:sym typeface="+mn-lt"/>
              </a:rPr>
              <a:t>的习惯。</a:t>
            </a:r>
            <a:endParaRPr lang="en-US" altLang="zh-CN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在山东，即墨吃鸡蛋和冷饽饽，莱阳、招远、长岛吃鸡蛋和冷高粱米饭</a:t>
            </a:r>
            <a:endParaRPr lang="en-US" altLang="zh-CN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泰安吃冷煎饼卷生苦菜，据说吃了眼睛明亮。</a:t>
            </a:r>
          </a:p>
        </p:txBody>
      </p:sp>
      <p:sp>
        <p:nvSpPr>
          <p:cNvPr id="4" name="矩形 3"/>
          <p:cNvSpPr/>
          <p:nvPr/>
        </p:nvSpPr>
        <p:spPr>
          <a:xfrm>
            <a:off x="2236858" y="3503323"/>
            <a:ext cx="55546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我国南方部分地区清明节时有</a:t>
            </a:r>
            <a:r>
              <a:rPr lang="zh-CN" altLang="en-US" sz="1400" b="1" dirty="0">
                <a:cs typeface="+mn-ea"/>
                <a:sym typeface="+mn-lt"/>
              </a:rPr>
              <a:t>吃青团</a:t>
            </a:r>
            <a:r>
              <a:rPr lang="zh-CN" altLang="en-US" sz="1400" dirty="0">
                <a:cs typeface="+mn-ea"/>
                <a:sym typeface="+mn-lt"/>
              </a:rPr>
              <a:t>的风俗，青团又称清明饼、棉菜馍糍、茨壳粿、清明粑、艾叶粑粑、艾糍、清明果、菠菠粿、清明粿、艾叶糍粑、艾粄、艾草糕、清明团子、暖菇包、艾草青团等等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F712C1D-E0CC-4A80-B6CA-D222FB186C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5768" y="2896988"/>
            <a:ext cx="2561911" cy="256191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8DA2F42-8908-4E3A-9165-E8397A729F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6858" y="2290653"/>
            <a:ext cx="1242790" cy="12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02849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00798" y="2645320"/>
            <a:ext cx="4115068" cy="1498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慎终追远、缅怀先人，感念先人恩泽、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传承优良家训遗风，是清明祭扫活动的本意。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让我们文明祭扫，过一个绿色、平安的清明。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E2C7012-CC46-4E31-AC30-FE32A6668849}"/>
              </a:ext>
            </a:extLst>
          </p:cNvPr>
          <p:cNvSpPr/>
          <p:nvPr/>
        </p:nvSpPr>
        <p:spPr>
          <a:xfrm>
            <a:off x="1771822" y="1850559"/>
            <a:ext cx="1524533" cy="400110"/>
          </a:xfrm>
          <a:prstGeom prst="rect">
            <a:avLst/>
          </a:prstGeom>
          <a:solidFill>
            <a:srgbClr val="35924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清明节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74B483D-88E7-4A14-A9D2-ED0F678BB3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938" y="2242934"/>
            <a:ext cx="2360418" cy="2304284"/>
          </a:xfrm>
          <a:prstGeom prst="ellipse">
            <a:avLst/>
          </a:prstGeom>
          <a:ln w="88900" cap="sq" cmpd="thickThin">
            <a:solidFill>
              <a:srgbClr val="359243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945346611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vnvbxah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1609</Words>
  <Application>Microsoft Office PowerPoint</Application>
  <PresentationFormat>宽屏</PresentationFormat>
  <Paragraphs>103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Meiryo</vt:lpstr>
      <vt:lpstr>方正粗黑宋简体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</cp:revision>
  <dcterms:created xsi:type="dcterms:W3CDTF">2020-03-14T15:14:02Z</dcterms:created>
  <dcterms:modified xsi:type="dcterms:W3CDTF">2023-04-27T07:23:48Z</dcterms:modified>
</cp:coreProperties>
</file>