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65" r:id="rId3"/>
  </p:sldMasterIdLst>
  <p:notesMasterIdLst>
    <p:notesMasterId r:id="rId29"/>
  </p:notesMasterIdLst>
  <p:sldIdLst>
    <p:sldId id="256" r:id="rId4"/>
    <p:sldId id="258" r:id="rId5"/>
    <p:sldId id="260" r:id="rId6"/>
    <p:sldId id="261" r:id="rId7"/>
    <p:sldId id="264" r:id="rId8"/>
    <p:sldId id="265" r:id="rId9"/>
    <p:sldId id="266" r:id="rId10"/>
    <p:sldId id="268" r:id="rId11"/>
    <p:sldId id="269" r:id="rId12"/>
    <p:sldId id="271" r:id="rId13"/>
    <p:sldId id="272" r:id="rId14"/>
    <p:sldId id="270" r:id="rId15"/>
    <p:sldId id="263" r:id="rId16"/>
    <p:sldId id="273" r:id="rId17"/>
    <p:sldId id="274" r:id="rId18"/>
    <p:sldId id="275" r:id="rId19"/>
    <p:sldId id="276" r:id="rId20"/>
    <p:sldId id="278" r:id="rId21"/>
    <p:sldId id="282" r:id="rId22"/>
    <p:sldId id="283" r:id="rId23"/>
    <p:sldId id="284" r:id="rId24"/>
    <p:sldId id="285" r:id="rId25"/>
    <p:sldId id="286" r:id="rId26"/>
    <p:sldId id="257" r:id="rId27"/>
    <p:sldId id="287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p l" initials="kl" lastIdx="2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E8EA"/>
    <a:srgbClr val="E454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commentAuthors" Target="commentAuthor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2023/5/1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864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7025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6317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450850" y="451485"/>
            <a:ext cx="11436350" cy="5953760"/>
          </a:xfrm>
          <a:prstGeom prst="rect">
            <a:avLst/>
          </a:prstGeom>
          <a:solidFill>
            <a:srgbClr val="FDE8EA"/>
          </a:solidFill>
          <a:ln w="28575">
            <a:solidFill>
              <a:srgbClr val="E454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  <a:t>2023/5/1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3506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  <a:t>2023/5/1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5382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677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3734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9220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4501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345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9806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6840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4628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9452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1024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8092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999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xmlns="" id="{4EB6B5BD-0CD2-3C33-D4A8-7BCD91D4A710}"/>
              </a:ext>
            </a:extLst>
          </p:cNvPr>
          <p:cNvSpPr txBox="1"/>
          <p:nvPr userDrawn="1"/>
        </p:nvSpPr>
        <p:spPr>
          <a:xfrm>
            <a:off x="2328620" y="6297135"/>
            <a:ext cx="432048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节日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893843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2023/5/1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4826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099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母亲节首图445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5"/>
            <a:ext cx="12192000" cy="6857365"/>
          </a:xfrm>
          <a:prstGeom prst="rect">
            <a:avLst/>
          </a:prstGeom>
        </p:spPr>
      </p:pic>
      <p:pic>
        <p:nvPicPr>
          <p:cNvPr id="5" name="图片 4" descr="母亲节首图44555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0405" y="1222375"/>
            <a:ext cx="7626985" cy="2708910"/>
          </a:xfrm>
          <a:prstGeom prst="rect">
            <a:avLst/>
          </a:prstGeom>
        </p:spPr>
      </p:pic>
      <p:pic>
        <p:nvPicPr>
          <p:cNvPr id="6" name="图片 5" descr="母亲节首图4556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99870" y="3853815"/>
            <a:ext cx="5831205" cy="115379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893060" y="1145540"/>
            <a:ext cx="271526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>
                <a:solidFill>
                  <a:srgbClr val="E45454"/>
                </a:solidFill>
                <a:cs typeface="+mn-ea"/>
                <a:sym typeface="+mn-lt"/>
              </a:rPr>
              <a:t>03.08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754778" y="4101738"/>
            <a:ext cx="543115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>
                <a:solidFill>
                  <a:schemeClr val="bg1"/>
                </a:solidFill>
                <a:cs typeface="+mn-ea"/>
                <a:sym typeface="+mn-lt"/>
              </a:rPr>
              <a:t>妇女节日主题班会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480708" y="5256168"/>
            <a:ext cx="2084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汇报人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：优品</a:t>
            </a: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PPT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19" grpId="0"/>
      <p:bldP spid="1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80"/>
          <p:cNvGrpSpPr/>
          <p:nvPr/>
        </p:nvGrpSpPr>
        <p:grpSpPr>
          <a:xfrm>
            <a:off x="574675" y="568325"/>
            <a:ext cx="3946871" cy="586740"/>
            <a:chOff x="9015" y="2331"/>
            <a:chExt cx="6259" cy="924"/>
          </a:xfrm>
        </p:grpSpPr>
        <p:sp>
          <p:nvSpPr>
            <p:cNvPr id="46" name="TextBox 119"/>
            <p:cNvSpPr txBox="1"/>
            <p:nvPr/>
          </p:nvSpPr>
          <p:spPr>
            <a:xfrm>
              <a:off x="10034" y="2336"/>
              <a:ext cx="5240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l">
                <a:lnSpc>
                  <a:spcPct val="100000"/>
                </a:lnSpc>
                <a:buNone/>
              </a:pPr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妇女节介绍</a:t>
              </a: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9015" y="2331"/>
              <a:ext cx="787" cy="787"/>
              <a:chOff x="8919" y="2734"/>
              <a:chExt cx="787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34D4C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957" y="2787"/>
                <a:ext cx="712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b="1">
                    <a:solidFill>
                      <a:schemeClr val="bg1"/>
                    </a:solidFill>
                    <a:cs typeface="+mn-ea"/>
                    <a:sym typeface="+mn-lt"/>
                  </a:rPr>
                  <a:t>1</a:t>
                </a: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6433185" y="2242185"/>
            <a:ext cx="2268220" cy="503707"/>
            <a:chOff x="2272" y="3447"/>
            <a:chExt cx="4332" cy="761"/>
          </a:xfrm>
          <a:solidFill>
            <a:srgbClr val="DD2424"/>
          </a:solidFill>
        </p:grpSpPr>
        <p:sp>
          <p:nvSpPr>
            <p:cNvPr id="14" name="任意多边形 13"/>
            <p:cNvSpPr/>
            <p:nvPr/>
          </p:nvSpPr>
          <p:spPr>
            <a:xfrm>
              <a:off x="2272" y="3447"/>
              <a:ext cx="4332" cy="732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rgbClr val="E45454"/>
            </a:solidFill>
            <a:ln w="25400">
              <a:solidFill>
                <a:srgbClr val="F9A5A5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525" y="3512"/>
              <a:ext cx="3826" cy="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活动宗旨</a:t>
              </a:r>
            </a:p>
          </p:txBody>
        </p:sp>
      </p:grpSp>
      <p:sp>
        <p:nvSpPr>
          <p:cNvPr id="10" name="矩形 9"/>
          <p:cNvSpPr/>
          <p:nvPr/>
        </p:nvSpPr>
        <p:spPr>
          <a:xfrm>
            <a:off x="6148705" y="3179445"/>
            <a:ext cx="4634230" cy="175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各国妇女组织和女权活动家努力推动妇女权利进入国家、区域和国际人权领域的重要议程，提示国际或国家关于对妇女议题的性别盲点。</a:t>
            </a:r>
          </a:p>
        </p:txBody>
      </p:sp>
      <p:pic>
        <p:nvPicPr>
          <p:cNvPr id="4" name="图片 3" descr="51miz-E1244298-ECD61AF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7295" y="1219200"/>
            <a:ext cx="4203700" cy="4203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80"/>
          <p:cNvGrpSpPr/>
          <p:nvPr/>
        </p:nvGrpSpPr>
        <p:grpSpPr>
          <a:xfrm>
            <a:off x="574675" y="568325"/>
            <a:ext cx="3946871" cy="586740"/>
            <a:chOff x="9015" y="2331"/>
            <a:chExt cx="6259" cy="924"/>
          </a:xfrm>
        </p:grpSpPr>
        <p:sp>
          <p:nvSpPr>
            <p:cNvPr id="46" name="TextBox 119"/>
            <p:cNvSpPr txBox="1"/>
            <p:nvPr/>
          </p:nvSpPr>
          <p:spPr>
            <a:xfrm>
              <a:off x="10034" y="2336"/>
              <a:ext cx="5240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l">
                <a:lnSpc>
                  <a:spcPct val="100000"/>
                </a:lnSpc>
                <a:buNone/>
              </a:pPr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妇女节介绍</a:t>
              </a: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9015" y="2331"/>
              <a:ext cx="787" cy="787"/>
              <a:chOff x="8919" y="2734"/>
              <a:chExt cx="787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34D4C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957" y="2787"/>
                <a:ext cx="712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b="1">
                    <a:solidFill>
                      <a:schemeClr val="bg1"/>
                    </a:solidFill>
                    <a:cs typeface="+mn-ea"/>
                    <a:sym typeface="+mn-lt"/>
                  </a:rPr>
                  <a:t>1</a:t>
                </a: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6433185" y="2242185"/>
            <a:ext cx="2268220" cy="503707"/>
            <a:chOff x="2272" y="3447"/>
            <a:chExt cx="4332" cy="761"/>
          </a:xfrm>
          <a:solidFill>
            <a:srgbClr val="DD2424"/>
          </a:solidFill>
        </p:grpSpPr>
        <p:sp>
          <p:nvSpPr>
            <p:cNvPr id="14" name="任意多边形 13"/>
            <p:cNvSpPr/>
            <p:nvPr/>
          </p:nvSpPr>
          <p:spPr>
            <a:xfrm>
              <a:off x="2272" y="3447"/>
              <a:ext cx="4332" cy="732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rgbClr val="E45454"/>
            </a:solidFill>
            <a:ln w="25400">
              <a:solidFill>
                <a:srgbClr val="F9A5A5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525" y="3512"/>
              <a:ext cx="3826" cy="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活动宗旨</a:t>
              </a:r>
            </a:p>
          </p:txBody>
        </p:sp>
      </p:grpSp>
      <p:sp>
        <p:nvSpPr>
          <p:cNvPr id="10" name="矩形 9"/>
          <p:cNvSpPr/>
          <p:nvPr/>
        </p:nvSpPr>
        <p:spPr>
          <a:xfrm>
            <a:off x="6148705" y="3179445"/>
            <a:ext cx="4634230" cy="175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在中国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，“三八”国际妇女节前夕，中华全国妇女联合会展开“全国三八红旗手标兵”、”全国三八红旗集体“等评选活动，表彰中国妇女做出的业绩。</a:t>
            </a:r>
          </a:p>
        </p:txBody>
      </p:sp>
      <p:pic>
        <p:nvPicPr>
          <p:cNvPr id="2" name="图片 1" descr="C:/Users/Administrator/AppData/Local/Temp/picturecompress_20220301151739/output_1.pngoutput_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3495" y="1322705"/>
            <a:ext cx="4213225" cy="4213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母亲节首图445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36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3868420" y="1880235"/>
            <a:ext cx="810260" cy="754380"/>
            <a:chOff x="8919" y="2734"/>
            <a:chExt cx="787" cy="787"/>
          </a:xfrm>
          <a:solidFill>
            <a:srgbClr val="E45454"/>
          </a:solidFill>
        </p:grpSpPr>
        <p:sp>
          <p:nvSpPr>
            <p:cNvPr id="6" name="椭圆 5"/>
            <p:cNvSpPr/>
            <p:nvPr/>
          </p:nvSpPr>
          <p:spPr>
            <a:xfrm>
              <a:off x="8919" y="2734"/>
              <a:ext cx="787" cy="787"/>
            </a:xfrm>
            <a:prstGeom prst="ellipse">
              <a:avLst/>
            </a:prstGeom>
            <a:grpFill/>
            <a:ln>
              <a:noFill/>
            </a:ln>
            <a:effectLst>
              <a:outerShdw blurRad="63500" sx="102000" sy="102000" algn="ctr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8948" y="2798"/>
              <a:ext cx="712" cy="6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600" b="1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</a:p>
          </p:txBody>
        </p:sp>
      </p:grpSp>
      <p:sp>
        <p:nvSpPr>
          <p:cNvPr id="8" name="TextBox 119"/>
          <p:cNvSpPr txBox="1"/>
          <p:nvPr/>
        </p:nvSpPr>
        <p:spPr>
          <a:xfrm>
            <a:off x="1679575" y="2914650"/>
            <a:ext cx="577278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>
              <a:lnSpc>
                <a:spcPct val="100000"/>
              </a:lnSpc>
              <a:buNone/>
            </a:pPr>
            <a:r>
              <a: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妇女节代表人物</a:t>
            </a:r>
            <a:endParaRPr lang="zh-CN" altLang="en-US" sz="6000" dirty="0">
              <a:solidFill>
                <a:srgbClr val="F34D4C"/>
              </a:solidFill>
              <a:cs typeface="+mn-ea"/>
              <a:sym typeface="+mn-lt"/>
            </a:endParaRPr>
          </a:p>
        </p:txBody>
      </p:sp>
      <p:sp>
        <p:nvSpPr>
          <p:cNvPr id="19" name="PA_文本框 57"/>
          <p:cNvSpPr txBox="1"/>
          <p:nvPr>
            <p:custDataLst>
              <p:tags r:id="rId1"/>
            </p:custDataLst>
          </p:nvPr>
        </p:nvSpPr>
        <p:spPr>
          <a:xfrm>
            <a:off x="1488440" y="4068445"/>
            <a:ext cx="5963920" cy="412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900" dirty="0">
                <a:solidFill>
                  <a:schemeClr val="tx1">
                    <a:lumMod val="75000"/>
                    <a:lumOff val="25000"/>
                    <a:alpha val="82000"/>
                  </a:schemeClr>
                </a:solidFill>
                <a:cs typeface="+mn-ea"/>
                <a:sym typeface="+mn-lt"/>
              </a:rPr>
              <a:t>A dream need to work out a summary report dream need to work out a need to work out a summary report </a:t>
            </a:r>
            <a:r>
              <a:rPr lang="en-US" altLang="zh-CN" sz="900" dirty="0" err="1">
                <a:solidFill>
                  <a:schemeClr val="tx1">
                    <a:lumMod val="75000"/>
                    <a:lumOff val="25000"/>
                    <a:alpha val="82000"/>
                  </a:schemeClr>
                </a:solidFill>
                <a:cs typeface="+mn-ea"/>
                <a:sym typeface="+mn-lt"/>
              </a:rPr>
              <a:t>summaryA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  <a:alpha val="82000"/>
                  </a:schemeClr>
                </a:solidFill>
                <a:cs typeface="+mn-ea"/>
                <a:sym typeface="+mn-lt"/>
              </a:rPr>
              <a:t> dream need to work out a dream need to work out a need to work</a:t>
            </a:r>
          </a:p>
        </p:txBody>
      </p:sp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80"/>
          <p:cNvGrpSpPr/>
          <p:nvPr/>
        </p:nvGrpSpPr>
        <p:grpSpPr>
          <a:xfrm>
            <a:off x="574675" y="568325"/>
            <a:ext cx="3946871" cy="586740"/>
            <a:chOff x="9015" y="2331"/>
            <a:chExt cx="6259" cy="924"/>
          </a:xfrm>
        </p:grpSpPr>
        <p:sp>
          <p:nvSpPr>
            <p:cNvPr id="46" name="TextBox 119"/>
            <p:cNvSpPr txBox="1"/>
            <p:nvPr/>
          </p:nvSpPr>
          <p:spPr>
            <a:xfrm>
              <a:off x="10034" y="2336"/>
              <a:ext cx="5240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l">
                <a:lnSpc>
                  <a:spcPct val="100000"/>
                </a:lnSpc>
                <a:buNone/>
              </a:pPr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妇女节介绍</a:t>
              </a: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9015" y="2331"/>
              <a:ext cx="787" cy="787"/>
              <a:chOff x="8919" y="2734"/>
              <a:chExt cx="787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34D4C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957" y="2787"/>
                <a:ext cx="712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b="1">
                    <a:solidFill>
                      <a:schemeClr val="bg1"/>
                    </a:solidFill>
                    <a:cs typeface="+mn-ea"/>
                    <a:sym typeface="+mn-lt"/>
                  </a:rPr>
                  <a:t>1</a:t>
                </a: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1233170" y="2421890"/>
            <a:ext cx="2439035" cy="2690495"/>
            <a:chOff x="2174" y="3706"/>
            <a:chExt cx="3387" cy="3387"/>
          </a:xfrm>
        </p:grpSpPr>
        <p:pic>
          <p:nvPicPr>
            <p:cNvPr id="4" name="图片 3" descr="51miz-E1216423-5BF90B70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74" y="3706"/>
              <a:ext cx="3387" cy="3387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2756" y="4842"/>
              <a:ext cx="2224" cy="1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>
                  <a:solidFill>
                    <a:srgbClr val="E45454"/>
                  </a:solidFill>
                  <a:cs typeface="+mn-ea"/>
                  <a:sym typeface="+mn-lt"/>
                </a:rPr>
                <a:t>添加</a:t>
              </a:r>
            </a:p>
            <a:p>
              <a:pPr algn="ctr"/>
              <a:r>
                <a:rPr lang="zh-CN" altLang="en-US" sz="2800">
                  <a:solidFill>
                    <a:srgbClr val="E45454"/>
                  </a:solidFill>
                  <a:cs typeface="+mn-ea"/>
                  <a:sym typeface="+mn-lt"/>
                </a:rPr>
                <a:t>照片</a:t>
              </a: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3818255" y="1961515"/>
            <a:ext cx="270954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pFill/>
              </a14:hiddenFill>
            </a:ext>
          </a:extLst>
        </p:spPr>
        <p:txBody>
          <a:bodyPr wrap="square" rtlCol="0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zh-CN" altLang="en-US" sz="2400" dirty="0">
                <a:solidFill>
                  <a:srgbClr val="E45454"/>
                </a:solidFill>
                <a:cs typeface="+mn-ea"/>
                <a:sym typeface="+mn-lt"/>
              </a:rPr>
              <a:t>克拉拉蔡特金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210935" y="1961515"/>
            <a:ext cx="3058160" cy="306705"/>
          </a:xfrm>
          <a:prstGeom prst="rect">
            <a:avLst/>
          </a:prstGeom>
          <a:solidFill>
            <a:srgbClr val="E4545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cs typeface="+mn-ea"/>
                <a:sym typeface="+mn-lt"/>
              </a:rPr>
              <a:t>(Clara </a:t>
            </a:r>
            <a:r>
              <a:rPr lang="en-US" altLang="zh-CN" sz="1400" b="1" dirty="0" err="1">
                <a:solidFill>
                  <a:schemeClr val="bg1"/>
                </a:solidFill>
                <a:cs typeface="+mn-ea"/>
                <a:sym typeface="+mn-lt"/>
              </a:rPr>
              <a:t>Zetkin</a:t>
            </a:r>
            <a:r>
              <a:rPr lang="en-US" altLang="zh-CN" sz="1400" b="1" dirty="0">
                <a:solidFill>
                  <a:schemeClr val="bg1"/>
                </a:solidFill>
                <a:cs typeface="+mn-ea"/>
                <a:sym typeface="+mn-lt"/>
              </a:rPr>
              <a:t>, 1857.7.5-1933.6.20)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079875" y="2677795"/>
            <a:ext cx="715899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原名克拉拉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艾斯纳，德国社会民主党和第二国际左派领袖之一，国际社会主义妇女运动领袖之一，德国共产党创始人之一，无产阶级女权解放的灵魂人物。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1857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7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日出生于德国萨克森州维德劳一个教师家庭，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15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岁时全家迁至莱比锡。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1874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年至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1878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年就读莱比锡私立师范学校。毕业后当过家庭教师，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1878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年结识流亡克拉拉蔡特金。</a:t>
            </a:r>
          </a:p>
        </p:txBody>
      </p:sp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 animBg="1"/>
      <p:bldP spid="8" grpId="1" animBg="1"/>
      <p:bldP spid="10" grpId="0"/>
      <p:bldP spid="10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80"/>
          <p:cNvGrpSpPr/>
          <p:nvPr/>
        </p:nvGrpSpPr>
        <p:grpSpPr>
          <a:xfrm>
            <a:off x="574675" y="568325"/>
            <a:ext cx="3946871" cy="586740"/>
            <a:chOff x="9015" y="2331"/>
            <a:chExt cx="6259" cy="924"/>
          </a:xfrm>
        </p:grpSpPr>
        <p:sp>
          <p:nvSpPr>
            <p:cNvPr id="46" name="TextBox 119"/>
            <p:cNvSpPr txBox="1"/>
            <p:nvPr/>
          </p:nvSpPr>
          <p:spPr>
            <a:xfrm>
              <a:off x="10034" y="2336"/>
              <a:ext cx="5240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l">
                <a:lnSpc>
                  <a:spcPct val="100000"/>
                </a:lnSpc>
                <a:buNone/>
              </a:pPr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妇女节介绍</a:t>
              </a: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9015" y="2331"/>
              <a:ext cx="787" cy="787"/>
              <a:chOff x="8919" y="2734"/>
              <a:chExt cx="787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34D4C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957" y="2787"/>
                <a:ext cx="712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b="1">
                    <a:solidFill>
                      <a:schemeClr val="bg1"/>
                    </a:solidFill>
                    <a:cs typeface="+mn-ea"/>
                    <a:sym typeface="+mn-lt"/>
                  </a:rPr>
                  <a:t>1</a:t>
                </a:r>
              </a:p>
            </p:txBody>
          </p:sp>
        </p:grpSp>
      </p:grpSp>
      <p:sp>
        <p:nvSpPr>
          <p:cNvPr id="7" name="文本框 6"/>
          <p:cNvSpPr txBox="1"/>
          <p:nvPr/>
        </p:nvSpPr>
        <p:spPr>
          <a:xfrm>
            <a:off x="1071245" y="1931670"/>
            <a:ext cx="270954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pFill/>
              </a14:hiddenFill>
            </a:ext>
          </a:extLst>
        </p:spPr>
        <p:txBody>
          <a:bodyPr wrap="square" rtlCol="0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zh-CN" altLang="en-US" sz="2400" dirty="0">
                <a:solidFill>
                  <a:srgbClr val="E45454"/>
                </a:solidFill>
                <a:cs typeface="+mn-ea"/>
                <a:sym typeface="+mn-lt"/>
              </a:rPr>
              <a:t>克拉拉蔡特金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641090" y="2008505"/>
            <a:ext cx="3058160" cy="306705"/>
          </a:xfrm>
          <a:prstGeom prst="rect">
            <a:avLst/>
          </a:prstGeom>
          <a:solidFill>
            <a:srgbClr val="E4545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cs typeface="+mn-ea"/>
                <a:sym typeface="+mn-lt"/>
              </a:rPr>
              <a:t>(Clara </a:t>
            </a:r>
            <a:r>
              <a:rPr lang="en-US" altLang="zh-CN" sz="1400" b="1" dirty="0" err="1">
                <a:solidFill>
                  <a:schemeClr val="bg1"/>
                </a:solidFill>
                <a:cs typeface="+mn-ea"/>
                <a:sym typeface="+mn-lt"/>
              </a:rPr>
              <a:t>Zetkin</a:t>
            </a:r>
            <a:r>
              <a:rPr lang="en-US" altLang="zh-CN" sz="1400" b="1" dirty="0">
                <a:solidFill>
                  <a:schemeClr val="bg1"/>
                </a:solidFill>
                <a:cs typeface="+mn-ea"/>
                <a:sym typeface="+mn-lt"/>
              </a:rPr>
              <a:t>, 1857.7.5-1933.6.20)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217295" y="2677795"/>
            <a:ext cx="1002157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德国的俄国革命家奥西普蔡特金，两人于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1882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年结婚。蔡特金在奥西普指导下阅读了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共产党宣言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和马克思、恩格斯的其他著作，并投身工人运动。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1882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年至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1892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年，她与丈夫及两个孩子流亡瑞士和法国巴黎，结识了马克思的女儿劳拉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拉法尔格。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1889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年参 加第国际成立大会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1897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年加入德国社会民主党。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1920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年至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1932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 多次出访俄国，大量研读马克思主义书籍，与列宁和罗莎卢森堡交谊甚笃，支持布尔什维克。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1933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日在莫斯科逝世，葬于克里姆林宫墙。</a:t>
            </a:r>
          </a:p>
        </p:txBody>
      </p:sp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 bldLvl="0" animBg="1"/>
      <p:bldP spid="8" grpId="1" animBg="1"/>
      <p:bldP spid="10" grpId="0"/>
      <p:bldP spid="1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80"/>
          <p:cNvGrpSpPr/>
          <p:nvPr/>
        </p:nvGrpSpPr>
        <p:grpSpPr>
          <a:xfrm>
            <a:off x="574675" y="568325"/>
            <a:ext cx="3946871" cy="586740"/>
            <a:chOff x="9015" y="2331"/>
            <a:chExt cx="6259" cy="924"/>
          </a:xfrm>
        </p:grpSpPr>
        <p:sp>
          <p:nvSpPr>
            <p:cNvPr id="46" name="TextBox 119"/>
            <p:cNvSpPr txBox="1"/>
            <p:nvPr/>
          </p:nvSpPr>
          <p:spPr>
            <a:xfrm>
              <a:off x="10034" y="2336"/>
              <a:ext cx="5240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l">
                <a:lnSpc>
                  <a:spcPct val="100000"/>
                </a:lnSpc>
                <a:buNone/>
              </a:pPr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妇女节介绍</a:t>
              </a: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9015" y="2331"/>
              <a:ext cx="787" cy="787"/>
              <a:chOff x="8919" y="2734"/>
              <a:chExt cx="787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34D4C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957" y="2787"/>
                <a:ext cx="712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b="1">
                    <a:solidFill>
                      <a:schemeClr val="bg1"/>
                    </a:solidFill>
                    <a:cs typeface="+mn-ea"/>
                    <a:sym typeface="+mn-lt"/>
                  </a:rPr>
                  <a:t>1</a:t>
                </a:r>
              </a:p>
            </p:txBody>
          </p:sp>
        </p:grpSp>
      </p:grpSp>
      <p:sp>
        <p:nvSpPr>
          <p:cNvPr id="10" name="文本框 9"/>
          <p:cNvSpPr txBox="1"/>
          <p:nvPr/>
        </p:nvSpPr>
        <p:spPr>
          <a:xfrm>
            <a:off x="1033780" y="2732405"/>
            <a:ext cx="1058164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何香凝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(1878.06.27-1972.09.1)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，女权运动的先驱之一，民革主要创始人，国民党元老，建立民国的功臣，“三大政策”的忠实执行者，抗日统战线的一个方面军， 也是新中国创始人之一。她早年追随孙中山，是同盟会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的优品位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女会员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: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她坚持孙中山的三大政策，真诚地同中国共产党合作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;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她发动妇女参加革命，为国内革命战争、抗日战争做出了卓越贡献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: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她把艺术创作与革命活动紧密联系，她的作品中充满斗争激情、浩然正气。黄花岗起义前夕回到广东。辛亥革命失败后与廖仲恺一直追随孙左右，进行讨袁与护法斗争。陈炯明叛乱时极为关心孙夫妇的安危，并全力营救廖脱险。随后，大力支持孙改组国民党，与廖一道成为孙中山联俄、联共、扶助农工三大政策的忠实拥护者和执行者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999490" y="1918970"/>
            <a:ext cx="2268220" cy="503707"/>
            <a:chOff x="2272" y="3447"/>
            <a:chExt cx="4332" cy="761"/>
          </a:xfrm>
          <a:solidFill>
            <a:srgbClr val="DD2424"/>
          </a:solidFill>
        </p:grpSpPr>
        <p:sp>
          <p:nvSpPr>
            <p:cNvPr id="14" name="任意多边形 13"/>
            <p:cNvSpPr/>
            <p:nvPr/>
          </p:nvSpPr>
          <p:spPr>
            <a:xfrm>
              <a:off x="2272" y="3447"/>
              <a:ext cx="4332" cy="732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rgbClr val="E45454"/>
            </a:solidFill>
            <a:ln w="25400">
              <a:solidFill>
                <a:srgbClr val="F9A5A5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525" y="3512"/>
              <a:ext cx="3826" cy="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何香凝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母亲节首图445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36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3868420" y="1880235"/>
            <a:ext cx="810260" cy="754380"/>
            <a:chOff x="8919" y="2734"/>
            <a:chExt cx="787" cy="787"/>
          </a:xfrm>
          <a:solidFill>
            <a:srgbClr val="E45454"/>
          </a:solidFill>
        </p:grpSpPr>
        <p:sp>
          <p:nvSpPr>
            <p:cNvPr id="6" name="椭圆 5"/>
            <p:cNvSpPr/>
            <p:nvPr/>
          </p:nvSpPr>
          <p:spPr>
            <a:xfrm>
              <a:off x="8919" y="2734"/>
              <a:ext cx="787" cy="787"/>
            </a:xfrm>
            <a:prstGeom prst="ellipse">
              <a:avLst/>
            </a:prstGeom>
            <a:grpFill/>
            <a:ln>
              <a:noFill/>
            </a:ln>
            <a:effectLst>
              <a:outerShdw blurRad="63500" sx="102000" sy="102000" algn="ctr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8948" y="2798"/>
              <a:ext cx="712" cy="6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600" b="1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</a:p>
          </p:txBody>
        </p:sp>
      </p:grpSp>
      <p:sp>
        <p:nvSpPr>
          <p:cNvPr id="8" name="TextBox 119"/>
          <p:cNvSpPr txBox="1"/>
          <p:nvPr/>
        </p:nvSpPr>
        <p:spPr>
          <a:xfrm>
            <a:off x="1679575" y="2914650"/>
            <a:ext cx="577278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节日影响</a:t>
            </a:r>
            <a:endParaRPr lang="zh-CN" altLang="en-US" sz="6000" dirty="0">
              <a:solidFill>
                <a:srgbClr val="F34D4C"/>
              </a:solidFill>
              <a:cs typeface="+mn-ea"/>
              <a:sym typeface="+mn-lt"/>
            </a:endParaRPr>
          </a:p>
        </p:txBody>
      </p:sp>
      <p:sp>
        <p:nvSpPr>
          <p:cNvPr id="19" name="PA_文本框 57"/>
          <p:cNvSpPr txBox="1"/>
          <p:nvPr>
            <p:custDataLst>
              <p:tags r:id="rId1"/>
            </p:custDataLst>
          </p:nvPr>
        </p:nvSpPr>
        <p:spPr>
          <a:xfrm>
            <a:off x="1488440" y="4068445"/>
            <a:ext cx="5963920" cy="412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900" dirty="0">
                <a:solidFill>
                  <a:schemeClr val="tx1">
                    <a:lumMod val="75000"/>
                    <a:lumOff val="25000"/>
                    <a:alpha val="82000"/>
                  </a:schemeClr>
                </a:solidFill>
                <a:cs typeface="+mn-ea"/>
                <a:sym typeface="+mn-lt"/>
              </a:rPr>
              <a:t>A dream need to work out a summary report dream need to work out a need to work out a summary report </a:t>
            </a:r>
            <a:r>
              <a:rPr lang="en-US" altLang="zh-CN" sz="900" dirty="0" err="1">
                <a:solidFill>
                  <a:schemeClr val="tx1">
                    <a:lumMod val="75000"/>
                    <a:lumOff val="25000"/>
                    <a:alpha val="82000"/>
                  </a:schemeClr>
                </a:solidFill>
                <a:cs typeface="+mn-ea"/>
                <a:sym typeface="+mn-lt"/>
              </a:rPr>
              <a:t>summaryA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  <a:alpha val="82000"/>
                  </a:schemeClr>
                </a:solidFill>
                <a:cs typeface="+mn-ea"/>
                <a:sym typeface="+mn-lt"/>
              </a:rPr>
              <a:t> dream need to work out a dream need to work out a need to work</a:t>
            </a:r>
          </a:p>
        </p:txBody>
      </p:sp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80"/>
          <p:cNvGrpSpPr/>
          <p:nvPr/>
        </p:nvGrpSpPr>
        <p:grpSpPr>
          <a:xfrm>
            <a:off x="574675" y="568325"/>
            <a:ext cx="3946871" cy="586740"/>
            <a:chOff x="9015" y="2331"/>
            <a:chExt cx="6259" cy="924"/>
          </a:xfrm>
        </p:grpSpPr>
        <p:sp>
          <p:nvSpPr>
            <p:cNvPr id="46" name="TextBox 119"/>
            <p:cNvSpPr txBox="1"/>
            <p:nvPr/>
          </p:nvSpPr>
          <p:spPr>
            <a:xfrm>
              <a:off x="10034" y="2336"/>
              <a:ext cx="5240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l">
                <a:lnSpc>
                  <a:spcPct val="100000"/>
                </a:lnSpc>
                <a:buNone/>
              </a:pPr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节日影响</a:t>
              </a: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9015" y="2331"/>
              <a:ext cx="787" cy="787"/>
              <a:chOff x="8919" y="2734"/>
              <a:chExt cx="787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34D4C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957" y="2787"/>
                <a:ext cx="712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b="1">
                    <a:solidFill>
                      <a:schemeClr val="bg1"/>
                    </a:solidFill>
                    <a:cs typeface="+mn-ea"/>
                    <a:sym typeface="+mn-lt"/>
                  </a:rPr>
                  <a:t>3</a:t>
                </a:r>
              </a:p>
            </p:txBody>
          </p:sp>
        </p:grpSp>
      </p:grpSp>
      <p:sp>
        <p:nvSpPr>
          <p:cNvPr id="10" name="文本框 9"/>
          <p:cNvSpPr txBox="1"/>
          <p:nvPr/>
        </p:nvSpPr>
        <p:spPr>
          <a:xfrm>
            <a:off x="1217295" y="2781300"/>
            <a:ext cx="561721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国际妇女节是妇女创造历史的见证，妇女为争取与男性平等所走的斗争道路十分漫长。古希腊的莉西斯特拉塔就领导了妇女斗争来阻止战争；法国革命时期，巴黎妇女高呼“自由，平等，友爱”，走上凡尔赛的街头争取选举权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3.8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国际妇女节是全世界妇女的节日。这个日子是联合国承认的，同时也被很多国家确定为法定假日。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362075" y="2056130"/>
            <a:ext cx="2268220" cy="503707"/>
            <a:chOff x="2272" y="3447"/>
            <a:chExt cx="4332" cy="761"/>
          </a:xfrm>
          <a:solidFill>
            <a:srgbClr val="DD2424"/>
          </a:solidFill>
        </p:grpSpPr>
        <p:sp>
          <p:nvSpPr>
            <p:cNvPr id="14" name="任意多边形 13"/>
            <p:cNvSpPr/>
            <p:nvPr/>
          </p:nvSpPr>
          <p:spPr>
            <a:xfrm>
              <a:off x="2272" y="3447"/>
              <a:ext cx="4332" cy="732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rgbClr val="E45454"/>
            </a:solidFill>
            <a:ln w="25400">
              <a:solidFill>
                <a:srgbClr val="F9A5A5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525" y="3512"/>
              <a:ext cx="3826" cy="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文化上</a:t>
              </a:r>
            </a:p>
          </p:txBody>
        </p:sp>
      </p:grpSp>
      <p:pic>
        <p:nvPicPr>
          <p:cNvPr id="4" name="图片 3" descr="51miz-E1107666-4564F55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6085" y="1323975"/>
            <a:ext cx="4759325" cy="4759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80"/>
          <p:cNvGrpSpPr/>
          <p:nvPr/>
        </p:nvGrpSpPr>
        <p:grpSpPr>
          <a:xfrm>
            <a:off x="574675" y="568325"/>
            <a:ext cx="3946871" cy="586740"/>
            <a:chOff x="9015" y="2331"/>
            <a:chExt cx="6259" cy="924"/>
          </a:xfrm>
        </p:grpSpPr>
        <p:sp>
          <p:nvSpPr>
            <p:cNvPr id="46" name="TextBox 119"/>
            <p:cNvSpPr txBox="1"/>
            <p:nvPr/>
          </p:nvSpPr>
          <p:spPr>
            <a:xfrm>
              <a:off x="10034" y="2336"/>
              <a:ext cx="5240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l">
                <a:lnSpc>
                  <a:spcPct val="100000"/>
                </a:lnSpc>
                <a:buNone/>
              </a:pPr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节日影响</a:t>
              </a: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9015" y="2331"/>
              <a:ext cx="787" cy="787"/>
              <a:chOff x="8919" y="2734"/>
              <a:chExt cx="787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34D4C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957" y="2787"/>
                <a:ext cx="712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b="1">
                    <a:solidFill>
                      <a:schemeClr val="bg1"/>
                    </a:solidFill>
                    <a:cs typeface="+mn-ea"/>
                    <a:sym typeface="+mn-lt"/>
                  </a:rPr>
                  <a:t>3</a:t>
                </a:r>
              </a:p>
            </p:txBody>
          </p:sp>
        </p:grpSp>
      </p:grpSp>
      <p:sp>
        <p:nvSpPr>
          <p:cNvPr id="10" name="文本框 9"/>
          <p:cNvSpPr txBox="1"/>
          <p:nvPr/>
        </p:nvSpPr>
        <p:spPr>
          <a:xfrm>
            <a:off x="1296035" y="3104515"/>
            <a:ext cx="285178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这些进展使国际妇女节成为团结一致、协调努力要求归还妇女权利和妇女参与政治、经济和社会生活的权利的日子。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362075" y="2056130"/>
            <a:ext cx="2268220" cy="503707"/>
            <a:chOff x="2272" y="3447"/>
            <a:chExt cx="4332" cy="761"/>
          </a:xfrm>
          <a:solidFill>
            <a:srgbClr val="DD2424"/>
          </a:solidFill>
        </p:grpSpPr>
        <p:sp>
          <p:nvSpPr>
            <p:cNvPr id="14" name="任意多边形 13"/>
            <p:cNvSpPr/>
            <p:nvPr/>
          </p:nvSpPr>
          <p:spPr>
            <a:xfrm>
              <a:off x="2272" y="3447"/>
              <a:ext cx="4332" cy="732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rgbClr val="E45454"/>
            </a:solidFill>
            <a:ln w="25400">
              <a:solidFill>
                <a:srgbClr val="F9A5A5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525" y="3512"/>
              <a:ext cx="3826" cy="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政治上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7857490" y="3192145"/>
            <a:ext cx="368490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这个日子在许多国家被作为全国性假日来庆祝。它标志着女性在经济、社会、文化和政治上所取得的成就。各国的妇女们都庆祝这个重要的日子。因为它代表了公平、公正、和平与发展。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8374380" y="2143760"/>
            <a:ext cx="2268220" cy="503707"/>
            <a:chOff x="2272" y="3447"/>
            <a:chExt cx="4332" cy="761"/>
          </a:xfrm>
          <a:solidFill>
            <a:srgbClr val="DD2424"/>
          </a:solidFill>
        </p:grpSpPr>
        <p:sp>
          <p:nvSpPr>
            <p:cNvPr id="7" name="任意多边形 6"/>
            <p:cNvSpPr/>
            <p:nvPr/>
          </p:nvSpPr>
          <p:spPr>
            <a:xfrm>
              <a:off x="2272" y="3447"/>
              <a:ext cx="4332" cy="732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rgbClr val="E45454"/>
            </a:solidFill>
            <a:ln w="25400">
              <a:solidFill>
                <a:srgbClr val="F9A5A5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525" y="3512"/>
              <a:ext cx="3826" cy="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思想上</a:t>
              </a:r>
            </a:p>
          </p:txBody>
        </p:sp>
      </p:grpSp>
      <p:pic>
        <p:nvPicPr>
          <p:cNvPr id="20" name="图片 19" descr="C:/Users/Administrator/AppData/Local/Temp/picturecompress_20220301152604/output_1.pngoutput_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7820" y="1669415"/>
            <a:ext cx="4003675" cy="4003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5" grpId="0"/>
      <p:bldP spid="5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母亲节首图445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36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3868420" y="1880235"/>
            <a:ext cx="810260" cy="754380"/>
            <a:chOff x="8919" y="2734"/>
            <a:chExt cx="787" cy="787"/>
          </a:xfrm>
          <a:solidFill>
            <a:srgbClr val="E45454"/>
          </a:solidFill>
        </p:grpSpPr>
        <p:sp>
          <p:nvSpPr>
            <p:cNvPr id="6" name="椭圆 5"/>
            <p:cNvSpPr/>
            <p:nvPr/>
          </p:nvSpPr>
          <p:spPr>
            <a:xfrm>
              <a:off x="8919" y="2734"/>
              <a:ext cx="787" cy="787"/>
            </a:xfrm>
            <a:prstGeom prst="ellipse">
              <a:avLst/>
            </a:prstGeom>
            <a:grpFill/>
            <a:ln>
              <a:noFill/>
            </a:ln>
            <a:effectLst>
              <a:outerShdw blurRad="63500" sx="102000" sy="102000" algn="ctr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8948" y="2798"/>
              <a:ext cx="712" cy="6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600" b="1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</a:p>
          </p:txBody>
        </p:sp>
      </p:grpSp>
      <p:sp>
        <p:nvSpPr>
          <p:cNvPr id="8" name="TextBox 119"/>
          <p:cNvSpPr txBox="1"/>
          <p:nvPr/>
        </p:nvSpPr>
        <p:spPr>
          <a:xfrm>
            <a:off x="1679575" y="2914650"/>
            <a:ext cx="577278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节日祝福</a:t>
            </a:r>
            <a:endParaRPr lang="zh-CN" altLang="en-US" sz="6000" dirty="0">
              <a:solidFill>
                <a:srgbClr val="F34D4C"/>
              </a:solidFill>
              <a:cs typeface="+mn-ea"/>
              <a:sym typeface="+mn-lt"/>
            </a:endParaRPr>
          </a:p>
        </p:txBody>
      </p:sp>
      <p:sp>
        <p:nvSpPr>
          <p:cNvPr id="19" name="PA_文本框 57"/>
          <p:cNvSpPr txBox="1"/>
          <p:nvPr>
            <p:custDataLst>
              <p:tags r:id="rId1"/>
            </p:custDataLst>
          </p:nvPr>
        </p:nvSpPr>
        <p:spPr>
          <a:xfrm>
            <a:off x="1488440" y="4068445"/>
            <a:ext cx="5963920" cy="412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900" dirty="0">
                <a:solidFill>
                  <a:schemeClr val="tx1">
                    <a:lumMod val="75000"/>
                    <a:lumOff val="25000"/>
                    <a:alpha val="82000"/>
                  </a:schemeClr>
                </a:solidFill>
                <a:cs typeface="+mn-ea"/>
                <a:sym typeface="+mn-lt"/>
              </a:rPr>
              <a:t>A dream need to work out a summary report dream need to work out a need to work out a summary report </a:t>
            </a:r>
            <a:r>
              <a:rPr lang="en-US" altLang="zh-CN" sz="900" dirty="0" err="1">
                <a:solidFill>
                  <a:schemeClr val="tx1">
                    <a:lumMod val="75000"/>
                    <a:lumOff val="25000"/>
                    <a:alpha val="82000"/>
                  </a:schemeClr>
                </a:solidFill>
                <a:cs typeface="+mn-ea"/>
                <a:sym typeface="+mn-lt"/>
              </a:rPr>
              <a:t>summaryA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  <a:alpha val="82000"/>
                  </a:schemeClr>
                </a:solidFill>
                <a:cs typeface="+mn-ea"/>
                <a:sym typeface="+mn-lt"/>
              </a:rPr>
              <a:t> dream need to work out a dream need to work out a need to work</a:t>
            </a:r>
          </a:p>
        </p:txBody>
      </p:sp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母亲节首图445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365"/>
          </a:xfrm>
          <a:prstGeom prst="rect">
            <a:avLst/>
          </a:prstGeom>
        </p:spPr>
      </p:pic>
      <p:sp>
        <p:nvSpPr>
          <p:cNvPr id="23" name="文本框 41"/>
          <p:cNvSpPr txBox="1"/>
          <p:nvPr/>
        </p:nvSpPr>
        <p:spPr>
          <a:xfrm>
            <a:off x="1320800" y="2212975"/>
            <a:ext cx="80073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7200" dirty="0">
                <a:solidFill>
                  <a:srgbClr val="E45454"/>
                </a:solidFill>
                <a:cs typeface="+mn-ea"/>
                <a:sym typeface="+mn-lt"/>
              </a:rPr>
              <a:t>目 </a:t>
            </a:r>
          </a:p>
          <a:p>
            <a:r>
              <a:rPr lang="zh-CN" altLang="en-US" sz="7200" dirty="0">
                <a:solidFill>
                  <a:srgbClr val="E45454"/>
                </a:solidFill>
                <a:cs typeface="+mn-ea"/>
                <a:sym typeface="+mn-lt"/>
              </a:rPr>
              <a:t>录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2280563" y="2573655"/>
            <a:ext cx="430887" cy="13792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CONTENTS</a:t>
            </a:r>
          </a:p>
        </p:txBody>
      </p:sp>
      <p:grpSp>
        <p:nvGrpSpPr>
          <p:cNvPr id="81" name="组合 80"/>
          <p:cNvGrpSpPr/>
          <p:nvPr/>
        </p:nvGrpSpPr>
        <p:grpSpPr>
          <a:xfrm>
            <a:off x="3330575" y="1755140"/>
            <a:ext cx="3946871" cy="525145"/>
            <a:chOff x="9015" y="2331"/>
            <a:chExt cx="6259" cy="827"/>
          </a:xfrm>
        </p:grpSpPr>
        <p:sp>
          <p:nvSpPr>
            <p:cNvPr id="46" name="TextBox 119"/>
            <p:cNvSpPr txBox="1"/>
            <p:nvPr/>
          </p:nvSpPr>
          <p:spPr>
            <a:xfrm>
              <a:off x="10034" y="2336"/>
              <a:ext cx="5240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l">
                <a:lnSpc>
                  <a:spcPct val="100000"/>
                </a:lnSpc>
                <a:buNone/>
              </a:pPr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妇女节介绍</a:t>
              </a: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9015" y="2331"/>
              <a:ext cx="787" cy="787"/>
              <a:chOff x="8919" y="2734"/>
              <a:chExt cx="787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34D4C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957" y="2787"/>
                <a:ext cx="712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b="1">
                    <a:solidFill>
                      <a:schemeClr val="bg1"/>
                    </a:solidFill>
                    <a:cs typeface="+mn-ea"/>
                    <a:sym typeface="+mn-lt"/>
                  </a:rPr>
                  <a:t>1</a:t>
                </a: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3331556" y="2604135"/>
            <a:ext cx="3946525" cy="525145"/>
            <a:chOff x="9015" y="2331"/>
            <a:chExt cx="6259" cy="827"/>
          </a:xfrm>
        </p:grpSpPr>
        <p:sp>
          <p:nvSpPr>
            <p:cNvPr id="9" name="TextBox 119"/>
            <p:cNvSpPr txBox="1"/>
            <p:nvPr/>
          </p:nvSpPr>
          <p:spPr>
            <a:xfrm>
              <a:off x="10034" y="2336"/>
              <a:ext cx="5240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l">
                <a:lnSpc>
                  <a:spcPct val="100000"/>
                </a:lnSpc>
                <a:buNone/>
              </a:pPr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妇女节代表人物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9015" y="2331"/>
              <a:ext cx="787" cy="787"/>
              <a:chOff x="8919" y="2734"/>
              <a:chExt cx="787" cy="787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34D4C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8957" y="2787"/>
                <a:ext cx="712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b="1">
                    <a:solidFill>
                      <a:schemeClr val="bg1"/>
                    </a:solidFill>
                    <a:cs typeface="+mn-ea"/>
                    <a:sym typeface="+mn-lt"/>
                  </a:rPr>
                  <a:t>2</a:t>
                </a: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3332191" y="3453130"/>
            <a:ext cx="3946525" cy="525145"/>
            <a:chOff x="9015" y="2331"/>
            <a:chExt cx="6259" cy="827"/>
          </a:xfrm>
        </p:grpSpPr>
        <p:sp>
          <p:nvSpPr>
            <p:cNvPr id="14" name="TextBox 119"/>
            <p:cNvSpPr txBox="1"/>
            <p:nvPr/>
          </p:nvSpPr>
          <p:spPr>
            <a:xfrm>
              <a:off x="10034" y="2336"/>
              <a:ext cx="5240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l">
                <a:lnSpc>
                  <a:spcPct val="100000"/>
                </a:lnSpc>
                <a:buNone/>
              </a:pPr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节日影响</a:t>
              </a: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9015" y="2331"/>
              <a:ext cx="787" cy="787"/>
              <a:chOff x="8919" y="2734"/>
              <a:chExt cx="787" cy="787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34D4C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8957" y="2787"/>
                <a:ext cx="712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b="1">
                    <a:solidFill>
                      <a:schemeClr val="bg1"/>
                    </a:solidFill>
                    <a:cs typeface="+mn-ea"/>
                    <a:sym typeface="+mn-lt"/>
                  </a:rPr>
                  <a:t>3</a:t>
                </a: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3332826" y="4302125"/>
            <a:ext cx="3946525" cy="525145"/>
            <a:chOff x="9015" y="2331"/>
            <a:chExt cx="6259" cy="827"/>
          </a:xfrm>
        </p:grpSpPr>
        <p:sp>
          <p:nvSpPr>
            <p:cNvPr id="20" name="TextBox 119"/>
            <p:cNvSpPr txBox="1"/>
            <p:nvPr/>
          </p:nvSpPr>
          <p:spPr>
            <a:xfrm>
              <a:off x="10034" y="2336"/>
              <a:ext cx="5240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l">
                <a:lnSpc>
                  <a:spcPct val="100000"/>
                </a:lnSpc>
                <a:buNone/>
              </a:pPr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节日祝福</a:t>
              </a: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9015" y="2331"/>
              <a:ext cx="787" cy="787"/>
              <a:chOff x="8919" y="2734"/>
              <a:chExt cx="787" cy="787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34D4C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8957" y="2787"/>
                <a:ext cx="712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b="1">
                    <a:solidFill>
                      <a:schemeClr val="bg1"/>
                    </a:solidFill>
                    <a:cs typeface="+mn-ea"/>
                    <a:sym typeface="+mn-lt"/>
                  </a:rPr>
                  <a:t>3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3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51miz-E1248287-41A00A4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03375" y="1387475"/>
            <a:ext cx="9144000" cy="2718435"/>
          </a:xfrm>
          <a:prstGeom prst="rect">
            <a:avLst/>
          </a:prstGeom>
        </p:spPr>
      </p:pic>
      <p:grpSp>
        <p:nvGrpSpPr>
          <p:cNvPr id="81" name="组合 80"/>
          <p:cNvGrpSpPr/>
          <p:nvPr/>
        </p:nvGrpSpPr>
        <p:grpSpPr>
          <a:xfrm>
            <a:off x="574675" y="577850"/>
            <a:ext cx="3946871" cy="586740"/>
            <a:chOff x="9015" y="2331"/>
            <a:chExt cx="6259" cy="924"/>
          </a:xfrm>
        </p:grpSpPr>
        <p:sp>
          <p:nvSpPr>
            <p:cNvPr id="46" name="TextBox 119"/>
            <p:cNvSpPr txBox="1"/>
            <p:nvPr/>
          </p:nvSpPr>
          <p:spPr>
            <a:xfrm>
              <a:off x="10034" y="2336"/>
              <a:ext cx="5240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l">
                <a:lnSpc>
                  <a:spcPct val="100000"/>
                </a:lnSpc>
                <a:buNone/>
              </a:pPr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节日祝福</a:t>
              </a: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9015" y="2331"/>
              <a:ext cx="787" cy="787"/>
              <a:chOff x="8919" y="2734"/>
              <a:chExt cx="787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34D4C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957" y="2787"/>
                <a:ext cx="712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b="1">
                    <a:solidFill>
                      <a:schemeClr val="bg1"/>
                    </a:solidFill>
                    <a:cs typeface="+mn-ea"/>
                    <a:sym typeface="+mn-lt"/>
                  </a:rPr>
                  <a:t>4</a:t>
                </a:r>
              </a:p>
            </p:txBody>
          </p:sp>
        </p:grpSp>
      </p:grpSp>
      <p:sp>
        <p:nvSpPr>
          <p:cNvPr id="11" name="文本框 10"/>
          <p:cNvSpPr txBox="1"/>
          <p:nvPr/>
        </p:nvSpPr>
        <p:spPr>
          <a:xfrm>
            <a:off x="3362325" y="2516505"/>
            <a:ext cx="5878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妇女节快到了， 你们准备了什么祝福语？</a:t>
            </a:r>
          </a:p>
        </p:txBody>
      </p:sp>
      <p:sp>
        <p:nvSpPr>
          <p:cNvPr id="16" name="矩形 15"/>
          <p:cNvSpPr/>
          <p:nvPr/>
        </p:nvSpPr>
        <p:spPr>
          <a:xfrm>
            <a:off x="2892425" y="4328845"/>
            <a:ext cx="6096000" cy="8744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rgbClr val="E45454"/>
                </a:solidFill>
                <a:cs typeface="+mn-ea"/>
                <a:sym typeface="+mn-lt"/>
              </a:rPr>
              <a:t>请大家拿出一张纸和一支笔把祝福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rgbClr val="E45454"/>
                </a:solidFill>
                <a:cs typeface="+mn-ea"/>
                <a:sym typeface="+mn-lt"/>
              </a:rPr>
              <a:t>写下来，看看谁的最有特色。</a:t>
            </a:r>
          </a:p>
        </p:txBody>
      </p:sp>
      <p:pic>
        <p:nvPicPr>
          <p:cNvPr id="17" name="图片 16" descr="C:/Users/Administrator/AppData/Local/Temp/picturecompress_20220301153124/output_1.pngoutput_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4890" y="3053080"/>
            <a:ext cx="2417445" cy="27190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6" grpId="0"/>
      <p:bldP spid="16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80"/>
          <p:cNvGrpSpPr/>
          <p:nvPr/>
        </p:nvGrpSpPr>
        <p:grpSpPr>
          <a:xfrm>
            <a:off x="574675" y="577850"/>
            <a:ext cx="3946871" cy="586740"/>
            <a:chOff x="9015" y="2331"/>
            <a:chExt cx="6259" cy="924"/>
          </a:xfrm>
        </p:grpSpPr>
        <p:sp>
          <p:nvSpPr>
            <p:cNvPr id="46" name="TextBox 119"/>
            <p:cNvSpPr txBox="1"/>
            <p:nvPr/>
          </p:nvSpPr>
          <p:spPr>
            <a:xfrm>
              <a:off x="10034" y="2336"/>
              <a:ext cx="5240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l">
                <a:lnSpc>
                  <a:spcPct val="100000"/>
                </a:lnSpc>
                <a:buNone/>
              </a:pPr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节日祝福</a:t>
              </a: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9015" y="2331"/>
              <a:ext cx="787" cy="787"/>
              <a:chOff x="8919" y="2734"/>
              <a:chExt cx="787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34D4C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957" y="2787"/>
                <a:ext cx="712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b="1">
                    <a:solidFill>
                      <a:schemeClr val="bg1"/>
                    </a:solidFill>
                    <a:cs typeface="+mn-ea"/>
                    <a:sym typeface="+mn-lt"/>
                  </a:rPr>
                  <a:t>4</a:t>
                </a: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5629275" y="1854835"/>
            <a:ext cx="5560060" cy="1395730"/>
            <a:chOff x="2525" y="3136"/>
            <a:chExt cx="8756" cy="2198"/>
          </a:xfrm>
        </p:grpSpPr>
        <p:pic>
          <p:nvPicPr>
            <p:cNvPr id="13" name="图片 12" descr="51miz-E1248287-41A00A4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25" y="3136"/>
              <a:ext cx="8756" cy="2198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3861" y="3994"/>
              <a:ext cx="6356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你知道什么花代表妇女节吗</a:t>
              </a:r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?</a:t>
              </a: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6108065" y="4291965"/>
            <a:ext cx="518096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45454"/>
              </a:buClr>
              <a:buFont typeface="Wingdings" panose="05000000000000000000" pitchFamily="2" charset="2"/>
              <a:buChar char="u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康乃馨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(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红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)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：祝母亲健康长寿</a:t>
            </a:r>
          </a:p>
          <a:p>
            <a:pPr marL="285750" indent="-285750">
              <a:lnSpc>
                <a:spcPct val="150000"/>
              </a:lnSpc>
              <a:buClr>
                <a:srgbClr val="E45454"/>
              </a:buClr>
              <a:buFont typeface="Wingdings" panose="05000000000000000000" pitchFamily="2" charset="2"/>
              <a:buChar char="u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康乃馨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(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粉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)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：祝母亲永远年轻、美丽</a:t>
            </a:r>
          </a:p>
          <a:p>
            <a:pPr marL="285750" indent="-285750">
              <a:lnSpc>
                <a:spcPct val="150000"/>
              </a:lnSpc>
              <a:buClr>
                <a:srgbClr val="E45454"/>
              </a:buClr>
              <a:buFont typeface="Wingdings" panose="05000000000000000000" pitchFamily="2" charset="2"/>
              <a:buChar char="u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康乃馨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(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黄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)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：代表对母亲的感激之情</a:t>
            </a:r>
          </a:p>
        </p:txBody>
      </p:sp>
      <p:sp>
        <p:nvSpPr>
          <p:cNvPr id="4" name="矩形 3"/>
          <p:cNvSpPr/>
          <p:nvPr/>
        </p:nvSpPr>
        <p:spPr>
          <a:xfrm>
            <a:off x="6145905" y="3250367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E45454"/>
                </a:solidFill>
                <a:cs typeface="+mn-ea"/>
                <a:sym typeface="+mn-lt"/>
              </a:rPr>
              <a:t>康乃馨象征三八妇女节</a:t>
            </a:r>
          </a:p>
        </p:txBody>
      </p:sp>
      <p:sp>
        <p:nvSpPr>
          <p:cNvPr id="5" name="矩形 4"/>
          <p:cNvSpPr/>
          <p:nvPr/>
        </p:nvSpPr>
        <p:spPr>
          <a:xfrm>
            <a:off x="6145905" y="3831969"/>
            <a:ext cx="3647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E45454"/>
                </a:solidFill>
                <a:cs typeface="+mn-ea"/>
                <a:sym typeface="+mn-lt"/>
              </a:rPr>
              <a:t>康乃馨：伟大、神圣、慈祥的母亲</a:t>
            </a:r>
          </a:p>
        </p:txBody>
      </p:sp>
      <p:pic>
        <p:nvPicPr>
          <p:cNvPr id="6" name="图片 5" descr="51miz-E1113168-58802B4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785" y="1449705"/>
            <a:ext cx="4271645" cy="42716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4" grpId="0"/>
      <p:bldP spid="4" grpId="1"/>
      <p:bldP spid="5" grpId="0"/>
      <p:bldP spid="5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80"/>
          <p:cNvGrpSpPr/>
          <p:nvPr/>
        </p:nvGrpSpPr>
        <p:grpSpPr>
          <a:xfrm>
            <a:off x="574675" y="577850"/>
            <a:ext cx="3946871" cy="586740"/>
            <a:chOff x="9015" y="2331"/>
            <a:chExt cx="6259" cy="924"/>
          </a:xfrm>
        </p:grpSpPr>
        <p:sp>
          <p:nvSpPr>
            <p:cNvPr id="46" name="TextBox 119"/>
            <p:cNvSpPr txBox="1"/>
            <p:nvPr/>
          </p:nvSpPr>
          <p:spPr>
            <a:xfrm>
              <a:off x="10034" y="2336"/>
              <a:ext cx="5240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l">
                <a:lnSpc>
                  <a:spcPct val="100000"/>
                </a:lnSpc>
                <a:buNone/>
              </a:pPr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节日祝福</a:t>
              </a: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9015" y="2331"/>
              <a:ext cx="787" cy="787"/>
              <a:chOff x="8919" y="2734"/>
              <a:chExt cx="787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34D4C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957" y="2787"/>
                <a:ext cx="712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b="1">
                    <a:solidFill>
                      <a:schemeClr val="bg1"/>
                    </a:solidFill>
                    <a:cs typeface="+mn-ea"/>
                    <a:sym typeface="+mn-lt"/>
                  </a:rPr>
                  <a:t>4</a:t>
                </a: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1047750" y="1835785"/>
            <a:ext cx="5560060" cy="1395730"/>
            <a:chOff x="2525" y="3136"/>
            <a:chExt cx="8756" cy="2198"/>
          </a:xfrm>
        </p:grpSpPr>
        <p:pic>
          <p:nvPicPr>
            <p:cNvPr id="13" name="图片 12" descr="51miz-E1248287-41A00A4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25" y="3136"/>
              <a:ext cx="8756" cy="2198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4391" y="3873"/>
              <a:ext cx="4653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真情回馈、温情行动</a:t>
              </a: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1522730" y="3352800"/>
            <a:ext cx="9676130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Clr>
                <a:srgbClr val="E45454"/>
              </a:buClr>
              <a:buFont typeface="Wingdings" panose="05000000000000000000" pitchFamily="2" charset="2"/>
              <a:buChar char="u"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、亲爱的妈妈， 平时您故家务挺累的，今天好好休息休息下，让我为您分担一点家务吧</a:t>
            </a:r>
          </a:p>
          <a:p>
            <a:pPr marL="285750" indent="-285750">
              <a:lnSpc>
                <a:spcPct val="200000"/>
              </a:lnSpc>
              <a:buClr>
                <a:srgbClr val="E45454"/>
              </a:buClr>
              <a:buFont typeface="Wingdings" panose="05000000000000000000" pitchFamily="2" charset="2"/>
              <a:buChar char="u"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、可敬的母亲， 您上班辛苦了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!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让我为您洗洗脚，为您洗去一身 的疲惫吧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!</a:t>
            </a:r>
          </a:p>
          <a:p>
            <a:pPr marL="285750" indent="-285750">
              <a:lnSpc>
                <a:spcPct val="200000"/>
              </a:lnSpc>
              <a:buClr>
                <a:srgbClr val="E45454"/>
              </a:buClr>
              <a:buFont typeface="Wingdings" panose="05000000000000000000" pitchFamily="2" charset="2"/>
              <a:buChar char="u"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、婆婆、外婆您们年事已高，但仍然无微不致的关心我，今天让我给您捶捶背吧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!</a:t>
            </a:r>
          </a:p>
          <a:p>
            <a:pPr marL="285750" indent="-285750">
              <a:lnSpc>
                <a:spcPct val="200000"/>
              </a:lnSpc>
              <a:buClr>
                <a:srgbClr val="E45454"/>
              </a:buClr>
              <a:buFont typeface="Wingdings" panose="05000000000000000000" pitchFamily="2" charset="2"/>
              <a:buChar char="u"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、亲爱的老师， 您知道我有多爱您吗，今天，让我把心中感激的话说给您听，好吗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80"/>
          <p:cNvGrpSpPr/>
          <p:nvPr/>
        </p:nvGrpSpPr>
        <p:grpSpPr>
          <a:xfrm>
            <a:off x="574675" y="577850"/>
            <a:ext cx="3946871" cy="586740"/>
            <a:chOff x="9015" y="2331"/>
            <a:chExt cx="6259" cy="924"/>
          </a:xfrm>
        </p:grpSpPr>
        <p:sp>
          <p:nvSpPr>
            <p:cNvPr id="46" name="TextBox 119"/>
            <p:cNvSpPr txBox="1"/>
            <p:nvPr/>
          </p:nvSpPr>
          <p:spPr>
            <a:xfrm>
              <a:off x="10034" y="2336"/>
              <a:ext cx="5240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l">
                <a:lnSpc>
                  <a:spcPct val="100000"/>
                </a:lnSpc>
                <a:buNone/>
              </a:pPr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节日祝福</a:t>
              </a: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9015" y="2331"/>
              <a:ext cx="787" cy="787"/>
              <a:chOff x="8919" y="2734"/>
              <a:chExt cx="787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34D4C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957" y="2787"/>
                <a:ext cx="712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b="1">
                    <a:solidFill>
                      <a:schemeClr val="bg1"/>
                    </a:solidFill>
                    <a:cs typeface="+mn-ea"/>
                    <a:sym typeface="+mn-lt"/>
                  </a:rPr>
                  <a:t>4</a:t>
                </a: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683895" y="1566545"/>
            <a:ext cx="5560060" cy="1395730"/>
            <a:chOff x="2525" y="3136"/>
            <a:chExt cx="8756" cy="2198"/>
          </a:xfrm>
        </p:grpSpPr>
        <p:pic>
          <p:nvPicPr>
            <p:cNvPr id="13" name="图片 12" descr="51miz-E1248287-41A00A4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25" y="3136"/>
              <a:ext cx="8756" cy="2198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4391" y="3873"/>
              <a:ext cx="4653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真情回馈、温情行动</a:t>
              </a: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1071245" y="3170555"/>
            <a:ext cx="967613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Clr>
                <a:srgbClr val="E45454"/>
              </a:buClr>
              <a:buFont typeface="Wingdings" panose="05000000000000000000" pitchFamily="2" charset="2"/>
              <a:buChar char="u"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、给妈妈做一 张画着 自己小手贺卡，悄悄地放在妈妈的头底下</a:t>
            </a:r>
          </a:p>
          <a:p>
            <a:pPr marL="285750" indent="-285750">
              <a:lnSpc>
                <a:spcPct val="200000"/>
              </a:lnSpc>
              <a:buClr>
                <a:srgbClr val="E45454"/>
              </a:buClr>
              <a:buFont typeface="Wingdings" panose="05000000000000000000" pitchFamily="2" charset="2"/>
              <a:buChar char="u"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、妈妈， 这是我用真情酿成的美文，您感受到其中的甜蜜了吗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?</a:t>
            </a:r>
          </a:p>
          <a:p>
            <a:pPr marL="285750" indent="-285750">
              <a:lnSpc>
                <a:spcPct val="200000"/>
              </a:lnSpc>
              <a:buClr>
                <a:srgbClr val="E45454"/>
              </a:buClr>
              <a:buFont typeface="Wingdings" panose="05000000000000000000" pitchFamily="2" charset="2"/>
              <a:buChar char="u"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7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、妈妈、婆婆、外婆，我们很久没一起照全家福了，让我们开心的笑一笑吧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!</a:t>
            </a:r>
          </a:p>
          <a:p>
            <a:pPr marL="285750" indent="-285750">
              <a:lnSpc>
                <a:spcPct val="200000"/>
              </a:lnSpc>
              <a:buClr>
                <a:srgbClr val="E45454"/>
              </a:buClr>
              <a:buFont typeface="Wingdings" panose="05000000000000000000" pitchFamily="2" charset="2"/>
              <a:buChar char="u"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8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、今天让我给你们做一顿好吃的饭菜、洗一天衣服吧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!</a:t>
            </a:r>
          </a:p>
          <a:p>
            <a:pPr marL="285750" indent="-285750">
              <a:lnSpc>
                <a:spcPct val="200000"/>
              </a:lnSpc>
              <a:buClr>
                <a:srgbClr val="E45454"/>
              </a:buClr>
              <a:buFont typeface="Wingdings" panose="05000000000000000000" pitchFamily="2" charset="2"/>
              <a:buChar char="u"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9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、告诉妈妈、 长辈们你很爱她们，懂得她们的爱更会经常用行动回报她们的爱。</a:t>
            </a:r>
          </a:p>
        </p:txBody>
      </p:sp>
      <p:pic>
        <p:nvPicPr>
          <p:cNvPr id="4" name="图片 3" descr="C:/Users/Administrator/AppData/Local/Temp/picturecompress_20220301153421/output_1.pngoutput_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7690" y="2672715"/>
            <a:ext cx="4826000" cy="482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">
            <a:extLst>
              <a:ext uri="{FF2B5EF4-FFF2-40B4-BE49-F238E27FC236}">
                <a16:creationId xmlns:a16="http://schemas.microsoft.com/office/drawing/2014/main" xmlns="" id="{53D19CA8-0843-7542-CDB3-473F12756074}"/>
              </a:ext>
            </a:extLst>
          </p:cNvPr>
          <p:cNvSpPr txBox="1"/>
          <p:nvPr/>
        </p:nvSpPr>
        <p:spPr>
          <a:xfrm>
            <a:off x="10088789" y="6359021"/>
            <a:ext cx="432048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rgbClr val="FDE8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00" dirty="0">
                <a:solidFill>
                  <a:srgbClr val="FDE8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rgbClr val="FDE8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rgbClr val="FDE8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rgbClr val="FDE8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rgbClr val="FDE8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</p:txBody>
      </p:sp>
      <p:pic>
        <p:nvPicPr>
          <p:cNvPr id="4" name="图片 3" descr="母亲节首图445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5"/>
            <a:ext cx="12192000" cy="6857365"/>
          </a:xfrm>
          <a:prstGeom prst="rect">
            <a:avLst/>
          </a:prstGeom>
        </p:spPr>
      </p:pic>
      <p:pic>
        <p:nvPicPr>
          <p:cNvPr id="5" name="图片 4" descr="母亲节首图44555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9610" y="1222375"/>
            <a:ext cx="7626985" cy="2708910"/>
          </a:xfrm>
          <a:prstGeom prst="rect">
            <a:avLst/>
          </a:prstGeom>
        </p:spPr>
      </p:pic>
      <p:pic>
        <p:nvPicPr>
          <p:cNvPr id="6" name="图片 5" descr="母亲节首图4556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99870" y="3853815"/>
            <a:ext cx="5831205" cy="115379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893060" y="1145540"/>
            <a:ext cx="271526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>
                <a:solidFill>
                  <a:srgbClr val="E45454"/>
                </a:solidFill>
                <a:cs typeface="+mn-ea"/>
                <a:sym typeface="+mn-lt"/>
              </a:rPr>
              <a:t>03.08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754778" y="4116252"/>
            <a:ext cx="543115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solidFill>
                  <a:schemeClr val="bg1"/>
                </a:solidFill>
                <a:cs typeface="+mn-ea"/>
                <a:sym typeface="+mn-lt"/>
              </a:rPr>
              <a:t>妇女节日主题班会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480708" y="5256168"/>
            <a:ext cx="2084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1600" dirty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rPr>
              <a:t>汇报人</a:t>
            </a:r>
            <a:r>
              <a:rPr lang="zh-CN" altLang="en-US" sz="1600" dirty="0" smtClean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rPr>
              <a:t>：优品</a:t>
            </a:r>
            <a:r>
              <a:rPr lang="en-US" altLang="zh-CN" sz="1600" dirty="0" smtClean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rPr>
              <a:t>PPT</a:t>
            </a:r>
            <a:endParaRPr lang="en-US" altLang="zh-CN" sz="1600" dirty="0">
              <a:solidFill>
                <a:prstClr val="black">
                  <a:lumMod val="50000"/>
                  <a:lumOff val="50000"/>
                </a:prst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19" grpId="0"/>
      <p:bldP spid="19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1373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母亲节首图445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36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3868420" y="1880235"/>
            <a:ext cx="810260" cy="754380"/>
            <a:chOff x="8919" y="2734"/>
            <a:chExt cx="787" cy="787"/>
          </a:xfrm>
          <a:solidFill>
            <a:srgbClr val="E45454"/>
          </a:solidFill>
        </p:grpSpPr>
        <p:sp>
          <p:nvSpPr>
            <p:cNvPr id="6" name="椭圆 5"/>
            <p:cNvSpPr/>
            <p:nvPr/>
          </p:nvSpPr>
          <p:spPr>
            <a:xfrm>
              <a:off x="8919" y="2734"/>
              <a:ext cx="787" cy="787"/>
            </a:xfrm>
            <a:prstGeom prst="ellipse">
              <a:avLst/>
            </a:prstGeom>
            <a:grpFill/>
            <a:ln>
              <a:noFill/>
            </a:ln>
            <a:effectLst>
              <a:outerShdw blurRad="63500" sx="102000" sy="102000" algn="ctr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8948" y="2798"/>
              <a:ext cx="712" cy="6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600" b="1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</a:p>
          </p:txBody>
        </p:sp>
      </p:grpSp>
      <p:sp>
        <p:nvSpPr>
          <p:cNvPr id="8" name="TextBox 119"/>
          <p:cNvSpPr txBox="1"/>
          <p:nvPr/>
        </p:nvSpPr>
        <p:spPr>
          <a:xfrm>
            <a:off x="2621280" y="2914650"/>
            <a:ext cx="429450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>
              <a:lnSpc>
                <a:spcPct val="100000"/>
              </a:lnSpc>
              <a:buNone/>
            </a:pPr>
            <a:r>
              <a: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妇女节介绍</a:t>
            </a:r>
            <a:endParaRPr lang="zh-CN" altLang="en-US" sz="6000" dirty="0">
              <a:solidFill>
                <a:srgbClr val="F34D4C"/>
              </a:solidFill>
              <a:cs typeface="+mn-ea"/>
              <a:sym typeface="+mn-lt"/>
            </a:endParaRPr>
          </a:p>
        </p:txBody>
      </p:sp>
      <p:sp>
        <p:nvSpPr>
          <p:cNvPr id="19" name="PA_文本框 57"/>
          <p:cNvSpPr txBox="1"/>
          <p:nvPr>
            <p:custDataLst>
              <p:tags r:id="rId1"/>
            </p:custDataLst>
          </p:nvPr>
        </p:nvSpPr>
        <p:spPr>
          <a:xfrm>
            <a:off x="1488440" y="4068445"/>
            <a:ext cx="5963920" cy="412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900" dirty="0">
                <a:solidFill>
                  <a:schemeClr val="tx1">
                    <a:lumMod val="75000"/>
                    <a:lumOff val="25000"/>
                    <a:alpha val="82000"/>
                  </a:schemeClr>
                </a:solidFill>
                <a:cs typeface="+mn-ea"/>
                <a:sym typeface="+mn-lt"/>
              </a:rPr>
              <a:t>A dream need to work out a summary report dream need to work out a need to work out a summary report </a:t>
            </a:r>
            <a:r>
              <a:rPr lang="en-US" altLang="zh-CN" sz="900" dirty="0" err="1">
                <a:solidFill>
                  <a:schemeClr val="tx1">
                    <a:lumMod val="75000"/>
                    <a:lumOff val="25000"/>
                    <a:alpha val="82000"/>
                  </a:schemeClr>
                </a:solidFill>
                <a:cs typeface="+mn-ea"/>
                <a:sym typeface="+mn-lt"/>
              </a:rPr>
              <a:t>summaryA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  <a:alpha val="82000"/>
                  </a:schemeClr>
                </a:solidFill>
                <a:cs typeface="+mn-ea"/>
                <a:sym typeface="+mn-lt"/>
              </a:rPr>
              <a:t> dream need to work out a dream need to work out a need to work</a:t>
            </a:r>
          </a:p>
        </p:txBody>
      </p:sp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80"/>
          <p:cNvGrpSpPr/>
          <p:nvPr/>
        </p:nvGrpSpPr>
        <p:grpSpPr>
          <a:xfrm>
            <a:off x="574675" y="568325"/>
            <a:ext cx="3946871" cy="586740"/>
            <a:chOff x="9015" y="2331"/>
            <a:chExt cx="6259" cy="924"/>
          </a:xfrm>
        </p:grpSpPr>
        <p:sp>
          <p:nvSpPr>
            <p:cNvPr id="46" name="TextBox 119"/>
            <p:cNvSpPr txBox="1"/>
            <p:nvPr/>
          </p:nvSpPr>
          <p:spPr>
            <a:xfrm>
              <a:off x="10034" y="2336"/>
              <a:ext cx="5240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l">
                <a:lnSpc>
                  <a:spcPct val="100000"/>
                </a:lnSpc>
                <a:buNone/>
              </a:pPr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妇女节介绍</a:t>
              </a: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9015" y="2331"/>
              <a:ext cx="787" cy="787"/>
              <a:chOff x="8919" y="2734"/>
              <a:chExt cx="787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34D4C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957" y="2787"/>
                <a:ext cx="712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b="1">
                    <a:solidFill>
                      <a:schemeClr val="bg1"/>
                    </a:solidFill>
                    <a:cs typeface="+mn-ea"/>
                    <a:sym typeface="+mn-lt"/>
                  </a:rPr>
                  <a:t>1</a:t>
                </a: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1552575" y="2003425"/>
            <a:ext cx="2268220" cy="503707"/>
            <a:chOff x="2272" y="3447"/>
            <a:chExt cx="4332" cy="761"/>
          </a:xfrm>
          <a:solidFill>
            <a:srgbClr val="DD2424"/>
          </a:solidFill>
        </p:grpSpPr>
        <p:sp>
          <p:nvSpPr>
            <p:cNvPr id="14" name="任意多边形 13"/>
            <p:cNvSpPr/>
            <p:nvPr/>
          </p:nvSpPr>
          <p:spPr>
            <a:xfrm>
              <a:off x="2272" y="3447"/>
              <a:ext cx="4332" cy="732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rgbClr val="E45454"/>
            </a:solidFill>
            <a:ln w="25400">
              <a:solidFill>
                <a:srgbClr val="F9A5A5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525" y="3512"/>
              <a:ext cx="3826" cy="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国际妇女节</a:t>
              </a:r>
            </a:p>
          </p:txBody>
        </p:sp>
      </p:grpSp>
      <p:sp>
        <p:nvSpPr>
          <p:cNvPr id="10" name="矩形 9"/>
          <p:cNvSpPr/>
          <p:nvPr/>
        </p:nvSpPr>
        <p:spPr>
          <a:xfrm>
            <a:off x="1552575" y="3010535"/>
            <a:ext cx="5153660" cy="22087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又被称为“国际妇女节”、“三八节”和“三八妇女节”。是在每年的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8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为庆祝妇女在经济、政治和社会等领域作出的重要贡献和取得的巨大成就而设立的节日。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972560" y="2119630"/>
            <a:ext cx="66205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E45454"/>
                </a:solidFill>
                <a:cs typeface="+mn-ea"/>
                <a:sym typeface="+mn-lt"/>
              </a:rPr>
              <a:t>（</a:t>
            </a:r>
            <a:r>
              <a:rPr lang="en-US" altLang="zh-CN" sz="2000" dirty="0">
                <a:solidFill>
                  <a:srgbClr val="E45454"/>
                </a:solidFill>
                <a:cs typeface="+mn-ea"/>
                <a:sym typeface="+mn-lt"/>
              </a:rPr>
              <a:t>International Women's Day</a:t>
            </a:r>
            <a:r>
              <a:rPr lang="zh-CN" altLang="en-US" sz="2000" dirty="0">
                <a:solidFill>
                  <a:srgbClr val="E45454"/>
                </a:solidFill>
                <a:cs typeface="+mn-ea"/>
                <a:sym typeface="+mn-lt"/>
              </a:rPr>
              <a:t>，简写</a:t>
            </a:r>
            <a:r>
              <a:rPr lang="en-US" altLang="zh-CN" sz="2000" dirty="0">
                <a:solidFill>
                  <a:srgbClr val="E45454"/>
                </a:solidFill>
                <a:cs typeface="+mn-ea"/>
                <a:sym typeface="+mn-lt"/>
              </a:rPr>
              <a:t>IWD</a:t>
            </a:r>
            <a:r>
              <a:rPr lang="zh-CN" altLang="en-US" sz="2000" dirty="0">
                <a:solidFill>
                  <a:srgbClr val="E45454"/>
                </a:solidFill>
                <a:cs typeface="+mn-ea"/>
                <a:sym typeface="+mn-lt"/>
              </a:rPr>
              <a:t>）</a:t>
            </a:r>
          </a:p>
        </p:txBody>
      </p:sp>
      <p:pic>
        <p:nvPicPr>
          <p:cNvPr id="12" name="图片 11" descr="51miz-E1167870-7A17A8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6235" y="2178685"/>
            <a:ext cx="5092700" cy="381952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678532" y="887767"/>
            <a:ext cx="14825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DE8EA"/>
                </a:solidFill>
              </a:rPr>
              <a:t>https://www.ypppt.com/</a:t>
            </a:r>
            <a:endParaRPr lang="zh-CN" altLang="en-US" sz="800" dirty="0">
              <a:solidFill>
                <a:srgbClr val="FDE8E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80"/>
          <p:cNvGrpSpPr/>
          <p:nvPr/>
        </p:nvGrpSpPr>
        <p:grpSpPr>
          <a:xfrm>
            <a:off x="574675" y="568325"/>
            <a:ext cx="3946871" cy="586740"/>
            <a:chOff x="9015" y="2331"/>
            <a:chExt cx="6259" cy="924"/>
          </a:xfrm>
        </p:grpSpPr>
        <p:sp>
          <p:nvSpPr>
            <p:cNvPr id="46" name="TextBox 119"/>
            <p:cNvSpPr txBox="1"/>
            <p:nvPr/>
          </p:nvSpPr>
          <p:spPr>
            <a:xfrm>
              <a:off x="10034" y="2336"/>
              <a:ext cx="5240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l">
                <a:lnSpc>
                  <a:spcPct val="100000"/>
                </a:lnSpc>
                <a:buNone/>
              </a:pPr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妇女节介绍</a:t>
              </a: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9015" y="2331"/>
              <a:ext cx="787" cy="787"/>
              <a:chOff x="8919" y="2734"/>
              <a:chExt cx="787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34D4C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957" y="2787"/>
                <a:ext cx="712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b="1">
                    <a:solidFill>
                      <a:schemeClr val="bg1"/>
                    </a:solidFill>
                    <a:cs typeface="+mn-ea"/>
                    <a:sym typeface="+mn-lt"/>
                  </a:rPr>
                  <a:t>1</a:t>
                </a: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1552575" y="2199640"/>
            <a:ext cx="2268220" cy="503707"/>
            <a:chOff x="2272" y="3447"/>
            <a:chExt cx="4332" cy="761"/>
          </a:xfrm>
          <a:solidFill>
            <a:srgbClr val="DD2424"/>
          </a:solidFill>
        </p:grpSpPr>
        <p:sp>
          <p:nvSpPr>
            <p:cNvPr id="14" name="任意多边形 13"/>
            <p:cNvSpPr/>
            <p:nvPr/>
          </p:nvSpPr>
          <p:spPr>
            <a:xfrm>
              <a:off x="2272" y="3447"/>
              <a:ext cx="4332" cy="732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rgbClr val="E45454"/>
            </a:solidFill>
            <a:ln w="25400">
              <a:solidFill>
                <a:srgbClr val="F9A5A5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525" y="3512"/>
              <a:ext cx="3826" cy="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03.08</a:t>
              </a:r>
            </a:p>
          </p:txBody>
        </p:sp>
      </p:grpSp>
      <p:sp>
        <p:nvSpPr>
          <p:cNvPr id="10" name="矩形 9"/>
          <p:cNvSpPr/>
          <p:nvPr/>
        </p:nvSpPr>
        <p:spPr>
          <a:xfrm>
            <a:off x="1552575" y="3010535"/>
            <a:ext cx="5153660" cy="2306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200000"/>
              </a:lnSpc>
              <a:tabLst>
                <a:tab pos="4924425" algn="l"/>
              </a:tabLst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在这一天，世界各大洲的妇女，不分国籍、种族、语言、文化、经济和政治的差异，共同关注妇女的人权。中华人民共和国中央政府成立后正式将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8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日定为妇女节，并举行各种形式的庆祝活动。</a:t>
            </a:r>
          </a:p>
        </p:txBody>
      </p:sp>
      <p:pic>
        <p:nvPicPr>
          <p:cNvPr id="19" name="图片 18" descr="C:/Users/Administrator/AppData/Local/Temp/picturecompress_20220301151413/output_1.pngoutput_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8525" y="1982470"/>
            <a:ext cx="3932555" cy="39325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80"/>
          <p:cNvGrpSpPr/>
          <p:nvPr/>
        </p:nvGrpSpPr>
        <p:grpSpPr>
          <a:xfrm>
            <a:off x="574675" y="568325"/>
            <a:ext cx="3946871" cy="586740"/>
            <a:chOff x="9015" y="2331"/>
            <a:chExt cx="6259" cy="924"/>
          </a:xfrm>
        </p:grpSpPr>
        <p:sp>
          <p:nvSpPr>
            <p:cNvPr id="46" name="TextBox 119"/>
            <p:cNvSpPr txBox="1"/>
            <p:nvPr/>
          </p:nvSpPr>
          <p:spPr>
            <a:xfrm>
              <a:off x="10034" y="2336"/>
              <a:ext cx="5240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l">
                <a:lnSpc>
                  <a:spcPct val="100000"/>
                </a:lnSpc>
                <a:buNone/>
              </a:pPr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妇女节介绍</a:t>
              </a: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9015" y="2331"/>
              <a:ext cx="787" cy="787"/>
              <a:chOff x="8919" y="2734"/>
              <a:chExt cx="787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34D4C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957" y="2787"/>
                <a:ext cx="712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b="1">
                    <a:solidFill>
                      <a:schemeClr val="bg1"/>
                    </a:solidFill>
                    <a:cs typeface="+mn-ea"/>
                    <a:sym typeface="+mn-lt"/>
                  </a:rPr>
                  <a:t>1</a:t>
                </a: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6064250" y="2190115"/>
            <a:ext cx="2268220" cy="503707"/>
            <a:chOff x="2272" y="3447"/>
            <a:chExt cx="4332" cy="761"/>
          </a:xfrm>
          <a:solidFill>
            <a:srgbClr val="DD2424"/>
          </a:solidFill>
        </p:grpSpPr>
        <p:sp>
          <p:nvSpPr>
            <p:cNvPr id="14" name="任意多边形 13"/>
            <p:cNvSpPr/>
            <p:nvPr/>
          </p:nvSpPr>
          <p:spPr>
            <a:xfrm>
              <a:off x="2272" y="3447"/>
              <a:ext cx="4332" cy="732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rgbClr val="E45454"/>
            </a:solidFill>
            <a:ln w="25400">
              <a:solidFill>
                <a:srgbClr val="F9A5A5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525" y="3512"/>
              <a:ext cx="3826" cy="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起源</a:t>
              </a:r>
            </a:p>
          </p:txBody>
        </p:sp>
      </p:grpSp>
      <p:sp>
        <p:nvSpPr>
          <p:cNvPr id="10" name="矩形 9"/>
          <p:cNvSpPr/>
          <p:nvPr/>
        </p:nvSpPr>
        <p:spPr>
          <a:xfrm>
            <a:off x="6064250" y="3001010"/>
            <a:ext cx="54178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200000"/>
              </a:lnSpc>
              <a:tabLst>
                <a:tab pos="4924425" algn="l"/>
              </a:tabLst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1857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8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日，美国纽约的服装和纺织女工举行了一次抗议，反对非人道的工作环境，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12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小时工作制和低薪。游行者被警察围攻并赶散，两年以后，又是在三月，这些妇女组织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了优品个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工会。</a:t>
            </a:r>
          </a:p>
        </p:txBody>
      </p:sp>
      <p:pic>
        <p:nvPicPr>
          <p:cNvPr id="8" name="图片 7" descr="51miz-E1239583-5A8E13B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2390" y="1725930"/>
            <a:ext cx="4054475" cy="405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80"/>
          <p:cNvGrpSpPr/>
          <p:nvPr/>
        </p:nvGrpSpPr>
        <p:grpSpPr>
          <a:xfrm>
            <a:off x="574675" y="568325"/>
            <a:ext cx="3946871" cy="586740"/>
            <a:chOff x="9015" y="2331"/>
            <a:chExt cx="6259" cy="924"/>
          </a:xfrm>
        </p:grpSpPr>
        <p:sp>
          <p:nvSpPr>
            <p:cNvPr id="46" name="TextBox 119"/>
            <p:cNvSpPr txBox="1"/>
            <p:nvPr/>
          </p:nvSpPr>
          <p:spPr>
            <a:xfrm>
              <a:off x="10034" y="2336"/>
              <a:ext cx="5240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l">
                <a:lnSpc>
                  <a:spcPct val="100000"/>
                </a:lnSpc>
                <a:buNone/>
              </a:pPr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妇女节介绍</a:t>
              </a: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9015" y="2331"/>
              <a:ext cx="787" cy="787"/>
              <a:chOff x="8919" y="2734"/>
              <a:chExt cx="787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34D4C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957" y="2787"/>
                <a:ext cx="712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b="1">
                    <a:solidFill>
                      <a:schemeClr val="bg1"/>
                    </a:solidFill>
                    <a:cs typeface="+mn-ea"/>
                    <a:sym typeface="+mn-lt"/>
                  </a:rPr>
                  <a:t>1</a:t>
                </a: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5897245" y="2052320"/>
            <a:ext cx="2268220" cy="503707"/>
            <a:chOff x="2272" y="3447"/>
            <a:chExt cx="4332" cy="761"/>
          </a:xfrm>
          <a:solidFill>
            <a:srgbClr val="DD2424"/>
          </a:solidFill>
        </p:grpSpPr>
        <p:sp>
          <p:nvSpPr>
            <p:cNvPr id="14" name="任意多边形 13"/>
            <p:cNvSpPr/>
            <p:nvPr/>
          </p:nvSpPr>
          <p:spPr>
            <a:xfrm>
              <a:off x="2272" y="3447"/>
              <a:ext cx="4332" cy="732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rgbClr val="E45454"/>
            </a:solidFill>
            <a:ln w="25400">
              <a:solidFill>
                <a:srgbClr val="F9A5A5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525" y="3512"/>
              <a:ext cx="3826" cy="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起源</a:t>
              </a:r>
            </a:p>
          </p:txBody>
        </p:sp>
      </p:grpSp>
      <p:sp>
        <p:nvSpPr>
          <p:cNvPr id="10" name="矩形 9"/>
          <p:cNvSpPr/>
          <p:nvPr/>
        </p:nvSpPr>
        <p:spPr>
          <a:xfrm>
            <a:off x="5671820" y="2755900"/>
            <a:ext cx="5800090" cy="2861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200000"/>
              </a:lnSpc>
              <a:tabLst>
                <a:tab pos="4924425" algn="l"/>
              </a:tabLst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1908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8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日，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15,000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名妇女在纽约市游行，要求缩短工作时间，提高劳动报酬与享有选举权，禁止使用童工。她们提出的口号是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"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面包和玫瑰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"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，面包象征经济保障，玫瑰象征较好的生活质量。五月，美国社会党决定以二月的最后一个星期日做为国内的妇女节。</a:t>
            </a:r>
          </a:p>
        </p:txBody>
      </p:sp>
      <p:pic>
        <p:nvPicPr>
          <p:cNvPr id="2" name="图片 1" descr="51miz-E1028090-427296E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435" y="1155065"/>
            <a:ext cx="5210810" cy="52108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80"/>
          <p:cNvGrpSpPr/>
          <p:nvPr/>
        </p:nvGrpSpPr>
        <p:grpSpPr>
          <a:xfrm>
            <a:off x="574675" y="568325"/>
            <a:ext cx="3946871" cy="586740"/>
            <a:chOff x="9015" y="2331"/>
            <a:chExt cx="6259" cy="924"/>
          </a:xfrm>
        </p:grpSpPr>
        <p:sp>
          <p:nvSpPr>
            <p:cNvPr id="46" name="TextBox 119"/>
            <p:cNvSpPr txBox="1"/>
            <p:nvPr/>
          </p:nvSpPr>
          <p:spPr>
            <a:xfrm>
              <a:off x="10034" y="2336"/>
              <a:ext cx="5240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l">
                <a:lnSpc>
                  <a:spcPct val="100000"/>
                </a:lnSpc>
                <a:buNone/>
              </a:pPr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妇女节介绍</a:t>
              </a: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9015" y="2331"/>
              <a:ext cx="787" cy="787"/>
              <a:chOff x="8919" y="2734"/>
              <a:chExt cx="787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34D4C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957" y="2787"/>
                <a:ext cx="712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b="1">
                    <a:solidFill>
                      <a:schemeClr val="bg1"/>
                    </a:solidFill>
                    <a:cs typeface="+mn-ea"/>
                    <a:sym typeface="+mn-lt"/>
                  </a:rPr>
                  <a:t>1</a:t>
                </a: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1637030" y="1957705"/>
            <a:ext cx="2268220" cy="503707"/>
            <a:chOff x="2272" y="3447"/>
            <a:chExt cx="4332" cy="761"/>
          </a:xfrm>
          <a:solidFill>
            <a:srgbClr val="DD2424"/>
          </a:solidFill>
        </p:grpSpPr>
        <p:sp>
          <p:nvSpPr>
            <p:cNvPr id="14" name="任意多边形 13"/>
            <p:cNvSpPr/>
            <p:nvPr/>
          </p:nvSpPr>
          <p:spPr>
            <a:xfrm>
              <a:off x="2272" y="3447"/>
              <a:ext cx="4332" cy="732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rgbClr val="E45454"/>
            </a:solidFill>
            <a:ln w="25400">
              <a:solidFill>
                <a:srgbClr val="F9A5A5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525" y="3512"/>
              <a:ext cx="3826" cy="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纪念意义</a:t>
              </a:r>
            </a:p>
          </p:txBody>
        </p:sp>
      </p:grpSp>
      <p:sp>
        <p:nvSpPr>
          <p:cNvPr id="10" name="矩形 9"/>
          <p:cNvSpPr/>
          <p:nvPr/>
        </p:nvSpPr>
        <p:spPr>
          <a:xfrm>
            <a:off x="1611630" y="2735580"/>
            <a:ext cx="9586595" cy="2584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国际劳动妇女节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(International Working Women's Day)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又称“联合国妇女权益和国际和平日”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(U.N. Day for Women's Rights and International Peace)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或“三八”妇女节，是全世界劳动妇女团结战斗的光辉节日。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每年的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8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日为庆祝妇女在经济、政治和社会等领域做出的重要贡献和取得的巨大成就而设立的节日。同时，也是为了纪念在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1911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年美国纽约三角工厂火灾中丧生的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140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多名女工。</a:t>
            </a:r>
          </a:p>
        </p:txBody>
      </p:sp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80"/>
          <p:cNvGrpSpPr/>
          <p:nvPr/>
        </p:nvGrpSpPr>
        <p:grpSpPr>
          <a:xfrm>
            <a:off x="574675" y="568325"/>
            <a:ext cx="3946871" cy="586740"/>
            <a:chOff x="9015" y="2331"/>
            <a:chExt cx="6259" cy="924"/>
          </a:xfrm>
        </p:grpSpPr>
        <p:sp>
          <p:nvSpPr>
            <p:cNvPr id="46" name="TextBox 119"/>
            <p:cNvSpPr txBox="1"/>
            <p:nvPr/>
          </p:nvSpPr>
          <p:spPr>
            <a:xfrm>
              <a:off x="10034" y="2336"/>
              <a:ext cx="5240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l">
                <a:lnSpc>
                  <a:spcPct val="100000"/>
                </a:lnSpc>
                <a:buNone/>
              </a:pPr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妇女节介绍</a:t>
              </a: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9015" y="2331"/>
              <a:ext cx="787" cy="787"/>
              <a:chOff x="8919" y="2734"/>
              <a:chExt cx="787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34D4C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957" y="2787"/>
                <a:ext cx="712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b="1">
                    <a:solidFill>
                      <a:schemeClr val="bg1"/>
                    </a:solidFill>
                    <a:cs typeface="+mn-ea"/>
                    <a:sym typeface="+mn-lt"/>
                  </a:rPr>
                  <a:t>1</a:t>
                </a: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2098040" y="2271395"/>
            <a:ext cx="2268220" cy="503707"/>
            <a:chOff x="2272" y="3447"/>
            <a:chExt cx="4332" cy="761"/>
          </a:xfrm>
          <a:solidFill>
            <a:srgbClr val="DD2424"/>
          </a:solidFill>
        </p:grpSpPr>
        <p:sp>
          <p:nvSpPr>
            <p:cNvPr id="14" name="任意多边形 13"/>
            <p:cNvSpPr/>
            <p:nvPr/>
          </p:nvSpPr>
          <p:spPr>
            <a:xfrm>
              <a:off x="2272" y="3447"/>
              <a:ext cx="4332" cy="732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rgbClr val="E45454"/>
            </a:solidFill>
            <a:ln w="25400">
              <a:solidFill>
                <a:srgbClr val="F9A5A5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525" y="3512"/>
              <a:ext cx="3826" cy="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历史意义</a:t>
              </a:r>
            </a:p>
          </p:txBody>
        </p:sp>
      </p:grpSp>
      <p:sp>
        <p:nvSpPr>
          <p:cNvPr id="10" name="矩形 9"/>
          <p:cNvSpPr/>
          <p:nvPr/>
        </p:nvSpPr>
        <p:spPr>
          <a:xfrm>
            <a:off x="1813560" y="3208655"/>
            <a:ext cx="4634230" cy="175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妇女节取得了全球性的意义。这些进展使国际妇女节成为团结一致、协调努力要求归还妇女权利和妇女参与政治、经济和社会生活的权利的日子。</a:t>
            </a:r>
          </a:p>
        </p:txBody>
      </p:sp>
      <p:pic>
        <p:nvPicPr>
          <p:cNvPr id="2" name="图片 1" descr="51miz-E1157658-6DFB8BB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6850" y="1191895"/>
            <a:ext cx="4474845" cy="44748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u2fntm4c">
      <a:majorFont>
        <a:latin typeface="印品黑体"/>
        <a:ea typeface="幼圆"/>
        <a:cs typeface=""/>
      </a:majorFont>
      <a:minorFont>
        <a:latin typeface="印品黑体"/>
        <a:ea typeface="幼圆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1638</Words>
  <Application>Microsoft Office PowerPoint</Application>
  <PresentationFormat>宽屏</PresentationFormat>
  <Paragraphs>132</Paragraphs>
  <Slides>25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Meiryo</vt:lpstr>
      <vt:lpstr>宋体</vt:lpstr>
      <vt:lpstr>微软雅黑</vt:lpstr>
      <vt:lpstr>印品黑体</vt:lpstr>
      <vt:lpstr>幼圆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22</cp:revision>
  <dcterms:created xsi:type="dcterms:W3CDTF">2022-03-01T06:56:00Z</dcterms:created>
  <dcterms:modified xsi:type="dcterms:W3CDTF">2023-05-01T02:02:21Z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8A39D3A0DF774A2E99A04B091F171DA1</vt:lpwstr>
  </property>
  <property fmtid="{D5CDD505-2E9C-101B-9397-08002B2CF9AE}" pid="3" name="KSOProductBuildVer">
    <vt:lpwstr>2052-11.1.0.11294</vt:lpwstr>
  </property>
</Properties>
</file>