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sldIdLst>
    <p:sldId id="256" r:id="rId4"/>
    <p:sldId id="257" r:id="rId5"/>
    <p:sldId id="258" r:id="rId6"/>
    <p:sldId id="262" r:id="rId7"/>
    <p:sldId id="278" r:id="rId8"/>
    <p:sldId id="261" r:id="rId9"/>
    <p:sldId id="280" r:id="rId10"/>
    <p:sldId id="259" r:id="rId11"/>
    <p:sldId id="279" r:id="rId12"/>
    <p:sldId id="283" r:id="rId13"/>
    <p:sldId id="284" r:id="rId14"/>
    <p:sldId id="285" r:id="rId15"/>
    <p:sldId id="286" r:id="rId16"/>
    <p:sldId id="260" r:id="rId17"/>
    <p:sldId id="281" r:id="rId18"/>
    <p:sldId id="290" r:id="rId19"/>
    <p:sldId id="289" r:id="rId20"/>
    <p:sldId id="288" r:id="rId21"/>
    <p:sldId id="282" r:id="rId22"/>
    <p:sldId id="292" r:id="rId23"/>
    <p:sldId id="293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EA"/>
    <a:srgbClr val="D4FBFF"/>
    <a:srgbClr val="FF9600"/>
    <a:srgbClr val="F501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A531D-0577-4702-8888-1D71C6F7170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195B-49E9-4EC6-BCB9-922776F2F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44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A195B-49E9-4EC6-BCB9-922776F2F91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81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7217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858ACF1-5754-4D78-A85F-8B45F1D7A8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190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CDF9222-22F2-4696-B7A4-4C6BE5355C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8234" y="52841"/>
            <a:ext cx="1787855" cy="139329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C43E05B6-BE22-4CF8-A59F-481D2049309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5488408" cy="211654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FB297B75-B53F-428B-AD6D-99F74E39B6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84842"/>
            <a:ext cx="12192000" cy="341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0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B19A08F-26B5-4591-A7C9-8997FFDC4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8DE7E64-2B08-4934-A1E2-CB4E5594C8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FE8649B-124A-4018-9865-5412F8217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D1E176C-CBDF-452F-B6A1-2B414ACF2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ED6B-FACC-4A52-B651-703475BE2F22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57826A5-699F-4055-A7F4-3ECB1034F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ACDAE34-D295-4DBB-91AE-ED0EBE0CA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CE53-BDB4-480A-8274-5E1DDB075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85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ED48AC-D875-45F8-9346-052226516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98FEAF5-82A7-45F8-98EF-42274E6E7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F69E8B9-7BF3-4410-B175-8DEC14017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ED6B-FACC-4A52-B651-703475BE2F22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E7C1DDC-55C7-4CCE-A24F-2B9871067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11C073B-92E7-4B37-9B14-9899593D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CE53-BDB4-480A-8274-5E1DDB075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982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66D7A4F-A074-49A3-8BDC-0483EE797C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18338AC-937C-46EF-BAE1-D829717B1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B14CCBA-D4FB-4DE5-BE1C-C2DE31F99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ED6B-FACC-4A52-B651-703475BE2F22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2E1F739-C698-4F91-8F14-53908FDF6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CF56F51-F409-4427-8465-6A70DA066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CE53-BDB4-480A-8274-5E1DDB075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241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149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964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4215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67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5777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250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5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436B388-8223-4966-8DB2-5D7695A79E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190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7430921-D47F-4B8E-96F4-A30494CCD3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438099"/>
            <a:ext cx="12192000" cy="341990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11F5BC78-F6D4-4375-A8B9-5725634B275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4585649" cy="176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81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784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985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47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9220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33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7563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10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C9B1DC4-A3C0-417F-92FD-D568BE70A4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190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EC8DC9D-B8D9-4F96-AA08-2611C5933E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7859" y="5243734"/>
            <a:ext cx="1383002" cy="1645920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1E71613B-E4C5-4430-B7A1-35FBE7B326DD}"/>
              </a:ext>
            </a:extLst>
          </p:cNvPr>
          <p:cNvCxnSpPr>
            <a:cxnSpLocks/>
          </p:cNvCxnSpPr>
          <p:nvPr userDrawn="1"/>
        </p:nvCxnSpPr>
        <p:spPr>
          <a:xfrm flipV="1">
            <a:off x="1087847" y="946185"/>
            <a:ext cx="10301513" cy="0"/>
          </a:xfrm>
          <a:prstGeom prst="line">
            <a:avLst/>
          </a:prstGeom>
          <a:ln w="31750">
            <a:solidFill>
              <a:srgbClr val="F50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图片包含 蛋糕, 书籍, 文字&#10;&#10;已生成极高可信度的说明">
            <a:extLst>
              <a:ext uri="{FF2B5EF4-FFF2-40B4-BE49-F238E27FC236}">
                <a16:creationId xmlns:a16="http://schemas.microsoft.com/office/drawing/2014/main" xmlns="" id="{038760AC-5674-47EE-9984-8C7237DC08E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1817" y="31654"/>
            <a:ext cx="3338588" cy="1234194"/>
          </a:xfrm>
          <a:prstGeom prst="rect">
            <a:avLst/>
          </a:prstGeom>
        </p:spPr>
      </p:pic>
      <p:pic>
        <p:nvPicPr>
          <p:cNvPr id="6" name="图片 5" descr="图片包含 气球, 运输, 航空器&#10;&#10;已生成极高可信度的说明">
            <a:extLst>
              <a:ext uri="{FF2B5EF4-FFF2-40B4-BE49-F238E27FC236}">
                <a16:creationId xmlns:a16="http://schemas.microsoft.com/office/drawing/2014/main" xmlns="" id="{E1DE0586-A630-4778-8508-7CB38B40429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28" y="125633"/>
            <a:ext cx="647638" cy="8732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2609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9849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85FC2F2-1925-4196-8EFA-283C9A6B6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F4B365A-1F89-423B-A51B-A9A4AE74C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F9E43A0-60F5-4980-A21F-A9AB24D066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72CAA85-DC19-48EE-B972-467ADFCF9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45165E5-E5E8-4818-AB62-05F50DA729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8657276B-AAB5-4B58-8A60-D71222AF9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ED6B-FACC-4A52-B651-703475BE2F22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6A508357-FECF-47B5-8EE0-11F31BA1A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A32DE60-FB23-4071-B6A1-AF70A6CC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CE53-BDB4-480A-8274-5E1DDB075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77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85FC2F2-1925-4196-8EFA-283C9A6B6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F4B365A-1F89-423B-A51B-A9A4AE74C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F9E43A0-60F5-4980-A21F-A9AB24D066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72CAA85-DC19-48EE-B972-467ADFCF9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45165E5-E5E8-4818-AB62-05F50DA729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8657276B-AAB5-4B58-8A60-D71222AF9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ED6B-FACC-4A52-B651-703475BE2F22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6A508357-FECF-47B5-8EE0-11F31BA1A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A32DE60-FB23-4071-B6A1-AF70A6CC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CE53-BDB4-480A-8274-5E1DDB0750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38FBEFB4-49DB-12AF-88B7-5212908E5B0E}"/>
              </a:ext>
            </a:extLst>
          </p:cNvPr>
          <p:cNvSpPr txBox="1"/>
          <p:nvPr userDrawn="1"/>
        </p:nvSpPr>
        <p:spPr>
          <a:xfrm>
            <a:off x="2209800" y="6297135"/>
            <a:ext cx="432048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046235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44EF8BA-46AB-4446-92B4-AA59671FC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CAF30AF-8628-42AA-A9F4-CEEC205EA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ED6B-FACC-4A52-B651-703475BE2F22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5F99756-5164-4EDE-9B24-A9FC76969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D8C53D70-4E74-440A-80D2-611DB88C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CE53-BDB4-480A-8274-5E1DDB075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495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9E45016C-1D3B-4E86-B159-2606031E0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ED6B-FACC-4A52-B651-703475BE2F22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C0186CC-E4C8-4E05-9D57-BCB563A60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F1AD1E9-EBD2-41E1-B383-00FE0A7B0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CE53-BDB4-480A-8274-5E1DDB075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4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1BBB09-889A-4A4B-A1D4-E31107848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C58172E-0BF9-4A59-9581-524F7A4A1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A5910A4-3F43-4C07-9B4E-0699A297C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768346A-2900-42F6-887F-81499BC58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ED6B-FACC-4A52-B651-703475BE2F22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0FDAAFE-A696-44DD-9934-DC7226EE6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29ECFE2-2AFF-4DB9-902B-61E1C375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CE53-BDB4-480A-8274-5E1DDB075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861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4266F94C-274B-4CD6-9050-6FC939C91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74BCC37-B635-49BA-8082-9FD5DE284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6F2ADF7-B4AC-4E8E-9C16-09E54E3E4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3ED6B-FACC-4A52-B651-703475BE2F22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D56F391-1094-406A-A63C-E1CE76913E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38F0BB1-C3F2-4414-B6C0-AC3561312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5CE53-BDB4-480A-8274-5E1DDB0750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07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3491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21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498998C-D22A-478C-BEE6-BA7F11B58E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5742" y="750629"/>
            <a:ext cx="9735144" cy="375313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9119C65-8F3F-4893-BF9D-DC766FDD18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9574" y="3538184"/>
            <a:ext cx="4297196" cy="7339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D81BB74-1B58-47F7-A34D-B3133D8D6E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22" y="3854106"/>
            <a:ext cx="2662814" cy="291528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5A0024E-25C0-4415-9DD9-7AEF134ADF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3705" y="5034588"/>
            <a:ext cx="2662815" cy="155738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BEF10DC-D4F4-44AE-B498-43E19FBE6A3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85680" y="364303"/>
            <a:ext cx="2306320" cy="206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7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雷锋故事</a:t>
            </a:r>
          </a:p>
        </p:txBody>
      </p:sp>
      <p:pic>
        <p:nvPicPr>
          <p:cNvPr id="3" name="图片 2" descr="图片包含 电子产品&#10;&#10;已生成高可信度的说明">
            <a:extLst>
              <a:ext uri="{FF2B5EF4-FFF2-40B4-BE49-F238E27FC236}">
                <a16:creationId xmlns:a16="http://schemas.microsoft.com/office/drawing/2014/main" xmlns="" id="{4773D218-D97D-4606-8DA8-D3BA126C4A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95" y="1525866"/>
            <a:ext cx="6858000" cy="492822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F0E0C13-CD99-4CA0-84EF-1B16991DEC26}"/>
              </a:ext>
            </a:extLst>
          </p:cNvPr>
          <p:cNvSpPr/>
          <p:nvPr/>
        </p:nvSpPr>
        <p:spPr>
          <a:xfrm>
            <a:off x="4992913" y="2485144"/>
            <a:ext cx="5215467" cy="2858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spcBef>
                <a:spcPct val="5000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1961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月的一天，雷锋因公到丹东出差。早晨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点多钟就从部队出发了，再去抚顺火车站的路上，他看到了一位大婶背上背着一个孩子，手里还拉着一个六七岁的小女孩去赶火车。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 indent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天淅淅沥沥的下着雨，他们母子三个人都没有穿雨衣。那个小女孩，因为掉进了泥潭里，弄了一身的泥，一边走还一边哭。</a:t>
            </a:r>
          </a:p>
          <a:p>
            <a:pPr indent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看到这种情况，雷锋急忙上前去脱下了自己的雨衣，披在了背小孩的大婶身上。然后转身又背起了那个小女孩一同往火车站走去。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6CCC91A-0C3B-4E4E-AC78-163CDCB54DFA}"/>
              </a:ext>
            </a:extLst>
          </p:cNvPr>
          <p:cNvSpPr/>
          <p:nvPr/>
        </p:nvSpPr>
        <p:spPr>
          <a:xfrm>
            <a:off x="6319690" y="2064240"/>
            <a:ext cx="2615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雷锋故事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345094D-43D8-41D6-9D8B-AA67956B77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16" y="1709368"/>
            <a:ext cx="2922610" cy="438305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3019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雷锋故事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9F79058-EACE-4D63-A776-237C191B8E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988" y="1600200"/>
            <a:ext cx="10287000" cy="4018547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2F96E00-BC07-4F41-B2B5-5BDB0727DACA}"/>
              </a:ext>
            </a:extLst>
          </p:cNvPr>
          <p:cNvSpPr/>
          <p:nvPr/>
        </p:nvSpPr>
        <p:spPr>
          <a:xfrm>
            <a:off x="2378827" y="2127256"/>
            <a:ext cx="7048500" cy="2642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雷锋替他们买好了票，又一同上了火车。在车上，雷锋看到那个小女孩，全身衣服都湿透了，头发还在滴水冻得直打哆嗦。</a:t>
            </a:r>
          </a:p>
          <a:p>
            <a:pPr indent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雷锋自己的一身衣服也湿了，但他还是急忙的解开了外衣，立刻脱下了贴身的、那件干燥的绒衣给小女孩穿上了。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 indent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听说他们母子三人早晨一直都没有吃饭，雷锋又把自己带的三个馒头，分给了他们。</a:t>
            </a:r>
          </a:p>
          <a:p>
            <a:pPr indent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上午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9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点钟列车到了沈阳，雷锋领着小女孩，把他们母子三人一直送出了站外，看到他们平安的离去，才继续的赶路了。</a:t>
            </a:r>
          </a:p>
        </p:txBody>
      </p:sp>
    </p:spTree>
    <p:extLst>
      <p:ext uri="{BB962C8B-B14F-4D97-AF65-F5344CB8AC3E}">
        <p14:creationId xmlns:p14="http://schemas.microsoft.com/office/powerpoint/2010/main" val="267247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雷锋故事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7B3F39A-9096-4A82-B0BC-D7DEF4915FCB}"/>
              </a:ext>
            </a:extLst>
          </p:cNvPr>
          <p:cNvSpPr/>
          <p:nvPr/>
        </p:nvSpPr>
        <p:spPr>
          <a:xfrm>
            <a:off x="927652" y="2213111"/>
            <a:ext cx="10263673" cy="3704253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609F269-909A-45D6-BCC9-5FDD318FB1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485" y="1298709"/>
            <a:ext cx="3048006" cy="182880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D3E64CE2-D4C8-44AE-A631-068271517EDC}"/>
              </a:ext>
            </a:extLst>
          </p:cNvPr>
          <p:cNvSpPr/>
          <p:nvPr/>
        </p:nvSpPr>
        <p:spPr>
          <a:xfrm>
            <a:off x="1246749" y="2699354"/>
            <a:ext cx="7447308" cy="1427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后来在雷锋叔叔牺牲以后，我们国家把每年的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日定为学习雷锋纪念日。雷锋精神流传至今，也成为了一种助人为乐、乐观进取的正能量，鼓舞着身边的每一个人。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3EB812E-ECFD-44E0-9732-5661131F99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6741" y="2422426"/>
            <a:ext cx="3048006" cy="328562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5F787A4-5858-4342-8681-9465181D11F6}"/>
              </a:ext>
            </a:extLst>
          </p:cNvPr>
          <p:cNvSpPr txBox="1"/>
          <p:nvPr/>
        </p:nvSpPr>
        <p:spPr>
          <a:xfrm>
            <a:off x="1116119" y="3998991"/>
            <a:ext cx="7795650" cy="5866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indent="457200">
              <a:lnSpc>
                <a:spcPct val="150000"/>
              </a:lnSpc>
              <a:spcBef>
                <a:spcPct val="50000"/>
              </a:spcBef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defRPr>
            </a:lvl1pPr>
          </a:lstStyle>
          <a:p>
            <a:r>
              <a:rPr lang="zh-CN" altLang="en-US" sz="2400" b="0" dirty="0">
                <a:solidFill>
                  <a:srgbClr val="F50100"/>
                </a:solidFill>
                <a:latin typeface="+mn-lt"/>
                <a:ea typeface="+mn-ea"/>
                <a:cs typeface="+mn-ea"/>
                <a:sym typeface="+mn-lt"/>
              </a:rPr>
              <a:t>雷锋的故事还有很多，从这些中同学们学到了什么啊</a:t>
            </a:r>
            <a:r>
              <a:rPr lang="en-US" altLang="zh-CN" sz="2400" b="0" dirty="0">
                <a:solidFill>
                  <a:srgbClr val="F50100"/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F612DD6-A0B9-4D34-83C3-4C777F17A218}"/>
              </a:ext>
            </a:extLst>
          </p:cNvPr>
          <p:cNvSpPr txBox="1"/>
          <p:nvPr/>
        </p:nvSpPr>
        <p:spPr>
          <a:xfrm>
            <a:off x="1238580" y="4573160"/>
            <a:ext cx="7795650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indent="457200">
              <a:lnSpc>
                <a:spcPct val="150000"/>
              </a:lnSpc>
              <a:spcBef>
                <a:spcPct val="50000"/>
              </a:spcBef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400" b="0" dirty="0">
                <a:solidFill>
                  <a:srgbClr val="FF9600"/>
                </a:solidFill>
                <a:latin typeface="+mn-lt"/>
                <a:ea typeface="+mn-ea"/>
                <a:cs typeface="+mn-ea"/>
                <a:sym typeface="+mn-lt"/>
              </a:rPr>
              <a:t>助人为乐、爱国精神、热情似火、默默无间、勤俭节的、无私奉献、爱岗敬业、热爱劳动、忠于革命，忠于党、钉子精神</a:t>
            </a:r>
          </a:p>
          <a:p>
            <a:pPr>
              <a:lnSpc>
                <a:spcPct val="100000"/>
              </a:lnSpc>
            </a:pPr>
            <a:endParaRPr lang="en-US" altLang="zh-CN" sz="2400" b="0" dirty="0">
              <a:solidFill>
                <a:srgbClr val="FF9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858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雷锋故事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95A885-796D-4C1C-B203-36D7735E1A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1833" y="1245114"/>
            <a:ext cx="8117423" cy="574001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B10DA98-C479-486B-B95A-041E4A04904E}"/>
              </a:ext>
            </a:extLst>
          </p:cNvPr>
          <p:cNvSpPr/>
          <p:nvPr/>
        </p:nvSpPr>
        <p:spPr>
          <a:xfrm>
            <a:off x="4364094" y="2468922"/>
            <a:ext cx="4783842" cy="2802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后来在雷锋叔叔牺牲以后，我们国家把每年的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日定为学习雷锋纪念日。雷锋精神流传至今，也成为了一种助人为乐、乐观进取的正能量，鼓舞着身边的每一个人。</a:t>
            </a:r>
          </a:p>
        </p:txBody>
      </p:sp>
      <p:pic>
        <p:nvPicPr>
          <p:cNvPr id="5" name="图片 4" descr="图片包含 人员, 户外, 站立, 男士&#10;&#10;已生成极高可信度的说明">
            <a:extLst>
              <a:ext uri="{FF2B5EF4-FFF2-40B4-BE49-F238E27FC236}">
                <a16:creationId xmlns:a16="http://schemas.microsoft.com/office/drawing/2014/main" xmlns="" id="{80EC9A70-E545-43D8-BA59-A103DF7B91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4753"/>
          <a:stretch/>
        </p:blipFill>
        <p:spPr>
          <a:xfrm>
            <a:off x="736060" y="1011790"/>
            <a:ext cx="3860264" cy="584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7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6597419-35A5-448E-BC77-3970ADC802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8953" y="1459832"/>
            <a:ext cx="2809875" cy="3514725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7558BB2-7E1C-45DB-9AB5-E721BB41FECF}"/>
              </a:ext>
            </a:extLst>
          </p:cNvPr>
          <p:cNvSpPr/>
          <p:nvPr/>
        </p:nvSpPr>
        <p:spPr>
          <a:xfrm>
            <a:off x="2738071" y="2721114"/>
            <a:ext cx="22516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第三部分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D04E5CA-F346-46F5-9E7A-321967C6DD2E}"/>
              </a:ext>
            </a:extLst>
          </p:cNvPr>
          <p:cNvGrpSpPr/>
          <p:nvPr/>
        </p:nvGrpSpPr>
        <p:grpSpPr>
          <a:xfrm>
            <a:off x="5945519" y="2388202"/>
            <a:ext cx="3787527" cy="1040798"/>
            <a:chOff x="5714920" y="1756984"/>
            <a:chExt cx="2310065" cy="536203"/>
          </a:xfrm>
        </p:grpSpPr>
        <p:sp>
          <p:nvSpPr>
            <p:cNvPr id="9" name="流程图: 可选过程 8">
              <a:extLst>
                <a:ext uri="{FF2B5EF4-FFF2-40B4-BE49-F238E27FC236}">
                  <a16:creationId xmlns:a16="http://schemas.microsoft.com/office/drawing/2014/main" xmlns="" id="{F95170C7-74A2-4A46-BFE5-05718380C39B}"/>
                </a:ext>
              </a:extLst>
            </p:cNvPr>
            <p:cNvSpPr/>
            <p:nvPr/>
          </p:nvSpPr>
          <p:spPr>
            <a:xfrm>
              <a:off x="5714920" y="1756984"/>
              <a:ext cx="2310065" cy="536203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501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5491F86A-96AD-4214-BD64-570CE85F40A8}"/>
                </a:ext>
              </a:extLst>
            </p:cNvPr>
            <p:cNvSpPr txBox="1"/>
            <p:nvPr/>
          </p:nvSpPr>
          <p:spPr>
            <a:xfrm>
              <a:off x="5770007" y="1817502"/>
              <a:ext cx="2218285" cy="475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rgbClr val="0070C0"/>
                  </a:solidFill>
                  <a:latin typeface="印品溜溜圆（非商用）" panose="02000000000000000000" pitchFamily="2" charset="-122"/>
                  <a:ea typeface="印品溜溜圆（非商用）" panose="02000000000000000000" pitchFamily="2" charset="-122"/>
                  <a:cs typeface="+mn-ea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F50100"/>
                  </a:solidFill>
                  <a:effectLst/>
                  <a:uLnTx/>
                  <a:uFillTx/>
                  <a:latin typeface="+mn-lt"/>
                  <a:ea typeface="+mn-ea"/>
                  <a:sym typeface="+mn-lt"/>
                </a:rPr>
                <a:t>学做小雷锋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978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学做小雷锋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D45711A-127F-4888-A943-3534BD979FFD}"/>
              </a:ext>
            </a:extLst>
          </p:cNvPr>
          <p:cNvSpPr/>
          <p:nvPr/>
        </p:nvSpPr>
        <p:spPr>
          <a:xfrm>
            <a:off x="6135490" y="2598620"/>
            <a:ext cx="4924395" cy="2177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今天我们也来学雷锋叔叔不怕苦，不怕累，帮助别人。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想一想我们可以做些什么呢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?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2FDCFCD-FE0A-4551-AD98-38E0EF80AB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760" y="2039880"/>
            <a:ext cx="4664808" cy="291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441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学做小雷锋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D105FB5-6063-4023-BAD0-54777E0FCF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8674" y="2565233"/>
            <a:ext cx="2176986" cy="299335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82384B1-E5C9-4A0B-AF87-0E01BAC733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0892" y="1402140"/>
            <a:ext cx="3936046" cy="233968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0162E35-0121-41B2-A58E-667398511F82}"/>
              </a:ext>
            </a:extLst>
          </p:cNvPr>
          <p:cNvSpPr/>
          <p:nvPr/>
        </p:nvSpPr>
        <p:spPr>
          <a:xfrm>
            <a:off x="4964782" y="1823756"/>
            <a:ext cx="4382418" cy="1529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帮父母或者清洁阿姨扫地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24F6C7E-A0DC-41CE-A302-A3C60B69D63A}"/>
              </a:ext>
            </a:extLst>
          </p:cNvPr>
          <p:cNvSpPr/>
          <p:nvPr/>
        </p:nvSpPr>
        <p:spPr>
          <a:xfrm>
            <a:off x="4428841" y="3786252"/>
            <a:ext cx="4055638" cy="669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帮助残疾人推轮椅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4BAF3CD-4C43-4033-A228-33BAD6E427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2638" y="3874168"/>
            <a:ext cx="3936046" cy="275523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AB0BD2E-39CA-4A56-BE81-0B1BBBCD701F}"/>
              </a:ext>
            </a:extLst>
          </p:cNvPr>
          <p:cNvSpPr/>
          <p:nvPr/>
        </p:nvSpPr>
        <p:spPr>
          <a:xfrm>
            <a:off x="5463558" y="5445823"/>
            <a:ext cx="4055638" cy="669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垃圾放入垃圾桶</a:t>
            </a:r>
          </a:p>
        </p:txBody>
      </p:sp>
    </p:spTree>
    <p:extLst>
      <p:ext uri="{BB962C8B-B14F-4D97-AF65-F5344CB8AC3E}">
        <p14:creationId xmlns:p14="http://schemas.microsoft.com/office/powerpoint/2010/main" val="262304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8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2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学做小雷锋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CE23AE5-384A-468D-993D-9B15D4719B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292" y="1897929"/>
            <a:ext cx="6483352" cy="4279010"/>
          </a:xfrm>
          <a:prstGeom prst="rect">
            <a:avLst/>
          </a:prstGeom>
        </p:spPr>
      </p:pic>
      <p:pic>
        <p:nvPicPr>
          <p:cNvPr id="8" name="图片 7" descr="图片包含 物体&#10;&#10;已生成高可信度的说明">
            <a:extLst>
              <a:ext uri="{FF2B5EF4-FFF2-40B4-BE49-F238E27FC236}">
                <a16:creationId xmlns:a16="http://schemas.microsoft.com/office/drawing/2014/main" xmlns="" id="{424E0B41-EBC0-4806-84C5-105997FCD9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279" y="1583333"/>
            <a:ext cx="6868162" cy="490820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58F70288-6C21-492E-9FD2-EA70BF397B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421" y="2243590"/>
            <a:ext cx="1269631" cy="1269631"/>
          </a:xfrm>
          <a:prstGeom prst="ellipse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771A6A1-BCC3-40F1-8231-56CF3081FEC2}"/>
              </a:ext>
            </a:extLst>
          </p:cNvPr>
          <p:cNvSpPr/>
          <p:nvPr/>
        </p:nvSpPr>
        <p:spPr>
          <a:xfrm>
            <a:off x="3336908" y="2648887"/>
            <a:ext cx="4055638" cy="45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勤俭节约，不浪费食物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92087BB-5007-480C-B450-950FF0C468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0171" y="3630954"/>
            <a:ext cx="1134216" cy="1101191"/>
          </a:xfrm>
          <a:prstGeom prst="ellipse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800DD33-E90C-4088-BFD8-AAB1069B54C0}"/>
              </a:ext>
            </a:extLst>
          </p:cNvPr>
          <p:cNvSpPr/>
          <p:nvPr/>
        </p:nvSpPr>
        <p:spPr>
          <a:xfrm>
            <a:off x="1831143" y="3630954"/>
            <a:ext cx="3495474" cy="87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关爱他人、助人为乐，遇到需要帮助的人，提供帮助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97C3CDE-2B0B-41F1-80FE-91B1A6D192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311" y="4534008"/>
            <a:ext cx="1269631" cy="1269631"/>
          </a:xfrm>
          <a:prstGeom prst="ellipse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16BE46FA-0010-40BE-BD93-2D382E7BB62C}"/>
              </a:ext>
            </a:extLst>
          </p:cNvPr>
          <p:cNvSpPr/>
          <p:nvPr/>
        </p:nvSpPr>
        <p:spPr>
          <a:xfrm>
            <a:off x="3298798" y="4939305"/>
            <a:ext cx="4055638" cy="45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珍惜现在的优越生活</a:t>
            </a:r>
          </a:p>
        </p:txBody>
      </p:sp>
    </p:spTree>
    <p:extLst>
      <p:ext uri="{BB962C8B-B14F-4D97-AF65-F5344CB8AC3E}">
        <p14:creationId xmlns:p14="http://schemas.microsoft.com/office/powerpoint/2010/main" val="14591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53"/>
                            </p:stCondLst>
                            <p:childTnLst>
                              <p:par>
                                <p:cTn id="2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69"/>
                            </p:stCondLst>
                            <p:childTnLst>
                              <p:par>
                                <p:cTn id="3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学做小雷锋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84825EC-B57E-4B94-93DE-CE7A82B89A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6045" y="1633796"/>
            <a:ext cx="3973075" cy="2752787"/>
          </a:xfrm>
          <a:prstGeom prst="round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02EB8AE-FA6C-4F51-9F76-3C90BE428DEB}"/>
              </a:ext>
            </a:extLst>
          </p:cNvPr>
          <p:cNvSpPr/>
          <p:nvPr/>
        </p:nvSpPr>
        <p:spPr>
          <a:xfrm>
            <a:off x="1658942" y="4765168"/>
            <a:ext cx="3799325" cy="504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帮助老师打扫教室、玩具整理好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DD954D4-81EA-4D0A-A87D-95FE9A62231F}"/>
              </a:ext>
            </a:extLst>
          </p:cNvPr>
          <p:cNvGrpSpPr/>
          <p:nvPr/>
        </p:nvGrpSpPr>
        <p:grpSpPr>
          <a:xfrm>
            <a:off x="6557211" y="1633795"/>
            <a:ext cx="4186989" cy="2752787"/>
            <a:chOff x="6557211" y="1633795"/>
            <a:chExt cx="4186989" cy="275278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55A57099-5BDD-4986-A82B-935984176E71}"/>
                </a:ext>
              </a:extLst>
            </p:cNvPr>
            <p:cNvSpPr/>
            <p:nvPr/>
          </p:nvSpPr>
          <p:spPr>
            <a:xfrm>
              <a:off x="6557211" y="1633795"/>
              <a:ext cx="4186989" cy="2752787"/>
            </a:xfrm>
            <a:prstGeom prst="roundRect">
              <a:avLst>
                <a:gd name="adj" fmla="val 10111"/>
              </a:avLst>
            </a:prstGeom>
            <a:solidFill>
              <a:srgbClr val="D4FB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0217B40-F361-4DAB-B53B-A8E228769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548" y="1715264"/>
              <a:ext cx="1929063" cy="2589847"/>
            </a:xfrm>
            <a:prstGeom prst="roundRect">
              <a:avLst/>
            </a:prstGeom>
          </p:spPr>
        </p:pic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ADAA1DF-CFDF-4CA8-972F-7ED477212C3B}"/>
              </a:ext>
            </a:extLst>
          </p:cNvPr>
          <p:cNvSpPr/>
          <p:nvPr/>
        </p:nvSpPr>
        <p:spPr>
          <a:xfrm>
            <a:off x="6751042" y="4765168"/>
            <a:ext cx="3799325" cy="504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帮助小伙伴穿衣服，扣扣子</a:t>
            </a:r>
          </a:p>
        </p:txBody>
      </p:sp>
    </p:spTree>
    <p:extLst>
      <p:ext uri="{BB962C8B-B14F-4D97-AF65-F5344CB8AC3E}">
        <p14:creationId xmlns:p14="http://schemas.microsoft.com/office/powerpoint/2010/main" val="153760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学做小雷锋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822117E-099C-4765-A92D-F6E4108CA7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045" y="1566081"/>
            <a:ext cx="9456306" cy="4591307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39F3C71-334A-417C-80EF-39E99D4999BC}"/>
              </a:ext>
            </a:extLst>
          </p:cNvPr>
          <p:cNvSpPr/>
          <p:nvPr/>
        </p:nvSpPr>
        <p:spPr>
          <a:xfrm>
            <a:off x="4403996" y="2180896"/>
            <a:ext cx="6046290" cy="3679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我们了解了很多雷锋叔叔帮助别人的事迹，以后我们都要向雷锋学习，每天为小伙伴做一件好事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每周为幼儿园做一件好事，帮助了别人，自己也会很快乐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!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看谁是最棒的小雷锋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!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EBEB1CC-16E4-4A01-8C3B-542C5D0A1A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6" y="1100380"/>
            <a:ext cx="5436734" cy="543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23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0A719F8-3DD2-4287-A590-80A9F9056E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533" y="1187619"/>
            <a:ext cx="4671348" cy="32989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6175F9E-55B5-48E9-9D85-9ED08E533521}"/>
              </a:ext>
            </a:extLst>
          </p:cNvPr>
          <p:cNvSpPr/>
          <p:nvPr/>
        </p:nvSpPr>
        <p:spPr>
          <a:xfrm>
            <a:off x="2303508" y="2206553"/>
            <a:ext cx="16933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en-US" altLang="zh-CN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CDCCE6B-EFDA-4D50-BEE7-9CE948CD75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1564" b="100000" l="893" r="990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432" y="3045443"/>
            <a:ext cx="3601121" cy="381255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A241AF4-22FB-49DB-A8CD-F62B137EE6D9}"/>
              </a:ext>
            </a:extLst>
          </p:cNvPr>
          <p:cNvGrpSpPr/>
          <p:nvPr/>
        </p:nvGrpSpPr>
        <p:grpSpPr>
          <a:xfrm>
            <a:off x="5179850" y="1375491"/>
            <a:ext cx="4671347" cy="676600"/>
            <a:chOff x="5131596" y="1756984"/>
            <a:chExt cx="3840426" cy="538979"/>
          </a:xfrm>
        </p:grpSpPr>
        <p:sp>
          <p:nvSpPr>
            <p:cNvPr id="8" name="流程图: 可选过程 7">
              <a:extLst>
                <a:ext uri="{FF2B5EF4-FFF2-40B4-BE49-F238E27FC236}">
                  <a16:creationId xmlns:a16="http://schemas.microsoft.com/office/drawing/2014/main" xmlns="" id="{07BDC369-C9CD-4A51-B9F5-DE4A51C5A41C}"/>
                </a:ext>
              </a:extLst>
            </p:cNvPr>
            <p:cNvSpPr/>
            <p:nvPr/>
          </p:nvSpPr>
          <p:spPr>
            <a:xfrm>
              <a:off x="5714920" y="1756984"/>
              <a:ext cx="3257102" cy="536203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EB951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流程图: 可选过程 8">
              <a:extLst>
                <a:ext uri="{FF2B5EF4-FFF2-40B4-BE49-F238E27FC236}">
                  <a16:creationId xmlns:a16="http://schemas.microsoft.com/office/drawing/2014/main" xmlns="" id="{48B55B6B-D80B-4C39-853F-D76A833A763F}"/>
                </a:ext>
              </a:extLst>
            </p:cNvPr>
            <p:cNvSpPr/>
            <p:nvPr/>
          </p:nvSpPr>
          <p:spPr>
            <a:xfrm>
              <a:off x="5131596" y="1756984"/>
              <a:ext cx="768636" cy="536203"/>
            </a:xfrm>
            <a:prstGeom prst="flowChartAlternateProcess">
              <a:avLst/>
            </a:prstGeom>
            <a:solidFill>
              <a:srgbClr val="EB9518"/>
            </a:solidFill>
            <a:ln>
              <a:solidFill>
                <a:srgbClr val="EB951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C26CC0AC-5A56-4616-9048-7AD7ABEDBE63}"/>
                </a:ext>
              </a:extLst>
            </p:cNvPr>
            <p:cNvSpPr txBox="1"/>
            <p:nvPr/>
          </p:nvSpPr>
          <p:spPr>
            <a:xfrm>
              <a:off x="6021256" y="1781096"/>
              <a:ext cx="1675272" cy="5148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EB9518"/>
                  </a:solidFill>
                  <a:cs typeface="+mn-ea"/>
                  <a:sym typeface="+mn-lt"/>
                </a:rPr>
                <a:t>认识雷锋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AE8BECDC-1C9B-4397-9407-501F2578B8E1}"/>
                </a:ext>
              </a:extLst>
            </p:cNvPr>
            <p:cNvSpPr txBox="1"/>
            <p:nvPr/>
          </p:nvSpPr>
          <p:spPr>
            <a:xfrm>
              <a:off x="5308037" y="1797193"/>
              <a:ext cx="448339" cy="4658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EC343A9-8919-4D35-BE81-6F2FEEC0B816}"/>
              </a:ext>
            </a:extLst>
          </p:cNvPr>
          <p:cNvGrpSpPr/>
          <p:nvPr/>
        </p:nvGrpSpPr>
        <p:grpSpPr>
          <a:xfrm>
            <a:off x="5179851" y="2343765"/>
            <a:ext cx="4671350" cy="676604"/>
            <a:chOff x="5131595" y="2451585"/>
            <a:chExt cx="3840430" cy="538982"/>
          </a:xfrm>
        </p:grpSpPr>
        <p:sp>
          <p:nvSpPr>
            <p:cNvPr id="13" name="流程图: 可选过程 12">
              <a:extLst>
                <a:ext uri="{FF2B5EF4-FFF2-40B4-BE49-F238E27FC236}">
                  <a16:creationId xmlns:a16="http://schemas.microsoft.com/office/drawing/2014/main" xmlns="" id="{399C70C4-D06B-47B9-9062-C377A194B6C7}"/>
                </a:ext>
              </a:extLst>
            </p:cNvPr>
            <p:cNvSpPr/>
            <p:nvPr/>
          </p:nvSpPr>
          <p:spPr>
            <a:xfrm>
              <a:off x="5699155" y="2451585"/>
              <a:ext cx="3272870" cy="536203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流程图: 可选过程 13">
              <a:extLst>
                <a:ext uri="{FF2B5EF4-FFF2-40B4-BE49-F238E27FC236}">
                  <a16:creationId xmlns:a16="http://schemas.microsoft.com/office/drawing/2014/main" xmlns="" id="{16766523-7B09-4C1F-B145-1A3FDD409410}"/>
                </a:ext>
              </a:extLst>
            </p:cNvPr>
            <p:cNvSpPr/>
            <p:nvPr/>
          </p:nvSpPr>
          <p:spPr>
            <a:xfrm>
              <a:off x="5131595" y="2451585"/>
              <a:ext cx="768637" cy="536203"/>
            </a:xfrm>
            <a:prstGeom prst="flowChartAlternateProcess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93F07EB-6831-4BFA-9C22-9D3EE427468A}"/>
                </a:ext>
              </a:extLst>
            </p:cNvPr>
            <p:cNvSpPr txBox="1"/>
            <p:nvPr/>
          </p:nvSpPr>
          <p:spPr>
            <a:xfrm>
              <a:off x="6021255" y="2475700"/>
              <a:ext cx="2758746" cy="514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rgbClr val="0070C0"/>
                  </a:solidFill>
                  <a:cs typeface="+mn-ea"/>
                  <a:sym typeface="+mn-lt"/>
                </a:rPr>
                <a:t>雷锋故事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9D0E63B6-28A2-4AAF-917C-5FF4941F947C}"/>
                </a:ext>
              </a:extLst>
            </p:cNvPr>
            <p:cNvSpPr txBox="1"/>
            <p:nvPr/>
          </p:nvSpPr>
          <p:spPr>
            <a:xfrm>
              <a:off x="5285595" y="2485519"/>
              <a:ext cx="625854" cy="465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bg1"/>
                  </a:solidFill>
                  <a:latin typeface="印品溜溜圆（非商用）" panose="02000000000000000000" pitchFamily="2" charset="-122"/>
                  <a:ea typeface="印品溜溜圆（非商用）" panose="02000000000000000000" pitchFamily="2" charset="-122"/>
                </a:defRPr>
              </a:lvl1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1B64BF0-3866-4C56-8D5B-BB656063DDAB}"/>
              </a:ext>
            </a:extLst>
          </p:cNvPr>
          <p:cNvGrpSpPr/>
          <p:nvPr/>
        </p:nvGrpSpPr>
        <p:grpSpPr>
          <a:xfrm>
            <a:off x="5179850" y="3312032"/>
            <a:ext cx="4671347" cy="676091"/>
            <a:chOff x="5131596" y="3178288"/>
            <a:chExt cx="3840427" cy="538574"/>
          </a:xfrm>
        </p:grpSpPr>
        <p:sp>
          <p:nvSpPr>
            <p:cNvPr id="18" name="流程图: 可选过程 17">
              <a:extLst>
                <a:ext uri="{FF2B5EF4-FFF2-40B4-BE49-F238E27FC236}">
                  <a16:creationId xmlns:a16="http://schemas.microsoft.com/office/drawing/2014/main" xmlns="" id="{EAC383CE-25DC-4353-BF66-A2C417D4EE27}"/>
                </a:ext>
              </a:extLst>
            </p:cNvPr>
            <p:cNvSpPr/>
            <p:nvPr/>
          </p:nvSpPr>
          <p:spPr>
            <a:xfrm>
              <a:off x="5588795" y="3178288"/>
              <a:ext cx="3383228" cy="536203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F501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流程图: 可选过程 18">
              <a:extLst>
                <a:ext uri="{FF2B5EF4-FFF2-40B4-BE49-F238E27FC236}">
                  <a16:creationId xmlns:a16="http://schemas.microsoft.com/office/drawing/2014/main" xmlns="" id="{010F3177-E171-437A-82B8-D38E7706720C}"/>
                </a:ext>
              </a:extLst>
            </p:cNvPr>
            <p:cNvSpPr/>
            <p:nvPr/>
          </p:nvSpPr>
          <p:spPr>
            <a:xfrm>
              <a:off x="5131596" y="3178288"/>
              <a:ext cx="768636" cy="536203"/>
            </a:xfrm>
            <a:prstGeom prst="flowChartAlternateProcess">
              <a:avLst/>
            </a:prstGeom>
            <a:solidFill>
              <a:srgbClr val="F50100"/>
            </a:solidFill>
            <a:ln>
              <a:solidFill>
                <a:srgbClr val="F501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0474F331-1BA3-4005-B542-D37ACE2B5865}"/>
                </a:ext>
              </a:extLst>
            </p:cNvPr>
            <p:cNvSpPr txBox="1"/>
            <p:nvPr/>
          </p:nvSpPr>
          <p:spPr>
            <a:xfrm>
              <a:off x="6021444" y="3201995"/>
              <a:ext cx="2950579" cy="514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 b="1">
                  <a:gradFill>
                    <a:gsLst>
                      <a:gs pos="90000">
                        <a:srgbClr val="C00000"/>
                      </a:gs>
                      <a:gs pos="30000">
                        <a:srgbClr val="FF3300"/>
                      </a:gs>
                    </a:gsLst>
                    <a:lin ang="5400000" scaled="1"/>
                  </a:gradFill>
                  <a:cs typeface="+mn-ea"/>
                </a:defRPr>
              </a:lvl1pPr>
            </a:lstStyle>
            <a:p>
              <a:r>
                <a:rPr lang="zh-CN" altLang="en-US" sz="3600" b="0" dirty="0">
                  <a:solidFill>
                    <a:srgbClr val="F50100"/>
                  </a:solidFill>
                  <a:sym typeface="+mn-lt"/>
                </a:rPr>
                <a:t>学做小雷锋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3DC89CA9-253B-449F-8E27-209F905AB06B}"/>
                </a:ext>
              </a:extLst>
            </p:cNvPr>
            <p:cNvSpPr txBox="1"/>
            <p:nvPr/>
          </p:nvSpPr>
          <p:spPr>
            <a:xfrm>
              <a:off x="5274377" y="3223094"/>
              <a:ext cx="531866" cy="465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bg1"/>
                  </a:solidFill>
                  <a:latin typeface="印品溜溜圆（非商用）" panose="02000000000000000000" pitchFamily="2" charset="-122"/>
                  <a:ea typeface="印品溜溜圆（非商用）" panose="02000000000000000000" pitchFamily="2" charset="-122"/>
                </a:defRPr>
              </a:lvl1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676008" y="275208"/>
            <a:ext cx="16237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7EA"/>
                </a:solidFill>
              </a:rPr>
              <a:t>https://www.ypppt.com/</a:t>
            </a:r>
            <a:endParaRPr lang="zh-CN" altLang="en-US" sz="900" dirty="0">
              <a:solidFill>
                <a:srgbClr val="FFF7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43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498998C-D22A-478C-BEE6-BA7F11B58E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5742" y="750629"/>
            <a:ext cx="9735144" cy="375313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9119C65-8F3F-4893-BF9D-DC766FDD18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9574" y="3538184"/>
            <a:ext cx="4297196" cy="73396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DC26CC5-6D14-4FE8-B552-1571E04B27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69" t="57556" r="22761" b="30404"/>
          <a:stretch/>
        </p:blipFill>
        <p:spPr>
          <a:xfrm>
            <a:off x="2684060" y="4202003"/>
            <a:ext cx="6823880" cy="73396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91E48D0-4176-45C0-B4B5-B2A0D0E2A61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7940" y="413054"/>
            <a:ext cx="2306320" cy="2063262"/>
          </a:xfrm>
          <a:prstGeom prst="rect">
            <a:avLst/>
          </a:prstGeom>
        </p:spPr>
      </p:pic>
      <p:sp>
        <p:nvSpPr>
          <p:cNvPr id="3" name="TextBox 5">
            <a:extLst>
              <a:ext uri="{FF2B5EF4-FFF2-40B4-BE49-F238E27FC236}">
                <a16:creationId xmlns:a16="http://schemas.microsoft.com/office/drawing/2014/main" xmlns="" id="{5993C3AC-33D0-BA5E-EAD0-44A27C3C1304}"/>
              </a:ext>
            </a:extLst>
          </p:cNvPr>
          <p:cNvSpPr txBox="1"/>
          <p:nvPr/>
        </p:nvSpPr>
        <p:spPr>
          <a:xfrm>
            <a:off x="2684060" y="6543227"/>
            <a:ext cx="432048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86924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86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6597419-35A5-448E-BC77-3970ADC802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8953" y="1459832"/>
            <a:ext cx="2809875" cy="3514725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7558BB2-7E1C-45DB-9AB5-E721BB41FECF}"/>
              </a:ext>
            </a:extLst>
          </p:cNvPr>
          <p:cNvSpPr/>
          <p:nvPr/>
        </p:nvSpPr>
        <p:spPr>
          <a:xfrm>
            <a:off x="2738071" y="2721114"/>
            <a:ext cx="22516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第一部分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4FED8B2-9994-44B4-A421-CBE84D89D5A3}"/>
              </a:ext>
            </a:extLst>
          </p:cNvPr>
          <p:cNvGrpSpPr/>
          <p:nvPr/>
        </p:nvGrpSpPr>
        <p:grpSpPr>
          <a:xfrm>
            <a:off x="5945519" y="2388202"/>
            <a:ext cx="3787527" cy="1043337"/>
            <a:chOff x="5714920" y="1756984"/>
            <a:chExt cx="2310065" cy="537511"/>
          </a:xfrm>
        </p:grpSpPr>
        <p:sp>
          <p:nvSpPr>
            <p:cNvPr id="5" name="流程图: 可选过程 4">
              <a:extLst>
                <a:ext uri="{FF2B5EF4-FFF2-40B4-BE49-F238E27FC236}">
                  <a16:creationId xmlns:a16="http://schemas.microsoft.com/office/drawing/2014/main" xmlns="" id="{92FC0159-06FB-4638-BAA2-FE46FB98474C}"/>
                </a:ext>
              </a:extLst>
            </p:cNvPr>
            <p:cNvSpPr/>
            <p:nvPr/>
          </p:nvSpPr>
          <p:spPr>
            <a:xfrm>
              <a:off x="5714920" y="1756984"/>
              <a:ext cx="2310065" cy="536203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EB951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342B8506-880C-4066-B1C7-6D4BC056CC18}"/>
                </a:ext>
              </a:extLst>
            </p:cNvPr>
            <p:cNvSpPr txBox="1"/>
            <p:nvPr/>
          </p:nvSpPr>
          <p:spPr>
            <a:xfrm>
              <a:off x="6013918" y="1818810"/>
              <a:ext cx="1802085" cy="4756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EB9518"/>
                  </a:solidFill>
                  <a:effectLst/>
                  <a:uLnTx/>
                  <a:uFillTx/>
                  <a:cs typeface="+mn-ea"/>
                  <a:sym typeface="+mn-lt"/>
                </a:rPr>
                <a:t>认识雷锋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55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认识雷锋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79BCADA-FAB2-4FF9-8593-305327C350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045" y="1636296"/>
            <a:ext cx="2430106" cy="102469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65978BB-773C-4DF3-8208-F2053FE025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510" y="3325487"/>
            <a:ext cx="2748375" cy="3241267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7162398-480C-4071-9340-4C0FB447EB5A}"/>
              </a:ext>
            </a:extLst>
          </p:cNvPr>
          <p:cNvSpPr/>
          <p:nvPr/>
        </p:nvSpPr>
        <p:spPr>
          <a:xfrm>
            <a:off x="4320294" y="1029555"/>
            <a:ext cx="1555146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Bef>
                <a:spcPct val="0"/>
              </a:spcBef>
            </a:pPr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听歌曲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4F15D09-33B7-4CAC-B5A5-E940AF407B0D}"/>
              </a:ext>
            </a:extLst>
          </p:cNvPr>
          <p:cNvSpPr/>
          <p:nvPr/>
        </p:nvSpPr>
        <p:spPr>
          <a:xfrm>
            <a:off x="5726636" y="1596064"/>
            <a:ext cx="3387956" cy="669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Bef>
                <a:spcPct val="0"/>
              </a:spcBef>
            </a:pPr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《</a:t>
            </a:r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学习雷锋好榜样</a:t>
            </a:r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》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DDD6A40-70BE-44F7-8729-20F6B685F00B}"/>
              </a:ext>
            </a:extLst>
          </p:cNvPr>
          <p:cNvSpPr/>
          <p:nvPr/>
        </p:nvSpPr>
        <p:spPr>
          <a:xfrm>
            <a:off x="4905065" y="2214069"/>
            <a:ext cx="2860078" cy="4659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学习雷锋好榜样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忠于革命忠于党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爱憎分明不忘本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立场坚定斗志强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立场坚定斗志强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学习雷锋好榜样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艰苦朴素永不忘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愿做革命的螺丝钉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集体主义思想放光芒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集体主义思想放光芒</a:t>
            </a:r>
            <a:endParaRPr lang="en-US" altLang="zh-CN" sz="20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033BD03-C6A1-4AB0-BF8D-498599A27627}"/>
              </a:ext>
            </a:extLst>
          </p:cNvPr>
          <p:cNvSpPr/>
          <p:nvPr/>
        </p:nvSpPr>
        <p:spPr>
          <a:xfrm>
            <a:off x="7813201" y="2236065"/>
            <a:ext cx="2954792" cy="4659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学习雷锋好榜样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毛主席的教导记心上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全心全意为人民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共产主义品德多高尚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共产主义品德多高尚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学习雷锋好榜样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毛泽东思想来武装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保卫祖国握紧枪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永远革命当闯将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永远革命当闯将</a:t>
            </a:r>
          </a:p>
        </p:txBody>
      </p:sp>
    </p:spTree>
    <p:extLst>
      <p:ext uri="{BB962C8B-B14F-4D97-AF65-F5344CB8AC3E}">
        <p14:creationId xmlns:p14="http://schemas.microsoft.com/office/powerpoint/2010/main" val="150435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认识雷锋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889A883-EA92-4B88-B27E-909ADEBA4D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098" y="2164303"/>
            <a:ext cx="3904938" cy="390493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DB75697-9ADF-430A-9E85-89BF42848E4A}"/>
              </a:ext>
            </a:extLst>
          </p:cNvPr>
          <p:cNvSpPr/>
          <p:nvPr/>
        </p:nvSpPr>
        <p:spPr>
          <a:xfrm>
            <a:off x="4867355" y="1940707"/>
            <a:ext cx="6050547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小朋友们知道这首歌是写的谁吗？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124CD49-B870-4C4A-BDDC-D86C766A429F}"/>
              </a:ext>
            </a:extLst>
          </p:cNvPr>
          <p:cNvSpPr/>
          <p:nvPr/>
        </p:nvSpPr>
        <p:spPr>
          <a:xfrm>
            <a:off x="6879389" y="3459669"/>
            <a:ext cx="2360864" cy="1329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Bef>
                <a:spcPct val="0"/>
              </a:spcBef>
            </a:pPr>
            <a:r>
              <a:rPr lang="zh-CN" altLang="en-US" sz="6000" b="1" dirty="0">
                <a:solidFill>
                  <a:srgbClr val="FF0000"/>
                </a:solidFill>
                <a:cs typeface="+mn-ea"/>
                <a:sym typeface="+mn-lt"/>
              </a:rPr>
              <a:t>雷锋</a:t>
            </a:r>
          </a:p>
        </p:txBody>
      </p:sp>
    </p:spTree>
    <p:extLst>
      <p:ext uri="{BB962C8B-B14F-4D97-AF65-F5344CB8AC3E}">
        <p14:creationId xmlns:p14="http://schemas.microsoft.com/office/powerpoint/2010/main" val="24559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n w="3175">
                  <a:noFill/>
                </a:ln>
                <a:solidFill>
                  <a:srgbClr val="F50100"/>
                </a:solidFill>
                <a:cs typeface="+mn-ea"/>
                <a:sym typeface="+mn-lt"/>
              </a:rPr>
              <a:t>认识雷锋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21294EC-B26B-4DEE-AC83-BFD3E286CE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87" y="1774443"/>
            <a:ext cx="5558094" cy="41338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60BF113-A544-4228-8A5E-CFF6DB8F3948}"/>
              </a:ext>
            </a:extLst>
          </p:cNvPr>
          <p:cNvSpPr/>
          <p:nvPr/>
        </p:nvSpPr>
        <p:spPr>
          <a:xfrm rot="208610">
            <a:off x="1817428" y="2466786"/>
            <a:ext cx="4680810" cy="2255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Bef>
                <a:spcPct val="5000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雷锋（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1940—1962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）同志是中国家喻户晓的全心全意为人民服务的楷模，共产主义战士；他作为一名普通的中国人民解放军战士，在他短暂的一生中却助人无数，伟大领袖毛泽东主席于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1963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日亲笔为他题词“向雷锋同志学习”，并把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日定为学雷锋纪念日；一部可歌可泣的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雷锋日记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令读者无不为之动容。“雷锋精神”激励着一代又一代人学习。 </a:t>
            </a:r>
          </a:p>
        </p:txBody>
      </p:sp>
      <p:sp>
        <p:nvSpPr>
          <p:cNvPr id="5" name="圆角矩形 30">
            <a:extLst>
              <a:ext uri="{FF2B5EF4-FFF2-40B4-BE49-F238E27FC236}">
                <a16:creationId xmlns:a16="http://schemas.microsoft.com/office/drawing/2014/main" xmlns="" id="{08CF783B-20B9-4ACE-A40B-D260E922A825}"/>
              </a:ext>
            </a:extLst>
          </p:cNvPr>
          <p:cNvSpPr/>
          <p:nvPr/>
        </p:nvSpPr>
        <p:spPr>
          <a:xfrm rot="207014">
            <a:off x="1688932" y="4578402"/>
            <a:ext cx="4654453" cy="1157955"/>
          </a:xfrm>
          <a:prstGeom prst="roundRect">
            <a:avLst>
              <a:gd name="adj" fmla="val 7188"/>
            </a:avLst>
          </a:prstGeom>
          <a:noFill/>
          <a:ln>
            <a:noFill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200" dirty="0">
                <a:cs typeface="+mn-ea"/>
                <a:sym typeface="+mn-lt"/>
              </a:rPr>
              <a:t>中文名：雷锋                                        别名：雷正兴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200" dirty="0">
                <a:cs typeface="+mn-ea"/>
                <a:sym typeface="+mn-lt"/>
              </a:rPr>
              <a:t>国籍：中国                                           民族：汉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200" dirty="0">
                <a:cs typeface="+mn-ea"/>
                <a:sym typeface="+mn-lt"/>
              </a:rPr>
              <a:t>出生地：湖南省望城县                          出生日期：</a:t>
            </a:r>
            <a:r>
              <a:rPr lang="en-US" altLang="zh-CN" sz="1200" dirty="0">
                <a:cs typeface="+mn-ea"/>
                <a:sym typeface="+mn-lt"/>
              </a:rPr>
              <a:t>1940</a:t>
            </a:r>
            <a:r>
              <a:rPr lang="zh-CN" altLang="en-US" sz="1200" dirty="0">
                <a:cs typeface="+mn-ea"/>
                <a:sym typeface="+mn-lt"/>
              </a:rPr>
              <a:t>年</a:t>
            </a:r>
            <a:r>
              <a:rPr lang="en-US" altLang="zh-CN" sz="1200" dirty="0">
                <a:cs typeface="+mn-ea"/>
                <a:sym typeface="+mn-lt"/>
              </a:rPr>
              <a:t>12</a:t>
            </a:r>
            <a:r>
              <a:rPr lang="zh-CN" altLang="en-US" sz="1200" dirty="0">
                <a:cs typeface="+mn-ea"/>
                <a:sym typeface="+mn-lt"/>
              </a:rPr>
              <a:t>月</a:t>
            </a:r>
            <a:r>
              <a:rPr lang="en-US" altLang="zh-CN" sz="1200" dirty="0">
                <a:cs typeface="+mn-ea"/>
                <a:sym typeface="+mn-lt"/>
              </a:rPr>
              <a:t>18</a:t>
            </a:r>
            <a:r>
              <a:rPr lang="zh-CN" altLang="en-US" sz="1200" dirty="0">
                <a:cs typeface="+mn-ea"/>
                <a:sym typeface="+mn-lt"/>
              </a:rPr>
              <a:t>日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F9FB94A-26BE-47DB-96AE-45586C9E72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7161" y="1847462"/>
            <a:ext cx="4065257" cy="445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1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5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认识雷锋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198F2DD-B08F-4608-B706-0CB09E8149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668" y="1804368"/>
            <a:ext cx="4209188" cy="452969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645B051-2B1D-4264-849C-3310F73433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5831" y="1239520"/>
            <a:ext cx="7453902" cy="527382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D87356E-76FF-4497-9452-EE41707766A9}"/>
              </a:ext>
            </a:extLst>
          </p:cNvPr>
          <p:cNvSpPr/>
          <p:nvPr/>
        </p:nvSpPr>
        <p:spPr>
          <a:xfrm>
            <a:off x="6010663" y="2921008"/>
            <a:ext cx="3893331" cy="2812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>
                <a:cs typeface="+mn-ea"/>
                <a:sym typeface="+mn-lt"/>
              </a:rPr>
              <a:t>雷锋是一个乐于助人的解放军战士，他不管走到哪里，只要看到有人遇到困难，就会主动去帮助，他的一生都在做好事。为了纪念雷锋、学习雷锋，人们把</a:t>
            </a: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日定为雷锋日。</a:t>
            </a:r>
          </a:p>
        </p:txBody>
      </p:sp>
    </p:spTree>
    <p:extLst>
      <p:ext uri="{BB962C8B-B14F-4D97-AF65-F5344CB8AC3E}">
        <p14:creationId xmlns:p14="http://schemas.microsoft.com/office/powerpoint/2010/main" val="394153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6597419-35A5-448E-BC77-3970ADC802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8953" y="1459832"/>
            <a:ext cx="2809875" cy="3514725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7558BB2-7E1C-45DB-9AB5-E721BB41FECF}"/>
              </a:ext>
            </a:extLst>
          </p:cNvPr>
          <p:cNvSpPr/>
          <p:nvPr/>
        </p:nvSpPr>
        <p:spPr>
          <a:xfrm>
            <a:off x="2738071" y="2721114"/>
            <a:ext cx="22516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第</a:t>
            </a:r>
            <a:r>
              <a:rPr lang="zh-CN" altLang="en-US" sz="4000" b="1" dirty="0">
                <a:solidFill>
                  <a:prstClr val="white"/>
                </a:solidFill>
                <a:cs typeface="+mn-ea"/>
                <a:sym typeface="+mn-lt"/>
              </a:rPr>
              <a:t>二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部分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4FED8B2-9994-44B4-A421-CBE84D89D5A3}"/>
              </a:ext>
            </a:extLst>
          </p:cNvPr>
          <p:cNvGrpSpPr/>
          <p:nvPr/>
        </p:nvGrpSpPr>
        <p:grpSpPr>
          <a:xfrm>
            <a:off x="5945519" y="2388202"/>
            <a:ext cx="3787527" cy="1040798"/>
            <a:chOff x="5714920" y="1756984"/>
            <a:chExt cx="2310065" cy="536203"/>
          </a:xfrm>
        </p:grpSpPr>
        <p:sp>
          <p:nvSpPr>
            <p:cNvPr id="5" name="流程图: 可选过程 4">
              <a:extLst>
                <a:ext uri="{FF2B5EF4-FFF2-40B4-BE49-F238E27FC236}">
                  <a16:creationId xmlns:a16="http://schemas.microsoft.com/office/drawing/2014/main" xmlns="" id="{92FC0159-06FB-4638-BAA2-FE46FB98474C}"/>
                </a:ext>
              </a:extLst>
            </p:cNvPr>
            <p:cNvSpPr/>
            <p:nvPr/>
          </p:nvSpPr>
          <p:spPr>
            <a:xfrm>
              <a:off x="5714920" y="1756984"/>
              <a:ext cx="2310065" cy="536203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342B8506-880C-4066-B1C7-6D4BC056CC18}"/>
                </a:ext>
              </a:extLst>
            </p:cNvPr>
            <p:cNvSpPr txBox="1"/>
            <p:nvPr/>
          </p:nvSpPr>
          <p:spPr>
            <a:xfrm>
              <a:off x="5964999" y="1811027"/>
              <a:ext cx="1809906" cy="475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rgbClr val="0070C0"/>
                  </a:solidFill>
                  <a:latin typeface="印品溜溜圆（非商用）" panose="02000000000000000000" pitchFamily="2" charset="-122"/>
                  <a:ea typeface="印品溜溜圆（非商用）" panose="02000000000000000000" pitchFamily="2" charset="-122"/>
                  <a:cs typeface="+mn-ea"/>
                </a:defRPr>
              </a:lvl1pPr>
            </a:lstStyle>
            <a:p>
              <a:r>
                <a:rPr lang="zh-CN" altLang="en-US" sz="5400" dirty="0">
                  <a:latin typeface="+mn-lt"/>
                  <a:ea typeface="+mn-ea"/>
                  <a:sym typeface="+mn-lt"/>
                </a:rPr>
                <a:t>雷锋故事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350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3D4D4F1-8100-4D1C-A9C4-0C59CC0714A5}"/>
              </a:ext>
            </a:extLst>
          </p:cNvPr>
          <p:cNvSpPr/>
          <p:nvPr/>
        </p:nvSpPr>
        <p:spPr>
          <a:xfrm>
            <a:off x="1556045" y="320886"/>
            <a:ext cx="2957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3175">
                  <a:noFill/>
                </a:ln>
                <a:solidFill>
                  <a:srgbClr val="F50100"/>
                </a:solidFill>
                <a:effectLst/>
                <a:uLnTx/>
                <a:uFillTx/>
                <a:cs typeface="+mn-ea"/>
                <a:sym typeface="+mn-lt"/>
              </a:rPr>
              <a:t>雷锋故事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D441B55-637B-4516-A850-3A65185C26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753" y="731151"/>
            <a:ext cx="6858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B421E93-8C1B-405A-BA97-5EFD536655D4}"/>
              </a:ext>
            </a:extLst>
          </p:cNvPr>
          <p:cNvSpPr/>
          <p:nvPr/>
        </p:nvSpPr>
        <p:spPr>
          <a:xfrm>
            <a:off x="1707100" y="2746261"/>
            <a:ext cx="5431890" cy="2228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zh-CN" altLang="en-US" dirty="0">
                <a:cs typeface="+mn-ea"/>
                <a:sym typeface="+mn-lt"/>
              </a:rPr>
              <a:t>雷锋是一名热心肠的解放军战士。在生活中，他非常的乐于助人，做了很多很多的好事。做一件好事不难，难的是天天做好事，这句话说的，正是这位了不起的雷锋叔叔。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2390A9D-20DF-47C8-A5BC-2BAEDBA0E860}"/>
              </a:ext>
            </a:extLst>
          </p:cNvPr>
          <p:cNvSpPr/>
          <p:nvPr/>
        </p:nvSpPr>
        <p:spPr>
          <a:xfrm>
            <a:off x="3728349" y="23769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学习雷锋精神</a:t>
            </a:r>
          </a:p>
        </p:txBody>
      </p:sp>
      <p:pic>
        <p:nvPicPr>
          <p:cNvPr id="9" name="图片 8" descr="图片包含 玩具&#10;&#10;已生成高可信度的说明">
            <a:extLst>
              <a:ext uri="{FF2B5EF4-FFF2-40B4-BE49-F238E27FC236}">
                <a16:creationId xmlns:a16="http://schemas.microsoft.com/office/drawing/2014/main" xmlns="" id="{D951EB1A-A8F8-4FCB-92A3-FD58403E10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0516" y="1852328"/>
            <a:ext cx="2620945" cy="461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79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171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" decel="50000" autoRev="1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0cx1czzc">
      <a:majorFont>
        <a:latin typeface="印品黑体" panose="020F0302020204030204"/>
        <a:ea typeface="仓耳青禾体-谷力 W05"/>
        <a:cs typeface=""/>
      </a:majorFont>
      <a:minorFont>
        <a:latin typeface="印品黑体" panose="020F0502020204030204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1019</Words>
  <Application>Microsoft Office PowerPoint</Application>
  <PresentationFormat>宽屏</PresentationFormat>
  <Paragraphs>94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仓耳青禾体-谷力 W05</vt:lpstr>
      <vt:lpstr>宋体</vt:lpstr>
      <vt:lpstr>微软雅黑</vt:lpstr>
      <vt:lpstr>印品黑体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20</cp:revision>
  <dcterms:created xsi:type="dcterms:W3CDTF">2021-02-24T12:28:42Z</dcterms:created>
  <dcterms:modified xsi:type="dcterms:W3CDTF">2023-05-03T02:44:21Z</dcterms:modified>
</cp:coreProperties>
</file>