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3" r:id="rId2"/>
    <p:sldMasterId id="2147483667" r:id="rId3"/>
  </p:sldMasterIdLst>
  <p:notesMasterIdLst>
    <p:notesMasterId r:id="rId30"/>
  </p:notesMasterIdLst>
  <p:sldIdLst>
    <p:sldId id="256" r:id="rId4"/>
    <p:sldId id="281" r:id="rId5"/>
    <p:sldId id="282" r:id="rId6"/>
    <p:sldId id="257" r:id="rId7"/>
    <p:sldId id="258" r:id="rId8"/>
    <p:sldId id="259" r:id="rId9"/>
    <p:sldId id="261" r:id="rId10"/>
    <p:sldId id="283" r:id="rId11"/>
    <p:sldId id="263" r:id="rId12"/>
    <p:sldId id="264" r:id="rId13"/>
    <p:sldId id="265" r:id="rId14"/>
    <p:sldId id="284" r:id="rId15"/>
    <p:sldId id="267" r:id="rId16"/>
    <p:sldId id="268" r:id="rId17"/>
    <p:sldId id="269" r:id="rId18"/>
    <p:sldId id="285" r:id="rId19"/>
    <p:sldId id="272" r:id="rId20"/>
    <p:sldId id="273" r:id="rId21"/>
    <p:sldId id="274" r:id="rId22"/>
    <p:sldId id="275" r:id="rId23"/>
    <p:sldId id="276" r:id="rId24"/>
    <p:sldId id="277" r:id="rId25"/>
    <p:sldId id="278" r:id="rId26"/>
    <p:sldId id="279" r:id="rId27"/>
    <p:sldId id="287" r:id="rId28"/>
    <p:sldId id="288" r:id="rId2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C80000"/>
    <a:srgbClr val="FBFADA"/>
    <a:srgbClr val="A3171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314" autoAdjust="0"/>
  </p:normalViewPr>
  <p:slideViewPr>
    <p:cSldViewPr snapToGrid="0">
      <p:cViewPr varScale="1">
        <p:scale>
          <a:sx n="108" d="100"/>
          <a:sy n="108" d="100"/>
        </p:scale>
        <p:origin x="67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AC54E9-CE07-43B1-8B17-BEAF11E27501}" type="datetimeFigureOut">
              <a:rPr lang="zh-CN" altLang="en-US" smtClean="0"/>
              <a:t>2023/5/8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4DA6A97-9F48-43C1-A9A8-106A99EF857F}" type="slidenum">
              <a:rPr lang="zh-CN" altLang="en-US" smtClean="0"/>
              <a:t>‹#›</a:t>
            </a:fld>
            <a:endParaRPr lang="zh-CN" altLang="en-US"/>
          </a:p>
        </p:txBody>
      </p:sp>
    </p:spTree>
    <p:extLst>
      <p:ext uri="{BB962C8B-B14F-4D97-AF65-F5344CB8AC3E}">
        <p14:creationId xmlns:p14="http://schemas.microsoft.com/office/powerpoint/2010/main" val="1914511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C4DA6A97-9F48-43C1-A9A8-106A99EF857F}" type="slidenum">
              <a:rPr lang="zh-CN" altLang="en-US" smtClean="0"/>
              <a:t>13</a:t>
            </a:fld>
            <a:endParaRPr lang="zh-CN" altLang="en-US"/>
          </a:p>
        </p:txBody>
      </p:sp>
    </p:spTree>
    <p:extLst>
      <p:ext uri="{BB962C8B-B14F-4D97-AF65-F5344CB8AC3E}">
        <p14:creationId xmlns:p14="http://schemas.microsoft.com/office/powerpoint/2010/main" val="13616635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263551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Master" Target="../slideMasters/slideMaster1.xml"/><Relationship Id="rId5" Type="http://schemas.openxmlformats.org/officeDocument/2006/relationships/image" Target="../media/image2.gif"/><Relationship Id="rId4" Type="http://schemas.openxmlformats.org/officeDocument/2006/relationships/image" Target="../media/image4.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jieri/"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36B1BF84-A232-440A-B04D-A34037217D4F}" type="datetimeFigureOut">
              <a:rPr lang="zh-CN" altLang="en-US" smtClean="0"/>
              <a:t>2023/5/8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0777038-8D08-4F08-8230-31FA1328E829}" type="slidenum">
              <a:rPr lang="zh-CN" altLang="en-US" smtClean="0"/>
              <a:t>‹#›</a:t>
            </a:fld>
            <a:endParaRPr lang="zh-CN" altLang="en-US"/>
          </a:p>
        </p:txBody>
      </p:sp>
    </p:spTree>
    <p:extLst>
      <p:ext uri="{BB962C8B-B14F-4D97-AF65-F5344CB8AC3E}">
        <p14:creationId xmlns:p14="http://schemas.microsoft.com/office/powerpoint/2010/main" val="4472706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25" name="图片 24">
            <a:extLst>
              <a:ext uri="{FF2B5EF4-FFF2-40B4-BE49-F238E27FC236}">
                <a16:creationId xmlns:a16="http://schemas.microsoft.com/office/drawing/2014/main" xmlns="" id="{96659074-D59A-B905-2226-9C0B2A3C2B16}"/>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384"/>
            <a:ext cx="12192000" cy="6857232"/>
          </a:xfrm>
          <a:prstGeom prst="rect">
            <a:avLst/>
          </a:prstGeom>
        </p:spPr>
      </p:pic>
      <p:sp>
        <p:nvSpPr>
          <p:cNvPr id="6" name="矩形: 圆角 5">
            <a:extLst>
              <a:ext uri="{FF2B5EF4-FFF2-40B4-BE49-F238E27FC236}">
                <a16:creationId xmlns:a16="http://schemas.microsoft.com/office/drawing/2014/main" xmlns="" id="{C81B5A80-4E26-6908-9CFB-5069A34D9C37}"/>
              </a:ext>
            </a:extLst>
          </p:cNvPr>
          <p:cNvSpPr/>
          <p:nvPr userDrawn="1"/>
        </p:nvSpPr>
        <p:spPr>
          <a:xfrm>
            <a:off x="1764514" y="1306287"/>
            <a:ext cx="8907840" cy="4180114"/>
          </a:xfrm>
          <a:prstGeom prst="roundRect">
            <a:avLst>
              <a:gd name="adj" fmla="val 2108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a:extLst>
              <a:ext uri="{FF2B5EF4-FFF2-40B4-BE49-F238E27FC236}">
                <a16:creationId xmlns:a16="http://schemas.microsoft.com/office/drawing/2014/main" xmlns="" id="{FC9E424F-4A2E-A50D-1C46-B67D3C309802}"/>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0" y="3316160"/>
            <a:ext cx="12192000" cy="3541839"/>
          </a:xfrm>
          <a:prstGeom prst="rect">
            <a:avLst/>
          </a:prstGeom>
        </p:spPr>
      </p:pic>
      <p:pic>
        <p:nvPicPr>
          <p:cNvPr id="21" name="图片 20">
            <a:extLst>
              <a:ext uri="{FF2B5EF4-FFF2-40B4-BE49-F238E27FC236}">
                <a16:creationId xmlns:a16="http://schemas.microsoft.com/office/drawing/2014/main" xmlns="" id="{6596BC76-A6C4-109F-5273-289F3429DDB8}"/>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8852160" y="4503247"/>
            <a:ext cx="3139669" cy="2354752"/>
          </a:xfrm>
          <a:prstGeom prst="rect">
            <a:avLst/>
          </a:prstGeom>
        </p:spPr>
      </p:pic>
      <p:pic>
        <p:nvPicPr>
          <p:cNvPr id="23" name="图片 22">
            <a:extLst>
              <a:ext uri="{FF2B5EF4-FFF2-40B4-BE49-F238E27FC236}">
                <a16:creationId xmlns:a16="http://schemas.microsoft.com/office/drawing/2014/main" xmlns="" id="{270A1261-BA6D-6404-474A-71D9D0382448}"/>
              </a:ext>
            </a:extLst>
          </p:cNvPr>
          <p:cNvPicPr>
            <a:picLocks noChangeAspect="1"/>
          </p:cNvPicPr>
          <p:nvPr userDrawn="1"/>
        </p:nvPicPr>
        <p:blipFill>
          <a:blip r:embed="rId5">
            <a:extLst>
              <a:ext uri="{28A0092B-C50C-407E-A947-70E740481C1C}">
                <a14:useLocalDpi xmlns:a14="http://schemas.microsoft.com/office/drawing/2010/main" val="0"/>
              </a:ext>
            </a:extLst>
          </a:blip>
          <a:srcRect/>
          <a:stretch/>
        </p:blipFill>
        <p:spPr>
          <a:xfrm>
            <a:off x="114113" y="0"/>
            <a:ext cx="3429000" cy="3429000"/>
          </a:xfrm>
          <a:prstGeom prst="rect">
            <a:avLst/>
          </a:prstGeom>
        </p:spPr>
      </p:pic>
      <p:pic>
        <p:nvPicPr>
          <p:cNvPr id="24" name="图片 23">
            <a:extLst>
              <a:ext uri="{FF2B5EF4-FFF2-40B4-BE49-F238E27FC236}">
                <a16:creationId xmlns:a16="http://schemas.microsoft.com/office/drawing/2014/main" xmlns="" id="{1ECD5ECD-6D3C-A1B7-DFCA-9E755EFDFBC1}"/>
              </a:ext>
            </a:extLst>
          </p:cNvPr>
          <p:cNvPicPr>
            <a:picLocks noChangeAspect="1"/>
          </p:cNvPicPr>
          <p:nvPr userDrawn="1"/>
        </p:nvPicPr>
        <p:blipFill>
          <a:blip r:embed="rId5">
            <a:extLst>
              <a:ext uri="{28A0092B-C50C-407E-A947-70E740481C1C}">
                <a14:useLocalDpi xmlns:a14="http://schemas.microsoft.com/office/drawing/2010/main" val="0"/>
              </a:ext>
            </a:extLst>
          </a:blip>
          <a:srcRect/>
          <a:stretch/>
        </p:blipFill>
        <p:spPr>
          <a:xfrm flipH="1">
            <a:off x="8712986" y="0"/>
            <a:ext cx="3429000" cy="3429000"/>
          </a:xfrm>
          <a:prstGeom prst="rect">
            <a:avLst/>
          </a:prstGeom>
        </p:spPr>
      </p:pic>
    </p:spTree>
    <p:extLst>
      <p:ext uri="{BB962C8B-B14F-4D97-AF65-F5344CB8AC3E}">
        <p14:creationId xmlns:p14="http://schemas.microsoft.com/office/powerpoint/2010/main" val="3549184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2" presetClass="entr" presetSubtype="1" fill="hold"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wipe(up)">
                                      <p:cBhvr>
                                        <p:cTn id="10" dur="500"/>
                                        <p:tgtEl>
                                          <p:spTgt spid="23"/>
                                        </p:tgtEl>
                                      </p:cBhvr>
                                    </p:animEffect>
                                  </p:childTnLst>
                                </p:cTn>
                              </p:par>
                              <p:par>
                                <p:cTn id="11" presetID="22" presetClass="entr" presetSubtype="1" fill="hold"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wipe(up)">
                                      <p:cBhvr>
                                        <p:cTn id="13" dur="500"/>
                                        <p:tgtEl>
                                          <p:spTgt spid="24"/>
                                        </p:tgtEl>
                                      </p:cBhvr>
                                    </p:animEffect>
                                  </p:childTnLst>
                                </p:cTn>
                              </p:par>
                              <p:par>
                                <p:cTn id="14" presetID="10" presetClass="entr" presetSubtype="0" fill="hold" nodeType="with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500"/>
                                        <p:tgtEl>
                                          <p:spTgt spid="21"/>
                                        </p:tgtEl>
                                      </p:cBhvr>
                                    </p:animEffect>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barn(inVertical)">
                                      <p:cBhvr>
                                        <p:cTn id="21" dur="5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fade">
                                      <p:cBhvr>
                                        <p:cTn id="26"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36B1BF84-A232-440A-B04D-A34037217D4F}" type="datetimeFigureOut">
              <a:rPr lang="zh-CN" altLang="en-US" smtClean="0"/>
              <a:t>2023/5/8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0777038-8D08-4F08-8230-31FA1328E829}" type="slidenum">
              <a:rPr lang="zh-CN" altLang="en-US" smtClean="0"/>
              <a:t>‹#›</a:t>
            </a:fld>
            <a:endParaRPr lang="zh-CN" altLang="en-US"/>
          </a:p>
        </p:txBody>
      </p:sp>
    </p:spTree>
    <p:extLst>
      <p:ext uri="{BB962C8B-B14F-4D97-AF65-F5344CB8AC3E}">
        <p14:creationId xmlns:p14="http://schemas.microsoft.com/office/powerpoint/2010/main" val="578505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36B1BF84-A232-440A-B04D-A34037217D4F}" type="datetimeFigureOut">
              <a:rPr lang="zh-CN" altLang="en-US" smtClean="0"/>
              <a:t>2023/5/8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0777038-8D08-4F08-8230-31FA1328E829}" type="slidenum">
              <a:rPr lang="zh-CN" altLang="en-US" smtClean="0"/>
              <a:t>‹#›</a:t>
            </a:fld>
            <a:endParaRPr lang="zh-CN" altLang="en-US"/>
          </a:p>
        </p:txBody>
      </p:sp>
    </p:spTree>
    <p:extLst>
      <p:ext uri="{BB962C8B-B14F-4D97-AF65-F5344CB8AC3E}">
        <p14:creationId xmlns:p14="http://schemas.microsoft.com/office/powerpoint/2010/main" val="41492427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6B1BF84-A232-440A-B04D-A34037217D4F}" type="datetimeFigureOut">
              <a:rPr lang="zh-CN" altLang="en-US" smtClean="0"/>
              <a:t>2023/5/8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0777038-8D08-4F08-8230-31FA1328E829}" type="slidenum">
              <a:rPr lang="zh-CN" altLang="en-US" smtClean="0"/>
              <a:t>‹#›</a:t>
            </a:fld>
            <a:endParaRPr lang="zh-CN" altLang="en-US"/>
          </a:p>
        </p:txBody>
      </p:sp>
    </p:spTree>
    <p:extLst>
      <p:ext uri="{BB962C8B-B14F-4D97-AF65-F5344CB8AC3E}">
        <p14:creationId xmlns:p14="http://schemas.microsoft.com/office/powerpoint/2010/main" val="15823849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6B1BF84-A232-440A-B04D-A34037217D4F}" type="datetimeFigureOut">
              <a:rPr lang="zh-CN" altLang="en-US" smtClean="0"/>
              <a:t>2023/5/8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0777038-8D08-4F08-8230-31FA1328E829}" type="slidenum">
              <a:rPr lang="zh-CN" altLang="en-US" smtClean="0"/>
              <a:t>‹#›</a:t>
            </a:fld>
            <a:endParaRPr lang="zh-CN" altLang="en-US"/>
          </a:p>
        </p:txBody>
      </p:sp>
    </p:spTree>
    <p:extLst>
      <p:ext uri="{BB962C8B-B14F-4D97-AF65-F5344CB8AC3E}">
        <p14:creationId xmlns:p14="http://schemas.microsoft.com/office/powerpoint/2010/main" val="25412610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t>2023/5/8</a:t>
            </a:fld>
            <a:endParaRPr lang="zh-CN" altLang="en-US"/>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t>‹#›</a:t>
            </a:fld>
            <a:endParaRPr lang="zh-CN" altLang="en-US"/>
          </a:p>
        </p:txBody>
      </p:sp>
    </p:spTree>
    <p:extLst>
      <p:ext uri="{BB962C8B-B14F-4D97-AF65-F5344CB8AC3E}">
        <p14:creationId xmlns:p14="http://schemas.microsoft.com/office/powerpoint/2010/main" val="41175535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t>2023/5/8</a:t>
            </a:fld>
            <a:endParaRPr lang="zh-CN" altLang="en-US"/>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t>‹#›</a:t>
            </a:fld>
            <a:endParaRPr lang="zh-CN" altLang="en-US"/>
          </a:p>
        </p:txBody>
      </p:sp>
    </p:spTree>
    <p:extLst>
      <p:ext uri="{BB962C8B-B14F-4D97-AF65-F5344CB8AC3E}">
        <p14:creationId xmlns:p14="http://schemas.microsoft.com/office/powerpoint/2010/main" val="25036305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1981871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188260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087343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6B1BF84-A232-440A-B04D-A34037217D4F}" type="datetimeFigureOut">
              <a:rPr lang="zh-CN" altLang="en-US" smtClean="0"/>
              <a:t>2023/5/8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0777038-8D08-4F08-8230-31FA1328E829}" type="slidenum">
              <a:rPr lang="zh-CN" altLang="en-US" smtClean="0"/>
              <a:t>‹#›</a:t>
            </a:fld>
            <a:endParaRPr lang="zh-CN" altLang="en-US"/>
          </a:p>
        </p:txBody>
      </p:sp>
    </p:spTree>
    <p:extLst>
      <p:ext uri="{BB962C8B-B14F-4D97-AF65-F5344CB8AC3E}">
        <p14:creationId xmlns:p14="http://schemas.microsoft.com/office/powerpoint/2010/main" val="61111570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81240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4416464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2438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780437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6946789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3470532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9106605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6513063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940483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36B1BF84-A232-440A-B04D-A34037217D4F}" type="datetimeFigureOut">
              <a:rPr lang="zh-CN" altLang="en-US" smtClean="0"/>
              <a:t>2023/5/8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0777038-8D08-4F08-8230-31FA1328E829}" type="slidenum">
              <a:rPr lang="zh-CN" altLang="en-US" smtClean="0"/>
              <a:t>‹#›</a:t>
            </a:fld>
            <a:endParaRPr lang="zh-CN" altLang="en-US"/>
          </a:p>
        </p:txBody>
      </p:sp>
    </p:spTree>
    <p:extLst>
      <p:ext uri="{BB962C8B-B14F-4D97-AF65-F5344CB8AC3E}">
        <p14:creationId xmlns:p14="http://schemas.microsoft.com/office/powerpoint/2010/main" val="40301490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36B1BF84-A232-440A-B04D-A34037217D4F}" type="datetimeFigureOut">
              <a:rPr lang="zh-CN" altLang="en-US" smtClean="0"/>
              <a:t>2023/5/8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0777038-8D08-4F08-8230-31FA1328E829}" type="slidenum">
              <a:rPr lang="zh-CN" altLang="en-US" smtClean="0"/>
              <a:t>‹#›</a:t>
            </a:fld>
            <a:endParaRPr lang="zh-CN" altLang="en-US"/>
          </a:p>
        </p:txBody>
      </p:sp>
    </p:spTree>
    <p:extLst>
      <p:ext uri="{BB962C8B-B14F-4D97-AF65-F5344CB8AC3E}">
        <p14:creationId xmlns:p14="http://schemas.microsoft.com/office/powerpoint/2010/main" val="11442582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36B1BF84-A232-440A-B04D-A34037217D4F}" type="datetimeFigureOut">
              <a:rPr lang="zh-CN" altLang="en-US" smtClean="0"/>
              <a:t>2023/5/8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0777038-8D08-4F08-8230-31FA1328E829}" type="slidenum">
              <a:rPr lang="zh-CN" altLang="en-US" smtClean="0"/>
              <a:t>‹#›</a:t>
            </a:fld>
            <a:endParaRPr lang="zh-CN" altLang="en-US"/>
          </a:p>
        </p:txBody>
      </p:sp>
    </p:spTree>
    <p:extLst>
      <p:ext uri="{BB962C8B-B14F-4D97-AF65-F5344CB8AC3E}">
        <p14:creationId xmlns:p14="http://schemas.microsoft.com/office/powerpoint/2010/main" val="11495282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36B1BF84-A232-440A-B04D-A34037217D4F}" type="datetimeFigureOut">
              <a:rPr lang="zh-CN" altLang="en-US" smtClean="0"/>
              <a:t>2023/5/8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0777038-8D08-4F08-8230-31FA1328E829}" type="slidenum">
              <a:rPr lang="zh-CN" altLang="en-US" smtClean="0"/>
              <a:t>‹#›</a:t>
            </a:fld>
            <a:endParaRPr lang="zh-CN" altLang="en-US"/>
          </a:p>
        </p:txBody>
      </p:sp>
      <p:sp>
        <p:nvSpPr>
          <p:cNvPr id="11" name="TextBox 5">
            <a:extLst>
              <a:ext uri="{FF2B5EF4-FFF2-40B4-BE49-F238E27FC236}">
                <a16:creationId xmlns:a16="http://schemas.microsoft.com/office/drawing/2014/main" xmlns="" id="{86F1AE67-DAD4-0DB4-58D8-76B5DA4E08F3}"/>
              </a:ext>
            </a:extLst>
          </p:cNvPr>
          <p:cNvSpPr txBox="1"/>
          <p:nvPr userDrawn="1"/>
        </p:nvSpPr>
        <p:spPr>
          <a:xfrm>
            <a:off x="1489720" y="6769732"/>
            <a:ext cx="1440159" cy="123111"/>
          </a:xfrm>
          <a:prstGeom prst="rect">
            <a:avLst/>
          </a:prstGeom>
          <a:noFill/>
        </p:spPr>
        <p:txBody>
          <a:bodyPr wrap="square" rtlCol="0">
            <a:spAutoFit/>
          </a:bodyPr>
          <a:lstStyle/>
          <a:p>
            <a:pPr>
              <a:lnSpc>
                <a:spcPct val="200000"/>
              </a:lnSpc>
            </a:pPr>
            <a:r>
              <a:rPr lang="zh-CN" altLang="en-US" sz="100" dirty="0">
                <a:solidFill>
                  <a:prstClr val="black"/>
                </a:solidFill>
                <a:latin typeface="微软雅黑" panose="020B0503020204020204" pitchFamily="34" charset="-122"/>
                <a:ea typeface="微软雅黑" panose="020B0503020204020204" pitchFamily="34" charset="-122"/>
                <a:hlinkClick r:id="rId2"/>
              </a:rPr>
              <a:t>节日</a:t>
            </a:r>
            <a:r>
              <a:rPr lang="en-US" altLang="zh-CN" sz="100" dirty="0">
                <a:solidFill>
                  <a:prstClr val="black"/>
                </a:solidFill>
                <a:latin typeface="微软雅黑" panose="020B0503020204020204" pitchFamily="34" charset="-122"/>
                <a:ea typeface="微软雅黑" panose="020B0503020204020204" pitchFamily="34" charset="-122"/>
                <a:hlinkClick r:id="rId2"/>
              </a:rPr>
              <a:t>PPT</a:t>
            </a:r>
            <a:r>
              <a:rPr lang="zh-CN" altLang="en-US" sz="100" dirty="0">
                <a:solidFill>
                  <a:prstClr val="black"/>
                </a:solidFill>
                <a:latin typeface="微软雅黑" panose="020B0503020204020204" pitchFamily="34" charset="-122"/>
                <a:ea typeface="微软雅黑" panose="020B0503020204020204" pitchFamily="34" charset="-122"/>
                <a:hlinkClick r:id="rId2"/>
              </a:rPr>
              <a:t>模板</a:t>
            </a:r>
            <a:r>
              <a:rPr lang="zh-CN" altLang="en-US" sz="100" dirty="0">
                <a:solidFill>
                  <a:prstClr val="black"/>
                </a:solidFill>
                <a:latin typeface="微软雅黑" panose="020B0503020204020204" pitchFamily="34" charset="-122"/>
                <a:ea typeface="微软雅黑" panose="020B0503020204020204" pitchFamily="34" charset="-122"/>
              </a:rPr>
              <a:t> </a:t>
            </a:r>
            <a:r>
              <a:rPr lang="en-US" altLang="zh-CN" sz="100" dirty="0">
                <a:solidFill>
                  <a:prstClr val="black"/>
                </a:solidFill>
                <a:latin typeface="微软雅黑" panose="020B0503020204020204" pitchFamily="34" charset="-122"/>
                <a:ea typeface="微软雅黑" panose="020B0503020204020204" pitchFamily="34" charset="-122"/>
              </a:rPr>
              <a:t>http://</a:t>
            </a:r>
            <a:r>
              <a:rPr lang="en-US" altLang="zh-CN" sz="100" dirty="0" smtClean="0">
                <a:solidFill>
                  <a:prstClr val="black"/>
                </a:solidFill>
                <a:latin typeface="微软雅黑" panose="020B0503020204020204" pitchFamily="34" charset="-122"/>
                <a:ea typeface="微软雅黑" panose="020B0503020204020204" pitchFamily="34" charset="-122"/>
              </a:rPr>
              <a:t>www.ypppt.com/jieri</a:t>
            </a:r>
            <a:r>
              <a:rPr lang="en-US" altLang="zh-CN" sz="100" dirty="0">
                <a:solidFill>
                  <a:prstClr val="black"/>
                </a:solidFill>
                <a:latin typeface="微软雅黑" panose="020B0503020204020204" pitchFamily="34" charset="-122"/>
                <a:ea typeface="微软雅黑" panose="020B0503020204020204" pitchFamily="34" charset="-122"/>
              </a:rPr>
              <a:t>/</a:t>
            </a:r>
          </a:p>
        </p:txBody>
      </p:sp>
    </p:spTree>
    <p:extLst>
      <p:ext uri="{BB962C8B-B14F-4D97-AF65-F5344CB8AC3E}">
        <p14:creationId xmlns:p14="http://schemas.microsoft.com/office/powerpoint/2010/main" val="35514550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36B1BF84-A232-440A-B04D-A34037217D4F}" type="datetimeFigureOut">
              <a:rPr lang="zh-CN" altLang="en-US" smtClean="0"/>
              <a:t>2023/5/8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0777038-8D08-4F08-8230-31FA1328E829}" type="slidenum">
              <a:rPr lang="zh-CN" altLang="en-US" smtClean="0"/>
              <a:t>‹#›</a:t>
            </a:fld>
            <a:endParaRPr lang="zh-CN" altLang="en-US"/>
          </a:p>
        </p:txBody>
      </p:sp>
    </p:spTree>
    <p:extLst>
      <p:ext uri="{BB962C8B-B14F-4D97-AF65-F5344CB8AC3E}">
        <p14:creationId xmlns:p14="http://schemas.microsoft.com/office/powerpoint/2010/main" val="8338788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12F0792D-49E6-45AB-95E6-8BCEBF12267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384"/>
            <a:ext cx="12192000" cy="6857232"/>
          </a:xfrm>
          <a:prstGeom prst="rect">
            <a:avLst/>
          </a:prstGeom>
        </p:spPr>
      </p:pic>
      <p:sp>
        <p:nvSpPr>
          <p:cNvPr id="6" name="矩形: 圆角 5">
            <a:extLst>
              <a:ext uri="{FF2B5EF4-FFF2-40B4-BE49-F238E27FC236}">
                <a16:creationId xmlns:a16="http://schemas.microsoft.com/office/drawing/2014/main" xmlns="" id="{1B21BA1A-777E-42FB-B2E7-1F587A35F5FA}"/>
              </a:ext>
            </a:extLst>
          </p:cNvPr>
          <p:cNvSpPr/>
          <p:nvPr userDrawn="1"/>
        </p:nvSpPr>
        <p:spPr>
          <a:xfrm>
            <a:off x="384391" y="449346"/>
            <a:ext cx="11423217" cy="5959308"/>
          </a:xfrm>
          <a:prstGeom prst="roundRect">
            <a:avLst>
              <a:gd name="adj" fmla="val 986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endParaRPr>
          </a:p>
        </p:txBody>
      </p:sp>
      <p:sp>
        <p:nvSpPr>
          <p:cNvPr id="2" name="日期占位符 1"/>
          <p:cNvSpPr>
            <a:spLocks noGrp="1"/>
          </p:cNvSpPr>
          <p:nvPr>
            <p:ph type="dt" sz="half" idx="10"/>
          </p:nvPr>
        </p:nvSpPr>
        <p:spPr/>
        <p:txBody>
          <a:bodyPr/>
          <a:lstStyle>
            <a:lvl1pPr>
              <a:defRPr>
                <a:latin typeface="思源黑体" panose="020B0500000000000000" pitchFamily="34" charset="-122"/>
                <a:ea typeface="思源黑体" panose="020B0500000000000000" pitchFamily="34" charset="-122"/>
              </a:defRPr>
            </a:lvl1pPr>
          </a:lstStyle>
          <a:p>
            <a:fld id="{36B1BF84-A232-440A-B04D-A34037217D4F}" type="datetimeFigureOut">
              <a:rPr lang="zh-CN" altLang="en-US" smtClean="0"/>
              <a:pPr/>
              <a:t>2023/5/8</a:t>
            </a:fld>
            <a:endParaRPr lang="zh-CN" altLang="en-US"/>
          </a:p>
        </p:txBody>
      </p:sp>
      <p:sp>
        <p:nvSpPr>
          <p:cNvPr id="3" name="页脚占位符 2"/>
          <p:cNvSpPr>
            <a:spLocks noGrp="1"/>
          </p:cNvSpPr>
          <p:nvPr>
            <p:ph type="ftr" sz="quarter" idx="11"/>
          </p:nvPr>
        </p:nvSpPr>
        <p:spPr/>
        <p:txBody>
          <a:bodyPr/>
          <a:lstStyle>
            <a:lvl1pPr>
              <a:defRPr>
                <a:latin typeface="思源黑体" panose="020B0500000000000000" pitchFamily="34" charset="-122"/>
                <a:ea typeface="思源黑体" panose="020B0500000000000000" pitchFamily="34" charset="-122"/>
              </a:defRPr>
            </a:lvl1pPr>
          </a:lstStyle>
          <a:p>
            <a:endParaRPr lang="zh-CN" altLang="en-US"/>
          </a:p>
        </p:txBody>
      </p:sp>
      <p:sp>
        <p:nvSpPr>
          <p:cNvPr id="4" name="灯片编号占位符 3"/>
          <p:cNvSpPr>
            <a:spLocks noGrp="1"/>
          </p:cNvSpPr>
          <p:nvPr>
            <p:ph type="sldNum" sz="quarter" idx="12"/>
          </p:nvPr>
        </p:nvSpPr>
        <p:spPr/>
        <p:txBody>
          <a:bodyPr/>
          <a:lstStyle>
            <a:lvl1pPr>
              <a:defRPr>
                <a:latin typeface="思源黑体" panose="020B0500000000000000" pitchFamily="34" charset="-122"/>
                <a:ea typeface="思源黑体" panose="020B0500000000000000" pitchFamily="34" charset="-122"/>
              </a:defRPr>
            </a:lvl1pPr>
          </a:lstStyle>
          <a:p>
            <a:fld id="{50777038-8D08-4F08-8230-31FA1328E829}" type="slidenum">
              <a:rPr lang="zh-CN" altLang="en-US" smtClean="0"/>
              <a:pPr/>
              <a:t>‹#›</a:t>
            </a:fld>
            <a:endParaRPr lang="zh-CN" altLang="en-US"/>
          </a:p>
        </p:txBody>
      </p:sp>
      <p:pic>
        <p:nvPicPr>
          <p:cNvPr id="7" name="图片 6">
            <a:extLst>
              <a:ext uri="{FF2B5EF4-FFF2-40B4-BE49-F238E27FC236}">
                <a16:creationId xmlns:a16="http://schemas.microsoft.com/office/drawing/2014/main" xmlns="" id="{7B81C7DD-7531-4254-9A0D-EA27165ACA27}"/>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14113" y="0"/>
            <a:ext cx="2256108" cy="2256108"/>
          </a:xfrm>
          <a:prstGeom prst="rect">
            <a:avLst/>
          </a:prstGeom>
        </p:spPr>
      </p:pic>
      <p:pic>
        <p:nvPicPr>
          <p:cNvPr id="8" name="图片 7">
            <a:extLst>
              <a:ext uri="{FF2B5EF4-FFF2-40B4-BE49-F238E27FC236}">
                <a16:creationId xmlns:a16="http://schemas.microsoft.com/office/drawing/2014/main" xmlns="" id="{EE4DE770-2E55-4982-A1BF-CE6C3FD482EB}"/>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flipH="1">
            <a:off x="9821778" y="0"/>
            <a:ext cx="2256108" cy="2256108"/>
          </a:xfrm>
          <a:prstGeom prst="rect">
            <a:avLst/>
          </a:prstGeom>
        </p:spPr>
      </p:pic>
    </p:spTree>
    <p:extLst>
      <p:ext uri="{BB962C8B-B14F-4D97-AF65-F5344CB8AC3E}">
        <p14:creationId xmlns:p14="http://schemas.microsoft.com/office/powerpoint/2010/main" val="862875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22" presetClass="entr" presetSubtype="1"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up)">
                                      <p:cBhvr>
                                        <p:cTn id="10" dur="500"/>
                                        <p:tgtEl>
                                          <p:spTgt spid="7"/>
                                        </p:tgtEl>
                                      </p:cBhvr>
                                    </p:animEffect>
                                  </p:childTnLst>
                                </p:cTn>
                              </p:par>
                              <p:par>
                                <p:cTn id="11" presetID="22" presetClass="entr" presetSubtype="1"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up)">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12F0792D-49E6-45AB-95E6-8BCEBF12267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384"/>
            <a:ext cx="12192000" cy="6857232"/>
          </a:xfrm>
          <a:prstGeom prst="rect">
            <a:avLst/>
          </a:prstGeom>
        </p:spPr>
      </p:pic>
    </p:spTree>
    <p:extLst>
      <p:ext uri="{BB962C8B-B14F-4D97-AF65-F5344CB8AC3E}">
        <p14:creationId xmlns:p14="http://schemas.microsoft.com/office/powerpoint/2010/main" val="2579700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思源黑体" panose="020B0500000000000000" pitchFamily="34" charset="-122"/>
                <a:ea typeface="思源黑体" panose="020B0500000000000000" pitchFamily="34" charset="-122"/>
              </a:defRPr>
            </a:lvl1pPr>
          </a:lstStyle>
          <a:p>
            <a:fld id="{36B1BF84-A232-440A-B04D-A34037217D4F}" type="datetimeFigureOut">
              <a:rPr lang="zh-CN" altLang="en-US" smtClean="0"/>
              <a:pPr/>
              <a:t>2023/5/8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思源黑体" panose="020B0500000000000000" pitchFamily="34" charset="-122"/>
                <a:ea typeface="思源黑体" panose="020B0500000000000000" pitchFamily="34" charset="-122"/>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思源黑体" panose="020B0500000000000000" pitchFamily="34" charset="-122"/>
                <a:ea typeface="思源黑体" panose="020B0500000000000000" pitchFamily="34" charset="-122"/>
              </a:defRPr>
            </a:lvl1pPr>
          </a:lstStyle>
          <a:p>
            <a:fld id="{50777038-8D08-4F08-8230-31FA1328E829}" type="slidenum">
              <a:rPr lang="zh-CN" altLang="en-US" smtClean="0"/>
              <a:pPr/>
              <a:t>‹#›</a:t>
            </a:fld>
            <a:endParaRPr lang="zh-CN" altLang="en-US"/>
          </a:p>
        </p:txBody>
      </p:sp>
    </p:spTree>
    <p:extLst>
      <p:ext uri="{BB962C8B-B14F-4D97-AF65-F5344CB8AC3E}">
        <p14:creationId xmlns:p14="http://schemas.microsoft.com/office/powerpoint/2010/main" val="1396306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2" r:id="rId6"/>
    <p:sldLayoutId id="2147483654" r:id="rId7"/>
    <p:sldLayoutId id="2147483655" r:id="rId8"/>
    <p:sldLayoutId id="2147483660" r:id="rId9"/>
    <p:sldLayoutId id="2147483661" r:id="rId10"/>
    <p:sldLayoutId id="2147483656" r:id="rId11"/>
    <p:sldLayoutId id="2147483657" r:id="rId12"/>
    <p:sldLayoutId id="2147483658" r:id="rId13"/>
    <p:sldLayoutId id="2147483659" r:id="rId14"/>
  </p:sldLayoutIdLst>
  <p:txStyles>
    <p:titleStyle>
      <a:lvl1pPr algn="l" defTabSz="914400" rtl="0" eaLnBrk="1" latinLnBrk="0" hangingPunct="1">
        <a:lnSpc>
          <a:spcPct val="90000"/>
        </a:lnSpc>
        <a:spcBef>
          <a:spcPct val="0"/>
        </a:spcBef>
        <a:buNone/>
        <a:defRPr sz="4400" kern="1200">
          <a:solidFill>
            <a:schemeClr val="tx1"/>
          </a:solidFill>
          <a:latin typeface="思源黑体" panose="020B0500000000000000" pitchFamily="34" charset="-122"/>
          <a:ea typeface="思源黑体" panose="020B0500000000000000"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思源黑体" panose="020B0500000000000000" pitchFamily="34" charset="-122"/>
          <a:ea typeface="思源黑体" panose="020B0500000000000000"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思源黑体" panose="020B0500000000000000" pitchFamily="34" charset="-122"/>
          <a:ea typeface="思源黑体" panose="020B0500000000000000"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思源黑体" panose="020B0500000000000000" pitchFamily="34" charset="-122"/>
          <a:ea typeface="思源黑体" panose="020B0500000000000000"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panose="020B0500000000000000" pitchFamily="34" charset="-122"/>
          <a:ea typeface="思源黑体" panose="020B0500000000000000"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panose="020B0500000000000000" pitchFamily="34" charset="-122"/>
          <a:ea typeface="思源黑体" panose="020B0500000000000000"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24266111"/>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2023/5/8</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70930996"/>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9.xml"/><Relationship Id="rId6" Type="http://schemas.openxmlformats.org/officeDocument/2006/relationships/image" Target="../media/image8.png"/><Relationship Id="rId5" Type="http://schemas.openxmlformats.org/officeDocument/2006/relationships/image" Target="../media/image7.gif"/><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9.xml"/><Relationship Id="rId6" Type="http://schemas.openxmlformats.org/officeDocument/2006/relationships/image" Target="../media/image8.png"/><Relationship Id="rId5" Type="http://schemas.openxmlformats.org/officeDocument/2006/relationships/image" Target="../media/image7.gif"/><Relationship Id="rId4" Type="http://schemas.openxmlformats.org/officeDocument/2006/relationships/image" Target="../media/image6.png"/></Relationships>
</file>

<file path=ppt/slides/_rels/slide26.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24.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801375F3-2370-4A14-933F-F6F338D247CE}"/>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04503" y="181075"/>
            <a:ext cx="12296503" cy="6676925"/>
          </a:xfrm>
          <a:prstGeom prst="rect">
            <a:avLst/>
          </a:prstGeom>
        </p:spPr>
      </p:pic>
      <p:pic>
        <p:nvPicPr>
          <p:cNvPr id="11" name="图片 10">
            <a:extLst>
              <a:ext uri="{FF2B5EF4-FFF2-40B4-BE49-F238E27FC236}">
                <a16:creationId xmlns:a16="http://schemas.microsoft.com/office/drawing/2014/main" xmlns="" id="{B1AB723A-56AC-402C-BA2E-BA76F0897F2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3316160"/>
            <a:ext cx="12192000" cy="3541839"/>
          </a:xfrm>
          <a:prstGeom prst="rect">
            <a:avLst/>
          </a:prstGeom>
        </p:spPr>
      </p:pic>
      <p:pic>
        <p:nvPicPr>
          <p:cNvPr id="13" name="图片 12">
            <a:extLst>
              <a:ext uri="{FF2B5EF4-FFF2-40B4-BE49-F238E27FC236}">
                <a16:creationId xmlns:a16="http://schemas.microsoft.com/office/drawing/2014/main" xmlns="" id="{77C245DB-6590-435E-97C9-9448DE3BB50F}"/>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4067323"/>
            <a:ext cx="3618733" cy="2790677"/>
          </a:xfrm>
          <a:prstGeom prst="rect">
            <a:avLst/>
          </a:prstGeom>
        </p:spPr>
      </p:pic>
      <p:pic>
        <p:nvPicPr>
          <p:cNvPr id="15" name="图片 14">
            <a:extLst>
              <a:ext uri="{FF2B5EF4-FFF2-40B4-BE49-F238E27FC236}">
                <a16:creationId xmlns:a16="http://schemas.microsoft.com/office/drawing/2014/main" xmlns="" id="{66647974-1CD2-47DE-BB23-CDDE4F9465C8}"/>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646737" y="-15938"/>
            <a:ext cx="6858000" cy="6858000"/>
          </a:xfrm>
          <a:prstGeom prst="rect">
            <a:avLst/>
          </a:prstGeom>
        </p:spPr>
      </p:pic>
      <p:sp>
        <p:nvSpPr>
          <p:cNvPr id="22" name="文本框 21">
            <a:extLst>
              <a:ext uri="{FF2B5EF4-FFF2-40B4-BE49-F238E27FC236}">
                <a16:creationId xmlns:a16="http://schemas.microsoft.com/office/drawing/2014/main" xmlns="" id="{D0EC0C12-44D5-40B1-BD7D-3EE2FD770B1C}"/>
              </a:ext>
            </a:extLst>
          </p:cNvPr>
          <p:cNvSpPr txBox="1"/>
          <p:nvPr/>
        </p:nvSpPr>
        <p:spPr>
          <a:xfrm>
            <a:off x="1600129" y="4597760"/>
            <a:ext cx="5146275" cy="369332"/>
          </a:xfrm>
          <a:prstGeom prst="rect">
            <a:avLst/>
          </a:prstGeom>
          <a:noFill/>
        </p:spPr>
        <p:txBody>
          <a:bodyPr wrap="square" rtlCol="0">
            <a:spAutoFit/>
          </a:bodyPr>
          <a:lstStyle/>
          <a:p>
            <a:pPr algn="ctr"/>
            <a:r>
              <a:rPr lang="en-US" altLang="zh-CN" dirty="0">
                <a:solidFill>
                  <a:schemeClr val="tx1">
                    <a:lumMod val="95000"/>
                    <a:lumOff val="5000"/>
                  </a:schemeClr>
                </a:solidFill>
                <a:cs typeface="+mn-ea"/>
                <a:sym typeface="+mn-lt"/>
              </a:rPr>
              <a:t>English introduction to the Lantern Festival</a:t>
            </a:r>
            <a:endParaRPr lang="zh-CN" altLang="en-US" dirty="0">
              <a:solidFill>
                <a:schemeClr val="tx1">
                  <a:lumMod val="95000"/>
                  <a:lumOff val="5000"/>
                </a:schemeClr>
              </a:solidFill>
              <a:cs typeface="+mn-ea"/>
              <a:sym typeface="+mn-lt"/>
            </a:endParaRPr>
          </a:p>
        </p:txBody>
      </p:sp>
      <p:grpSp>
        <p:nvGrpSpPr>
          <p:cNvPr id="27" name="组合 26">
            <a:extLst>
              <a:ext uri="{FF2B5EF4-FFF2-40B4-BE49-F238E27FC236}">
                <a16:creationId xmlns:a16="http://schemas.microsoft.com/office/drawing/2014/main" xmlns="" id="{61BE4B98-D1B0-4015-9B5C-B02B9DC283DF}"/>
              </a:ext>
            </a:extLst>
          </p:cNvPr>
          <p:cNvGrpSpPr/>
          <p:nvPr/>
        </p:nvGrpSpPr>
        <p:grpSpPr>
          <a:xfrm>
            <a:off x="1902163" y="1583952"/>
            <a:ext cx="2045676" cy="497541"/>
            <a:chOff x="3146612" y="3953435"/>
            <a:chExt cx="2045676" cy="497541"/>
          </a:xfrm>
        </p:grpSpPr>
        <p:sp>
          <p:nvSpPr>
            <p:cNvPr id="23" name="椭圆 22">
              <a:extLst>
                <a:ext uri="{FF2B5EF4-FFF2-40B4-BE49-F238E27FC236}">
                  <a16:creationId xmlns:a16="http://schemas.microsoft.com/office/drawing/2014/main" xmlns="" id="{CD2D848C-7306-43D2-8097-5DADFC4D424F}"/>
                </a:ext>
              </a:extLst>
            </p:cNvPr>
            <p:cNvSpPr/>
            <p:nvPr/>
          </p:nvSpPr>
          <p:spPr>
            <a:xfrm>
              <a:off x="3146612" y="3953435"/>
              <a:ext cx="497541" cy="497541"/>
            </a:xfrm>
            <a:prstGeom prst="ellipse">
              <a:avLst/>
            </a:prstGeom>
            <a:solidFill>
              <a:srgbClr val="C80000"/>
            </a:solidFill>
            <a:ln>
              <a:solidFill>
                <a:srgbClr val="FBFA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cs typeface="+mn-ea"/>
                  <a:sym typeface="+mn-lt"/>
                </a:rPr>
                <a:t>正</a:t>
              </a:r>
            </a:p>
          </p:txBody>
        </p:sp>
        <p:sp>
          <p:nvSpPr>
            <p:cNvPr id="24" name="椭圆 23">
              <a:extLst>
                <a:ext uri="{FF2B5EF4-FFF2-40B4-BE49-F238E27FC236}">
                  <a16:creationId xmlns:a16="http://schemas.microsoft.com/office/drawing/2014/main" xmlns="" id="{4DB4A668-124F-4C7A-BA75-01B5F397264C}"/>
                </a:ext>
              </a:extLst>
            </p:cNvPr>
            <p:cNvSpPr/>
            <p:nvPr/>
          </p:nvSpPr>
          <p:spPr>
            <a:xfrm>
              <a:off x="3662657" y="3953435"/>
              <a:ext cx="497541" cy="497541"/>
            </a:xfrm>
            <a:prstGeom prst="ellipse">
              <a:avLst/>
            </a:prstGeom>
            <a:solidFill>
              <a:srgbClr val="C80000"/>
            </a:solidFill>
            <a:ln>
              <a:solidFill>
                <a:srgbClr val="FBFA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cs typeface="+mn-ea"/>
                  <a:sym typeface="+mn-lt"/>
                </a:rPr>
                <a:t>月</a:t>
              </a:r>
            </a:p>
          </p:txBody>
        </p:sp>
        <p:sp>
          <p:nvSpPr>
            <p:cNvPr id="25" name="椭圆 24">
              <a:extLst>
                <a:ext uri="{FF2B5EF4-FFF2-40B4-BE49-F238E27FC236}">
                  <a16:creationId xmlns:a16="http://schemas.microsoft.com/office/drawing/2014/main" xmlns="" id="{133F1B91-2729-430E-AEF0-EC98F366AAA0}"/>
                </a:ext>
              </a:extLst>
            </p:cNvPr>
            <p:cNvSpPr/>
            <p:nvPr/>
          </p:nvSpPr>
          <p:spPr>
            <a:xfrm>
              <a:off x="4178702" y="3953435"/>
              <a:ext cx="497541" cy="497541"/>
            </a:xfrm>
            <a:prstGeom prst="ellipse">
              <a:avLst/>
            </a:prstGeom>
            <a:solidFill>
              <a:srgbClr val="C80000"/>
            </a:solidFill>
            <a:ln>
              <a:solidFill>
                <a:srgbClr val="FBFA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cs typeface="+mn-ea"/>
                  <a:sym typeface="+mn-lt"/>
                </a:rPr>
                <a:t>十</a:t>
              </a:r>
            </a:p>
          </p:txBody>
        </p:sp>
        <p:sp>
          <p:nvSpPr>
            <p:cNvPr id="26" name="椭圆 25">
              <a:extLst>
                <a:ext uri="{FF2B5EF4-FFF2-40B4-BE49-F238E27FC236}">
                  <a16:creationId xmlns:a16="http://schemas.microsoft.com/office/drawing/2014/main" xmlns="" id="{19FF59CC-FA8A-4CA8-8061-CBBA684D7BD1}"/>
                </a:ext>
              </a:extLst>
            </p:cNvPr>
            <p:cNvSpPr/>
            <p:nvPr/>
          </p:nvSpPr>
          <p:spPr>
            <a:xfrm>
              <a:off x="4694747" y="3953435"/>
              <a:ext cx="497541" cy="497541"/>
            </a:xfrm>
            <a:prstGeom prst="ellipse">
              <a:avLst/>
            </a:prstGeom>
            <a:solidFill>
              <a:srgbClr val="C80000"/>
            </a:solidFill>
            <a:ln>
              <a:solidFill>
                <a:srgbClr val="FBFA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cs typeface="+mn-ea"/>
                  <a:sym typeface="+mn-lt"/>
                </a:rPr>
                <a:t>五</a:t>
              </a:r>
            </a:p>
          </p:txBody>
        </p:sp>
      </p:grpSp>
      <p:grpSp>
        <p:nvGrpSpPr>
          <p:cNvPr id="28" name="组合 27">
            <a:extLst>
              <a:ext uri="{FF2B5EF4-FFF2-40B4-BE49-F238E27FC236}">
                <a16:creationId xmlns:a16="http://schemas.microsoft.com/office/drawing/2014/main" xmlns="" id="{AFA8FB17-F270-4882-83B9-716A1364876F}"/>
              </a:ext>
            </a:extLst>
          </p:cNvPr>
          <p:cNvGrpSpPr/>
          <p:nvPr/>
        </p:nvGrpSpPr>
        <p:grpSpPr>
          <a:xfrm>
            <a:off x="4383289" y="1583951"/>
            <a:ext cx="2045676" cy="497541"/>
            <a:chOff x="3146612" y="3953435"/>
            <a:chExt cx="2045676" cy="497541"/>
          </a:xfrm>
        </p:grpSpPr>
        <p:sp>
          <p:nvSpPr>
            <p:cNvPr id="29" name="椭圆 28">
              <a:extLst>
                <a:ext uri="{FF2B5EF4-FFF2-40B4-BE49-F238E27FC236}">
                  <a16:creationId xmlns:a16="http://schemas.microsoft.com/office/drawing/2014/main" xmlns="" id="{28DEEB5C-A9DC-46A7-9F6F-B4CA526A4A46}"/>
                </a:ext>
              </a:extLst>
            </p:cNvPr>
            <p:cNvSpPr/>
            <p:nvPr/>
          </p:nvSpPr>
          <p:spPr>
            <a:xfrm>
              <a:off x="3146612" y="3953435"/>
              <a:ext cx="497541" cy="497541"/>
            </a:xfrm>
            <a:prstGeom prst="ellipse">
              <a:avLst/>
            </a:prstGeom>
            <a:solidFill>
              <a:srgbClr val="C80000"/>
            </a:solidFill>
            <a:ln>
              <a:solidFill>
                <a:srgbClr val="FBFA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cs typeface="+mn-ea"/>
                  <a:sym typeface="+mn-lt"/>
                </a:rPr>
                <a:t>团</a:t>
              </a:r>
            </a:p>
          </p:txBody>
        </p:sp>
        <p:sp>
          <p:nvSpPr>
            <p:cNvPr id="30" name="椭圆 29">
              <a:extLst>
                <a:ext uri="{FF2B5EF4-FFF2-40B4-BE49-F238E27FC236}">
                  <a16:creationId xmlns:a16="http://schemas.microsoft.com/office/drawing/2014/main" xmlns="" id="{EEE0588F-053A-4B08-9B9F-7E99B6834564}"/>
                </a:ext>
              </a:extLst>
            </p:cNvPr>
            <p:cNvSpPr/>
            <p:nvPr/>
          </p:nvSpPr>
          <p:spPr>
            <a:xfrm>
              <a:off x="3662657" y="3953435"/>
              <a:ext cx="497541" cy="497541"/>
            </a:xfrm>
            <a:prstGeom prst="ellipse">
              <a:avLst/>
            </a:prstGeom>
            <a:solidFill>
              <a:srgbClr val="C80000"/>
            </a:solidFill>
            <a:ln>
              <a:solidFill>
                <a:srgbClr val="FBFA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cs typeface="+mn-ea"/>
                  <a:sym typeface="+mn-lt"/>
                </a:rPr>
                <a:t>团</a:t>
              </a:r>
            </a:p>
          </p:txBody>
        </p:sp>
        <p:sp>
          <p:nvSpPr>
            <p:cNvPr id="31" name="椭圆 30">
              <a:extLst>
                <a:ext uri="{FF2B5EF4-FFF2-40B4-BE49-F238E27FC236}">
                  <a16:creationId xmlns:a16="http://schemas.microsoft.com/office/drawing/2014/main" xmlns="" id="{B1533F68-6DF2-4CD5-AFAA-CB01E7D989E8}"/>
                </a:ext>
              </a:extLst>
            </p:cNvPr>
            <p:cNvSpPr/>
            <p:nvPr/>
          </p:nvSpPr>
          <p:spPr>
            <a:xfrm>
              <a:off x="4178702" y="3953435"/>
              <a:ext cx="497541" cy="497541"/>
            </a:xfrm>
            <a:prstGeom prst="ellipse">
              <a:avLst/>
            </a:prstGeom>
            <a:solidFill>
              <a:srgbClr val="C80000"/>
            </a:solidFill>
            <a:ln>
              <a:solidFill>
                <a:srgbClr val="FBFA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cs typeface="+mn-ea"/>
                  <a:sym typeface="+mn-lt"/>
                </a:rPr>
                <a:t>圆</a:t>
              </a:r>
            </a:p>
          </p:txBody>
        </p:sp>
        <p:sp>
          <p:nvSpPr>
            <p:cNvPr id="32" name="椭圆 31">
              <a:extLst>
                <a:ext uri="{FF2B5EF4-FFF2-40B4-BE49-F238E27FC236}">
                  <a16:creationId xmlns:a16="http://schemas.microsoft.com/office/drawing/2014/main" xmlns="" id="{82E4C158-353A-4BBC-9353-7AEEA7041D1D}"/>
                </a:ext>
              </a:extLst>
            </p:cNvPr>
            <p:cNvSpPr/>
            <p:nvPr/>
          </p:nvSpPr>
          <p:spPr>
            <a:xfrm>
              <a:off x="4694747" y="3953435"/>
              <a:ext cx="497541" cy="497541"/>
            </a:xfrm>
            <a:prstGeom prst="ellipse">
              <a:avLst/>
            </a:prstGeom>
            <a:solidFill>
              <a:srgbClr val="C80000"/>
            </a:solidFill>
            <a:ln>
              <a:solidFill>
                <a:srgbClr val="FBFA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cs typeface="+mn-ea"/>
                  <a:sym typeface="+mn-lt"/>
                </a:rPr>
                <a:t>圆</a:t>
              </a:r>
            </a:p>
          </p:txBody>
        </p:sp>
      </p:grpSp>
      <p:sp>
        <p:nvSpPr>
          <p:cNvPr id="33" name="矩形 32">
            <a:extLst>
              <a:ext uri="{FF2B5EF4-FFF2-40B4-BE49-F238E27FC236}">
                <a16:creationId xmlns:a16="http://schemas.microsoft.com/office/drawing/2014/main" xmlns="" id="{2A437262-D34F-4C4C-9E6B-B2A9DEB03C45}"/>
              </a:ext>
            </a:extLst>
          </p:cNvPr>
          <p:cNvSpPr/>
          <p:nvPr/>
        </p:nvSpPr>
        <p:spPr>
          <a:xfrm>
            <a:off x="1932288" y="4078131"/>
            <a:ext cx="4405478" cy="523220"/>
          </a:xfrm>
          <a:prstGeom prst="rect">
            <a:avLst/>
          </a:prstGeom>
        </p:spPr>
        <p:txBody>
          <a:bodyPr wrap="square">
            <a:spAutoFit/>
          </a:bodyPr>
          <a:lstStyle/>
          <a:p>
            <a:pPr algn="dist"/>
            <a:r>
              <a:rPr lang="zh-CN" altLang="en-US" sz="2800" b="1" dirty="0">
                <a:solidFill>
                  <a:schemeClr val="tx1">
                    <a:lumMod val="95000"/>
                    <a:lumOff val="5000"/>
                  </a:schemeClr>
                </a:solidFill>
                <a:cs typeface="+mn-ea"/>
                <a:sym typeface="+mn-lt"/>
              </a:rPr>
              <a:t>元宵节英文介绍主题班会</a:t>
            </a:r>
          </a:p>
        </p:txBody>
      </p:sp>
      <p:pic>
        <p:nvPicPr>
          <p:cNvPr id="35" name="图片 34">
            <a:extLst>
              <a:ext uri="{FF2B5EF4-FFF2-40B4-BE49-F238E27FC236}">
                <a16:creationId xmlns:a16="http://schemas.microsoft.com/office/drawing/2014/main" xmlns="" id="{F1C881F4-87BF-4734-AB1E-E33B32C6C4E0}"/>
              </a:ext>
            </a:extLst>
          </p:cNvPr>
          <p:cNvPicPr>
            <a:picLocks noChangeAspect="1"/>
          </p:cNvPicPr>
          <p:nvPr/>
        </p:nvPicPr>
        <p:blipFill rotWithShape="1">
          <a:blip r:embed="rId6" cstate="screen">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a:ext>
            </a:extLst>
          </a:blip>
          <a:srcRect/>
          <a:stretch/>
        </p:blipFill>
        <p:spPr>
          <a:xfrm>
            <a:off x="1044500" y="1904502"/>
            <a:ext cx="6004736" cy="2229824"/>
          </a:xfrm>
          <a:prstGeom prst="rect">
            <a:avLst/>
          </a:prstGeom>
        </p:spPr>
      </p:pic>
      <p:pic>
        <p:nvPicPr>
          <p:cNvPr id="39" name="图片 38">
            <a:extLst>
              <a:ext uri="{FF2B5EF4-FFF2-40B4-BE49-F238E27FC236}">
                <a16:creationId xmlns:a16="http://schemas.microsoft.com/office/drawing/2014/main" xmlns="" id="{48C1248A-811B-47F9-BA7A-F46053AD58DA}"/>
              </a:ext>
            </a:extLst>
          </p:cNvPr>
          <p:cNvPicPr>
            <a:picLocks noChangeAspect="1"/>
          </p:cNvPicPr>
          <p:nvPr/>
        </p:nvPicPr>
        <p:blipFill rotWithShape="1">
          <a:blip r:embed="rId7" cstate="screen">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a:ext>
            </a:extLst>
          </a:blip>
          <a:srcRect l="21443" t="12445" r="21825" b="9863"/>
          <a:stretch/>
        </p:blipFill>
        <p:spPr>
          <a:xfrm>
            <a:off x="8613804" y="2825622"/>
            <a:ext cx="2931459" cy="4014408"/>
          </a:xfrm>
          <a:prstGeom prst="rect">
            <a:avLst/>
          </a:prstGeom>
        </p:spPr>
      </p:pic>
    </p:spTree>
    <p:extLst>
      <p:ext uri="{BB962C8B-B14F-4D97-AF65-F5344CB8AC3E}">
        <p14:creationId xmlns:p14="http://schemas.microsoft.com/office/powerpoint/2010/main" val="124712630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p14="http://schemas.microsoft.com/office/powerpoint/2010/main" xmlns:a14="http://schemas.microsoft.com/office/drawing/2010/main" xmlns:a16="http://schemas.microsoft.com/office/drawing/2014/main"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22" presetClass="entr" presetSubtype="4"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down)">
                                      <p:cBhvr>
                                        <p:cTn id="13" dur="500"/>
                                        <p:tgtEl>
                                          <p:spTgt spid="11"/>
                                        </p:tgtEl>
                                      </p:cBhvr>
                                    </p:animEffect>
                                  </p:childTnLst>
                                </p:cTn>
                              </p:par>
                              <p:par>
                                <p:cTn id="14" presetID="22" presetClass="entr" presetSubtype="1" fill="hold"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ipe(up)">
                                      <p:cBhvr>
                                        <p:cTn id="16" dur="500"/>
                                        <p:tgtEl>
                                          <p:spTgt spid="15"/>
                                        </p:tgtEl>
                                      </p:cBhvr>
                                    </p:animEffect>
                                  </p:childTnLst>
                                </p:cTn>
                              </p:par>
                              <p:par>
                                <p:cTn id="17" presetID="42" presetClass="entr" presetSubtype="0" fill="hold" nodeType="with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fade">
                                      <p:cBhvr>
                                        <p:cTn id="19" dur="1000"/>
                                        <p:tgtEl>
                                          <p:spTgt spid="39"/>
                                        </p:tgtEl>
                                      </p:cBhvr>
                                    </p:animEffect>
                                    <p:anim calcmode="lin" valueType="num">
                                      <p:cBhvr>
                                        <p:cTn id="20" dur="1000" fill="hold"/>
                                        <p:tgtEl>
                                          <p:spTgt spid="39"/>
                                        </p:tgtEl>
                                        <p:attrNameLst>
                                          <p:attrName>ppt_x</p:attrName>
                                        </p:attrNameLst>
                                      </p:cBhvr>
                                      <p:tavLst>
                                        <p:tav tm="0">
                                          <p:val>
                                            <p:strVal val="#ppt_x"/>
                                          </p:val>
                                        </p:tav>
                                        <p:tav tm="100000">
                                          <p:val>
                                            <p:strVal val="#ppt_x"/>
                                          </p:val>
                                        </p:tav>
                                      </p:tavLst>
                                    </p:anim>
                                    <p:anim calcmode="lin" valueType="num">
                                      <p:cBhvr>
                                        <p:cTn id="21" dur="1000" fill="hold"/>
                                        <p:tgtEl>
                                          <p:spTgt spid="39"/>
                                        </p:tgtEl>
                                        <p:attrNameLst>
                                          <p:attrName>ppt_y</p:attrName>
                                        </p:attrNameLst>
                                      </p:cBhvr>
                                      <p:tavLst>
                                        <p:tav tm="0">
                                          <p:val>
                                            <p:strVal val="#ppt_y+.1"/>
                                          </p:val>
                                        </p:tav>
                                        <p:tav tm="100000">
                                          <p:val>
                                            <p:strVal val="#ppt_y"/>
                                          </p:val>
                                        </p:tav>
                                      </p:tavLst>
                                    </p:anim>
                                  </p:childTnLst>
                                </p:cTn>
                              </p:par>
                              <p:par>
                                <p:cTn id="22" presetID="32" presetClass="emph" presetSubtype="0" fill="hold" nodeType="withEffect">
                                  <p:stCondLst>
                                    <p:cond delay="0"/>
                                  </p:stCondLst>
                                  <p:childTnLst>
                                    <p:animRot by="120000">
                                      <p:cBhvr>
                                        <p:cTn id="23" dur="100" fill="hold">
                                          <p:stCondLst>
                                            <p:cond delay="0"/>
                                          </p:stCondLst>
                                        </p:cTn>
                                        <p:tgtEl>
                                          <p:spTgt spid="39"/>
                                        </p:tgtEl>
                                        <p:attrNameLst>
                                          <p:attrName>r</p:attrName>
                                        </p:attrNameLst>
                                      </p:cBhvr>
                                    </p:animRot>
                                    <p:animRot by="-240000">
                                      <p:cBhvr>
                                        <p:cTn id="24" dur="200" fill="hold">
                                          <p:stCondLst>
                                            <p:cond delay="200"/>
                                          </p:stCondLst>
                                        </p:cTn>
                                        <p:tgtEl>
                                          <p:spTgt spid="39"/>
                                        </p:tgtEl>
                                        <p:attrNameLst>
                                          <p:attrName>r</p:attrName>
                                        </p:attrNameLst>
                                      </p:cBhvr>
                                    </p:animRot>
                                    <p:animRot by="240000">
                                      <p:cBhvr>
                                        <p:cTn id="25" dur="200" fill="hold">
                                          <p:stCondLst>
                                            <p:cond delay="400"/>
                                          </p:stCondLst>
                                        </p:cTn>
                                        <p:tgtEl>
                                          <p:spTgt spid="39"/>
                                        </p:tgtEl>
                                        <p:attrNameLst>
                                          <p:attrName>r</p:attrName>
                                        </p:attrNameLst>
                                      </p:cBhvr>
                                    </p:animRot>
                                    <p:animRot by="-240000">
                                      <p:cBhvr>
                                        <p:cTn id="26" dur="200" fill="hold">
                                          <p:stCondLst>
                                            <p:cond delay="600"/>
                                          </p:stCondLst>
                                        </p:cTn>
                                        <p:tgtEl>
                                          <p:spTgt spid="39"/>
                                        </p:tgtEl>
                                        <p:attrNameLst>
                                          <p:attrName>r</p:attrName>
                                        </p:attrNameLst>
                                      </p:cBhvr>
                                    </p:animRot>
                                    <p:animRot by="120000">
                                      <p:cBhvr>
                                        <p:cTn id="27" dur="200" fill="hold">
                                          <p:stCondLst>
                                            <p:cond delay="800"/>
                                          </p:stCondLst>
                                        </p:cTn>
                                        <p:tgtEl>
                                          <p:spTgt spid="39"/>
                                        </p:tgtEl>
                                        <p:attrNameLst>
                                          <p:attrName>r</p:attrName>
                                        </p:attrNameLst>
                                      </p:cBhvr>
                                    </p:animRot>
                                  </p:childTnLst>
                                </p:cTn>
                              </p:par>
                            </p:childTnLst>
                          </p:cTn>
                        </p:par>
                        <p:par>
                          <p:cTn id="28" fill="hold">
                            <p:stCondLst>
                              <p:cond delay="1000"/>
                            </p:stCondLst>
                            <p:childTnLst>
                              <p:par>
                                <p:cTn id="29" presetID="17" presetClass="entr" presetSubtype="10" fill="hold" nodeType="afterEffect">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cBhvr>
                                        <p:cTn id="31" dur="500" fill="hold"/>
                                        <p:tgtEl>
                                          <p:spTgt spid="27"/>
                                        </p:tgtEl>
                                        <p:attrNameLst>
                                          <p:attrName>ppt_w</p:attrName>
                                        </p:attrNameLst>
                                      </p:cBhvr>
                                      <p:tavLst>
                                        <p:tav tm="0">
                                          <p:val>
                                            <p:fltVal val="0"/>
                                          </p:val>
                                        </p:tav>
                                        <p:tav tm="100000">
                                          <p:val>
                                            <p:strVal val="#ppt_w"/>
                                          </p:val>
                                        </p:tav>
                                      </p:tavLst>
                                    </p:anim>
                                    <p:anim calcmode="lin" valueType="num">
                                      <p:cBhvr>
                                        <p:cTn id="32" dur="500" fill="hold"/>
                                        <p:tgtEl>
                                          <p:spTgt spid="27"/>
                                        </p:tgtEl>
                                        <p:attrNameLst>
                                          <p:attrName>ppt_h</p:attrName>
                                        </p:attrNameLst>
                                      </p:cBhvr>
                                      <p:tavLst>
                                        <p:tav tm="0">
                                          <p:val>
                                            <p:strVal val="#ppt_h"/>
                                          </p:val>
                                        </p:tav>
                                        <p:tav tm="100000">
                                          <p:val>
                                            <p:strVal val="#ppt_h"/>
                                          </p:val>
                                        </p:tav>
                                      </p:tavLst>
                                    </p:anim>
                                  </p:childTnLst>
                                </p:cTn>
                              </p:par>
                            </p:childTnLst>
                          </p:cTn>
                        </p:par>
                        <p:par>
                          <p:cTn id="33" fill="hold">
                            <p:stCondLst>
                              <p:cond delay="1500"/>
                            </p:stCondLst>
                            <p:childTnLst>
                              <p:par>
                                <p:cTn id="34" presetID="17" presetClass="entr" presetSubtype="10" fill="hold" nodeType="afterEffect">
                                  <p:stCondLst>
                                    <p:cond delay="0"/>
                                  </p:stCondLst>
                                  <p:childTnLst>
                                    <p:set>
                                      <p:cBhvr>
                                        <p:cTn id="35" dur="1" fill="hold">
                                          <p:stCondLst>
                                            <p:cond delay="0"/>
                                          </p:stCondLst>
                                        </p:cTn>
                                        <p:tgtEl>
                                          <p:spTgt spid="28"/>
                                        </p:tgtEl>
                                        <p:attrNameLst>
                                          <p:attrName>style.visibility</p:attrName>
                                        </p:attrNameLst>
                                      </p:cBhvr>
                                      <p:to>
                                        <p:strVal val="visible"/>
                                      </p:to>
                                    </p:set>
                                    <p:anim calcmode="lin" valueType="num">
                                      <p:cBhvr>
                                        <p:cTn id="36" dur="500" fill="hold"/>
                                        <p:tgtEl>
                                          <p:spTgt spid="28"/>
                                        </p:tgtEl>
                                        <p:attrNameLst>
                                          <p:attrName>ppt_w</p:attrName>
                                        </p:attrNameLst>
                                      </p:cBhvr>
                                      <p:tavLst>
                                        <p:tav tm="0">
                                          <p:val>
                                            <p:fltVal val="0"/>
                                          </p:val>
                                        </p:tav>
                                        <p:tav tm="100000">
                                          <p:val>
                                            <p:strVal val="#ppt_w"/>
                                          </p:val>
                                        </p:tav>
                                      </p:tavLst>
                                    </p:anim>
                                    <p:anim calcmode="lin" valueType="num">
                                      <p:cBhvr>
                                        <p:cTn id="37" dur="500" fill="hold"/>
                                        <p:tgtEl>
                                          <p:spTgt spid="28"/>
                                        </p:tgtEl>
                                        <p:attrNameLst>
                                          <p:attrName>ppt_h</p:attrName>
                                        </p:attrNameLst>
                                      </p:cBhvr>
                                      <p:tavLst>
                                        <p:tav tm="0">
                                          <p:val>
                                            <p:strVal val="#ppt_h"/>
                                          </p:val>
                                        </p:tav>
                                        <p:tav tm="100000">
                                          <p:val>
                                            <p:strVal val="#ppt_h"/>
                                          </p:val>
                                        </p:tav>
                                      </p:tavLst>
                                    </p:anim>
                                  </p:childTnLst>
                                </p:cTn>
                              </p:par>
                            </p:childTnLst>
                          </p:cTn>
                        </p:par>
                      </p:childTnLst>
                    </p:cTn>
                  </p:par>
                  <p:par>
                    <p:cTn id="38" fill="hold">
                      <p:stCondLst>
                        <p:cond delay="indefinite"/>
                      </p:stCondLst>
                      <p:childTnLst>
                        <p:par>
                          <p:cTn id="39" fill="hold">
                            <p:stCondLst>
                              <p:cond delay="0"/>
                            </p:stCondLst>
                            <p:childTnLst>
                              <p:par>
                                <p:cTn id="40" presetID="50" presetClass="entr" presetSubtype="0" decel="100000" fill="hold" nodeType="clickEffect">
                                  <p:stCondLst>
                                    <p:cond delay="0"/>
                                  </p:stCondLst>
                                  <p:childTnLst>
                                    <p:set>
                                      <p:cBhvr>
                                        <p:cTn id="41" dur="1" fill="hold">
                                          <p:stCondLst>
                                            <p:cond delay="0"/>
                                          </p:stCondLst>
                                        </p:cTn>
                                        <p:tgtEl>
                                          <p:spTgt spid="35"/>
                                        </p:tgtEl>
                                        <p:attrNameLst>
                                          <p:attrName>style.visibility</p:attrName>
                                        </p:attrNameLst>
                                      </p:cBhvr>
                                      <p:to>
                                        <p:strVal val="visible"/>
                                      </p:to>
                                    </p:set>
                                    <p:anim calcmode="lin" valueType="num">
                                      <p:cBhvr>
                                        <p:cTn id="42" dur="1000" fill="hold"/>
                                        <p:tgtEl>
                                          <p:spTgt spid="35"/>
                                        </p:tgtEl>
                                        <p:attrNameLst>
                                          <p:attrName>ppt_w</p:attrName>
                                        </p:attrNameLst>
                                      </p:cBhvr>
                                      <p:tavLst>
                                        <p:tav tm="0">
                                          <p:val>
                                            <p:strVal val="#ppt_w+.3"/>
                                          </p:val>
                                        </p:tav>
                                        <p:tav tm="100000">
                                          <p:val>
                                            <p:strVal val="#ppt_w"/>
                                          </p:val>
                                        </p:tav>
                                      </p:tavLst>
                                    </p:anim>
                                    <p:anim calcmode="lin" valueType="num">
                                      <p:cBhvr>
                                        <p:cTn id="43" dur="1000" fill="hold"/>
                                        <p:tgtEl>
                                          <p:spTgt spid="35"/>
                                        </p:tgtEl>
                                        <p:attrNameLst>
                                          <p:attrName>ppt_h</p:attrName>
                                        </p:attrNameLst>
                                      </p:cBhvr>
                                      <p:tavLst>
                                        <p:tav tm="0">
                                          <p:val>
                                            <p:strVal val="#ppt_h"/>
                                          </p:val>
                                        </p:tav>
                                        <p:tav tm="100000">
                                          <p:val>
                                            <p:strVal val="#ppt_h"/>
                                          </p:val>
                                        </p:tav>
                                      </p:tavLst>
                                    </p:anim>
                                    <p:animEffect transition="in" filter="fade">
                                      <p:cBhvr>
                                        <p:cTn id="44" dur="1000"/>
                                        <p:tgtEl>
                                          <p:spTgt spid="35"/>
                                        </p:tgtEl>
                                      </p:cBhvr>
                                    </p:animEffect>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fade">
                                      <p:cBhvr>
                                        <p:cTn id="49" dur="1000"/>
                                        <p:tgtEl>
                                          <p:spTgt spid="33"/>
                                        </p:tgtEl>
                                      </p:cBhvr>
                                    </p:animEffect>
                                    <p:anim calcmode="lin" valueType="num">
                                      <p:cBhvr>
                                        <p:cTn id="50" dur="1000" fill="hold"/>
                                        <p:tgtEl>
                                          <p:spTgt spid="33"/>
                                        </p:tgtEl>
                                        <p:attrNameLst>
                                          <p:attrName>ppt_x</p:attrName>
                                        </p:attrNameLst>
                                      </p:cBhvr>
                                      <p:tavLst>
                                        <p:tav tm="0">
                                          <p:val>
                                            <p:strVal val="#ppt_x"/>
                                          </p:val>
                                        </p:tav>
                                        <p:tav tm="100000">
                                          <p:val>
                                            <p:strVal val="#ppt_x"/>
                                          </p:val>
                                        </p:tav>
                                      </p:tavLst>
                                    </p:anim>
                                    <p:anim calcmode="lin" valueType="num">
                                      <p:cBhvr>
                                        <p:cTn id="51"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22"/>
                                        </p:tgtEl>
                                        <p:attrNameLst>
                                          <p:attrName>style.visibility</p:attrName>
                                        </p:attrNameLst>
                                      </p:cBhvr>
                                      <p:to>
                                        <p:strVal val="visible"/>
                                      </p:to>
                                    </p:set>
                                    <p:animEffect transition="in" filter="fade">
                                      <p:cBhvr>
                                        <p:cTn id="56" dur="1000"/>
                                        <p:tgtEl>
                                          <p:spTgt spid="22"/>
                                        </p:tgtEl>
                                      </p:cBhvr>
                                    </p:animEffect>
                                    <p:anim calcmode="lin" valueType="num">
                                      <p:cBhvr>
                                        <p:cTn id="57" dur="1000" fill="hold"/>
                                        <p:tgtEl>
                                          <p:spTgt spid="22"/>
                                        </p:tgtEl>
                                        <p:attrNameLst>
                                          <p:attrName>ppt_x</p:attrName>
                                        </p:attrNameLst>
                                      </p:cBhvr>
                                      <p:tavLst>
                                        <p:tav tm="0">
                                          <p:val>
                                            <p:strVal val="#ppt_x"/>
                                          </p:val>
                                        </p:tav>
                                        <p:tav tm="100000">
                                          <p:val>
                                            <p:strVal val="#ppt_x"/>
                                          </p:val>
                                        </p:tav>
                                      </p:tavLst>
                                    </p:anim>
                                    <p:anim calcmode="lin" valueType="num">
                                      <p:cBhvr>
                                        <p:cTn id="58"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3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678093" y="3999926"/>
            <a:ext cx="6669001" cy="1477328"/>
          </a:xfrm>
          <a:prstGeom prst="rect">
            <a:avLst/>
          </a:prstGeom>
        </p:spPr>
        <p:txBody>
          <a:bodyPr wrap="square">
            <a:spAutoFit/>
          </a:bodyPr>
          <a:lstStyle/>
          <a:p>
            <a:r>
              <a:rPr lang="zh-CN" altLang="en-US" b="1" dirty="0">
                <a:solidFill>
                  <a:srgbClr val="C80000"/>
                </a:solidFill>
                <a:cs typeface="+mn-ea"/>
                <a:sym typeface="+mn-lt"/>
              </a:rPr>
              <a:t>猜灯谜也是元宵节活动的一个基本组成部分。灯笼的所有者将谜语写在一张纸条上，然后将纸条展示在灯笼上。如果赏灯者猜出谜语，就将纸条取出，然后找灯笼所有者确认答案。打对的话，他们就可以领取一份小礼品。这个活动起源于宋朝</a:t>
            </a:r>
            <a:r>
              <a:rPr lang="en-US" altLang="zh-CN" b="1" dirty="0">
                <a:solidFill>
                  <a:srgbClr val="C80000"/>
                </a:solidFill>
                <a:cs typeface="+mn-ea"/>
                <a:sym typeface="+mn-lt"/>
              </a:rPr>
              <a:t>(960——1279)</a:t>
            </a:r>
            <a:r>
              <a:rPr lang="zh-CN" altLang="en-US" b="1" dirty="0">
                <a:solidFill>
                  <a:srgbClr val="C80000"/>
                </a:solidFill>
                <a:cs typeface="+mn-ea"/>
                <a:sym typeface="+mn-lt"/>
              </a:rPr>
              <a:t>。猜灯谜活动极富情趣和智慧，因此在全社会广受欢迎。</a:t>
            </a:r>
            <a:r>
              <a:rPr lang="en-US" altLang="zh-CN" b="1" dirty="0">
                <a:solidFill>
                  <a:srgbClr val="C80000"/>
                </a:solidFill>
                <a:cs typeface="+mn-ea"/>
                <a:sym typeface="+mn-lt"/>
              </a:rPr>
              <a:t>"</a:t>
            </a:r>
            <a:endParaRPr lang="zh-CN" altLang="en-US" b="1" dirty="0">
              <a:solidFill>
                <a:srgbClr val="C80000"/>
              </a:solidFill>
              <a:cs typeface="+mn-ea"/>
              <a:sym typeface="+mn-lt"/>
            </a:endParaRPr>
          </a:p>
        </p:txBody>
      </p:sp>
      <p:sp>
        <p:nvSpPr>
          <p:cNvPr id="4" name="矩形 3"/>
          <p:cNvSpPr/>
          <p:nvPr/>
        </p:nvSpPr>
        <p:spPr>
          <a:xfrm>
            <a:off x="1665029" y="1853390"/>
            <a:ext cx="6563481" cy="2062103"/>
          </a:xfrm>
          <a:prstGeom prst="rect">
            <a:avLst/>
          </a:prstGeom>
        </p:spPr>
        <p:txBody>
          <a:bodyPr wrap="square">
            <a:spAutoFit/>
          </a:bodyPr>
          <a:lstStyle/>
          <a:p>
            <a:r>
              <a:rPr lang="en-US" altLang="zh-CN" sz="1600" dirty="0">
                <a:cs typeface="+mn-ea"/>
                <a:sym typeface="+mn-lt"/>
              </a:rPr>
              <a:t>Guessing lantern riddles“ is an essential part of the Festival . Lantern owners write riddles on a piece of paper and post them on the lanterns. If visitors have solutions to the riddles, they can pull the paper out and go to the lantern owners to check their answer. If they are right, they will get a little gift . The activity emerged during people's enjoyment of lanterns in the Song Dynasty(960-1279).As riddle guessing is interesting and full of wisdom, it has become popular among all social strata.</a:t>
            </a:r>
            <a:endParaRPr lang="zh-CN" altLang="en-US" sz="1600" dirty="0">
              <a:cs typeface="+mn-ea"/>
              <a:sym typeface="+mn-lt"/>
            </a:endParaRPr>
          </a:p>
        </p:txBody>
      </p:sp>
      <p:sp>
        <p:nvSpPr>
          <p:cNvPr id="6" name="矩形 5">
            <a:extLst>
              <a:ext uri="{FF2B5EF4-FFF2-40B4-BE49-F238E27FC236}">
                <a16:creationId xmlns:a16="http://schemas.microsoft.com/office/drawing/2014/main" xmlns="" id="{FF65A8E8-F378-4420-945D-10C721BC6CCD}"/>
              </a:ext>
            </a:extLst>
          </p:cNvPr>
          <p:cNvSpPr/>
          <p:nvPr/>
        </p:nvSpPr>
        <p:spPr>
          <a:xfrm>
            <a:off x="1821784" y="1122626"/>
            <a:ext cx="6878077" cy="646331"/>
          </a:xfrm>
          <a:prstGeom prst="rect">
            <a:avLst/>
          </a:prstGeom>
        </p:spPr>
        <p:txBody>
          <a:bodyPr wrap="square">
            <a:spAutoFit/>
          </a:bodyPr>
          <a:lstStyle/>
          <a:p>
            <a:r>
              <a:rPr lang="en-US" altLang="zh-CN" sz="3600" dirty="0">
                <a:solidFill>
                  <a:srgbClr val="C80000"/>
                </a:solidFill>
                <a:cs typeface="+mn-ea"/>
                <a:sym typeface="+mn-lt"/>
              </a:rPr>
              <a:t>Guessing lantern riddles</a:t>
            </a:r>
            <a:r>
              <a:rPr lang="zh-CN" altLang="en-US" sz="3600" dirty="0">
                <a:solidFill>
                  <a:srgbClr val="C80000"/>
                </a:solidFill>
                <a:cs typeface="+mn-ea"/>
                <a:sym typeface="+mn-lt"/>
              </a:rPr>
              <a:t>猜灯谜</a:t>
            </a:r>
          </a:p>
        </p:txBody>
      </p:sp>
      <p:pic>
        <p:nvPicPr>
          <p:cNvPr id="9" name="图片 8">
            <a:extLst>
              <a:ext uri="{FF2B5EF4-FFF2-40B4-BE49-F238E27FC236}">
                <a16:creationId xmlns:a16="http://schemas.microsoft.com/office/drawing/2014/main" xmlns="" id="{7A09C574-916E-4BD4-ACFA-B64E2AD878A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866017" y="2332198"/>
            <a:ext cx="3892731" cy="3892731"/>
          </a:xfrm>
          <a:prstGeom prst="rect">
            <a:avLst/>
          </a:prstGeom>
        </p:spPr>
      </p:pic>
    </p:spTree>
    <p:extLst>
      <p:ext uri="{BB962C8B-B14F-4D97-AF65-F5344CB8AC3E}">
        <p14:creationId xmlns:p14="http://schemas.microsoft.com/office/powerpoint/2010/main" val="387840646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a14="http://schemas.microsoft.com/office/drawing/2010/main" xmlns:a16="http://schemas.microsoft.com/office/drawing/2014/main"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down)">
                                      <p:cBhvr>
                                        <p:cTn id="2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61390" y="1965204"/>
            <a:ext cx="6793844" cy="2308324"/>
          </a:xfrm>
          <a:prstGeom prst="rect">
            <a:avLst/>
          </a:prstGeom>
        </p:spPr>
        <p:txBody>
          <a:bodyPr wrap="square">
            <a:spAutoFit/>
          </a:bodyPr>
          <a:lstStyle/>
          <a:p>
            <a:r>
              <a:rPr lang="en-US" altLang="zh-CN" sz="1600" dirty="0">
                <a:cs typeface="+mn-ea"/>
                <a:sym typeface="+mn-lt"/>
              </a:rPr>
              <a:t>ln the daytime of the Festival, performances such as a dragon lantern dance, a lion dance, a land boat dance, a </a:t>
            </a:r>
            <a:r>
              <a:rPr lang="en-US" altLang="zh-CN" sz="1600" dirty="0" err="1">
                <a:cs typeface="+mn-ea"/>
                <a:sym typeface="+mn-lt"/>
              </a:rPr>
              <a:t>yangge</a:t>
            </a:r>
            <a:r>
              <a:rPr lang="en-US" altLang="zh-CN" sz="1600" dirty="0">
                <a:cs typeface="+mn-ea"/>
                <a:sym typeface="+mn-lt"/>
              </a:rPr>
              <a:t> dance, walking on stilts and beating drums while dancing will be staged. On the night, except for magnificent lanterns, fireworks form a beautiful scene. Most families spare some fireworks from the Spring Festival and let them off in the Lantern Festival. Some local governments will even organize a fireworks party . on the night when the first full moon enters the New Year, people become really intoxicated by the imposing fireworks and /</a:t>
            </a:r>
            <a:r>
              <a:rPr lang="en-US" altLang="zh-CN" sz="1600" dirty="0" err="1">
                <a:cs typeface="+mn-ea"/>
                <a:sym typeface="+mn-lt"/>
              </a:rPr>
              <a:t>pight</a:t>
            </a:r>
            <a:r>
              <a:rPr lang="en-US" altLang="zh-CN" sz="1600" dirty="0">
                <a:cs typeface="+mn-ea"/>
                <a:sym typeface="+mn-lt"/>
              </a:rPr>
              <a:t> moon in the sky.</a:t>
            </a:r>
            <a:endParaRPr lang="zh-CN" altLang="en-US" sz="1600" dirty="0">
              <a:cs typeface="+mn-ea"/>
              <a:sym typeface="+mn-lt"/>
            </a:endParaRPr>
          </a:p>
        </p:txBody>
      </p:sp>
      <p:sp>
        <p:nvSpPr>
          <p:cNvPr id="3" name="矩形 2"/>
          <p:cNvSpPr/>
          <p:nvPr/>
        </p:nvSpPr>
        <p:spPr>
          <a:xfrm>
            <a:off x="1762328" y="1283043"/>
            <a:ext cx="5139548" cy="1200329"/>
          </a:xfrm>
          <a:prstGeom prst="rect">
            <a:avLst/>
          </a:prstGeom>
        </p:spPr>
        <p:txBody>
          <a:bodyPr wrap="square">
            <a:spAutoFit/>
          </a:bodyPr>
          <a:lstStyle/>
          <a:p>
            <a:r>
              <a:rPr lang="en-US" altLang="zh-CN" sz="3600" dirty="0">
                <a:solidFill>
                  <a:srgbClr val="C80000"/>
                </a:solidFill>
                <a:cs typeface="+mn-ea"/>
                <a:sym typeface="+mn-lt"/>
              </a:rPr>
              <a:t>Watch fireworks</a:t>
            </a:r>
            <a:r>
              <a:rPr lang="zh-CN" altLang="en-US" sz="3600" dirty="0">
                <a:solidFill>
                  <a:srgbClr val="C80000"/>
                </a:solidFill>
                <a:cs typeface="+mn-ea"/>
                <a:sym typeface="+mn-lt"/>
              </a:rPr>
              <a:t>看烟花</a:t>
            </a:r>
          </a:p>
        </p:txBody>
      </p:sp>
      <p:sp>
        <p:nvSpPr>
          <p:cNvPr id="4" name="矩形 3"/>
          <p:cNvSpPr/>
          <p:nvPr/>
        </p:nvSpPr>
        <p:spPr>
          <a:xfrm>
            <a:off x="1762328" y="4501847"/>
            <a:ext cx="8667343" cy="1200329"/>
          </a:xfrm>
          <a:prstGeom prst="rect">
            <a:avLst/>
          </a:prstGeom>
        </p:spPr>
        <p:txBody>
          <a:bodyPr wrap="square">
            <a:spAutoFit/>
          </a:bodyPr>
          <a:lstStyle/>
          <a:p>
            <a:r>
              <a:rPr lang="zh-CN" altLang="en-US" b="1" dirty="0">
                <a:solidFill>
                  <a:srgbClr val="C80000"/>
                </a:solidFill>
                <a:cs typeface="+mn-ea"/>
                <a:sym typeface="+mn-lt"/>
              </a:rPr>
              <a:t>元宵节的白天会有舞龙舞狮、划旱船、扭秧歌、踩高跷。而在晚上，除了各种大型灯会，灿烂的焰火也是一幅美丽的画卷。很多家庭在春节时会留下一部分烟花等着元宵节放。有的地方政府甚至会组织焰火晚会。当新年的第一轮圆月升上夜空时，人们都会因燃放的烟火和空中的明月而兴奋。</a:t>
            </a:r>
          </a:p>
        </p:txBody>
      </p:sp>
      <p:pic>
        <p:nvPicPr>
          <p:cNvPr id="6" name="图片 5">
            <a:extLst>
              <a:ext uri="{FF2B5EF4-FFF2-40B4-BE49-F238E27FC236}">
                <a16:creationId xmlns:a16="http://schemas.microsoft.com/office/drawing/2014/main" xmlns="" id="{AC754CFE-A5DB-455A-8171-E21188B55544}"/>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182324" y="856264"/>
            <a:ext cx="3344373" cy="3356602"/>
          </a:xfrm>
          <a:prstGeom prst="rect">
            <a:avLst/>
          </a:prstGeom>
        </p:spPr>
      </p:pic>
    </p:spTree>
    <p:extLst>
      <p:ext uri="{BB962C8B-B14F-4D97-AF65-F5344CB8AC3E}">
        <p14:creationId xmlns:p14="http://schemas.microsoft.com/office/powerpoint/2010/main" val="86415337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a14="http://schemas.microsoft.com/office/drawing/2010/main" xmlns:a16="http://schemas.microsoft.com/office/drawing/2014/main"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anim calcmode="lin" valueType="num">
                                      <p:cBhvr>
                                        <p:cTn id="20" dur="1000" fill="hold"/>
                                        <p:tgtEl>
                                          <p:spTgt spid="2"/>
                                        </p:tgtEl>
                                        <p:attrNameLst>
                                          <p:attrName>ppt_x</p:attrName>
                                        </p:attrNameLst>
                                      </p:cBhvr>
                                      <p:tavLst>
                                        <p:tav tm="0">
                                          <p:val>
                                            <p:strVal val="#ppt_x"/>
                                          </p:val>
                                        </p:tav>
                                        <p:tav tm="100000">
                                          <p:val>
                                            <p:strVal val="#ppt_x"/>
                                          </p:val>
                                        </p:tav>
                                      </p:tavLst>
                                    </p:anim>
                                    <p:anim calcmode="lin" valueType="num">
                                      <p:cBhvr>
                                        <p:cTn id="21"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03F06946-B021-4A70-859C-4CDC194258E5}"/>
              </a:ext>
            </a:extLst>
          </p:cNvPr>
          <p:cNvSpPr/>
          <p:nvPr/>
        </p:nvSpPr>
        <p:spPr>
          <a:xfrm>
            <a:off x="3153757" y="3509302"/>
            <a:ext cx="6643386" cy="1200329"/>
          </a:xfrm>
          <a:prstGeom prst="rect">
            <a:avLst/>
          </a:prstGeom>
        </p:spPr>
        <p:txBody>
          <a:bodyPr wrap="square">
            <a:spAutoFit/>
          </a:bodyPr>
          <a:lstStyle/>
          <a:p>
            <a:r>
              <a:rPr lang="zh-CN" altLang="en-US" sz="7200" dirty="0">
                <a:solidFill>
                  <a:schemeClr val="tx1">
                    <a:lumMod val="95000"/>
                    <a:lumOff val="5000"/>
                  </a:schemeClr>
                </a:solidFill>
                <a:cs typeface="+mn-ea"/>
                <a:sym typeface="+mn-lt"/>
              </a:rPr>
              <a:t>元宵节相关词汇</a:t>
            </a:r>
          </a:p>
        </p:txBody>
      </p:sp>
      <p:pic>
        <p:nvPicPr>
          <p:cNvPr id="4" name="图片 3">
            <a:extLst>
              <a:ext uri="{FF2B5EF4-FFF2-40B4-BE49-F238E27FC236}">
                <a16:creationId xmlns:a16="http://schemas.microsoft.com/office/drawing/2014/main" xmlns="" id="{FDB927DD-A145-451F-A96A-DCA90BE89602}"/>
              </a:ext>
            </a:extLst>
          </p:cNvPr>
          <p:cNvPicPr>
            <a:picLocks noChangeAspect="1"/>
          </p:cNvPicPr>
          <p:nvPr/>
        </p:nvPicPr>
        <p:blipFill rotWithShape="1">
          <a:blip r:embed="rId2" cstate="screen">
            <a:extLst>
              <a:ext uri="{BEBA8EAE-BF5A-486C-A8C5-ECC9F3942E4B}">
                <a14:imgProps xmlns:a14="http://schemas.microsoft.com/office/drawing/2010/main">
                  <a14:imgLayer>
                    <a14:imgEffect>
                      <a14:colorTemperature colorTemp="5900"/>
                    </a14:imgEffect>
                    <a14:imgEffect>
                      <a14:brightnessContrast contrast="20000"/>
                    </a14:imgEffect>
                  </a14:imgLayer>
                </a14:imgProps>
              </a:ext>
              <a:ext uri="{28A0092B-C50C-407E-A947-70E740481C1C}">
                <a14:useLocalDpi xmlns:a14="http://schemas.microsoft.com/office/drawing/2010/main"/>
              </a:ext>
            </a:extLst>
          </a:blip>
          <a:srcRect l="17908" t="8942" r="16956" b="10842"/>
          <a:stretch/>
        </p:blipFill>
        <p:spPr>
          <a:xfrm>
            <a:off x="337237" y="2991393"/>
            <a:ext cx="3139669" cy="3866606"/>
          </a:xfrm>
          <a:prstGeom prst="rect">
            <a:avLst/>
          </a:prstGeom>
        </p:spPr>
      </p:pic>
      <p:grpSp>
        <p:nvGrpSpPr>
          <p:cNvPr id="27" name="组合 26">
            <a:extLst>
              <a:ext uri="{FF2B5EF4-FFF2-40B4-BE49-F238E27FC236}">
                <a16:creationId xmlns:a16="http://schemas.microsoft.com/office/drawing/2014/main" xmlns="" id="{90C9247F-9D10-40B8-A1C4-9B13F1886A1F}"/>
              </a:ext>
            </a:extLst>
          </p:cNvPr>
          <p:cNvGrpSpPr/>
          <p:nvPr/>
        </p:nvGrpSpPr>
        <p:grpSpPr>
          <a:xfrm>
            <a:off x="4777347" y="2497596"/>
            <a:ext cx="3133610" cy="762144"/>
            <a:chOff x="3146612" y="3953435"/>
            <a:chExt cx="2045676" cy="497541"/>
          </a:xfrm>
        </p:grpSpPr>
        <p:sp>
          <p:nvSpPr>
            <p:cNvPr id="28" name="椭圆 27">
              <a:extLst>
                <a:ext uri="{FF2B5EF4-FFF2-40B4-BE49-F238E27FC236}">
                  <a16:creationId xmlns:a16="http://schemas.microsoft.com/office/drawing/2014/main" xmlns="" id="{05B0DE1F-35D2-4A35-AC16-FCCE6E7DF4F0}"/>
                </a:ext>
              </a:extLst>
            </p:cNvPr>
            <p:cNvSpPr/>
            <p:nvPr/>
          </p:nvSpPr>
          <p:spPr>
            <a:xfrm>
              <a:off x="3146612" y="3953435"/>
              <a:ext cx="497541" cy="497541"/>
            </a:xfrm>
            <a:prstGeom prst="ellipse">
              <a:avLst/>
            </a:prstGeom>
            <a:solidFill>
              <a:srgbClr val="C80000"/>
            </a:solidFill>
            <a:ln>
              <a:solidFill>
                <a:srgbClr val="FBFA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cs typeface="+mn-ea"/>
                  <a:sym typeface="+mn-lt"/>
                </a:rPr>
                <a:t>第</a:t>
              </a:r>
            </a:p>
          </p:txBody>
        </p:sp>
        <p:sp>
          <p:nvSpPr>
            <p:cNvPr id="29" name="椭圆 28">
              <a:extLst>
                <a:ext uri="{FF2B5EF4-FFF2-40B4-BE49-F238E27FC236}">
                  <a16:creationId xmlns:a16="http://schemas.microsoft.com/office/drawing/2014/main" xmlns="" id="{EEBA67B0-3D64-438C-841E-2964582733EA}"/>
                </a:ext>
              </a:extLst>
            </p:cNvPr>
            <p:cNvSpPr/>
            <p:nvPr/>
          </p:nvSpPr>
          <p:spPr>
            <a:xfrm>
              <a:off x="3662657" y="3953435"/>
              <a:ext cx="497541" cy="497541"/>
            </a:xfrm>
            <a:prstGeom prst="ellipse">
              <a:avLst/>
            </a:prstGeom>
            <a:solidFill>
              <a:srgbClr val="C80000"/>
            </a:solidFill>
            <a:ln>
              <a:solidFill>
                <a:srgbClr val="FBFA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cs typeface="+mn-ea"/>
                  <a:sym typeface="+mn-lt"/>
                </a:rPr>
                <a:t>三</a:t>
              </a:r>
              <a:endParaRPr lang="en-US" altLang="zh-CN" sz="2800" b="1" dirty="0">
                <a:cs typeface="+mn-ea"/>
                <a:sym typeface="+mn-lt"/>
              </a:endParaRPr>
            </a:p>
          </p:txBody>
        </p:sp>
        <p:sp>
          <p:nvSpPr>
            <p:cNvPr id="30" name="椭圆 29">
              <a:extLst>
                <a:ext uri="{FF2B5EF4-FFF2-40B4-BE49-F238E27FC236}">
                  <a16:creationId xmlns:a16="http://schemas.microsoft.com/office/drawing/2014/main" xmlns="" id="{23A0A5B8-FCB8-4BD2-9403-C94AC6219CC6}"/>
                </a:ext>
              </a:extLst>
            </p:cNvPr>
            <p:cNvSpPr/>
            <p:nvPr/>
          </p:nvSpPr>
          <p:spPr>
            <a:xfrm>
              <a:off x="4178702" y="3953435"/>
              <a:ext cx="497541" cy="497541"/>
            </a:xfrm>
            <a:prstGeom prst="ellipse">
              <a:avLst/>
            </a:prstGeom>
            <a:solidFill>
              <a:srgbClr val="C80000"/>
            </a:solidFill>
            <a:ln>
              <a:solidFill>
                <a:srgbClr val="FBFA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cs typeface="+mn-ea"/>
                  <a:sym typeface="+mn-lt"/>
                </a:rPr>
                <a:t>部</a:t>
              </a:r>
            </a:p>
          </p:txBody>
        </p:sp>
        <p:sp>
          <p:nvSpPr>
            <p:cNvPr id="31" name="椭圆 30">
              <a:extLst>
                <a:ext uri="{FF2B5EF4-FFF2-40B4-BE49-F238E27FC236}">
                  <a16:creationId xmlns:a16="http://schemas.microsoft.com/office/drawing/2014/main" xmlns="" id="{AFD04443-E45E-4A4F-B0A8-8429DD4E5BC8}"/>
                </a:ext>
              </a:extLst>
            </p:cNvPr>
            <p:cNvSpPr/>
            <p:nvPr/>
          </p:nvSpPr>
          <p:spPr>
            <a:xfrm>
              <a:off x="4694747" y="3953435"/>
              <a:ext cx="497541" cy="497541"/>
            </a:xfrm>
            <a:prstGeom prst="ellipse">
              <a:avLst/>
            </a:prstGeom>
            <a:solidFill>
              <a:srgbClr val="C80000"/>
            </a:solidFill>
            <a:ln>
              <a:solidFill>
                <a:srgbClr val="FBFA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cs typeface="+mn-ea"/>
                  <a:sym typeface="+mn-lt"/>
                </a:rPr>
                <a:t>分</a:t>
              </a:r>
            </a:p>
          </p:txBody>
        </p:sp>
      </p:grpSp>
    </p:spTree>
    <p:extLst>
      <p:ext uri="{BB962C8B-B14F-4D97-AF65-F5344CB8AC3E}">
        <p14:creationId xmlns:p14="http://schemas.microsoft.com/office/powerpoint/2010/main" val="591516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p14="http://schemas.microsoft.com/office/powerpoint/2010/main" xmlns:a14="http://schemas.microsoft.com/office/drawing/2010/main" xmlns:a16="http://schemas.microsoft.com/office/drawing/2014/main"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7" presetClass="entr" presetSubtype="10"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p:cTn id="11" dur="500" fill="hold"/>
                                        <p:tgtEl>
                                          <p:spTgt spid="27"/>
                                        </p:tgtEl>
                                        <p:attrNameLst>
                                          <p:attrName>ppt_w</p:attrName>
                                        </p:attrNameLst>
                                      </p:cBhvr>
                                      <p:tavLst>
                                        <p:tav tm="0">
                                          <p:val>
                                            <p:fltVal val="0"/>
                                          </p:val>
                                        </p:tav>
                                        <p:tav tm="100000">
                                          <p:val>
                                            <p:strVal val="#ppt_w"/>
                                          </p:val>
                                        </p:tav>
                                      </p:tavLst>
                                    </p:anim>
                                    <p:anim calcmode="lin" valueType="num">
                                      <p:cBhvr>
                                        <p:cTn id="12" dur="500" fill="hold"/>
                                        <p:tgtEl>
                                          <p:spTgt spid="27"/>
                                        </p:tgtEl>
                                        <p:attrNameLst>
                                          <p:attrName>ppt_h</p:attrName>
                                        </p:attrNameLst>
                                      </p:cBhvr>
                                      <p:tavLst>
                                        <p:tav tm="0">
                                          <p:val>
                                            <p:strVal val="#ppt_h"/>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presetID="50" presetClass="entr" presetSubtype="0" decel="10000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1000" fill="hold"/>
                                        <p:tgtEl>
                                          <p:spTgt spid="2"/>
                                        </p:tgtEl>
                                        <p:attrNameLst>
                                          <p:attrName>ppt_w</p:attrName>
                                        </p:attrNameLst>
                                      </p:cBhvr>
                                      <p:tavLst>
                                        <p:tav tm="0">
                                          <p:val>
                                            <p:strVal val="#ppt_w+.3"/>
                                          </p:val>
                                        </p:tav>
                                        <p:tav tm="100000">
                                          <p:val>
                                            <p:strVal val="#ppt_w"/>
                                          </p:val>
                                        </p:tav>
                                      </p:tavLst>
                                    </p:anim>
                                    <p:anim calcmode="lin" valueType="num">
                                      <p:cBhvr>
                                        <p:cTn id="18" dur="1000" fill="hold"/>
                                        <p:tgtEl>
                                          <p:spTgt spid="2"/>
                                        </p:tgtEl>
                                        <p:attrNameLst>
                                          <p:attrName>ppt_h</p:attrName>
                                        </p:attrNameLst>
                                      </p:cBhvr>
                                      <p:tavLst>
                                        <p:tav tm="0">
                                          <p:val>
                                            <p:strVal val="#ppt_h"/>
                                          </p:val>
                                        </p:tav>
                                        <p:tav tm="100000">
                                          <p:val>
                                            <p:strVal val="#ppt_h"/>
                                          </p:val>
                                        </p:tav>
                                      </p:tavLst>
                                    </p:anim>
                                    <p:animEffect transition="in" filter="fade">
                                      <p:cBhvr>
                                        <p:cTn id="1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274740" y="1520947"/>
            <a:ext cx="2031325" cy="646331"/>
          </a:xfrm>
          <a:prstGeom prst="rect">
            <a:avLst/>
          </a:prstGeom>
        </p:spPr>
        <p:txBody>
          <a:bodyPr wrap="square">
            <a:spAutoFit/>
          </a:bodyPr>
          <a:lstStyle/>
          <a:p>
            <a:r>
              <a:rPr lang="zh-CN" altLang="en-US" sz="3600" dirty="0">
                <a:solidFill>
                  <a:srgbClr val="C80000"/>
                </a:solidFill>
                <a:cs typeface="+mn-ea"/>
                <a:sym typeface="+mn-lt"/>
              </a:rPr>
              <a:t>正月十五</a:t>
            </a:r>
            <a:endParaRPr lang="en-US" altLang="zh-CN" sz="3600" dirty="0">
              <a:solidFill>
                <a:srgbClr val="C80000"/>
              </a:solidFill>
              <a:cs typeface="+mn-ea"/>
              <a:sym typeface="+mn-lt"/>
            </a:endParaRPr>
          </a:p>
        </p:txBody>
      </p:sp>
      <p:sp>
        <p:nvSpPr>
          <p:cNvPr id="4" name="矩形 3"/>
          <p:cNvSpPr/>
          <p:nvPr/>
        </p:nvSpPr>
        <p:spPr>
          <a:xfrm>
            <a:off x="2157720" y="2231829"/>
            <a:ext cx="2148345" cy="589067"/>
          </a:xfrm>
          <a:prstGeom prst="rect">
            <a:avLst/>
          </a:prstGeom>
        </p:spPr>
        <p:txBody>
          <a:bodyPr wrap="square">
            <a:spAutoFit/>
          </a:bodyPr>
          <a:lstStyle/>
          <a:p>
            <a:pPr algn="ctr"/>
            <a:r>
              <a:rPr lang="en-US" altLang="zh-CN" sz="1600" dirty="0">
                <a:solidFill>
                  <a:schemeClr val="tx1">
                    <a:lumMod val="95000"/>
                    <a:lumOff val="5000"/>
                  </a:schemeClr>
                </a:solidFill>
                <a:cs typeface="+mn-ea"/>
                <a:sym typeface="+mn-lt"/>
              </a:rPr>
              <a:t>The 15th day of the 1st lunar month</a:t>
            </a:r>
            <a:endParaRPr lang="zh-CN" altLang="en-US" sz="1600" dirty="0">
              <a:solidFill>
                <a:schemeClr val="tx1">
                  <a:lumMod val="95000"/>
                  <a:lumOff val="5000"/>
                </a:schemeClr>
              </a:solidFill>
              <a:cs typeface="+mn-ea"/>
              <a:sym typeface="+mn-lt"/>
            </a:endParaRPr>
          </a:p>
        </p:txBody>
      </p:sp>
      <p:sp>
        <p:nvSpPr>
          <p:cNvPr id="5" name="矩形 4"/>
          <p:cNvSpPr/>
          <p:nvPr/>
        </p:nvSpPr>
        <p:spPr>
          <a:xfrm>
            <a:off x="2433002" y="3091547"/>
            <a:ext cx="1569660" cy="646331"/>
          </a:xfrm>
          <a:prstGeom prst="rect">
            <a:avLst/>
          </a:prstGeom>
        </p:spPr>
        <p:txBody>
          <a:bodyPr wrap="square">
            <a:spAutoFit/>
          </a:bodyPr>
          <a:lstStyle/>
          <a:p>
            <a:r>
              <a:rPr lang="zh-CN" altLang="en-US" sz="3600" dirty="0">
                <a:solidFill>
                  <a:srgbClr val="C80000"/>
                </a:solidFill>
                <a:cs typeface="+mn-ea"/>
                <a:sym typeface="+mn-lt"/>
              </a:rPr>
              <a:t>元宵节</a:t>
            </a:r>
          </a:p>
        </p:txBody>
      </p:sp>
      <p:sp>
        <p:nvSpPr>
          <p:cNvPr id="6" name="矩形 5"/>
          <p:cNvSpPr/>
          <p:nvPr/>
        </p:nvSpPr>
        <p:spPr>
          <a:xfrm>
            <a:off x="1979394" y="3596330"/>
            <a:ext cx="2504995" cy="589067"/>
          </a:xfrm>
          <a:prstGeom prst="rect">
            <a:avLst/>
          </a:prstGeom>
        </p:spPr>
        <p:txBody>
          <a:bodyPr wrap="square">
            <a:spAutoFit/>
          </a:bodyPr>
          <a:lstStyle/>
          <a:p>
            <a:pPr algn="ctr"/>
            <a:r>
              <a:rPr lang="en-US" altLang="zh-CN" sz="1600" dirty="0">
                <a:solidFill>
                  <a:schemeClr val="tx1">
                    <a:lumMod val="95000"/>
                    <a:lumOff val="5000"/>
                  </a:schemeClr>
                </a:solidFill>
                <a:cs typeface="+mn-ea"/>
                <a:sym typeface="+mn-lt"/>
              </a:rPr>
              <a:t>the Lantern Festival / Festival of Lanterns</a:t>
            </a:r>
          </a:p>
        </p:txBody>
      </p:sp>
      <p:sp>
        <p:nvSpPr>
          <p:cNvPr id="7" name="矩形 6"/>
          <p:cNvSpPr/>
          <p:nvPr/>
        </p:nvSpPr>
        <p:spPr>
          <a:xfrm>
            <a:off x="8331700" y="1585498"/>
            <a:ext cx="1228221" cy="646331"/>
          </a:xfrm>
          <a:prstGeom prst="rect">
            <a:avLst/>
          </a:prstGeom>
        </p:spPr>
        <p:txBody>
          <a:bodyPr wrap="square">
            <a:spAutoFit/>
          </a:bodyPr>
          <a:lstStyle/>
          <a:p>
            <a:r>
              <a:rPr lang="zh-CN" altLang="en-US" sz="3600" dirty="0">
                <a:solidFill>
                  <a:srgbClr val="C80000"/>
                </a:solidFill>
                <a:cs typeface="+mn-ea"/>
                <a:sym typeface="+mn-lt"/>
              </a:rPr>
              <a:t>元宵 </a:t>
            </a:r>
          </a:p>
        </p:txBody>
      </p:sp>
      <p:sp>
        <p:nvSpPr>
          <p:cNvPr id="8" name="矩形 7"/>
          <p:cNvSpPr/>
          <p:nvPr/>
        </p:nvSpPr>
        <p:spPr>
          <a:xfrm>
            <a:off x="7420075" y="2336970"/>
            <a:ext cx="2751924" cy="589067"/>
          </a:xfrm>
          <a:prstGeom prst="rect">
            <a:avLst/>
          </a:prstGeom>
        </p:spPr>
        <p:txBody>
          <a:bodyPr wrap="square">
            <a:spAutoFit/>
          </a:bodyPr>
          <a:lstStyle/>
          <a:p>
            <a:pPr algn="ctr"/>
            <a:r>
              <a:rPr lang="en-US" altLang="zh-CN" sz="1600" dirty="0" err="1">
                <a:solidFill>
                  <a:schemeClr val="tx1">
                    <a:lumMod val="95000"/>
                    <a:lumOff val="5000"/>
                  </a:schemeClr>
                </a:solidFill>
                <a:cs typeface="+mn-ea"/>
                <a:sym typeface="+mn-lt"/>
              </a:rPr>
              <a:t>Yuanxiao</a:t>
            </a:r>
            <a:r>
              <a:rPr lang="en-US" altLang="zh-CN" sz="1600" dirty="0">
                <a:solidFill>
                  <a:schemeClr val="tx1">
                    <a:lumMod val="95000"/>
                    <a:lumOff val="5000"/>
                  </a:schemeClr>
                </a:solidFill>
                <a:cs typeface="+mn-ea"/>
                <a:sym typeface="+mn-lt"/>
              </a:rPr>
              <a:t> / the rice glue ball / sweet dumplings</a:t>
            </a:r>
          </a:p>
        </p:txBody>
      </p:sp>
      <p:sp>
        <p:nvSpPr>
          <p:cNvPr id="9" name="矩形 8"/>
          <p:cNvSpPr/>
          <p:nvPr/>
        </p:nvSpPr>
        <p:spPr>
          <a:xfrm>
            <a:off x="8242039" y="2982498"/>
            <a:ext cx="1107996" cy="646331"/>
          </a:xfrm>
          <a:prstGeom prst="rect">
            <a:avLst/>
          </a:prstGeom>
        </p:spPr>
        <p:txBody>
          <a:bodyPr wrap="square">
            <a:spAutoFit/>
          </a:bodyPr>
          <a:lstStyle/>
          <a:p>
            <a:r>
              <a:rPr lang="zh-CN" altLang="en-US" sz="3600" dirty="0">
                <a:solidFill>
                  <a:srgbClr val="C80000"/>
                </a:solidFill>
                <a:cs typeface="+mn-ea"/>
                <a:sym typeface="+mn-lt"/>
              </a:rPr>
              <a:t>汤圆</a:t>
            </a:r>
          </a:p>
        </p:txBody>
      </p:sp>
      <p:sp>
        <p:nvSpPr>
          <p:cNvPr id="10" name="矩形 9"/>
          <p:cNvSpPr/>
          <p:nvPr/>
        </p:nvSpPr>
        <p:spPr>
          <a:xfrm>
            <a:off x="7359466" y="3514754"/>
            <a:ext cx="3122279" cy="589067"/>
          </a:xfrm>
          <a:prstGeom prst="rect">
            <a:avLst/>
          </a:prstGeom>
        </p:spPr>
        <p:txBody>
          <a:bodyPr wrap="square">
            <a:spAutoFit/>
          </a:bodyPr>
          <a:lstStyle/>
          <a:p>
            <a:pPr algn="ctr"/>
            <a:r>
              <a:rPr lang="en-US" altLang="zh-CN" sz="1600" dirty="0">
                <a:solidFill>
                  <a:schemeClr val="tx1">
                    <a:lumMod val="95000"/>
                    <a:lumOff val="5000"/>
                  </a:schemeClr>
                </a:solidFill>
                <a:cs typeface="+mn-ea"/>
                <a:sym typeface="+mn-lt"/>
              </a:rPr>
              <a:t>glutinous rice balls / glue pudding / sweet dumplings</a:t>
            </a:r>
          </a:p>
        </p:txBody>
      </p:sp>
      <p:sp>
        <p:nvSpPr>
          <p:cNvPr id="11" name="矩形 10"/>
          <p:cNvSpPr/>
          <p:nvPr/>
        </p:nvSpPr>
        <p:spPr>
          <a:xfrm>
            <a:off x="2157720" y="4466421"/>
            <a:ext cx="2218971" cy="646331"/>
          </a:xfrm>
          <a:prstGeom prst="rect">
            <a:avLst/>
          </a:prstGeom>
        </p:spPr>
        <p:txBody>
          <a:bodyPr wrap="square">
            <a:spAutoFit/>
          </a:bodyPr>
          <a:lstStyle/>
          <a:p>
            <a:r>
              <a:rPr lang="zh-CN" altLang="en-US" sz="3600" dirty="0">
                <a:solidFill>
                  <a:srgbClr val="C80000"/>
                </a:solidFill>
                <a:cs typeface="+mn-ea"/>
                <a:sym typeface="+mn-lt"/>
              </a:rPr>
              <a:t>舞龙</a:t>
            </a:r>
            <a:r>
              <a:rPr lang="en-US" altLang="zh-CN" sz="3600" dirty="0">
                <a:solidFill>
                  <a:srgbClr val="C80000"/>
                </a:solidFill>
                <a:cs typeface="+mn-ea"/>
                <a:sym typeface="+mn-lt"/>
              </a:rPr>
              <a:t>/</a:t>
            </a:r>
            <a:r>
              <a:rPr lang="zh-CN" altLang="en-US" sz="3600" dirty="0">
                <a:solidFill>
                  <a:srgbClr val="C80000"/>
                </a:solidFill>
                <a:cs typeface="+mn-ea"/>
                <a:sym typeface="+mn-lt"/>
              </a:rPr>
              <a:t>舞狮</a:t>
            </a:r>
          </a:p>
        </p:txBody>
      </p:sp>
      <p:sp>
        <p:nvSpPr>
          <p:cNvPr id="12" name="矩形 11"/>
          <p:cNvSpPr/>
          <p:nvPr/>
        </p:nvSpPr>
        <p:spPr>
          <a:xfrm>
            <a:off x="2428528" y="5028468"/>
            <a:ext cx="1429287" cy="589067"/>
          </a:xfrm>
          <a:prstGeom prst="rect">
            <a:avLst/>
          </a:prstGeom>
        </p:spPr>
        <p:txBody>
          <a:bodyPr wrap="square">
            <a:spAutoFit/>
          </a:bodyPr>
          <a:lstStyle/>
          <a:p>
            <a:pPr algn="ctr"/>
            <a:r>
              <a:rPr lang="en-US" altLang="zh-CN" sz="1600" dirty="0">
                <a:solidFill>
                  <a:schemeClr val="tx1">
                    <a:lumMod val="95000"/>
                    <a:lumOff val="5000"/>
                  </a:schemeClr>
                </a:solidFill>
                <a:cs typeface="+mn-ea"/>
                <a:sym typeface="+mn-lt"/>
              </a:rPr>
              <a:t>lions/dragons dancing</a:t>
            </a:r>
          </a:p>
        </p:txBody>
      </p:sp>
      <p:sp>
        <p:nvSpPr>
          <p:cNvPr id="13" name="矩形 12"/>
          <p:cNvSpPr/>
          <p:nvPr/>
        </p:nvSpPr>
        <p:spPr>
          <a:xfrm>
            <a:off x="8263998" y="4296261"/>
            <a:ext cx="1569660" cy="646331"/>
          </a:xfrm>
          <a:prstGeom prst="rect">
            <a:avLst/>
          </a:prstGeom>
        </p:spPr>
        <p:txBody>
          <a:bodyPr wrap="square">
            <a:spAutoFit/>
          </a:bodyPr>
          <a:lstStyle/>
          <a:p>
            <a:r>
              <a:rPr lang="zh-CN" altLang="en-US" sz="3600" dirty="0">
                <a:solidFill>
                  <a:srgbClr val="C80000"/>
                </a:solidFill>
                <a:cs typeface="+mn-ea"/>
                <a:sym typeface="+mn-lt"/>
              </a:rPr>
              <a:t>猜灯谜</a:t>
            </a:r>
          </a:p>
        </p:txBody>
      </p:sp>
      <p:sp>
        <p:nvSpPr>
          <p:cNvPr id="14" name="矩形 13"/>
          <p:cNvSpPr/>
          <p:nvPr/>
        </p:nvSpPr>
        <p:spPr>
          <a:xfrm>
            <a:off x="7600595" y="4942592"/>
            <a:ext cx="2233063" cy="338554"/>
          </a:xfrm>
          <a:prstGeom prst="rect">
            <a:avLst/>
          </a:prstGeom>
        </p:spPr>
        <p:txBody>
          <a:bodyPr wrap="square">
            <a:spAutoFit/>
          </a:bodyPr>
          <a:lstStyle/>
          <a:p>
            <a:pPr algn="ctr"/>
            <a:r>
              <a:rPr lang="en-US" altLang="zh-CN" sz="1600" dirty="0">
                <a:solidFill>
                  <a:schemeClr val="tx1">
                    <a:lumMod val="95000"/>
                    <a:lumOff val="5000"/>
                  </a:schemeClr>
                </a:solidFill>
                <a:cs typeface="+mn-ea"/>
                <a:sym typeface="+mn-lt"/>
              </a:rPr>
              <a:t>guess lantern riddles</a:t>
            </a:r>
          </a:p>
        </p:txBody>
      </p:sp>
      <p:pic>
        <p:nvPicPr>
          <p:cNvPr id="15" name="图片 14">
            <a:extLst>
              <a:ext uri="{FF2B5EF4-FFF2-40B4-BE49-F238E27FC236}">
                <a16:creationId xmlns:a16="http://schemas.microsoft.com/office/drawing/2014/main" xmlns="" id="{EE9116E4-45DE-4334-8E99-9B1FA13F2D6F}"/>
              </a:ext>
            </a:extLst>
          </p:cNvPr>
          <p:cNvPicPr>
            <a:picLocks noChangeAspect="1"/>
          </p:cNvPicPr>
          <p:nvPr/>
        </p:nvPicPr>
        <p:blipFill rotWithShape="1">
          <a:blip r:embed="rId3" cstate="screen">
            <a:extLst>
              <a:ext uri="{BEBA8EAE-BF5A-486C-A8C5-ECC9F3942E4B}">
                <a14:imgProps xmlns:a14="http://schemas.microsoft.com/office/drawing/2010/main">
                  <a14:imgLayer>
                    <a14:imgEffect>
                      <a14:saturation sat="400000"/>
                    </a14:imgEffect>
                  </a14:imgLayer>
                </a14:imgProps>
              </a:ext>
              <a:ext uri="{28A0092B-C50C-407E-A947-70E740481C1C}">
                <a14:useLocalDpi xmlns:a14="http://schemas.microsoft.com/office/drawing/2010/main"/>
              </a:ext>
            </a:extLst>
          </a:blip>
          <a:srcRect/>
          <a:stretch/>
        </p:blipFill>
        <p:spPr>
          <a:xfrm>
            <a:off x="4520847" y="1416221"/>
            <a:ext cx="2473543" cy="4310742"/>
          </a:xfrm>
          <a:prstGeom prst="rect">
            <a:avLst/>
          </a:prstGeom>
        </p:spPr>
      </p:pic>
    </p:spTree>
    <p:extLst>
      <p:ext uri="{BB962C8B-B14F-4D97-AF65-F5344CB8AC3E}">
        <p14:creationId xmlns:p14="http://schemas.microsoft.com/office/powerpoint/2010/main" val="386413135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a14="http://schemas.microsoft.com/office/drawing/2010/main" xmlns:a16="http://schemas.microsoft.com/office/drawing/2014/main"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ppt_x"/>
                                          </p:val>
                                        </p:tav>
                                        <p:tav tm="100000">
                                          <p:val>
                                            <p:strVal val="#ppt_x"/>
                                          </p:val>
                                        </p:tav>
                                      </p:tavLst>
                                    </p:anim>
                                    <p:anim calcmode="lin" valueType="num">
                                      <p:cBhvr additive="base">
                                        <p:cTn id="15" dur="500" fill="hold"/>
                                        <p:tgtEl>
                                          <p:spTgt spid="4"/>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fill="hold"/>
                                        <p:tgtEl>
                                          <p:spTgt spid="3"/>
                                        </p:tgtEl>
                                        <p:attrNameLst>
                                          <p:attrName>ppt_x</p:attrName>
                                        </p:attrNameLst>
                                      </p:cBhvr>
                                      <p:tavLst>
                                        <p:tav tm="0">
                                          <p:val>
                                            <p:strVal val="#ppt_x"/>
                                          </p:val>
                                        </p:tav>
                                        <p:tav tm="100000">
                                          <p:val>
                                            <p:strVal val="#ppt_x"/>
                                          </p:val>
                                        </p:tav>
                                      </p:tavLst>
                                    </p:anim>
                                    <p:anim calcmode="lin" valueType="num">
                                      <p:cBhvr additive="base">
                                        <p:cTn id="19" dur="500" fill="hold"/>
                                        <p:tgtEl>
                                          <p:spTgt spid="3"/>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ppt_x"/>
                                          </p:val>
                                        </p:tav>
                                        <p:tav tm="100000">
                                          <p:val>
                                            <p:strVal val="#ppt_x"/>
                                          </p:val>
                                        </p:tav>
                                      </p:tavLst>
                                    </p:anim>
                                    <p:anim calcmode="lin" valueType="num">
                                      <p:cBhvr additive="base">
                                        <p:cTn id="23" dur="500" fill="hold"/>
                                        <p:tgtEl>
                                          <p:spTgt spid="5"/>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500" fill="hold"/>
                                        <p:tgtEl>
                                          <p:spTgt spid="6"/>
                                        </p:tgtEl>
                                        <p:attrNameLst>
                                          <p:attrName>ppt_x</p:attrName>
                                        </p:attrNameLst>
                                      </p:cBhvr>
                                      <p:tavLst>
                                        <p:tav tm="0">
                                          <p:val>
                                            <p:strVal val="#ppt_x"/>
                                          </p:val>
                                        </p:tav>
                                        <p:tav tm="100000">
                                          <p:val>
                                            <p:strVal val="#ppt_x"/>
                                          </p:val>
                                        </p:tav>
                                      </p:tavLst>
                                    </p:anim>
                                    <p:anim calcmode="lin" valueType="num">
                                      <p:cBhvr additive="base">
                                        <p:cTn id="27" dur="500" fill="hold"/>
                                        <p:tgtEl>
                                          <p:spTgt spid="6"/>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additive="base">
                                        <p:cTn id="30" dur="500" fill="hold"/>
                                        <p:tgtEl>
                                          <p:spTgt spid="11"/>
                                        </p:tgtEl>
                                        <p:attrNameLst>
                                          <p:attrName>ppt_x</p:attrName>
                                        </p:attrNameLst>
                                      </p:cBhvr>
                                      <p:tavLst>
                                        <p:tav tm="0">
                                          <p:val>
                                            <p:strVal val="#ppt_x"/>
                                          </p:val>
                                        </p:tav>
                                        <p:tav tm="100000">
                                          <p:val>
                                            <p:strVal val="#ppt_x"/>
                                          </p:val>
                                        </p:tav>
                                      </p:tavLst>
                                    </p:anim>
                                    <p:anim calcmode="lin" valueType="num">
                                      <p:cBhvr additive="base">
                                        <p:cTn id="31" dur="500" fill="hold"/>
                                        <p:tgtEl>
                                          <p:spTgt spid="11"/>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additive="base">
                                        <p:cTn id="34" dur="500" fill="hold"/>
                                        <p:tgtEl>
                                          <p:spTgt spid="12"/>
                                        </p:tgtEl>
                                        <p:attrNameLst>
                                          <p:attrName>ppt_x</p:attrName>
                                        </p:attrNameLst>
                                      </p:cBhvr>
                                      <p:tavLst>
                                        <p:tav tm="0">
                                          <p:val>
                                            <p:strVal val="#ppt_x"/>
                                          </p:val>
                                        </p:tav>
                                        <p:tav tm="100000">
                                          <p:val>
                                            <p:strVal val="#ppt_x"/>
                                          </p:val>
                                        </p:tav>
                                      </p:tavLst>
                                    </p:anim>
                                    <p:anim calcmode="lin" valueType="num">
                                      <p:cBhvr additive="base">
                                        <p:cTn id="35"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fade">
                                      <p:cBhvr>
                                        <p:cTn id="40" dur="1000"/>
                                        <p:tgtEl>
                                          <p:spTgt spid="8"/>
                                        </p:tgtEl>
                                      </p:cBhvr>
                                    </p:animEffect>
                                    <p:anim calcmode="lin" valueType="num">
                                      <p:cBhvr>
                                        <p:cTn id="41" dur="1000" fill="hold"/>
                                        <p:tgtEl>
                                          <p:spTgt spid="8"/>
                                        </p:tgtEl>
                                        <p:attrNameLst>
                                          <p:attrName>ppt_x</p:attrName>
                                        </p:attrNameLst>
                                      </p:cBhvr>
                                      <p:tavLst>
                                        <p:tav tm="0">
                                          <p:val>
                                            <p:strVal val="#ppt_x"/>
                                          </p:val>
                                        </p:tav>
                                        <p:tav tm="100000">
                                          <p:val>
                                            <p:strVal val="#ppt_x"/>
                                          </p:val>
                                        </p:tav>
                                      </p:tavLst>
                                    </p:anim>
                                    <p:anim calcmode="lin" valueType="num">
                                      <p:cBhvr>
                                        <p:cTn id="42" dur="1000" fill="hold"/>
                                        <p:tgtEl>
                                          <p:spTgt spid="8"/>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1000"/>
                                        <p:tgtEl>
                                          <p:spTgt spid="7"/>
                                        </p:tgtEl>
                                      </p:cBhvr>
                                    </p:animEffect>
                                    <p:anim calcmode="lin" valueType="num">
                                      <p:cBhvr>
                                        <p:cTn id="46" dur="1000" fill="hold"/>
                                        <p:tgtEl>
                                          <p:spTgt spid="7"/>
                                        </p:tgtEl>
                                        <p:attrNameLst>
                                          <p:attrName>ppt_x</p:attrName>
                                        </p:attrNameLst>
                                      </p:cBhvr>
                                      <p:tavLst>
                                        <p:tav tm="0">
                                          <p:val>
                                            <p:strVal val="#ppt_x"/>
                                          </p:val>
                                        </p:tav>
                                        <p:tav tm="100000">
                                          <p:val>
                                            <p:strVal val="#ppt_x"/>
                                          </p:val>
                                        </p:tav>
                                      </p:tavLst>
                                    </p:anim>
                                    <p:anim calcmode="lin" valueType="num">
                                      <p:cBhvr>
                                        <p:cTn id="47" dur="1000" fill="hold"/>
                                        <p:tgtEl>
                                          <p:spTgt spid="7"/>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fade">
                                      <p:cBhvr>
                                        <p:cTn id="50" dur="1000"/>
                                        <p:tgtEl>
                                          <p:spTgt spid="9"/>
                                        </p:tgtEl>
                                      </p:cBhvr>
                                    </p:animEffect>
                                    <p:anim calcmode="lin" valueType="num">
                                      <p:cBhvr>
                                        <p:cTn id="51" dur="1000" fill="hold"/>
                                        <p:tgtEl>
                                          <p:spTgt spid="9"/>
                                        </p:tgtEl>
                                        <p:attrNameLst>
                                          <p:attrName>ppt_x</p:attrName>
                                        </p:attrNameLst>
                                      </p:cBhvr>
                                      <p:tavLst>
                                        <p:tav tm="0">
                                          <p:val>
                                            <p:strVal val="#ppt_x"/>
                                          </p:val>
                                        </p:tav>
                                        <p:tav tm="100000">
                                          <p:val>
                                            <p:strVal val="#ppt_x"/>
                                          </p:val>
                                        </p:tav>
                                      </p:tavLst>
                                    </p:anim>
                                    <p:anim calcmode="lin" valueType="num">
                                      <p:cBhvr>
                                        <p:cTn id="52" dur="1000" fill="hold"/>
                                        <p:tgtEl>
                                          <p:spTgt spid="9"/>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1000"/>
                                        <p:tgtEl>
                                          <p:spTgt spid="10"/>
                                        </p:tgtEl>
                                      </p:cBhvr>
                                    </p:animEffect>
                                    <p:anim calcmode="lin" valueType="num">
                                      <p:cBhvr>
                                        <p:cTn id="56" dur="1000" fill="hold"/>
                                        <p:tgtEl>
                                          <p:spTgt spid="10"/>
                                        </p:tgtEl>
                                        <p:attrNameLst>
                                          <p:attrName>ppt_x</p:attrName>
                                        </p:attrNameLst>
                                      </p:cBhvr>
                                      <p:tavLst>
                                        <p:tav tm="0">
                                          <p:val>
                                            <p:strVal val="#ppt_x"/>
                                          </p:val>
                                        </p:tav>
                                        <p:tav tm="100000">
                                          <p:val>
                                            <p:strVal val="#ppt_x"/>
                                          </p:val>
                                        </p:tav>
                                      </p:tavLst>
                                    </p:anim>
                                    <p:anim calcmode="lin" valueType="num">
                                      <p:cBhvr>
                                        <p:cTn id="57" dur="1000" fill="hold"/>
                                        <p:tgtEl>
                                          <p:spTgt spid="10"/>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13"/>
                                        </p:tgtEl>
                                        <p:attrNameLst>
                                          <p:attrName>style.visibility</p:attrName>
                                        </p:attrNameLst>
                                      </p:cBhvr>
                                      <p:to>
                                        <p:strVal val="visible"/>
                                      </p:to>
                                    </p:set>
                                    <p:animEffect transition="in" filter="fade">
                                      <p:cBhvr>
                                        <p:cTn id="60" dur="1000"/>
                                        <p:tgtEl>
                                          <p:spTgt spid="13"/>
                                        </p:tgtEl>
                                      </p:cBhvr>
                                    </p:animEffect>
                                    <p:anim calcmode="lin" valueType="num">
                                      <p:cBhvr>
                                        <p:cTn id="61" dur="1000" fill="hold"/>
                                        <p:tgtEl>
                                          <p:spTgt spid="13"/>
                                        </p:tgtEl>
                                        <p:attrNameLst>
                                          <p:attrName>ppt_x</p:attrName>
                                        </p:attrNameLst>
                                      </p:cBhvr>
                                      <p:tavLst>
                                        <p:tav tm="0">
                                          <p:val>
                                            <p:strVal val="#ppt_x"/>
                                          </p:val>
                                        </p:tav>
                                        <p:tav tm="100000">
                                          <p:val>
                                            <p:strVal val="#ppt_x"/>
                                          </p:val>
                                        </p:tav>
                                      </p:tavLst>
                                    </p:anim>
                                    <p:anim calcmode="lin" valueType="num">
                                      <p:cBhvr>
                                        <p:cTn id="62" dur="1000" fill="hold"/>
                                        <p:tgtEl>
                                          <p:spTgt spid="13"/>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fade">
                                      <p:cBhvr>
                                        <p:cTn id="65" dur="1000"/>
                                        <p:tgtEl>
                                          <p:spTgt spid="14"/>
                                        </p:tgtEl>
                                      </p:cBhvr>
                                    </p:animEffect>
                                    <p:anim calcmode="lin" valueType="num">
                                      <p:cBhvr>
                                        <p:cTn id="66" dur="1000" fill="hold"/>
                                        <p:tgtEl>
                                          <p:spTgt spid="14"/>
                                        </p:tgtEl>
                                        <p:attrNameLst>
                                          <p:attrName>ppt_x</p:attrName>
                                        </p:attrNameLst>
                                      </p:cBhvr>
                                      <p:tavLst>
                                        <p:tav tm="0">
                                          <p:val>
                                            <p:strVal val="#ppt_x"/>
                                          </p:val>
                                        </p:tav>
                                        <p:tav tm="100000">
                                          <p:val>
                                            <p:strVal val="#ppt_x"/>
                                          </p:val>
                                        </p:tav>
                                      </p:tavLst>
                                    </p:anim>
                                    <p:anim calcmode="lin" valueType="num">
                                      <p:cBhvr>
                                        <p:cTn id="67"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P spid="13" grpId="0"/>
      <p:bldP spid="1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991352" y="5097183"/>
            <a:ext cx="2122410" cy="338554"/>
          </a:xfrm>
          <a:prstGeom prst="rect">
            <a:avLst/>
          </a:prstGeom>
        </p:spPr>
        <p:txBody>
          <a:bodyPr wrap="square">
            <a:spAutoFit/>
          </a:bodyPr>
          <a:lstStyle/>
          <a:p>
            <a:r>
              <a:rPr lang="en-US" altLang="zh-CN" sz="1600" dirty="0">
                <a:solidFill>
                  <a:schemeClr val="tx1">
                    <a:lumMod val="95000"/>
                    <a:lumOff val="5000"/>
                  </a:schemeClr>
                </a:solidFill>
                <a:cs typeface="+mn-ea"/>
                <a:sym typeface="+mn-lt"/>
              </a:rPr>
              <a:t>exhibit of lanterns</a:t>
            </a:r>
            <a:endParaRPr lang="zh-CN" altLang="en-US" sz="1600" dirty="0">
              <a:solidFill>
                <a:schemeClr val="tx1">
                  <a:lumMod val="95000"/>
                  <a:lumOff val="5000"/>
                </a:schemeClr>
              </a:solidFill>
              <a:cs typeface="+mn-ea"/>
              <a:sym typeface="+mn-lt"/>
            </a:endParaRPr>
          </a:p>
        </p:txBody>
      </p:sp>
      <p:sp>
        <p:nvSpPr>
          <p:cNvPr id="3" name="矩形 2"/>
          <p:cNvSpPr/>
          <p:nvPr/>
        </p:nvSpPr>
        <p:spPr>
          <a:xfrm>
            <a:off x="2245299" y="2728809"/>
            <a:ext cx="1689886" cy="646331"/>
          </a:xfrm>
          <a:prstGeom prst="rect">
            <a:avLst/>
          </a:prstGeom>
        </p:spPr>
        <p:txBody>
          <a:bodyPr wrap="square">
            <a:spAutoFit/>
          </a:bodyPr>
          <a:lstStyle/>
          <a:p>
            <a:r>
              <a:rPr lang="zh-CN" altLang="en-US" sz="3600" dirty="0">
                <a:solidFill>
                  <a:srgbClr val="C80000"/>
                </a:solidFill>
                <a:cs typeface="+mn-ea"/>
                <a:sym typeface="+mn-lt"/>
              </a:rPr>
              <a:t>对对联 </a:t>
            </a:r>
          </a:p>
        </p:txBody>
      </p:sp>
      <p:sp>
        <p:nvSpPr>
          <p:cNvPr id="4" name="矩形 3"/>
          <p:cNvSpPr/>
          <p:nvPr/>
        </p:nvSpPr>
        <p:spPr>
          <a:xfrm>
            <a:off x="5470599" y="2728808"/>
            <a:ext cx="1569660" cy="646331"/>
          </a:xfrm>
          <a:prstGeom prst="rect">
            <a:avLst/>
          </a:prstGeom>
        </p:spPr>
        <p:txBody>
          <a:bodyPr wrap="square">
            <a:spAutoFit/>
          </a:bodyPr>
          <a:lstStyle/>
          <a:p>
            <a:r>
              <a:rPr lang="zh-CN" altLang="en-US" sz="3600" dirty="0">
                <a:solidFill>
                  <a:srgbClr val="C80000"/>
                </a:solidFill>
                <a:cs typeface="+mn-ea"/>
                <a:sym typeface="+mn-lt"/>
              </a:rPr>
              <a:t>赏花灯</a:t>
            </a:r>
          </a:p>
        </p:txBody>
      </p:sp>
      <p:sp>
        <p:nvSpPr>
          <p:cNvPr id="5" name="矩形 4"/>
          <p:cNvSpPr/>
          <p:nvPr/>
        </p:nvSpPr>
        <p:spPr>
          <a:xfrm>
            <a:off x="8670712" y="2782669"/>
            <a:ext cx="1107996" cy="646331"/>
          </a:xfrm>
          <a:prstGeom prst="rect">
            <a:avLst/>
          </a:prstGeom>
        </p:spPr>
        <p:txBody>
          <a:bodyPr wrap="square">
            <a:spAutoFit/>
          </a:bodyPr>
          <a:lstStyle/>
          <a:p>
            <a:r>
              <a:rPr lang="zh-CN" altLang="en-US" sz="3600" dirty="0">
                <a:solidFill>
                  <a:srgbClr val="C80000"/>
                </a:solidFill>
                <a:cs typeface="+mn-ea"/>
                <a:sym typeface="+mn-lt"/>
              </a:rPr>
              <a:t>灯花</a:t>
            </a:r>
          </a:p>
        </p:txBody>
      </p:sp>
      <p:sp>
        <p:nvSpPr>
          <p:cNvPr id="6" name="矩形 5"/>
          <p:cNvSpPr/>
          <p:nvPr/>
        </p:nvSpPr>
        <p:spPr>
          <a:xfrm>
            <a:off x="2431146" y="4322201"/>
            <a:ext cx="1107996" cy="646331"/>
          </a:xfrm>
          <a:prstGeom prst="rect">
            <a:avLst/>
          </a:prstGeom>
        </p:spPr>
        <p:txBody>
          <a:bodyPr wrap="square">
            <a:spAutoFit/>
          </a:bodyPr>
          <a:lstStyle/>
          <a:p>
            <a:r>
              <a:rPr lang="zh-CN" altLang="en-US" sz="3600" dirty="0">
                <a:solidFill>
                  <a:srgbClr val="C80000"/>
                </a:solidFill>
                <a:cs typeface="+mn-ea"/>
                <a:sym typeface="+mn-lt"/>
              </a:rPr>
              <a:t>灯会</a:t>
            </a:r>
          </a:p>
        </p:txBody>
      </p:sp>
      <p:sp>
        <p:nvSpPr>
          <p:cNvPr id="7" name="矩形 6"/>
          <p:cNvSpPr/>
          <p:nvPr/>
        </p:nvSpPr>
        <p:spPr>
          <a:xfrm>
            <a:off x="2099877" y="3534959"/>
            <a:ext cx="2061783" cy="338554"/>
          </a:xfrm>
          <a:prstGeom prst="rect">
            <a:avLst/>
          </a:prstGeom>
        </p:spPr>
        <p:txBody>
          <a:bodyPr wrap="none">
            <a:spAutoFit/>
          </a:bodyPr>
          <a:lstStyle/>
          <a:p>
            <a:r>
              <a:rPr lang="en-US" altLang="zh-CN" sz="1600" dirty="0">
                <a:solidFill>
                  <a:schemeClr val="tx1">
                    <a:lumMod val="95000"/>
                    <a:lumOff val="5000"/>
                  </a:schemeClr>
                </a:solidFill>
                <a:cs typeface="+mn-ea"/>
                <a:sym typeface="+mn-lt"/>
              </a:rPr>
              <a:t>play couplets game</a:t>
            </a:r>
          </a:p>
        </p:txBody>
      </p:sp>
      <p:sp>
        <p:nvSpPr>
          <p:cNvPr id="8" name="矩形 7"/>
          <p:cNvSpPr/>
          <p:nvPr/>
        </p:nvSpPr>
        <p:spPr>
          <a:xfrm>
            <a:off x="5004382" y="3520915"/>
            <a:ext cx="2462534" cy="338554"/>
          </a:xfrm>
          <a:prstGeom prst="rect">
            <a:avLst/>
          </a:prstGeom>
        </p:spPr>
        <p:txBody>
          <a:bodyPr wrap="none">
            <a:spAutoFit/>
          </a:bodyPr>
          <a:lstStyle/>
          <a:p>
            <a:r>
              <a:rPr lang="en-US" altLang="zh-CN" sz="1600" dirty="0">
                <a:solidFill>
                  <a:schemeClr val="tx1">
                    <a:lumMod val="95000"/>
                    <a:lumOff val="5000"/>
                  </a:schemeClr>
                </a:solidFill>
                <a:cs typeface="+mn-ea"/>
                <a:sym typeface="+mn-lt"/>
              </a:rPr>
              <a:t>enjoy beautiful lanterns</a:t>
            </a:r>
          </a:p>
        </p:txBody>
      </p:sp>
      <p:sp>
        <p:nvSpPr>
          <p:cNvPr id="9" name="矩形 8"/>
          <p:cNvSpPr/>
          <p:nvPr/>
        </p:nvSpPr>
        <p:spPr>
          <a:xfrm>
            <a:off x="8775433" y="3517592"/>
            <a:ext cx="691215" cy="338554"/>
          </a:xfrm>
          <a:prstGeom prst="rect">
            <a:avLst/>
          </a:prstGeom>
        </p:spPr>
        <p:txBody>
          <a:bodyPr wrap="none">
            <a:spAutoFit/>
          </a:bodyPr>
          <a:lstStyle/>
          <a:p>
            <a:r>
              <a:rPr lang="en-US" altLang="zh-CN" sz="1600" dirty="0">
                <a:solidFill>
                  <a:schemeClr val="tx1">
                    <a:lumMod val="95000"/>
                    <a:lumOff val="5000"/>
                  </a:schemeClr>
                </a:solidFill>
                <a:cs typeface="+mn-ea"/>
                <a:sym typeface="+mn-lt"/>
              </a:rPr>
              <a:t>snuff</a:t>
            </a:r>
          </a:p>
        </p:txBody>
      </p:sp>
      <p:sp>
        <p:nvSpPr>
          <p:cNvPr id="10" name="矩形 9"/>
          <p:cNvSpPr/>
          <p:nvPr/>
        </p:nvSpPr>
        <p:spPr>
          <a:xfrm>
            <a:off x="8439880" y="5083964"/>
            <a:ext cx="2018270" cy="338554"/>
          </a:xfrm>
          <a:prstGeom prst="rect">
            <a:avLst/>
          </a:prstGeom>
        </p:spPr>
        <p:txBody>
          <a:bodyPr wrap="square">
            <a:spAutoFit/>
          </a:bodyPr>
          <a:lstStyle/>
          <a:p>
            <a:r>
              <a:rPr lang="en-US" altLang="zh-CN" sz="1600" dirty="0">
                <a:solidFill>
                  <a:schemeClr val="tx1">
                    <a:lumMod val="95000"/>
                    <a:lumOff val="5000"/>
                  </a:schemeClr>
                </a:solidFill>
                <a:cs typeface="+mn-ea"/>
                <a:sym typeface="+mn-lt"/>
              </a:rPr>
              <a:t>walking on stilts</a:t>
            </a:r>
            <a:endParaRPr lang="zh-CN" altLang="en-US" sz="1600" dirty="0">
              <a:solidFill>
                <a:schemeClr val="tx1">
                  <a:lumMod val="95000"/>
                  <a:lumOff val="5000"/>
                </a:schemeClr>
              </a:solidFill>
              <a:cs typeface="+mn-ea"/>
              <a:sym typeface="+mn-lt"/>
            </a:endParaRPr>
          </a:p>
        </p:txBody>
      </p:sp>
      <p:sp>
        <p:nvSpPr>
          <p:cNvPr id="11" name="矩形 10"/>
          <p:cNvSpPr/>
          <p:nvPr/>
        </p:nvSpPr>
        <p:spPr>
          <a:xfrm>
            <a:off x="5470599" y="4274298"/>
            <a:ext cx="1569660" cy="646331"/>
          </a:xfrm>
          <a:prstGeom prst="rect">
            <a:avLst/>
          </a:prstGeom>
        </p:spPr>
        <p:txBody>
          <a:bodyPr wrap="square">
            <a:spAutoFit/>
          </a:bodyPr>
          <a:lstStyle/>
          <a:p>
            <a:r>
              <a:rPr lang="zh-CN" altLang="en-US" sz="3600" dirty="0">
                <a:solidFill>
                  <a:srgbClr val="C80000"/>
                </a:solidFill>
                <a:cs typeface="+mn-ea"/>
                <a:sym typeface="+mn-lt"/>
              </a:rPr>
              <a:t>耍龙灯</a:t>
            </a:r>
          </a:p>
        </p:txBody>
      </p:sp>
      <p:sp>
        <p:nvSpPr>
          <p:cNvPr id="12" name="矩形 11"/>
          <p:cNvSpPr/>
          <p:nvPr/>
        </p:nvSpPr>
        <p:spPr>
          <a:xfrm>
            <a:off x="8439880" y="4322200"/>
            <a:ext cx="1569660" cy="646331"/>
          </a:xfrm>
          <a:prstGeom prst="rect">
            <a:avLst/>
          </a:prstGeom>
        </p:spPr>
        <p:txBody>
          <a:bodyPr wrap="square">
            <a:spAutoFit/>
          </a:bodyPr>
          <a:lstStyle/>
          <a:p>
            <a:r>
              <a:rPr lang="zh-CN" altLang="en-US" sz="3600" dirty="0">
                <a:solidFill>
                  <a:srgbClr val="C80000"/>
                </a:solidFill>
                <a:cs typeface="+mn-ea"/>
                <a:sym typeface="+mn-lt"/>
              </a:rPr>
              <a:t>踩高跷</a:t>
            </a:r>
          </a:p>
        </p:txBody>
      </p:sp>
      <p:sp>
        <p:nvSpPr>
          <p:cNvPr id="13" name="矩形 12"/>
          <p:cNvSpPr/>
          <p:nvPr/>
        </p:nvSpPr>
        <p:spPr>
          <a:xfrm>
            <a:off x="5028177" y="5097183"/>
            <a:ext cx="2369559" cy="338554"/>
          </a:xfrm>
          <a:prstGeom prst="rect">
            <a:avLst/>
          </a:prstGeom>
        </p:spPr>
        <p:txBody>
          <a:bodyPr wrap="none">
            <a:spAutoFit/>
          </a:bodyPr>
          <a:lstStyle/>
          <a:p>
            <a:r>
              <a:rPr lang="en-US" altLang="zh-CN" sz="1600" dirty="0">
                <a:solidFill>
                  <a:schemeClr val="tx1">
                    <a:lumMod val="95000"/>
                    <a:lumOff val="5000"/>
                  </a:schemeClr>
                </a:solidFill>
                <a:cs typeface="+mn-ea"/>
                <a:sym typeface="+mn-lt"/>
              </a:rPr>
              <a:t>dragon lantern dancing</a:t>
            </a:r>
          </a:p>
        </p:txBody>
      </p:sp>
      <p:pic>
        <p:nvPicPr>
          <p:cNvPr id="17" name="图片 16">
            <a:extLst>
              <a:ext uri="{FF2B5EF4-FFF2-40B4-BE49-F238E27FC236}">
                <a16:creationId xmlns:a16="http://schemas.microsoft.com/office/drawing/2014/main" xmlns="" id="{208E0B41-5869-48AC-B278-60020FC748A0}"/>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475234" y="770530"/>
            <a:ext cx="3603171" cy="1750864"/>
          </a:xfrm>
          <a:prstGeom prst="rect">
            <a:avLst/>
          </a:prstGeom>
        </p:spPr>
      </p:pic>
    </p:spTree>
    <p:extLst>
      <p:ext uri="{BB962C8B-B14F-4D97-AF65-F5344CB8AC3E}">
        <p14:creationId xmlns:p14="http://schemas.microsoft.com/office/powerpoint/2010/main" val="424164473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a14="http://schemas.microsoft.com/office/drawing/2010/main" xmlns:a16="http://schemas.microsoft.com/office/drawing/2014/main"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1000"/>
                                        <p:tgtEl>
                                          <p:spTgt spid="2"/>
                                        </p:tgtEl>
                                      </p:cBhvr>
                                    </p:animEffect>
                                    <p:anim calcmode="lin" valueType="num">
                                      <p:cBhvr>
                                        <p:cTn id="28" dur="1000" fill="hold"/>
                                        <p:tgtEl>
                                          <p:spTgt spid="2"/>
                                        </p:tgtEl>
                                        <p:attrNameLst>
                                          <p:attrName>ppt_x</p:attrName>
                                        </p:attrNameLst>
                                      </p:cBhvr>
                                      <p:tavLst>
                                        <p:tav tm="0">
                                          <p:val>
                                            <p:strVal val="#ppt_x"/>
                                          </p:val>
                                        </p:tav>
                                        <p:tav tm="100000">
                                          <p:val>
                                            <p:strVal val="#ppt_x"/>
                                          </p:val>
                                        </p:tav>
                                      </p:tavLst>
                                    </p:anim>
                                    <p:anim calcmode="lin" valueType="num">
                                      <p:cBhvr>
                                        <p:cTn id="29" dur="1000" fill="hold"/>
                                        <p:tgtEl>
                                          <p:spTgt spid="2"/>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1000"/>
                                        <p:tgtEl>
                                          <p:spTgt spid="13"/>
                                        </p:tgtEl>
                                      </p:cBhvr>
                                    </p:animEffect>
                                    <p:anim calcmode="lin" valueType="num">
                                      <p:cBhvr>
                                        <p:cTn id="33" dur="1000" fill="hold"/>
                                        <p:tgtEl>
                                          <p:spTgt spid="13"/>
                                        </p:tgtEl>
                                        <p:attrNameLst>
                                          <p:attrName>ppt_x</p:attrName>
                                        </p:attrNameLst>
                                      </p:cBhvr>
                                      <p:tavLst>
                                        <p:tav tm="0">
                                          <p:val>
                                            <p:strVal val="#ppt_x"/>
                                          </p:val>
                                        </p:tav>
                                        <p:tav tm="100000">
                                          <p:val>
                                            <p:strVal val="#ppt_x"/>
                                          </p:val>
                                        </p:tav>
                                      </p:tavLst>
                                    </p:anim>
                                    <p:anim calcmode="lin" valueType="num">
                                      <p:cBhvr>
                                        <p:cTn id="34" dur="1000" fill="hold"/>
                                        <p:tgtEl>
                                          <p:spTgt spid="13"/>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1000"/>
                                        <p:tgtEl>
                                          <p:spTgt spid="11"/>
                                        </p:tgtEl>
                                      </p:cBhvr>
                                    </p:animEffect>
                                    <p:anim calcmode="lin" valueType="num">
                                      <p:cBhvr>
                                        <p:cTn id="38" dur="1000" fill="hold"/>
                                        <p:tgtEl>
                                          <p:spTgt spid="11"/>
                                        </p:tgtEl>
                                        <p:attrNameLst>
                                          <p:attrName>ppt_x</p:attrName>
                                        </p:attrNameLst>
                                      </p:cBhvr>
                                      <p:tavLst>
                                        <p:tav tm="0">
                                          <p:val>
                                            <p:strVal val="#ppt_x"/>
                                          </p:val>
                                        </p:tav>
                                        <p:tav tm="100000">
                                          <p:val>
                                            <p:strVal val="#ppt_x"/>
                                          </p:val>
                                        </p:tav>
                                      </p:tavLst>
                                    </p:anim>
                                    <p:anim calcmode="lin" valueType="num">
                                      <p:cBhvr>
                                        <p:cTn id="39" dur="1000" fill="hold"/>
                                        <p:tgtEl>
                                          <p:spTgt spid="11"/>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1000"/>
                                        <p:tgtEl>
                                          <p:spTgt spid="8"/>
                                        </p:tgtEl>
                                      </p:cBhvr>
                                    </p:animEffect>
                                    <p:anim calcmode="lin" valueType="num">
                                      <p:cBhvr>
                                        <p:cTn id="43" dur="1000" fill="hold"/>
                                        <p:tgtEl>
                                          <p:spTgt spid="8"/>
                                        </p:tgtEl>
                                        <p:attrNameLst>
                                          <p:attrName>ppt_x</p:attrName>
                                        </p:attrNameLst>
                                      </p:cBhvr>
                                      <p:tavLst>
                                        <p:tav tm="0">
                                          <p:val>
                                            <p:strVal val="#ppt_x"/>
                                          </p:val>
                                        </p:tav>
                                        <p:tav tm="100000">
                                          <p:val>
                                            <p:strVal val="#ppt_x"/>
                                          </p:val>
                                        </p:tav>
                                      </p:tavLst>
                                    </p:anim>
                                    <p:anim calcmode="lin" valueType="num">
                                      <p:cBhvr>
                                        <p:cTn id="44" dur="1000" fill="hold"/>
                                        <p:tgtEl>
                                          <p:spTgt spid="8"/>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
                                        </p:tgtEl>
                                        <p:attrNameLst>
                                          <p:attrName>style.visibility</p:attrName>
                                        </p:attrNameLst>
                                      </p:cBhvr>
                                      <p:to>
                                        <p:strVal val="visible"/>
                                      </p:to>
                                    </p:set>
                                    <p:animEffect transition="in" filter="fade">
                                      <p:cBhvr>
                                        <p:cTn id="47" dur="1000"/>
                                        <p:tgtEl>
                                          <p:spTgt spid="4"/>
                                        </p:tgtEl>
                                      </p:cBhvr>
                                    </p:animEffect>
                                    <p:anim calcmode="lin" valueType="num">
                                      <p:cBhvr>
                                        <p:cTn id="48" dur="1000" fill="hold"/>
                                        <p:tgtEl>
                                          <p:spTgt spid="4"/>
                                        </p:tgtEl>
                                        <p:attrNameLst>
                                          <p:attrName>ppt_x</p:attrName>
                                        </p:attrNameLst>
                                      </p:cBhvr>
                                      <p:tavLst>
                                        <p:tav tm="0">
                                          <p:val>
                                            <p:strVal val="#ppt_x"/>
                                          </p:val>
                                        </p:tav>
                                        <p:tav tm="100000">
                                          <p:val>
                                            <p:strVal val="#ppt_x"/>
                                          </p:val>
                                        </p:tav>
                                      </p:tavLst>
                                    </p:anim>
                                    <p:anim calcmode="lin" valueType="num">
                                      <p:cBhvr>
                                        <p:cTn id="49" dur="1000" fill="hold"/>
                                        <p:tgtEl>
                                          <p:spTgt spid="4"/>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5"/>
                                        </p:tgtEl>
                                        <p:attrNameLst>
                                          <p:attrName>style.visibility</p:attrName>
                                        </p:attrNameLst>
                                      </p:cBhvr>
                                      <p:to>
                                        <p:strVal val="visible"/>
                                      </p:to>
                                    </p:set>
                                    <p:animEffect transition="in" filter="fade">
                                      <p:cBhvr>
                                        <p:cTn id="52" dur="1000"/>
                                        <p:tgtEl>
                                          <p:spTgt spid="5"/>
                                        </p:tgtEl>
                                      </p:cBhvr>
                                    </p:animEffect>
                                    <p:anim calcmode="lin" valueType="num">
                                      <p:cBhvr>
                                        <p:cTn id="53" dur="1000" fill="hold"/>
                                        <p:tgtEl>
                                          <p:spTgt spid="5"/>
                                        </p:tgtEl>
                                        <p:attrNameLst>
                                          <p:attrName>ppt_x</p:attrName>
                                        </p:attrNameLst>
                                      </p:cBhvr>
                                      <p:tavLst>
                                        <p:tav tm="0">
                                          <p:val>
                                            <p:strVal val="#ppt_x"/>
                                          </p:val>
                                        </p:tav>
                                        <p:tav tm="100000">
                                          <p:val>
                                            <p:strVal val="#ppt_x"/>
                                          </p:val>
                                        </p:tav>
                                      </p:tavLst>
                                    </p:anim>
                                    <p:anim calcmode="lin" valueType="num">
                                      <p:cBhvr>
                                        <p:cTn id="54" dur="1000" fill="hold"/>
                                        <p:tgtEl>
                                          <p:spTgt spid="5"/>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9"/>
                                        </p:tgtEl>
                                        <p:attrNameLst>
                                          <p:attrName>style.visibility</p:attrName>
                                        </p:attrNameLst>
                                      </p:cBhvr>
                                      <p:to>
                                        <p:strVal val="visible"/>
                                      </p:to>
                                    </p:set>
                                    <p:animEffect transition="in" filter="fade">
                                      <p:cBhvr>
                                        <p:cTn id="57" dur="1000"/>
                                        <p:tgtEl>
                                          <p:spTgt spid="9"/>
                                        </p:tgtEl>
                                      </p:cBhvr>
                                    </p:animEffect>
                                    <p:anim calcmode="lin" valueType="num">
                                      <p:cBhvr>
                                        <p:cTn id="58" dur="1000" fill="hold"/>
                                        <p:tgtEl>
                                          <p:spTgt spid="9"/>
                                        </p:tgtEl>
                                        <p:attrNameLst>
                                          <p:attrName>ppt_x</p:attrName>
                                        </p:attrNameLst>
                                      </p:cBhvr>
                                      <p:tavLst>
                                        <p:tav tm="0">
                                          <p:val>
                                            <p:strVal val="#ppt_x"/>
                                          </p:val>
                                        </p:tav>
                                        <p:tav tm="100000">
                                          <p:val>
                                            <p:strVal val="#ppt_x"/>
                                          </p:val>
                                        </p:tav>
                                      </p:tavLst>
                                    </p:anim>
                                    <p:anim calcmode="lin" valueType="num">
                                      <p:cBhvr>
                                        <p:cTn id="59" dur="1000" fill="hold"/>
                                        <p:tgtEl>
                                          <p:spTgt spid="9"/>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2"/>
                                        </p:tgtEl>
                                        <p:attrNameLst>
                                          <p:attrName>style.visibility</p:attrName>
                                        </p:attrNameLst>
                                      </p:cBhvr>
                                      <p:to>
                                        <p:strVal val="visible"/>
                                      </p:to>
                                    </p:set>
                                    <p:animEffect transition="in" filter="fade">
                                      <p:cBhvr>
                                        <p:cTn id="62" dur="1000"/>
                                        <p:tgtEl>
                                          <p:spTgt spid="12"/>
                                        </p:tgtEl>
                                      </p:cBhvr>
                                    </p:animEffect>
                                    <p:anim calcmode="lin" valueType="num">
                                      <p:cBhvr>
                                        <p:cTn id="63" dur="1000" fill="hold"/>
                                        <p:tgtEl>
                                          <p:spTgt spid="12"/>
                                        </p:tgtEl>
                                        <p:attrNameLst>
                                          <p:attrName>ppt_x</p:attrName>
                                        </p:attrNameLst>
                                      </p:cBhvr>
                                      <p:tavLst>
                                        <p:tav tm="0">
                                          <p:val>
                                            <p:strVal val="#ppt_x"/>
                                          </p:val>
                                        </p:tav>
                                        <p:tav tm="100000">
                                          <p:val>
                                            <p:strVal val="#ppt_x"/>
                                          </p:val>
                                        </p:tav>
                                      </p:tavLst>
                                    </p:anim>
                                    <p:anim calcmode="lin" valueType="num">
                                      <p:cBhvr>
                                        <p:cTn id="64" dur="1000" fill="hold"/>
                                        <p:tgtEl>
                                          <p:spTgt spid="12"/>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1000"/>
                                        <p:tgtEl>
                                          <p:spTgt spid="10"/>
                                        </p:tgtEl>
                                      </p:cBhvr>
                                    </p:animEffect>
                                    <p:anim calcmode="lin" valueType="num">
                                      <p:cBhvr>
                                        <p:cTn id="68" dur="1000" fill="hold"/>
                                        <p:tgtEl>
                                          <p:spTgt spid="10"/>
                                        </p:tgtEl>
                                        <p:attrNameLst>
                                          <p:attrName>ppt_x</p:attrName>
                                        </p:attrNameLst>
                                      </p:cBhvr>
                                      <p:tavLst>
                                        <p:tav tm="0">
                                          <p:val>
                                            <p:strVal val="#ppt_x"/>
                                          </p:val>
                                        </p:tav>
                                        <p:tav tm="100000">
                                          <p:val>
                                            <p:strVal val="#ppt_x"/>
                                          </p:val>
                                        </p:tav>
                                      </p:tavLst>
                                    </p:anim>
                                    <p:anim calcmode="lin" valueType="num">
                                      <p:cBhvr>
                                        <p:cTn id="6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P spid="8" grpId="0"/>
      <p:bldP spid="9" grpId="0"/>
      <p:bldP spid="10" grpId="0"/>
      <p:bldP spid="11" grpId="0"/>
      <p:bldP spid="12" grpId="0"/>
      <p:bldP spid="1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61431" y="4839446"/>
            <a:ext cx="3389870" cy="338554"/>
          </a:xfrm>
          <a:prstGeom prst="rect">
            <a:avLst/>
          </a:prstGeom>
        </p:spPr>
        <p:txBody>
          <a:bodyPr wrap="square">
            <a:spAutoFit/>
          </a:bodyPr>
          <a:lstStyle/>
          <a:p>
            <a:r>
              <a:rPr lang="en-US" altLang="zh-CN" sz="1600" dirty="0">
                <a:solidFill>
                  <a:schemeClr val="tx1">
                    <a:lumMod val="95000"/>
                    <a:lumOff val="5000"/>
                  </a:schemeClr>
                </a:solidFill>
                <a:cs typeface="+mn-ea"/>
                <a:sym typeface="+mn-lt"/>
              </a:rPr>
              <a:t>Lantern Festival's temple fair </a:t>
            </a:r>
            <a:endParaRPr lang="zh-CN" altLang="en-US" sz="1600" dirty="0">
              <a:solidFill>
                <a:schemeClr val="tx1">
                  <a:lumMod val="95000"/>
                  <a:lumOff val="5000"/>
                </a:schemeClr>
              </a:solidFill>
              <a:cs typeface="+mn-ea"/>
              <a:sym typeface="+mn-lt"/>
            </a:endParaRPr>
          </a:p>
        </p:txBody>
      </p:sp>
      <p:sp>
        <p:nvSpPr>
          <p:cNvPr id="3" name="矩形 2"/>
          <p:cNvSpPr/>
          <p:nvPr/>
        </p:nvSpPr>
        <p:spPr>
          <a:xfrm>
            <a:off x="8231241" y="2896152"/>
            <a:ext cx="1569660" cy="646331"/>
          </a:xfrm>
          <a:prstGeom prst="rect">
            <a:avLst/>
          </a:prstGeom>
        </p:spPr>
        <p:txBody>
          <a:bodyPr wrap="square">
            <a:spAutoFit/>
          </a:bodyPr>
          <a:lstStyle/>
          <a:p>
            <a:r>
              <a:rPr lang="zh-CN" altLang="en-US" sz="3600" dirty="0">
                <a:solidFill>
                  <a:srgbClr val="C80000"/>
                </a:solidFill>
                <a:cs typeface="+mn-ea"/>
                <a:sym typeface="+mn-lt"/>
              </a:rPr>
              <a:t>腰鼓舞</a:t>
            </a:r>
          </a:p>
        </p:txBody>
      </p:sp>
      <p:sp>
        <p:nvSpPr>
          <p:cNvPr id="4" name="矩形 3"/>
          <p:cNvSpPr/>
          <p:nvPr/>
        </p:nvSpPr>
        <p:spPr>
          <a:xfrm>
            <a:off x="8434821" y="3483893"/>
            <a:ext cx="1309974" cy="338554"/>
          </a:xfrm>
          <a:prstGeom prst="rect">
            <a:avLst/>
          </a:prstGeom>
        </p:spPr>
        <p:txBody>
          <a:bodyPr wrap="none">
            <a:spAutoFit/>
          </a:bodyPr>
          <a:lstStyle/>
          <a:p>
            <a:r>
              <a:rPr lang="en-US" altLang="zh-CN" sz="1600" dirty="0">
                <a:solidFill>
                  <a:schemeClr val="tx1">
                    <a:lumMod val="95000"/>
                    <a:lumOff val="5000"/>
                  </a:schemeClr>
                </a:solidFill>
                <a:cs typeface="+mn-ea"/>
                <a:sym typeface="+mn-lt"/>
              </a:rPr>
              <a:t>drum dance</a:t>
            </a:r>
            <a:endParaRPr lang="zh-CN" altLang="en-US" sz="1600" dirty="0">
              <a:solidFill>
                <a:schemeClr val="tx1">
                  <a:lumMod val="95000"/>
                  <a:lumOff val="5000"/>
                </a:schemeClr>
              </a:solidFill>
              <a:cs typeface="+mn-ea"/>
              <a:sym typeface="+mn-lt"/>
            </a:endParaRPr>
          </a:p>
        </p:txBody>
      </p:sp>
      <p:sp>
        <p:nvSpPr>
          <p:cNvPr id="5" name="矩形 4"/>
          <p:cNvSpPr/>
          <p:nvPr/>
        </p:nvSpPr>
        <p:spPr>
          <a:xfrm>
            <a:off x="4399920" y="1675632"/>
            <a:ext cx="2031325" cy="646331"/>
          </a:xfrm>
          <a:prstGeom prst="rect">
            <a:avLst/>
          </a:prstGeom>
        </p:spPr>
        <p:txBody>
          <a:bodyPr wrap="square">
            <a:spAutoFit/>
          </a:bodyPr>
          <a:lstStyle/>
          <a:p>
            <a:r>
              <a:rPr lang="zh-CN" altLang="en-US" sz="3600" dirty="0">
                <a:solidFill>
                  <a:srgbClr val="C80000"/>
                </a:solidFill>
                <a:cs typeface="+mn-ea"/>
                <a:sym typeface="+mn-lt"/>
              </a:rPr>
              <a:t>焰火大会</a:t>
            </a:r>
          </a:p>
        </p:txBody>
      </p:sp>
      <p:sp>
        <p:nvSpPr>
          <p:cNvPr id="6" name="矩形 5"/>
          <p:cNvSpPr/>
          <p:nvPr/>
        </p:nvSpPr>
        <p:spPr>
          <a:xfrm>
            <a:off x="4589043" y="2250130"/>
            <a:ext cx="1699504" cy="338554"/>
          </a:xfrm>
          <a:prstGeom prst="rect">
            <a:avLst/>
          </a:prstGeom>
        </p:spPr>
        <p:txBody>
          <a:bodyPr wrap="none">
            <a:spAutoFit/>
          </a:bodyPr>
          <a:lstStyle/>
          <a:p>
            <a:r>
              <a:rPr lang="en-US" altLang="zh-CN" sz="1600" dirty="0">
                <a:solidFill>
                  <a:schemeClr val="tx1">
                    <a:lumMod val="95000"/>
                    <a:lumOff val="5000"/>
                  </a:schemeClr>
                </a:solidFill>
                <a:cs typeface="+mn-ea"/>
                <a:sym typeface="+mn-lt"/>
              </a:rPr>
              <a:t>fireworks party</a:t>
            </a:r>
            <a:endParaRPr lang="zh-CN" altLang="en-US" sz="1600" dirty="0">
              <a:solidFill>
                <a:schemeClr val="tx1">
                  <a:lumMod val="95000"/>
                  <a:lumOff val="5000"/>
                </a:schemeClr>
              </a:solidFill>
              <a:cs typeface="+mn-ea"/>
              <a:sym typeface="+mn-lt"/>
            </a:endParaRPr>
          </a:p>
        </p:txBody>
      </p:sp>
      <p:sp>
        <p:nvSpPr>
          <p:cNvPr id="7" name="矩形 6"/>
          <p:cNvSpPr/>
          <p:nvPr/>
        </p:nvSpPr>
        <p:spPr>
          <a:xfrm>
            <a:off x="8319481" y="1560343"/>
            <a:ext cx="1107996" cy="646331"/>
          </a:xfrm>
          <a:prstGeom prst="rect">
            <a:avLst/>
          </a:prstGeom>
        </p:spPr>
        <p:txBody>
          <a:bodyPr wrap="square">
            <a:spAutoFit/>
          </a:bodyPr>
          <a:lstStyle/>
          <a:p>
            <a:r>
              <a:rPr lang="zh-CN" altLang="en-US" sz="3600" dirty="0">
                <a:solidFill>
                  <a:srgbClr val="C80000"/>
                </a:solidFill>
                <a:cs typeface="+mn-ea"/>
                <a:sym typeface="+mn-lt"/>
              </a:rPr>
              <a:t>戏曲</a:t>
            </a:r>
          </a:p>
        </p:txBody>
      </p:sp>
      <p:sp>
        <p:nvSpPr>
          <p:cNvPr id="8" name="矩形 7"/>
          <p:cNvSpPr/>
          <p:nvPr/>
        </p:nvSpPr>
        <p:spPr>
          <a:xfrm>
            <a:off x="8054786" y="2174853"/>
            <a:ext cx="1763624" cy="338554"/>
          </a:xfrm>
          <a:prstGeom prst="rect">
            <a:avLst/>
          </a:prstGeom>
        </p:spPr>
        <p:txBody>
          <a:bodyPr wrap="none">
            <a:spAutoFit/>
          </a:bodyPr>
          <a:lstStyle/>
          <a:p>
            <a:r>
              <a:rPr lang="en-US" altLang="zh-CN" sz="1600" dirty="0">
                <a:solidFill>
                  <a:schemeClr val="tx1">
                    <a:lumMod val="95000"/>
                    <a:lumOff val="5000"/>
                  </a:schemeClr>
                </a:solidFill>
                <a:cs typeface="+mn-ea"/>
                <a:sym typeface="+mn-lt"/>
              </a:rPr>
              <a:t>traditional opera</a:t>
            </a:r>
            <a:endParaRPr lang="zh-CN" altLang="en-US" sz="1600" dirty="0">
              <a:solidFill>
                <a:schemeClr val="tx1">
                  <a:lumMod val="95000"/>
                  <a:lumOff val="5000"/>
                </a:schemeClr>
              </a:solidFill>
              <a:cs typeface="+mn-ea"/>
              <a:sym typeface="+mn-lt"/>
            </a:endParaRPr>
          </a:p>
        </p:txBody>
      </p:sp>
      <p:sp>
        <p:nvSpPr>
          <p:cNvPr id="9" name="矩形 8"/>
          <p:cNvSpPr/>
          <p:nvPr/>
        </p:nvSpPr>
        <p:spPr>
          <a:xfrm>
            <a:off x="4940088" y="2920009"/>
            <a:ext cx="1107996" cy="646331"/>
          </a:xfrm>
          <a:prstGeom prst="rect">
            <a:avLst/>
          </a:prstGeom>
        </p:spPr>
        <p:txBody>
          <a:bodyPr wrap="square">
            <a:spAutoFit/>
          </a:bodyPr>
          <a:lstStyle/>
          <a:p>
            <a:r>
              <a:rPr lang="zh-CN" altLang="en-US" sz="3600" dirty="0">
                <a:solidFill>
                  <a:srgbClr val="C80000"/>
                </a:solidFill>
                <a:cs typeface="+mn-ea"/>
                <a:sym typeface="+mn-lt"/>
              </a:rPr>
              <a:t>杂耍</a:t>
            </a:r>
          </a:p>
        </p:txBody>
      </p:sp>
      <p:sp>
        <p:nvSpPr>
          <p:cNvPr id="10" name="矩形 9"/>
          <p:cNvSpPr/>
          <p:nvPr/>
        </p:nvSpPr>
        <p:spPr>
          <a:xfrm>
            <a:off x="4255605" y="3523018"/>
            <a:ext cx="2534668" cy="338554"/>
          </a:xfrm>
          <a:prstGeom prst="rect">
            <a:avLst/>
          </a:prstGeom>
        </p:spPr>
        <p:txBody>
          <a:bodyPr wrap="none">
            <a:spAutoFit/>
          </a:bodyPr>
          <a:lstStyle/>
          <a:p>
            <a:r>
              <a:rPr lang="en-US" altLang="zh-CN" sz="1600" dirty="0">
                <a:solidFill>
                  <a:schemeClr val="tx1">
                    <a:lumMod val="95000"/>
                    <a:lumOff val="5000"/>
                  </a:schemeClr>
                </a:solidFill>
                <a:cs typeface="+mn-ea"/>
                <a:sym typeface="+mn-lt"/>
              </a:rPr>
              <a:t>variety show/vaudeville</a:t>
            </a:r>
            <a:endParaRPr lang="zh-CN" altLang="en-US" sz="1600" dirty="0">
              <a:solidFill>
                <a:schemeClr val="tx1">
                  <a:lumMod val="95000"/>
                  <a:lumOff val="5000"/>
                </a:schemeClr>
              </a:solidFill>
              <a:cs typeface="+mn-ea"/>
              <a:sym typeface="+mn-lt"/>
            </a:endParaRPr>
          </a:p>
        </p:txBody>
      </p:sp>
      <p:sp>
        <p:nvSpPr>
          <p:cNvPr id="11" name="矩形 10"/>
          <p:cNvSpPr/>
          <p:nvPr/>
        </p:nvSpPr>
        <p:spPr>
          <a:xfrm>
            <a:off x="4550132" y="4217190"/>
            <a:ext cx="2031325" cy="646331"/>
          </a:xfrm>
          <a:prstGeom prst="rect">
            <a:avLst/>
          </a:prstGeom>
        </p:spPr>
        <p:txBody>
          <a:bodyPr wrap="square">
            <a:spAutoFit/>
          </a:bodyPr>
          <a:lstStyle/>
          <a:p>
            <a:r>
              <a:rPr lang="zh-CN" altLang="en-US" sz="3600" dirty="0">
                <a:solidFill>
                  <a:srgbClr val="C80000"/>
                </a:solidFill>
                <a:cs typeface="+mn-ea"/>
                <a:sym typeface="+mn-lt"/>
              </a:rPr>
              <a:t>元宵庙会</a:t>
            </a:r>
          </a:p>
        </p:txBody>
      </p:sp>
      <p:sp>
        <p:nvSpPr>
          <p:cNvPr id="12" name="矩形 11"/>
          <p:cNvSpPr/>
          <p:nvPr/>
        </p:nvSpPr>
        <p:spPr>
          <a:xfrm>
            <a:off x="8319481" y="4193115"/>
            <a:ext cx="2031325" cy="646331"/>
          </a:xfrm>
          <a:prstGeom prst="rect">
            <a:avLst/>
          </a:prstGeom>
        </p:spPr>
        <p:txBody>
          <a:bodyPr wrap="square">
            <a:spAutoFit/>
          </a:bodyPr>
          <a:lstStyle/>
          <a:p>
            <a:r>
              <a:rPr lang="zh-CN" altLang="en-US" sz="3600" dirty="0">
                <a:solidFill>
                  <a:srgbClr val="C80000"/>
                </a:solidFill>
                <a:cs typeface="+mn-ea"/>
                <a:sym typeface="+mn-lt"/>
              </a:rPr>
              <a:t>彩灯庙会</a:t>
            </a:r>
          </a:p>
        </p:txBody>
      </p:sp>
      <p:sp>
        <p:nvSpPr>
          <p:cNvPr id="13" name="矩形 12"/>
          <p:cNvSpPr/>
          <p:nvPr/>
        </p:nvSpPr>
        <p:spPr>
          <a:xfrm>
            <a:off x="7921676" y="4839446"/>
            <a:ext cx="2892138" cy="338554"/>
          </a:xfrm>
          <a:prstGeom prst="rect">
            <a:avLst/>
          </a:prstGeom>
        </p:spPr>
        <p:txBody>
          <a:bodyPr wrap="none">
            <a:spAutoFit/>
          </a:bodyPr>
          <a:lstStyle/>
          <a:p>
            <a:r>
              <a:rPr lang="en-US" altLang="zh-CN" sz="1600" dirty="0">
                <a:solidFill>
                  <a:schemeClr val="tx1">
                    <a:lumMod val="95000"/>
                    <a:lumOff val="5000"/>
                  </a:schemeClr>
                </a:solidFill>
                <a:cs typeface="+mn-ea"/>
                <a:sym typeface="+mn-lt"/>
              </a:rPr>
              <a:t>colored lanterns' temple fair</a:t>
            </a:r>
            <a:endParaRPr lang="zh-CN" altLang="en-US" sz="1600" dirty="0">
              <a:solidFill>
                <a:schemeClr val="tx1">
                  <a:lumMod val="95000"/>
                  <a:lumOff val="5000"/>
                </a:schemeClr>
              </a:solidFill>
              <a:cs typeface="+mn-ea"/>
              <a:sym typeface="+mn-lt"/>
            </a:endParaRPr>
          </a:p>
        </p:txBody>
      </p:sp>
      <p:pic>
        <p:nvPicPr>
          <p:cNvPr id="15" name="图片 14">
            <a:extLst>
              <a:ext uri="{FF2B5EF4-FFF2-40B4-BE49-F238E27FC236}">
                <a16:creationId xmlns:a16="http://schemas.microsoft.com/office/drawing/2014/main" xmlns="" id="{814930DF-368F-4ABA-8684-A288EF57383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47560" y="1880765"/>
            <a:ext cx="3206255" cy="3206255"/>
          </a:xfrm>
          <a:prstGeom prst="rect">
            <a:avLst/>
          </a:prstGeom>
        </p:spPr>
      </p:pic>
    </p:spTree>
    <p:extLst>
      <p:ext uri="{BB962C8B-B14F-4D97-AF65-F5344CB8AC3E}">
        <p14:creationId xmlns:p14="http://schemas.microsoft.com/office/powerpoint/2010/main" val="20690671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a14="http://schemas.microsoft.com/office/drawing/2010/main" xmlns:a16="http://schemas.microsoft.com/office/drawing/2014/main"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1000" fill="hold"/>
                                        <p:tgtEl>
                                          <p:spTgt spid="10"/>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1000"/>
                                        <p:tgtEl>
                                          <p:spTgt spid="11"/>
                                        </p:tgtEl>
                                      </p:cBhvr>
                                    </p:animEffect>
                                    <p:anim calcmode="lin" valueType="num">
                                      <p:cBhvr>
                                        <p:cTn id="33" dur="1000" fill="hold"/>
                                        <p:tgtEl>
                                          <p:spTgt spid="11"/>
                                        </p:tgtEl>
                                        <p:attrNameLst>
                                          <p:attrName>ppt_x</p:attrName>
                                        </p:attrNameLst>
                                      </p:cBhvr>
                                      <p:tavLst>
                                        <p:tav tm="0">
                                          <p:val>
                                            <p:strVal val="#ppt_x"/>
                                          </p:val>
                                        </p:tav>
                                        <p:tav tm="100000">
                                          <p:val>
                                            <p:strVal val="#ppt_x"/>
                                          </p:val>
                                        </p:tav>
                                      </p:tavLst>
                                    </p:anim>
                                    <p:anim calcmode="lin" valueType="num">
                                      <p:cBhvr>
                                        <p:cTn id="34" dur="1000" fill="hold"/>
                                        <p:tgtEl>
                                          <p:spTgt spid="11"/>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fade">
                                      <p:cBhvr>
                                        <p:cTn id="37" dur="1000"/>
                                        <p:tgtEl>
                                          <p:spTgt spid="2"/>
                                        </p:tgtEl>
                                      </p:cBhvr>
                                    </p:animEffect>
                                    <p:anim calcmode="lin" valueType="num">
                                      <p:cBhvr>
                                        <p:cTn id="38" dur="1000" fill="hold"/>
                                        <p:tgtEl>
                                          <p:spTgt spid="2"/>
                                        </p:tgtEl>
                                        <p:attrNameLst>
                                          <p:attrName>ppt_x</p:attrName>
                                        </p:attrNameLst>
                                      </p:cBhvr>
                                      <p:tavLst>
                                        <p:tav tm="0">
                                          <p:val>
                                            <p:strVal val="#ppt_x"/>
                                          </p:val>
                                        </p:tav>
                                        <p:tav tm="100000">
                                          <p:val>
                                            <p:strVal val="#ppt_x"/>
                                          </p:val>
                                        </p:tav>
                                      </p:tavLst>
                                    </p:anim>
                                    <p:anim calcmode="lin" valueType="num">
                                      <p:cBhvr>
                                        <p:cTn id="39" dur="1000" fill="hold"/>
                                        <p:tgtEl>
                                          <p:spTgt spid="2"/>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1000"/>
                                        <p:tgtEl>
                                          <p:spTgt spid="13"/>
                                        </p:tgtEl>
                                      </p:cBhvr>
                                    </p:animEffect>
                                    <p:anim calcmode="lin" valueType="num">
                                      <p:cBhvr>
                                        <p:cTn id="43" dur="1000" fill="hold"/>
                                        <p:tgtEl>
                                          <p:spTgt spid="13"/>
                                        </p:tgtEl>
                                        <p:attrNameLst>
                                          <p:attrName>ppt_x</p:attrName>
                                        </p:attrNameLst>
                                      </p:cBhvr>
                                      <p:tavLst>
                                        <p:tav tm="0">
                                          <p:val>
                                            <p:strVal val="#ppt_x"/>
                                          </p:val>
                                        </p:tav>
                                        <p:tav tm="100000">
                                          <p:val>
                                            <p:strVal val="#ppt_x"/>
                                          </p:val>
                                        </p:tav>
                                      </p:tavLst>
                                    </p:anim>
                                    <p:anim calcmode="lin" valueType="num">
                                      <p:cBhvr>
                                        <p:cTn id="44" dur="1000" fill="hold"/>
                                        <p:tgtEl>
                                          <p:spTgt spid="13"/>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1000"/>
                                        <p:tgtEl>
                                          <p:spTgt spid="12"/>
                                        </p:tgtEl>
                                      </p:cBhvr>
                                    </p:animEffect>
                                    <p:anim calcmode="lin" valueType="num">
                                      <p:cBhvr>
                                        <p:cTn id="48" dur="1000" fill="hold"/>
                                        <p:tgtEl>
                                          <p:spTgt spid="12"/>
                                        </p:tgtEl>
                                        <p:attrNameLst>
                                          <p:attrName>ppt_x</p:attrName>
                                        </p:attrNameLst>
                                      </p:cBhvr>
                                      <p:tavLst>
                                        <p:tav tm="0">
                                          <p:val>
                                            <p:strVal val="#ppt_x"/>
                                          </p:val>
                                        </p:tav>
                                        <p:tav tm="100000">
                                          <p:val>
                                            <p:strVal val="#ppt_x"/>
                                          </p:val>
                                        </p:tav>
                                      </p:tavLst>
                                    </p:anim>
                                    <p:anim calcmode="lin" valueType="num">
                                      <p:cBhvr>
                                        <p:cTn id="49" dur="1000" fill="hold"/>
                                        <p:tgtEl>
                                          <p:spTgt spid="12"/>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4"/>
                                        </p:tgtEl>
                                        <p:attrNameLst>
                                          <p:attrName>style.visibility</p:attrName>
                                        </p:attrNameLst>
                                      </p:cBhvr>
                                      <p:to>
                                        <p:strVal val="visible"/>
                                      </p:to>
                                    </p:set>
                                    <p:animEffect transition="in" filter="fade">
                                      <p:cBhvr>
                                        <p:cTn id="52" dur="1000"/>
                                        <p:tgtEl>
                                          <p:spTgt spid="4"/>
                                        </p:tgtEl>
                                      </p:cBhvr>
                                    </p:animEffect>
                                    <p:anim calcmode="lin" valueType="num">
                                      <p:cBhvr>
                                        <p:cTn id="53" dur="1000" fill="hold"/>
                                        <p:tgtEl>
                                          <p:spTgt spid="4"/>
                                        </p:tgtEl>
                                        <p:attrNameLst>
                                          <p:attrName>ppt_x</p:attrName>
                                        </p:attrNameLst>
                                      </p:cBhvr>
                                      <p:tavLst>
                                        <p:tav tm="0">
                                          <p:val>
                                            <p:strVal val="#ppt_x"/>
                                          </p:val>
                                        </p:tav>
                                        <p:tav tm="100000">
                                          <p:val>
                                            <p:strVal val="#ppt_x"/>
                                          </p:val>
                                        </p:tav>
                                      </p:tavLst>
                                    </p:anim>
                                    <p:anim calcmode="lin" valueType="num">
                                      <p:cBhvr>
                                        <p:cTn id="54" dur="1000" fill="hold"/>
                                        <p:tgtEl>
                                          <p:spTgt spid="4"/>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3"/>
                                        </p:tgtEl>
                                        <p:attrNameLst>
                                          <p:attrName>style.visibility</p:attrName>
                                        </p:attrNameLst>
                                      </p:cBhvr>
                                      <p:to>
                                        <p:strVal val="visible"/>
                                      </p:to>
                                    </p:set>
                                    <p:animEffect transition="in" filter="fade">
                                      <p:cBhvr>
                                        <p:cTn id="57" dur="1000"/>
                                        <p:tgtEl>
                                          <p:spTgt spid="3"/>
                                        </p:tgtEl>
                                      </p:cBhvr>
                                    </p:animEffect>
                                    <p:anim calcmode="lin" valueType="num">
                                      <p:cBhvr>
                                        <p:cTn id="58" dur="1000" fill="hold"/>
                                        <p:tgtEl>
                                          <p:spTgt spid="3"/>
                                        </p:tgtEl>
                                        <p:attrNameLst>
                                          <p:attrName>ppt_x</p:attrName>
                                        </p:attrNameLst>
                                      </p:cBhvr>
                                      <p:tavLst>
                                        <p:tav tm="0">
                                          <p:val>
                                            <p:strVal val="#ppt_x"/>
                                          </p:val>
                                        </p:tav>
                                        <p:tav tm="100000">
                                          <p:val>
                                            <p:strVal val="#ppt_x"/>
                                          </p:val>
                                        </p:tav>
                                      </p:tavLst>
                                    </p:anim>
                                    <p:anim calcmode="lin" valueType="num">
                                      <p:cBhvr>
                                        <p:cTn id="59" dur="1000" fill="hold"/>
                                        <p:tgtEl>
                                          <p:spTgt spid="3"/>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fade">
                                      <p:cBhvr>
                                        <p:cTn id="62" dur="1000"/>
                                        <p:tgtEl>
                                          <p:spTgt spid="8"/>
                                        </p:tgtEl>
                                      </p:cBhvr>
                                    </p:animEffect>
                                    <p:anim calcmode="lin" valueType="num">
                                      <p:cBhvr>
                                        <p:cTn id="63" dur="1000" fill="hold"/>
                                        <p:tgtEl>
                                          <p:spTgt spid="8"/>
                                        </p:tgtEl>
                                        <p:attrNameLst>
                                          <p:attrName>ppt_x</p:attrName>
                                        </p:attrNameLst>
                                      </p:cBhvr>
                                      <p:tavLst>
                                        <p:tav tm="0">
                                          <p:val>
                                            <p:strVal val="#ppt_x"/>
                                          </p:val>
                                        </p:tav>
                                        <p:tav tm="100000">
                                          <p:val>
                                            <p:strVal val="#ppt_x"/>
                                          </p:val>
                                        </p:tav>
                                      </p:tavLst>
                                    </p:anim>
                                    <p:anim calcmode="lin" valueType="num">
                                      <p:cBhvr>
                                        <p:cTn id="64" dur="1000" fill="hold"/>
                                        <p:tgtEl>
                                          <p:spTgt spid="8"/>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7"/>
                                        </p:tgtEl>
                                        <p:attrNameLst>
                                          <p:attrName>style.visibility</p:attrName>
                                        </p:attrNameLst>
                                      </p:cBhvr>
                                      <p:to>
                                        <p:strVal val="visible"/>
                                      </p:to>
                                    </p:set>
                                    <p:animEffect transition="in" filter="fade">
                                      <p:cBhvr>
                                        <p:cTn id="67" dur="1000"/>
                                        <p:tgtEl>
                                          <p:spTgt spid="7"/>
                                        </p:tgtEl>
                                      </p:cBhvr>
                                    </p:animEffect>
                                    <p:anim calcmode="lin" valueType="num">
                                      <p:cBhvr>
                                        <p:cTn id="68" dur="1000" fill="hold"/>
                                        <p:tgtEl>
                                          <p:spTgt spid="7"/>
                                        </p:tgtEl>
                                        <p:attrNameLst>
                                          <p:attrName>ppt_x</p:attrName>
                                        </p:attrNameLst>
                                      </p:cBhvr>
                                      <p:tavLst>
                                        <p:tav tm="0">
                                          <p:val>
                                            <p:strVal val="#ppt_x"/>
                                          </p:val>
                                        </p:tav>
                                        <p:tav tm="100000">
                                          <p:val>
                                            <p:strVal val="#ppt_x"/>
                                          </p:val>
                                        </p:tav>
                                      </p:tavLst>
                                    </p:anim>
                                    <p:anim calcmode="lin" valueType="num">
                                      <p:cBhvr>
                                        <p:cTn id="6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P spid="8" grpId="0"/>
      <p:bldP spid="9" grpId="0"/>
      <p:bldP spid="10" grpId="0"/>
      <p:bldP spid="11" grpId="0"/>
      <p:bldP spid="12" grpId="0"/>
      <p:bldP spid="1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矩形: 圆角 33">
            <a:extLst>
              <a:ext uri="{FF2B5EF4-FFF2-40B4-BE49-F238E27FC236}">
                <a16:creationId xmlns:a16="http://schemas.microsoft.com/office/drawing/2014/main" xmlns="" id="{DE5BA9D1-AFF1-407E-899E-53C625F6EC8B}"/>
              </a:ext>
            </a:extLst>
          </p:cNvPr>
          <p:cNvSpPr/>
          <p:nvPr/>
        </p:nvSpPr>
        <p:spPr>
          <a:xfrm>
            <a:off x="1787456" y="1541502"/>
            <a:ext cx="8907840" cy="4180114"/>
          </a:xfrm>
          <a:prstGeom prst="roundRect">
            <a:avLst>
              <a:gd name="adj" fmla="val 2108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a:extLst>
              <a:ext uri="{FF2B5EF4-FFF2-40B4-BE49-F238E27FC236}">
                <a16:creationId xmlns:a16="http://schemas.microsoft.com/office/drawing/2014/main" xmlns="" id="{03F06946-B021-4A70-859C-4CDC194258E5}"/>
              </a:ext>
            </a:extLst>
          </p:cNvPr>
          <p:cNvSpPr/>
          <p:nvPr/>
        </p:nvSpPr>
        <p:spPr>
          <a:xfrm>
            <a:off x="3153756" y="3509302"/>
            <a:ext cx="7541539" cy="1107996"/>
          </a:xfrm>
          <a:prstGeom prst="rect">
            <a:avLst/>
          </a:prstGeom>
        </p:spPr>
        <p:txBody>
          <a:bodyPr wrap="square">
            <a:spAutoFit/>
          </a:bodyPr>
          <a:lstStyle/>
          <a:p>
            <a:r>
              <a:rPr lang="zh-CN" altLang="en-US" sz="6600" dirty="0">
                <a:solidFill>
                  <a:schemeClr val="tx1">
                    <a:lumMod val="95000"/>
                    <a:lumOff val="5000"/>
                  </a:schemeClr>
                </a:solidFill>
                <a:cs typeface="+mn-ea"/>
                <a:sym typeface="+mn-lt"/>
              </a:rPr>
              <a:t>元宵节英语猜灯谜</a:t>
            </a:r>
          </a:p>
        </p:txBody>
      </p:sp>
      <p:pic>
        <p:nvPicPr>
          <p:cNvPr id="4" name="图片 3">
            <a:extLst>
              <a:ext uri="{FF2B5EF4-FFF2-40B4-BE49-F238E27FC236}">
                <a16:creationId xmlns:a16="http://schemas.microsoft.com/office/drawing/2014/main" xmlns="" id="{FDB927DD-A145-451F-A96A-DCA90BE89602}"/>
              </a:ext>
            </a:extLst>
          </p:cNvPr>
          <p:cNvPicPr>
            <a:picLocks noChangeAspect="1"/>
          </p:cNvPicPr>
          <p:nvPr/>
        </p:nvPicPr>
        <p:blipFill rotWithShape="1">
          <a:blip r:embed="rId2" cstate="screen">
            <a:extLst>
              <a:ext uri="{BEBA8EAE-BF5A-486C-A8C5-ECC9F3942E4B}">
                <a14:imgProps xmlns:a14="http://schemas.microsoft.com/office/drawing/2010/main">
                  <a14:imgLayer>
                    <a14:imgEffect>
                      <a14:colorTemperature colorTemp="5900"/>
                    </a14:imgEffect>
                    <a14:imgEffect>
                      <a14:brightnessContrast contrast="20000"/>
                    </a14:imgEffect>
                  </a14:imgLayer>
                </a14:imgProps>
              </a:ext>
              <a:ext uri="{28A0092B-C50C-407E-A947-70E740481C1C}">
                <a14:useLocalDpi xmlns:a14="http://schemas.microsoft.com/office/drawing/2010/main"/>
              </a:ext>
            </a:extLst>
          </a:blip>
          <a:srcRect l="17908" t="8942" r="16956" b="10842"/>
          <a:stretch/>
        </p:blipFill>
        <p:spPr>
          <a:xfrm>
            <a:off x="337237" y="2991393"/>
            <a:ext cx="3139669" cy="3866606"/>
          </a:xfrm>
          <a:prstGeom prst="rect">
            <a:avLst/>
          </a:prstGeom>
        </p:spPr>
      </p:pic>
      <p:grpSp>
        <p:nvGrpSpPr>
          <p:cNvPr id="27" name="组合 26">
            <a:extLst>
              <a:ext uri="{FF2B5EF4-FFF2-40B4-BE49-F238E27FC236}">
                <a16:creationId xmlns:a16="http://schemas.microsoft.com/office/drawing/2014/main" xmlns="" id="{90C9247F-9D10-40B8-A1C4-9B13F1886A1F}"/>
              </a:ext>
            </a:extLst>
          </p:cNvPr>
          <p:cNvGrpSpPr/>
          <p:nvPr/>
        </p:nvGrpSpPr>
        <p:grpSpPr>
          <a:xfrm>
            <a:off x="4777347" y="2497596"/>
            <a:ext cx="3133610" cy="762144"/>
            <a:chOff x="3146612" y="3953435"/>
            <a:chExt cx="2045676" cy="497541"/>
          </a:xfrm>
        </p:grpSpPr>
        <p:sp>
          <p:nvSpPr>
            <p:cNvPr id="28" name="椭圆 27">
              <a:extLst>
                <a:ext uri="{FF2B5EF4-FFF2-40B4-BE49-F238E27FC236}">
                  <a16:creationId xmlns:a16="http://schemas.microsoft.com/office/drawing/2014/main" xmlns="" id="{05B0DE1F-35D2-4A35-AC16-FCCE6E7DF4F0}"/>
                </a:ext>
              </a:extLst>
            </p:cNvPr>
            <p:cNvSpPr/>
            <p:nvPr/>
          </p:nvSpPr>
          <p:spPr>
            <a:xfrm>
              <a:off x="3146612" y="3953435"/>
              <a:ext cx="497541" cy="497541"/>
            </a:xfrm>
            <a:prstGeom prst="ellipse">
              <a:avLst/>
            </a:prstGeom>
            <a:solidFill>
              <a:srgbClr val="C80000"/>
            </a:solidFill>
            <a:ln>
              <a:solidFill>
                <a:srgbClr val="FBFA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cs typeface="+mn-ea"/>
                  <a:sym typeface="+mn-lt"/>
                </a:rPr>
                <a:t>第</a:t>
              </a:r>
            </a:p>
          </p:txBody>
        </p:sp>
        <p:sp>
          <p:nvSpPr>
            <p:cNvPr id="29" name="椭圆 28">
              <a:extLst>
                <a:ext uri="{FF2B5EF4-FFF2-40B4-BE49-F238E27FC236}">
                  <a16:creationId xmlns:a16="http://schemas.microsoft.com/office/drawing/2014/main" xmlns="" id="{EEBA67B0-3D64-438C-841E-2964582733EA}"/>
                </a:ext>
              </a:extLst>
            </p:cNvPr>
            <p:cNvSpPr/>
            <p:nvPr/>
          </p:nvSpPr>
          <p:spPr>
            <a:xfrm>
              <a:off x="3662657" y="3953435"/>
              <a:ext cx="497541" cy="497541"/>
            </a:xfrm>
            <a:prstGeom prst="ellipse">
              <a:avLst/>
            </a:prstGeom>
            <a:solidFill>
              <a:srgbClr val="C80000"/>
            </a:solidFill>
            <a:ln>
              <a:solidFill>
                <a:srgbClr val="FBFA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cs typeface="+mn-ea"/>
                  <a:sym typeface="+mn-lt"/>
                </a:rPr>
                <a:t>四</a:t>
              </a:r>
              <a:endParaRPr lang="en-US" altLang="zh-CN" sz="2800" b="1" dirty="0">
                <a:cs typeface="+mn-ea"/>
                <a:sym typeface="+mn-lt"/>
              </a:endParaRPr>
            </a:p>
          </p:txBody>
        </p:sp>
        <p:sp>
          <p:nvSpPr>
            <p:cNvPr id="30" name="椭圆 29">
              <a:extLst>
                <a:ext uri="{FF2B5EF4-FFF2-40B4-BE49-F238E27FC236}">
                  <a16:creationId xmlns:a16="http://schemas.microsoft.com/office/drawing/2014/main" xmlns="" id="{23A0A5B8-FCB8-4BD2-9403-C94AC6219CC6}"/>
                </a:ext>
              </a:extLst>
            </p:cNvPr>
            <p:cNvSpPr/>
            <p:nvPr/>
          </p:nvSpPr>
          <p:spPr>
            <a:xfrm>
              <a:off x="4178702" y="3953435"/>
              <a:ext cx="497541" cy="497541"/>
            </a:xfrm>
            <a:prstGeom prst="ellipse">
              <a:avLst/>
            </a:prstGeom>
            <a:solidFill>
              <a:srgbClr val="C80000"/>
            </a:solidFill>
            <a:ln>
              <a:solidFill>
                <a:srgbClr val="FBFA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cs typeface="+mn-ea"/>
                  <a:sym typeface="+mn-lt"/>
                </a:rPr>
                <a:t>部</a:t>
              </a:r>
            </a:p>
          </p:txBody>
        </p:sp>
        <p:sp>
          <p:nvSpPr>
            <p:cNvPr id="31" name="椭圆 30">
              <a:extLst>
                <a:ext uri="{FF2B5EF4-FFF2-40B4-BE49-F238E27FC236}">
                  <a16:creationId xmlns:a16="http://schemas.microsoft.com/office/drawing/2014/main" xmlns="" id="{AFD04443-E45E-4A4F-B0A8-8429DD4E5BC8}"/>
                </a:ext>
              </a:extLst>
            </p:cNvPr>
            <p:cNvSpPr/>
            <p:nvPr/>
          </p:nvSpPr>
          <p:spPr>
            <a:xfrm>
              <a:off x="4694747" y="3953435"/>
              <a:ext cx="497541" cy="497541"/>
            </a:xfrm>
            <a:prstGeom prst="ellipse">
              <a:avLst/>
            </a:prstGeom>
            <a:solidFill>
              <a:srgbClr val="C80000"/>
            </a:solidFill>
            <a:ln>
              <a:solidFill>
                <a:srgbClr val="FBFA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cs typeface="+mn-ea"/>
                  <a:sym typeface="+mn-lt"/>
                </a:rPr>
                <a:t>分</a:t>
              </a:r>
            </a:p>
          </p:txBody>
        </p:sp>
      </p:grpSp>
    </p:spTree>
    <p:extLst>
      <p:ext uri="{BB962C8B-B14F-4D97-AF65-F5344CB8AC3E}">
        <p14:creationId xmlns:p14="http://schemas.microsoft.com/office/powerpoint/2010/main" val="402957316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p14="http://schemas.microsoft.com/office/powerpoint/2010/main" xmlns:a14="http://schemas.microsoft.com/office/drawing/2010/main" xmlns:a16="http://schemas.microsoft.com/office/drawing/2014/main"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down)">
                                      <p:cBhvr>
                                        <p:cTn id="7" dur="500"/>
                                        <p:tgtEl>
                                          <p:spTgt spid="3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par>
                          <p:cTn id="13" fill="hold">
                            <p:stCondLst>
                              <p:cond delay="500"/>
                            </p:stCondLst>
                            <p:childTnLst>
                              <p:par>
                                <p:cTn id="14" presetID="17" presetClass="entr" presetSubtype="10" fill="hold" nodeType="afterEffect">
                                  <p:stCondLst>
                                    <p:cond delay="0"/>
                                  </p:stCondLst>
                                  <p:childTnLst>
                                    <p:set>
                                      <p:cBhvr>
                                        <p:cTn id="15" dur="1" fill="hold">
                                          <p:stCondLst>
                                            <p:cond delay="0"/>
                                          </p:stCondLst>
                                        </p:cTn>
                                        <p:tgtEl>
                                          <p:spTgt spid="27"/>
                                        </p:tgtEl>
                                        <p:attrNameLst>
                                          <p:attrName>style.visibility</p:attrName>
                                        </p:attrNameLst>
                                      </p:cBhvr>
                                      <p:to>
                                        <p:strVal val="visible"/>
                                      </p:to>
                                    </p:set>
                                    <p:anim calcmode="lin" valueType="num">
                                      <p:cBhvr>
                                        <p:cTn id="16" dur="500" fill="hold"/>
                                        <p:tgtEl>
                                          <p:spTgt spid="27"/>
                                        </p:tgtEl>
                                        <p:attrNameLst>
                                          <p:attrName>ppt_w</p:attrName>
                                        </p:attrNameLst>
                                      </p:cBhvr>
                                      <p:tavLst>
                                        <p:tav tm="0">
                                          <p:val>
                                            <p:fltVal val="0"/>
                                          </p:val>
                                        </p:tav>
                                        <p:tav tm="100000">
                                          <p:val>
                                            <p:strVal val="#ppt_w"/>
                                          </p:val>
                                        </p:tav>
                                      </p:tavLst>
                                    </p:anim>
                                    <p:anim calcmode="lin" valueType="num">
                                      <p:cBhvr>
                                        <p:cTn id="17" dur="500" fill="hold"/>
                                        <p:tgtEl>
                                          <p:spTgt spid="27"/>
                                        </p:tgtEl>
                                        <p:attrNameLst>
                                          <p:attrName>ppt_h</p:attrName>
                                        </p:attrNameLst>
                                      </p:cBhvr>
                                      <p:tavLst>
                                        <p:tav tm="0">
                                          <p:val>
                                            <p:strVal val="#ppt_h"/>
                                          </p:val>
                                        </p:tav>
                                        <p:tav tm="100000">
                                          <p:val>
                                            <p:strVal val="#ppt_h"/>
                                          </p:val>
                                        </p:tav>
                                      </p:tavLst>
                                    </p:anim>
                                  </p:childTnLst>
                                </p:cTn>
                              </p:par>
                            </p:childTnLst>
                          </p:cTn>
                        </p:par>
                      </p:childTnLst>
                    </p:cTn>
                  </p:par>
                  <p:par>
                    <p:cTn id="18" fill="hold">
                      <p:stCondLst>
                        <p:cond delay="indefinite"/>
                      </p:stCondLst>
                      <p:childTnLst>
                        <p:par>
                          <p:cTn id="19" fill="hold">
                            <p:stCondLst>
                              <p:cond delay="0"/>
                            </p:stCondLst>
                            <p:childTnLst>
                              <p:par>
                                <p:cTn id="20" presetID="50" presetClass="entr" presetSubtype="0" decel="100000" fill="hold" grpId="0" nodeType="click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p:cTn id="22" dur="1000" fill="hold"/>
                                        <p:tgtEl>
                                          <p:spTgt spid="2"/>
                                        </p:tgtEl>
                                        <p:attrNameLst>
                                          <p:attrName>ppt_w</p:attrName>
                                        </p:attrNameLst>
                                      </p:cBhvr>
                                      <p:tavLst>
                                        <p:tav tm="0">
                                          <p:val>
                                            <p:strVal val="#ppt_w+.3"/>
                                          </p:val>
                                        </p:tav>
                                        <p:tav tm="100000">
                                          <p:val>
                                            <p:strVal val="#ppt_w"/>
                                          </p:val>
                                        </p:tav>
                                      </p:tavLst>
                                    </p:anim>
                                    <p:anim calcmode="lin" valueType="num">
                                      <p:cBhvr>
                                        <p:cTn id="23" dur="1000" fill="hold"/>
                                        <p:tgtEl>
                                          <p:spTgt spid="2"/>
                                        </p:tgtEl>
                                        <p:attrNameLst>
                                          <p:attrName>ppt_h</p:attrName>
                                        </p:attrNameLst>
                                      </p:cBhvr>
                                      <p:tavLst>
                                        <p:tav tm="0">
                                          <p:val>
                                            <p:strVal val="#ppt_h"/>
                                          </p:val>
                                        </p:tav>
                                        <p:tav tm="100000">
                                          <p:val>
                                            <p:strVal val="#ppt_h"/>
                                          </p:val>
                                        </p:tav>
                                      </p:tavLst>
                                    </p:anim>
                                    <p:animEffect transition="in" filter="fade">
                                      <p:cBhvr>
                                        <p:cTn id="24"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7536640A-39C6-4E50-BB84-0743F59C67C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734642" y="2177509"/>
            <a:ext cx="3250499" cy="3250499"/>
          </a:xfrm>
          <a:prstGeom prst="rect">
            <a:avLst/>
          </a:prstGeom>
        </p:spPr>
      </p:pic>
      <p:sp>
        <p:nvSpPr>
          <p:cNvPr id="3" name="矩形 2"/>
          <p:cNvSpPr/>
          <p:nvPr/>
        </p:nvSpPr>
        <p:spPr>
          <a:xfrm>
            <a:off x="5405904" y="2785602"/>
            <a:ext cx="4468187" cy="504305"/>
          </a:xfrm>
          <a:prstGeom prst="rect">
            <a:avLst/>
          </a:prstGeom>
        </p:spPr>
        <p:txBody>
          <a:bodyPr wrap="square">
            <a:spAutoFit/>
          </a:bodyPr>
          <a:lstStyle/>
          <a:p>
            <a:pPr>
              <a:lnSpc>
                <a:spcPct val="150000"/>
              </a:lnSpc>
            </a:pPr>
            <a:r>
              <a:rPr lang="en-US" altLang="zh-CN" sz="2000" b="1" dirty="0">
                <a:solidFill>
                  <a:schemeClr val="tx1">
                    <a:lumMod val="85000"/>
                    <a:lumOff val="15000"/>
                  </a:schemeClr>
                </a:solidFill>
                <a:cs typeface="+mn-ea"/>
                <a:sym typeface="+mn-lt"/>
              </a:rPr>
              <a:t>1.what man cannot live in a house?</a:t>
            </a:r>
          </a:p>
        </p:txBody>
      </p:sp>
      <p:sp>
        <p:nvSpPr>
          <p:cNvPr id="4" name="矩形 3"/>
          <p:cNvSpPr/>
          <p:nvPr/>
        </p:nvSpPr>
        <p:spPr>
          <a:xfrm>
            <a:off x="5436692" y="3409270"/>
            <a:ext cx="2911374" cy="400110"/>
          </a:xfrm>
          <a:prstGeom prst="rect">
            <a:avLst/>
          </a:prstGeom>
        </p:spPr>
        <p:txBody>
          <a:bodyPr wrap="none">
            <a:spAutoFit/>
          </a:bodyPr>
          <a:lstStyle/>
          <a:p>
            <a:r>
              <a:rPr lang="zh-CN" altLang="en-US" sz="2000" b="1" dirty="0">
                <a:solidFill>
                  <a:srgbClr val="C80000"/>
                </a:solidFill>
                <a:cs typeface="+mn-ea"/>
                <a:sym typeface="+mn-lt"/>
              </a:rPr>
              <a:t>什么人不能住在房子里</a:t>
            </a:r>
            <a:r>
              <a:rPr lang="en-US" altLang="zh-CN" sz="2000" b="1" dirty="0">
                <a:solidFill>
                  <a:srgbClr val="C80000"/>
                </a:solidFill>
                <a:cs typeface="+mn-ea"/>
                <a:sym typeface="+mn-lt"/>
              </a:rPr>
              <a:t>?</a:t>
            </a:r>
          </a:p>
        </p:txBody>
      </p:sp>
      <p:grpSp>
        <p:nvGrpSpPr>
          <p:cNvPr id="2" name="组合 1">
            <a:extLst>
              <a:ext uri="{FF2B5EF4-FFF2-40B4-BE49-F238E27FC236}">
                <a16:creationId xmlns:a16="http://schemas.microsoft.com/office/drawing/2014/main" xmlns="" id="{8EEC446C-16DA-4851-801A-C425271C7761}"/>
              </a:ext>
            </a:extLst>
          </p:cNvPr>
          <p:cNvGrpSpPr/>
          <p:nvPr/>
        </p:nvGrpSpPr>
        <p:grpSpPr>
          <a:xfrm>
            <a:off x="5528132" y="4328963"/>
            <a:ext cx="3320589" cy="461665"/>
            <a:chOff x="7989158" y="5424616"/>
            <a:chExt cx="3320589" cy="461665"/>
          </a:xfrm>
        </p:grpSpPr>
        <p:sp>
          <p:nvSpPr>
            <p:cNvPr id="5" name="文本框 4"/>
            <p:cNvSpPr txBox="1"/>
            <p:nvPr/>
          </p:nvSpPr>
          <p:spPr>
            <a:xfrm>
              <a:off x="7989158" y="5424616"/>
              <a:ext cx="1467068" cy="461665"/>
            </a:xfrm>
            <a:prstGeom prst="rect">
              <a:avLst/>
            </a:prstGeom>
            <a:noFill/>
          </p:spPr>
          <p:txBody>
            <a:bodyPr wrap="none" rtlCol="0">
              <a:spAutoFit/>
            </a:bodyPr>
            <a:lstStyle/>
            <a:p>
              <a:r>
                <a:rPr lang="en-US" altLang="zh-CN" sz="2400" b="1" dirty="0">
                  <a:solidFill>
                    <a:srgbClr val="C80000"/>
                  </a:solidFill>
                  <a:cs typeface="+mn-ea"/>
                  <a:sym typeface="+mn-lt"/>
                </a:rPr>
                <a:t>Answer: </a:t>
              </a:r>
              <a:endParaRPr lang="zh-CN" altLang="en-US" sz="2400" b="1" dirty="0">
                <a:solidFill>
                  <a:srgbClr val="C80000"/>
                </a:solidFill>
                <a:cs typeface="+mn-ea"/>
                <a:sym typeface="+mn-lt"/>
              </a:endParaRPr>
            </a:p>
          </p:txBody>
        </p:sp>
        <p:sp>
          <p:nvSpPr>
            <p:cNvPr id="7" name="矩形 6"/>
            <p:cNvSpPr/>
            <p:nvPr/>
          </p:nvSpPr>
          <p:spPr>
            <a:xfrm>
              <a:off x="9296054" y="5440005"/>
              <a:ext cx="2013693" cy="400110"/>
            </a:xfrm>
            <a:prstGeom prst="rect">
              <a:avLst/>
            </a:prstGeom>
          </p:spPr>
          <p:txBody>
            <a:bodyPr wrap="none">
              <a:spAutoFit/>
            </a:bodyPr>
            <a:lstStyle/>
            <a:p>
              <a:r>
                <a:rPr lang="en-US" altLang="zh-CN" sz="2000" dirty="0">
                  <a:solidFill>
                    <a:schemeClr val="tx1">
                      <a:lumMod val="85000"/>
                      <a:lumOff val="15000"/>
                    </a:schemeClr>
                  </a:solidFill>
                  <a:cs typeface="+mn-ea"/>
                  <a:sym typeface="+mn-lt"/>
                </a:rPr>
                <a:t>snowman(</a:t>
              </a:r>
              <a:r>
                <a:rPr lang="zh-CN" altLang="en-US" sz="2000" dirty="0">
                  <a:solidFill>
                    <a:schemeClr val="tx1">
                      <a:lumMod val="85000"/>
                      <a:lumOff val="15000"/>
                    </a:schemeClr>
                  </a:solidFill>
                  <a:cs typeface="+mn-ea"/>
                  <a:sym typeface="+mn-lt"/>
                </a:rPr>
                <a:t>雪人</a:t>
              </a:r>
              <a:r>
                <a:rPr lang="en-US" altLang="zh-CN" sz="2000" dirty="0">
                  <a:solidFill>
                    <a:schemeClr val="tx1">
                      <a:lumMod val="85000"/>
                      <a:lumOff val="15000"/>
                    </a:schemeClr>
                  </a:solidFill>
                  <a:cs typeface="+mn-ea"/>
                  <a:sym typeface="+mn-lt"/>
                </a:rPr>
                <a:t>)</a:t>
              </a:r>
              <a:endParaRPr lang="zh-CN" altLang="en-US" sz="2000" dirty="0">
                <a:solidFill>
                  <a:schemeClr val="tx1">
                    <a:lumMod val="85000"/>
                    <a:lumOff val="15000"/>
                  </a:schemeClr>
                </a:solidFill>
                <a:cs typeface="+mn-ea"/>
                <a:sym typeface="+mn-lt"/>
              </a:endParaRPr>
            </a:p>
          </p:txBody>
        </p:sp>
      </p:grpSp>
      <p:sp>
        <p:nvSpPr>
          <p:cNvPr id="6" name="矩形 5">
            <a:extLst>
              <a:ext uri="{FF2B5EF4-FFF2-40B4-BE49-F238E27FC236}">
                <a16:creationId xmlns:a16="http://schemas.microsoft.com/office/drawing/2014/main" xmlns="" id="{F2A1D69B-1C4F-4B85-BDF9-BBCAD869E19D}"/>
              </a:ext>
            </a:extLst>
          </p:cNvPr>
          <p:cNvSpPr/>
          <p:nvPr/>
        </p:nvSpPr>
        <p:spPr>
          <a:xfrm>
            <a:off x="1909217" y="1182426"/>
            <a:ext cx="4186783" cy="646331"/>
          </a:xfrm>
          <a:prstGeom prst="rect">
            <a:avLst/>
          </a:prstGeom>
        </p:spPr>
        <p:txBody>
          <a:bodyPr wrap="square">
            <a:spAutoFit/>
          </a:bodyPr>
          <a:lstStyle/>
          <a:p>
            <a:r>
              <a:rPr lang="zh-CN" altLang="en-US" sz="3600" dirty="0">
                <a:solidFill>
                  <a:srgbClr val="C80000"/>
                </a:solidFill>
                <a:cs typeface="+mn-ea"/>
                <a:sym typeface="+mn-lt"/>
              </a:rPr>
              <a:t>元宵节英语猜灯谜</a:t>
            </a:r>
          </a:p>
        </p:txBody>
      </p:sp>
    </p:spTree>
    <p:extLst>
      <p:ext uri="{BB962C8B-B14F-4D97-AF65-F5344CB8AC3E}">
        <p14:creationId xmlns:p14="http://schemas.microsoft.com/office/powerpoint/2010/main" val="87165661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a14="http://schemas.microsoft.com/office/drawing/2010/main" xmlns:a16="http://schemas.microsoft.com/office/drawing/2014/main"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1000"/>
                                        <p:tgtEl>
                                          <p:spTgt spid="3"/>
                                        </p:tgtEl>
                                      </p:cBhvr>
                                    </p:animEffect>
                                    <p:anim calcmode="lin" valueType="num">
                                      <p:cBhvr>
                                        <p:cTn id="25" dur="1000" fill="hold"/>
                                        <p:tgtEl>
                                          <p:spTgt spid="3"/>
                                        </p:tgtEl>
                                        <p:attrNameLst>
                                          <p:attrName>ppt_x</p:attrName>
                                        </p:attrNameLst>
                                      </p:cBhvr>
                                      <p:tavLst>
                                        <p:tav tm="0">
                                          <p:val>
                                            <p:strVal val="#ppt_x"/>
                                          </p:val>
                                        </p:tav>
                                        <p:tav tm="100000">
                                          <p:val>
                                            <p:strVal val="#ppt_x"/>
                                          </p:val>
                                        </p:tav>
                                      </p:tavLst>
                                    </p:anim>
                                    <p:anim calcmode="lin" valueType="num">
                                      <p:cBhvr>
                                        <p:cTn id="2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nodeType="click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barn(inVertical)">
                                      <p:cBhvr>
                                        <p:cTn id="3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212889" y="2828356"/>
            <a:ext cx="4388312" cy="707886"/>
          </a:xfrm>
          <a:prstGeom prst="rect">
            <a:avLst/>
          </a:prstGeom>
        </p:spPr>
        <p:txBody>
          <a:bodyPr wrap="square">
            <a:spAutoFit/>
          </a:bodyPr>
          <a:lstStyle/>
          <a:p>
            <a:r>
              <a:rPr lang="en-US" altLang="zh-CN" sz="2000" dirty="0">
                <a:cs typeface="+mn-ea"/>
                <a:sym typeface="+mn-lt"/>
              </a:rPr>
              <a:t>2.What never asks questions but gets a lot of answers?</a:t>
            </a:r>
          </a:p>
        </p:txBody>
      </p:sp>
      <p:sp>
        <p:nvSpPr>
          <p:cNvPr id="4" name="矩形 3"/>
          <p:cNvSpPr/>
          <p:nvPr/>
        </p:nvSpPr>
        <p:spPr>
          <a:xfrm>
            <a:off x="5095323" y="3675701"/>
            <a:ext cx="4964821" cy="369332"/>
          </a:xfrm>
          <a:prstGeom prst="rect">
            <a:avLst/>
          </a:prstGeom>
        </p:spPr>
        <p:txBody>
          <a:bodyPr wrap="none">
            <a:spAutoFit/>
          </a:bodyPr>
          <a:lstStyle/>
          <a:p>
            <a:r>
              <a:rPr lang="zh-CN" altLang="en-US" b="1" dirty="0">
                <a:solidFill>
                  <a:srgbClr val="C80000"/>
                </a:solidFill>
                <a:cs typeface="+mn-ea"/>
                <a:sym typeface="+mn-lt"/>
              </a:rPr>
              <a:t>什么东西永远不问问题但是却能得到很多答案</a:t>
            </a:r>
            <a:r>
              <a:rPr lang="en-US" altLang="zh-CN" b="1" dirty="0">
                <a:solidFill>
                  <a:srgbClr val="C80000"/>
                </a:solidFill>
                <a:cs typeface="+mn-ea"/>
                <a:sym typeface="+mn-lt"/>
              </a:rPr>
              <a:t>?</a:t>
            </a:r>
          </a:p>
        </p:txBody>
      </p:sp>
      <p:grpSp>
        <p:nvGrpSpPr>
          <p:cNvPr id="2" name="组合 1">
            <a:extLst>
              <a:ext uri="{FF2B5EF4-FFF2-40B4-BE49-F238E27FC236}">
                <a16:creationId xmlns:a16="http://schemas.microsoft.com/office/drawing/2014/main" xmlns="" id="{4CD2E1C3-9341-4432-BEEE-F0DBB62A4A77}"/>
              </a:ext>
            </a:extLst>
          </p:cNvPr>
          <p:cNvGrpSpPr/>
          <p:nvPr/>
        </p:nvGrpSpPr>
        <p:grpSpPr>
          <a:xfrm>
            <a:off x="5212889" y="4549405"/>
            <a:ext cx="3208379" cy="400110"/>
            <a:chOff x="7989158" y="5424616"/>
            <a:chExt cx="3208379" cy="400110"/>
          </a:xfrm>
        </p:grpSpPr>
        <p:sp>
          <p:nvSpPr>
            <p:cNvPr id="5" name="文本框 4"/>
            <p:cNvSpPr txBox="1"/>
            <p:nvPr/>
          </p:nvSpPr>
          <p:spPr>
            <a:xfrm>
              <a:off x="7989158" y="5424616"/>
              <a:ext cx="1253869" cy="400110"/>
            </a:xfrm>
            <a:prstGeom prst="rect">
              <a:avLst/>
            </a:prstGeom>
            <a:noFill/>
          </p:spPr>
          <p:txBody>
            <a:bodyPr wrap="none" rtlCol="0">
              <a:spAutoFit/>
            </a:bodyPr>
            <a:lstStyle/>
            <a:p>
              <a:r>
                <a:rPr lang="en-US" altLang="zh-CN" sz="2000" b="1" dirty="0">
                  <a:solidFill>
                    <a:srgbClr val="C00000"/>
                  </a:solidFill>
                  <a:cs typeface="+mn-ea"/>
                  <a:sym typeface="+mn-lt"/>
                </a:rPr>
                <a:t>Answer: </a:t>
              </a:r>
              <a:endParaRPr lang="zh-CN" altLang="en-US" sz="2000" b="1" dirty="0">
                <a:solidFill>
                  <a:srgbClr val="C00000"/>
                </a:solidFill>
                <a:cs typeface="+mn-ea"/>
                <a:sym typeface="+mn-lt"/>
              </a:endParaRPr>
            </a:p>
          </p:txBody>
        </p:sp>
        <p:sp>
          <p:nvSpPr>
            <p:cNvPr id="7" name="矩形 6"/>
            <p:cNvSpPr/>
            <p:nvPr/>
          </p:nvSpPr>
          <p:spPr>
            <a:xfrm>
              <a:off x="9296054" y="5455394"/>
              <a:ext cx="1901483" cy="369332"/>
            </a:xfrm>
            <a:prstGeom prst="rect">
              <a:avLst/>
            </a:prstGeom>
          </p:spPr>
          <p:txBody>
            <a:bodyPr wrap="none">
              <a:spAutoFit/>
            </a:bodyPr>
            <a:lstStyle/>
            <a:p>
              <a:r>
                <a:rPr lang="en-US" altLang="zh-CN" dirty="0">
                  <a:cs typeface="+mn-ea"/>
                  <a:sym typeface="+mn-lt"/>
                </a:rPr>
                <a:t>dictionary(</a:t>
              </a:r>
              <a:r>
                <a:rPr lang="zh-CN" altLang="en-US" dirty="0">
                  <a:cs typeface="+mn-ea"/>
                  <a:sym typeface="+mn-lt"/>
                </a:rPr>
                <a:t>字典</a:t>
              </a:r>
              <a:r>
                <a:rPr lang="en-US" altLang="zh-CN" dirty="0">
                  <a:cs typeface="+mn-ea"/>
                  <a:sym typeface="+mn-lt"/>
                </a:rPr>
                <a:t>)</a:t>
              </a:r>
              <a:endParaRPr lang="zh-CN" altLang="en-US" dirty="0">
                <a:cs typeface="+mn-ea"/>
                <a:sym typeface="+mn-lt"/>
              </a:endParaRPr>
            </a:p>
          </p:txBody>
        </p:sp>
      </p:grpSp>
      <p:sp>
        <p:nvSpPr>
          <p:cNvPr id="6" name="矩形 5">
            <a:extLst>
              <a:ext uri="{FF2B5EF4-FFF2-40B4-BE49-F238E27FC236}">
                <a16:creationId xmlns:a16="http://schemas.microsoft.com/office/drawing/2014/main" xmlns="" id="{9DE1892E-3E0A-4F90-9754-4097F8BB2F94}"/>
              </a:ext>
            </a:extLst>
          </p:cNvPr>
          <p:cNvSpPr/>
          <p:nvPr/>
        </p:nvSpPr>
        <p:spPr>
          <a:xfrm>
            <a:off x="1909217" y="1182426"/>
            <a:ext cx="4186783" cy="646331"/>
          </a:xfrm>
          <a:prstGeom prst="rect">
            <a:avLst/>
          </a:prstGeom>
        </p:spPr>
        <p:txBody>
          <a:bodyPr wrap="square">
            <a:spAutoFit/>
          </a:bodyPr>
          <a:lstStyle/>
          <a:p>
            <a:r>
              <a:rPr lang="zh-CN" altLang="en-US" sz="3600" dirty="0">
                <a:solidFill>
                  <a:srgbClr val="C80000"/>
                </a:solidFill>
                <a:cs typeface="+mn-ea"/>
                <a:sym typeface="+mn-lt"/>
              </a:rPr>
              <a:t>元宵节英语猜灯谜</a:t>
            </a:r>
          </a:p>
        </p:txBody>
      </p:sp>
      <p:pic>
        <p:nvPicPr>
          <p:cNvPr id="9" name="图片 8">
            <a:extLst>
              <a:ext uri="{FF2B5EF4-FFF2-40B4-BE49-F238E27FC236}">
                <a16:creationId xmlns:a16="http://schemas.microsoft.com/office/drawing/2014/main" xmlns="" id="{E73ABCE8-0775-4A58-95DC-2B2C3CF4A26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219346" y="2397327"/>
            <a:ext cx="2135247" cy="2926080"/>
          </a:xfrm>
          <a:prstGeom prst="rect">
            <a:avLst/>
          </a:prstGeom>
        </p:spPr>
      </p:pic>
    </p:spTree>
    <p:extLst>
      <p:ext uri="{BB962C8B-B14F-4D97-AF65-F5344CB8AC3E}">
        <p14:creationId xmlns:p14="http://schemas.microsoft.com/office/powerpoint/2010/main" val="120455245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a14="http://schemas.microsoft.com/office/drawing/2010/main" xmlns:a16="http://schemas.microsoft.com/office/drawing/2014/main"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down)">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1000"/>
                                        <p:tgtEl>
                                          <p:spTgt spid="4"/>
                                        </p:tgtEl>
                                      </p:cBhvr>
                                    </p:animEffect>
                                    <p:anim calcmode="lin" valueType="num">
                                      <p:cBhvr>
                                        <p:cTn id="23" dur="1000" fill="hold"/>
                                        <p:tgtEl>
                                          <p:spTgt spid="4"/>
                                        </p:tgtEl>
                                        <p:attrNameLst>
                                          <p:attrName>ppt_x</p:attrName>
                                        </p:attrNameLst>
                                      </p:cBhvr>
                                      <p:tavLst>
                                        <p:tav tm="0">
                                          <p:val>
                                            <p:strVal val="#ppt_x"/>
                                          </p:val>
                                        </p:tav>
                                        <p:tav tm="100000">
                                          <p:val>
                                            <p:strVal val="#ppt_x"/>
                                          </p:val>
                                        </p:tav>
                                      </p:tavLst>
                                    </p:anim>
                                    <p:anim calcmode="lin" valueType="num">
                                      <p:cBhvr>
                                        <p:cTn id="2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barn(inVertical)">
                                      <p:cBhvr>
                                        <p:cTn id="2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230821" y="2544231"/>
            <a:ext cx="5366204" cy="707886"/>
          </a:xfrm>
          <a:prstGeom prst="rect">
            <a:avLst/>
          </a:prstGeom>
        </p:spPr>
        <p:txBody>
          <a:bodyPr wrap="square">
            <a:spAutoFit/>
          </a:bodyPr>
          <a:lstStyle/>
          <a:p>
            <a:r>
              <a:rPr lang="en-US" altLang="zh-CN" sz="2000" dirty="0">
                <a:cs typeface="+mn-ea"/>
                <a:sym typeface="+mn-lt"/>
              </a:rPr>
              <a:t>3.lt has a head , but no </a:t>
            </a:r>
            <a:r>
              <a:rPr lang="en-US" altLang="zh-CN" sz="2000" dirty="0" err="1">
                <a:cs typeface="+mn-ea"/>
                <a:sym typeface="+mn-lt"/>
              </a:rPr>
              <a:t>neck.lt</a:t>
            </a:r>
            <a:r>
              <a:rPr lang="en-US" altLang="zh-CN" sz="2000" dirty="0">
                <a:cs typeface="+mn-ea"/>
                <a:sym typeface="+mn-lt"/>
              </a:rPr>
              <a:t> has a </a:t>
            </a:r>
            <a:r>
              <a:rPr lang="en-US" altLang="zh-CN" sz="2000" dirty="0" err="1">
                <a:cs typeface="+mn-ea"/>
                <a:sym typeface="+mn-lt"/>
              </a:rPr>
              <a:t>body,but</a:t>
            </a:r>
            <a:r>
              <a:rPr lang="en-US" altLang="zh-CN" sz="2000" dirty="0">
                <a:cs typeface="+mn-ea"/>
                <a:sym typeface="+mn-lt"/>
              </a:rPr>
              <a:t> no warmth.NO </a:t>
            </a:r>
            <a:r>
              <a:rPr lang="en-US" altLang="zh-CN" sz="2000" dirty="0" err="1">
                <a:cs typeface="+mn-ea"/>
                <a:sym typeface="+mn-lt"/>
              </a:rPr>
              <a:t>feet,but</a:t>
            </a:r>
            <a:r>
              <a:rPr lang="en-US" altLang="zh-CN" sz="2000" dirty="0">
                <a:cs typeface="+mn-ea"/>
                <a:sym typeface="+mn-lt"/>
              </a:rPr>
              <a:t> can travel?</a:t>
            </a:r>
          </a:p>
        </p:txBody>
      </p:sp>
      <p:sp>
        <p:nvSpPr>
          <p:cNvPr id="4" name="矩形 3"/>
          <p:cNvSpPr/>
          <p:nvPr/>
        </p:nvSpPr>
        <p:spPr>
          <a:xfrm>
            <a:off x="5230821" y="3429000"/>
            <a:ext cx="4443442" cy="646331"/>
          </a:xfrm>
          <a:prstGeom prst="rect">
            <a:avLst/>
          </a:prstGeom>
        </p:spPr>
        <p:txBody>
          <a:bodyPr wrap="square">
            <a:spAutoFit/>
          </a:bodyPr>
          <a:lstStyle/>
          <a:p>
            <a:r>
              <a:rPr lang="zh-CN" altLang="en-US" b="1" dirty="0">
                <a:solidFill>
                  <a:srgbClr val="C80000"/>
                </a:solidFill>
                <a:cs typeface="+mn-ea"/>
                <a:sym typeface="+mn-lt"/>
              </a:rPr>
              <a:t>它有头，但没有脖子，有身体，但不温暖，没有脚，却能旅行。</a:t>
            </a:r>
            <a:endParaRPr lang="en-US" altLang="zh-CN" b="1" dirty="0">
              <a:solidFill>
                <a:srgbClr val="C80000"/>
              </a:solidFill>
              <a:cs typeface="+mn-ea"/>
              <a:sym typeface="+mn-lt"/>
            </a:endParaRPr>
          </a:p>
        </p:txBody>
      </p:sp>
      <p:grpSp>
        <p:nvGrpSpPr>
          <p:cNvPr id="2" name="组合 1">
            <a:extLst>
              <a:ext uri="{FF2B5EF4-FFF2-40B4-BE49-F238E27FC236}">
                <a16:creationId xmlns:a16="http://schemas.microsoft.com/office/drawing/2014/main" xmlns="" id="{5E50546C-726A-452E-AC17-C7B6BB28E81A}"/>
              </a:ext>
            </a:extLst>
          </p:cNvPr>
          <p:cNvGrpSpPr/>
          <p:nvPr/>
        </p:nvGrpSpPr>
        <p:grpSpPr>
          <a:xfrm>
            <a:off x="5400333" y="4645469"/>
            <a:ext cx="2674578" cy="400110"/>
            <a:chOff x="7989158" y="5424616"/>
            <a:chExt cx="2674578" cy="400110"/>
          </a:xfrm>
        </p:grpSpPr>
        <p:sp>
          <p:nvSpPr>
            <p:cNvPr id="5" name="文本框 4"/>
            <p:cNvSpPr txBox="1"/>
            <p:nvPr/>
          </p:nvSpPr>
          <p:spPr>
            <a:xfrm>
              <a:off x="7989158" y="5424616"/>
              <a:ext cx="1253869" cy="400110"/>
            </a:xfrm>
            <a:prstGeom prst="rect">
              <a:avLst/>
            </a:prstGeom>
            <a:noFill/>
          </p:spPr>
          <p:txBody>
            <a:bodyPr wrap="none" rtlCol="0">
              <a:spAutoFit/>
            </a:bodyPr>
            <a:lstStyle/>
            <a:p>
              <a:r>
                <a:rPr lang="en-US" altLang="zh-CN" sz="2000" b="1" dirty="0">
                  <a:solidFill>
                    <a:srgbClr val="C00000"/>
                  </a:solidFill>
                  <a:cs typeface="+mn-ea"/>
                  <a:sym typeface="+mn-lt"/>
                </a:rPr>
                <a:t>Answer: </a:t>
              </a:r>
              <a:endParaRPr lang="zh-CN" altLang="en-US" sz="2000" b="1" dirty="0">
                <a:solidFill>
                  <a:srgbClr val="C00000"/>
                </a:solidFill>
                <a:cs typeface="+mn-ea"/>
                <a:sym typeface="+mn-lt"/>
              </a:endParaRPr>
            </a:p>
          </p:txBody>
        </p:sp>
        <p:sp>
          <p:nvSpPr>
            <p:cNvPr id="7" name="矩形 6"/>
            <p:cNvSpPr/>
            <p:nvPr/>
          </p:nvSpPr>
          <p:spPr>
            <a:xfrm>
              <a:off x="9296054" y="5455394"/>
              <a:ext cx="1367682" cy="369332"/>
            </a:xfrm>
            <a:prstGeom prst="rect">
              <a:avLst/>
            </a:prstGeom>
          </p:spPr>
          <p:txBody>
            <a:bodyPr wrap="none">
              <a:spAutoFit/>
            </a:bodyPr>
            <a:lstStyle/>
            <a:p>
              <a:r>
                <a:rPr lang="en-US" altLang="zh-CN" dirty="0">
                  <a:cs typeface="+mn-ea"/>
                  <a:sym typeface="+mn-lt"/>
                </a:rPr>
                <a:t>a car(</a:t>
              </a:r>
              <a:r>
                <a:rPr lang="zh-CN" altLang="en-US" dirty="0">
                  <a:cs typeface="+mn-ea"/>
                  <a:sym typeface="+mn-lt"/>
                </a:rPr>
                <a:t>汽车</a:t>
              </a:r>
              <a:r>
                <a:rPr lang="en-US" altLang="zh-CN" dirty="0">
                  <a:cs typeface="+mn-ea"/>
                  <a:sym typeface="+mn-lt"/>
                </a:rPr>
                <a:t>)</a:t>
              </a:r>
              <a:endParaRPr lang="zh-CN" altLang="en-US" dirty="0">
                <a:cs typeface="+mn-ea"/>
                <a:sym typeface="+mn-lt"/>
              </a:endParaRPr>
            </a:p>
          </p:txBody>
        </p:sp>
      </p:grpSp>
      <p:sp>
        <p:nvSpPr>
          <p:cNvPr id="6" name="矩形 5">
            <a:extLst>
              <a:ext uri="{FF2B5EF4-FFF2-40B4-BE49-F238E27FC236}">
                <a16:creationId xmlns:a16="http://schemas.microsoft.com/office/drawing/2014/main" xmlns="" id="{7BF45199-7D70-4C4B-8103-FA6CCA67D416}"/>
              </a:ext>
            </a:extLst>
          </p:cNvPr>
          <p:cNvSpPr/>
          <p:nvPr/>
        </p:nvSpPr>
        <p:spPr>
          <a:xfrm>
            <a:off x="1909217" y="1182426"/>
            <a:ext cx="4186783" cy="646331"/>
          </a:xfrm>
          <a:prstGeom prst="rect">
            <a:avLst/>
          </a:prstGeom>
        </p:spPr>
        <p:txBody>
          <a:bodyPr wrap="square">
            <a:spAutoFit/>
          </a:bodyPr>
          <a:lstStyle/>
          <a:p>
            <a:r>
              <a:rPr lang="zh-CN" altLang="en-US" sz="3600" dirty="0">
                <a:solidFill>
                  <a:srgbClr val="C80000"/>
                </a:solidFill>
                <a:cs typeface="+mn-ea"/>
                <a:sym typeface="+mn-lt"/>
              </a:rPr>
              <a:t>元宵节英语猜灯谜</a:t>
            </a:r>
          </a:p>
        </p:txBody>
      </p:sp>
      <p:pic>
        <p:nvPicPr>
          <p:cNvPr id="9" name="图片 8">
            <a:extLst>
              <a:ext uri="{FF2B5EF4-FFF2-40B4-BE49-F238E27FC236}">
                <a16:creationId xmlns:a16="http://schemas.microsoft.com/office/drawing/2014/main" xmlns="" id="{74FD8647-172B-4053-B178-66DE22E39F16}"/>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009571" y="2695054"/>
            <a:ext cx="4221250" cy="2560321"/>
          </a:xfrm>
          <a:prstGeom prst="rect">
            <a:avLst/>
          </a:prstGeom>
        </p:spPr>
      </p:pic>
    </p:spTree>
    <p:extLst>
      <p:ext uri="{BB962C8B-B14F-4D97-AF65-F5344CB8AC3E}">
        <p14:creationId xmlns:p14="http://schemas.microsoft.com/office/powerpoint/2010/main" val="292899122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a14="http://schemas.microsoft.com/office/drawing/2010/main" xmlns:a16="http://schemas.microsoft.com/office/drawing/2014/main"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1000"/>
                                        <p:tgtEl>
                                          <p:spTgt spid="4"/>
                                        </p:tgtEl>
                                      </p:cBhvr>
                                    </p:animEffect>
                                    <p:anim calcmode="lin" valueType="num">
                                      <p:cBhvr>
                                        <p:cTn id="25" dur="1000" fill="hold"/>
                                        <p:tgtEl>
                                          <p:spTgt spid="4"/>
                                        </p:tgtEl>
                                        <p:attrNameLst>
                                          <p:attrName>ppt_x</p:attrName>
                                        </p:attrNameLst>
                                      </p:cBhvr>
                                      <p:tavLst>
                                        <p:tav tm="0">
                                          <p:val>
                                            <p:strVal val="#ppt_x"/>
                                          </p:val>
                                        </p:tav>
                                        <p:tav tm="100000">
                                          <p:val>
                                            <p:strVal val="#ppt_x"/>
                                          </p:val>
                                        </p:tav>
                                      </p:tavLst>
                                    </p:anim>
                                    <p:anim calcmode="lin" valueType="num">
                                      <p:cBhvr>
                                        <p:cTn id="2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组合 42">
            <a:extLst>
              <a:ext uri="{FF2B5EF4-FFF2-40B4-BE49-F238E27FC236}">
                <a16:creationId xmlns:a16="http://schemas.microsoft.com/office/drawing/2014/main" xmlns="" id="{891029C9-A121-453B-8F1D-8861E5C3EEE6}"/>
              </a:ext>
            </a:extLst>
          </p:cNvPr>
          <p:cNvGrpSpPr/>
          <p:nvPr/>
        </p:nvGrpSpPr>
        <p:grpSpPr>
          <a:xfrm>
            <a:off x="5259388" y="2006199"/>
            <a:ext cx="4096286" cy="589420"/>
            <a:chOff x="3671306" y="2324580"/>
            <a:chExt cx="4096286" cy="589420"/>
          </a:xfrm>
        </p:grpSpPr>
        <p:sp>
          <p:nvSpPr>
            <p:cNvPr id="23" name="椭圆 22">
              <a:extLst>
                <a:ext uri="{FF2B5EF4-FFF2-40B4-BE49-F238E27FC236}">
                  <a16:creationId xmlns:a16="http://schemas.microsoft.com/office/drawing/2014/main" xmlns="" id="{CD2D848C-7306-43D2-8097-5DADFC4D424F}"/>
                </a:ext>
              </a:extLst>
            </p:cNvPr>
            <p:cNvSpPr/>
            <p:nvPr/>
          </p:nvSpPr>
          <p:spPr>
            <a:xfrm>
              <a:off x="3671306" y="2324580"/>
              <a:ext cx="497541" cy="497541"/>
            </a:xfrm>
            <a:prstGeom prst="ellipse">
              <a:avLst/>
            </a:prstGeom>
            <a:solidFill>
              <a:srgbClr val="C80000"/>
            </a:solidFill>
            <a:ln>
              <a:solidFill>
                <a:srgbClr val="FBFA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cs typeface="+mn-ea"/>
                  <a:sym typeface="+mn-lt"/>
                </a:rPr>
                <a:t>一</a:t>
              </a:r>
            </a:p>
          </p:txBody>
        </p:sp>
        <p:sp>
          <p:nvSpPr>
            <p:cNvPr id="2" name="矩形 1">
              <a:extLst>
                <a:ext uri="{FF2B5EF4-FFF2-40B4-BE49-F238E27FC236}">
                  <a16:creationId xmlns:a16="http://schemas.microsoft.com/office/drawing/2014/main" xmlns="" id="{03F06946-B021-4A70-859C-4CDC194258E5}"/>
                </a:ext>
              </a:extLst>
            </p:cNvPr>
            <p:cNvSpPr/>
            <p:nvPr/>
          </p:nvSpPr>
          <p:spPr>
            <a:xfrm>
              <a:off x="4237038" y="2329225"/>
              <a:ext cx="3530554" cy="584775"/>
            </a:xfrm>
            <a:prstGeom prst="rect">
              <a:avLst/>
            </a:prstGeom>
          </p:spPr>
          <p:txBody>
            <a:bodyPr wrap="square">
              <a:spAutoFit/>
            </a:bodyPr>
            <a:lstStyle/>
            <a:p>
              <a:r>
                <a:rPr lang="zh-CN" altLang="en-US" sz="3200" dirty="0">
                  <a:cs typeface="+mn-ea"/>
                  <a:sym typeface="+mn-lt"/>
                </a:rPr>
                <a:t>元宵节介绍</a:t>
              </a:r>
            </a:p>
          </p:txBody>
        </p:sp>
      </p:grpSp>
      <p:grpSp>
        <p:nvGrpSpPr>
          <p:cNvPr id="42" name="组合 41">
            <a:extLst>
              <a:ext uri="{FF2B5EF4-FFF2-40B4-BE49-F238E27FC236}">
                <a16:creationId xmlns:a16="http://schemas.microsoft.com/office/drawing/2014/main" xmlns="" id="{F7BC00F5-A8B2-4471-AA44-2DFA6CDF6B68}"/>
              </a:ext>
            </a:extLst>
          </p:cNvPr>
          <p:cNvGrpSpPr/>
          <p:nvPr/>
        </p:nvGrpSpPr>
        <p:grpSpPr>
          <a:xfrm>
            <a:off x="5259388" y="2719922"/>
            <a:ext cx="4142325" cy="584775"/>
            <a:chOff x="3625267" y="3082612"/>
            <a:chExt cx="4142325" cy="584775"/>
          </a:xfrm>
        </p:grpSpPr>
        <p:sp>
          <p:nvSpPr>
            <p:cNvPr id="24" name="椭圆 23">
              <a:extLst>
                <a:ext uri="{FF2B5EF4-FFF2-40B4-BE49-F238E27FC236}">
                  <a16:creationId xmlns:a16="http://schemas.microsoft.com/office/drawing/2014/main" xmlns="" id="{4DB4A668-124F-4C7A-BA75-01B5F397264C}"/>
                </a:ext>
              </a:extLst>
            </p:cNvPr>
            <p:cNvSpPr/>
            <p:nvPr/>
          </p:nvSpPr>
          <p:spPr>
            <a:xfrm>
              <a:off x="3625267" y="3111768"/>
              <a:ext cx="497541" cy="497541"/>
            </a:xfrm>
            <a:prstGeom prst="ellipse">
              <a:avLst/>
            </a:prstGeom>
            <a:solidFill>
              <a:srgbClr val="C80000"/>
            </a:solidFill>
            <a:ln>
              <a:solidFill>
                <a:srgbClr val="FBFA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cs typeface="+mn-ea"/>
                  <a:sym typeface="+mn-lt"/>
                </a:rPr>
                <a:t>二</a:t>
              </a:r>
            </a:p>
          </p:txBody>
        </p:sp>
        <p:sp>
          <p:nvSpPr>
            <p:cNvPr id="37" name="矩形 36">
              <a:extLst>
                <a:ext uri="{FF2B5EF4-FFF2-40B4-BE49-F238E27FC236}">
                  <a16:creationId xmlns:a16="http://schemas.microsoft.com/office/drawing/2014/main" xmlns="" id="{04FE73EC-917F-4BE3-A602-635C326378C6}"/>
                </a:ext>
              </a:extLst>
            </p:cNvPr>
            <p:cNvSpPr/>
            <p:nvPr/>
          </p:nvSpPr>
          <p:spPr>
            <a:xfrm>
              <a:off x="4237038" y="3082612"/>
              <a:ext cx="3530554" cy="584775"/>
            </a:xfrm>
            <a:prstGeom prst="rect">
              <a:avLst/>
            </a:prstGeom>
          </p:spPr>
          <p:txBody>
            <a:bodyPr wrap="square">
              <a:spAutoFit/>
            </a:bodyPr>
            <a:lstStyle/>
            <a:p>
              <a:r>
                <a:rPr lang="zh-CN" altLang="en-US" sz="3200" dirty="0">
                  <a:cs typeface="+mn-ea"/>
                  <a:sym typeface="+mn-lt"/>
                </a:rPr>
                <a:t>元宵节的习俗</a:t>
              </a:r>
            </a:p>
          </p:txBody>
        </p:sp>
      </p:grpSp>
      <p:grpSp>
        <p:nvGrpSpPr>
          <p:cNvPr id="41" name="组合 40">
            <a:extLst>
              <a:ext uri="{FF2B5EF4-FFF2-40B4-BE49-F238E27FC236}">
                <a16:creationId xmlns:a16="http://schemas.microsoft.com/office/drawing/2014/main" xmlns="" id="{9E823543-DC9E-4197-AE8B-591F793A318B}"/>
              </a:ext>
            </a:extLst>
          </p:cNvPr>
          <p:cNvGrpSpPr/>
          <p:nvPr/>
        </p:nvGrpSpPr>
        <p:grpSpPr>
          <a:xfrm>
            <a:off x="5259388" y="3429000"/>
            <a:ext cx="4148671" cy="584775"/>
            <a:chOff x="3637303" y="3777159"/>
            <a:chExt cx="4148671" cy="584775"/>
          </a:xfrm>
        </p:grpSpPr>
        <p:sp>
          <p:nvSpPr>
            <p:cNvPr id="25" name="椭圆 24">
              <a:extLst>
                <a:ext uri="{FF2B5EF4-FFF2-40B4-BE49-F238E27FC236}">
                  <a16:creationId xmlns:a16="http://schemas.microsoft.com/office/drawing/2014/main" xmlns="" id="{133F1B91-2729-430E-AEF0-EC98F366AAA0}"/>
                </a:ext>
              </a:extLst>
            </p:cNvPr>
            <p:cNvSpPr/>
            <p:nvPr/>
          </p:nvSpPr>
          <p:spPr>
            <a:xfrm>
              <a:off x="3637303" y="3813701"/>
              <a:ext cx="497541" cy="497541"/>
            </a:xfrm>
            <a:prstGeom prst="ellipse">
              <a:avLst/>
            </a:prstGeom>
            <a:solidFill>
              <a:srgbClr val="C80000"/>
            </a:solidFill>
            <a:ln>
              <a:solidFill>
                <a:srgbClr val="FBFA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cs typeface="+mn-ea"/>
                  <a:sym typeface="+mn-lt"/>
                </a:rPr>
                <a:t>三</a:t>
              </a:r>
            </a:p>
          </p:txBody>
        </p:sp>
        <p:sp>
          <p:nvSpPr>
            <p:cNvPr id="38" name="矩形 37">
              <a:extLst>
                <a:ext uri="{FF2B5EF4-FFF2-40B4-BE49-F238E27FC236}">
                  <a16:creationId xmlns:a16="http://schemas.microsoft.com/office/drawing/2014/main" xmlns="" id="{42443062-B099-4F69-88B9-50FF3D9CCE91}"/>
                </a:ext>
              </a:extLst>
            </p:cNvPr>
            <p:cNvSpPr/>
            <p:nvPr/>
          </p:nvSpPr>
          <p:spPr>
            <a:xfrm>
              <a:off x="4255420" y="3777159"/>
              <a:ext cx="3530554" cy="584775"/>
            </a:xfrm>
            <a:prstGeom prst="rect">
              <a:avLst/>
            </a:prstGeom>
          </p:spPr>
          <p:txBody>
            <a:bodyPr wrap="square">
              <a:spAutoFit/>
            </a:bodyPr>
            <a:lstStyle/>
            <a:p>
              <a:r>
                <a:rPr lang="zh-CN" altLang="en-US" sz="3200" dirty="0">
                  <a:cs typeface="+mn-ea"/>
                  <a:sym typeface="+mn-lt"/>
                </a:rPr>
                <a:t>元宵节相关词汇</a:t>
              </a:r>
            </a:p>
          </p:txBody>
        </p:sp>
      </p:grpSp>
      <p:grpSp>
        <p:nvGrpSpPr>
          <p:cNvPr id="36" name="组合 35">
            <a:extLst>
              <a:ext uri="{FF2B5EF4-FFF2-40B4-BE49-F238E27FC236}">
                <a16:creationId xmlns:a16="http://schemas.microsoft.com/office/drawing/2014/main" xmlns="" id="{043DF2E0-3B72-4DF5-9387-824B0FBC2E3C}"/>
              </a:ext>
            </a:extLst>
          </p:cNvPr>
          <p:cNvGrpSpPr/>
          <p:nvPr/>
        </p:nvGrpSpPr>
        <p:grpSpPr>
          <a:xfrm>
            <a:off x="5259388" y="4138077"/>
            <a:ext cx="4073042" cy="584775"/>
            <a:chOff x="3694550" y="4456458"/>
            <a:chExt cx="4073042" cy="584775"/>
          </a:xfrm>
        </p:grpSpPr>
        <p:sp>
          <p:nvSpPr>
            <p:cNvPr id="26" name="椭圆 25">
              <a:extLst>
                <a:ext uri="{FF2B5EF4-FFF2-40B4-BE49-F238E27FC236}">
                  <a16:creationId xmlns:a16="http://schemas.microsoft.com/office/drawing/2014/main" xmlns="" id="{19FF59CC-FA8A-4CA8-8061-CBBA684D7BD1}"/>
                </a:ext>
              </a:extLst>
            </p:cNvPr>
            <p:cNvSpPr/>
            <p:nvPr/>
          </p:nvSpPr>
          <p:spPr>
            <a:xfrm>
              <a:off x="3694550" y="4466234"/>
              <a:ext cx="497541" cy="497541"/>
            </a:xfrm>
            <a:prstGeom prst="ellipse">
              <a:avLst/>
            </a:prstGeom>
            <a:solidFill>
              <a:srgbClr val="C80000"/>
            </a:solidFill>
            <a:ln>
              <a:solidFill>
                <a:srgbClr val="FBFA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cs typeface="+mn-ea"/>
                  <a:sym typeface="+mn-lt"/>
                </a:rPr>
                <a:t>四</a:t>
              </a:r>
            </a:p>
          </p:txBody>
        </p:sp>
        <p:sp>
          <p:nvSpPr>
            <p:cNvPr id="40" name="矩形 39">
              <a:extLst>
                <a:ext uri="{FF2B5EF4-FFF2-40B4-BE49-F238E27FC236}">
                  <a16:creationId xmlns:a16="http://schemas.microsoft.com/office/drawing/2014/main" xmlns="" id="{3A802C5F-943B-4408-8CBF-9C0A4AA90374}"/>
                </a:ext>
              </a:extLst>
            </p:cNvPr>
            <p:cNvSpPr/>
            <p:nvPr/>
          </p:nvSpPr>
          <p:spPr>
            <a:xfrm>
              <a:off x="4237038" y="4456458"/>
              <a:ext cx="3530554" cy="584775"/>
            </a:xfrm>
            <a:prstGeom prst="rect">
              <a:avLst/>
            </a:prstGeom>
          </p:spPr>
          <p:txBody>
            <a:bodyPr wrap="square">
              <a:spAutoFit/>
            </a:bodyPr>
            <a:lstStyle/>
            <a:p>
              <a:r>
                <a:rPr lang="zh-CN" altLang="en-US" sz="3200" dirty="0">
                  <a:cs typeface="+mn-ea"/>
                  <a:sym typeface="+mn-lt"/>
                </a:rPr>
                <a:t>元宵节英语猜灯谜</a:t>
              </a:r>
            </a:p>
          </p:txBody>
        </p:sp>
      </p:grpSp>
      <p:sp>
        <p:nvSpPr>
          <p:cNvPr id="44" name="矩形 43">
            <a:extLst>
              <a:ext uri="{FF2B5EF4-FFF2-40B4-BE49-F238E27FC236}">
                <a16:creationId xmlns:a16="http://schemas.microsoft.com/office/drawing/2014/main" xmlns="" id="{CD425428-E26A-4CFA-8763-C464330FBAB1}"/>
              </a:ext>
            </a:extLst>
          </p:cNvPr>
          <p:cNvSpPr/>
          <p:nvPr/>
        </p:nvSpPr>
        <p:spPr>
          <a:xfrm>
            <a:off x="3271254" y="2235011"/>
            <a:ext cx="1006604" cy="1938992"/>
          </a:xfrm>
          <a:prstGeom prst="rect">
            <a:avLst/>
          </a:prstGeom>
        </p:spPr>
        <p:txBody>
          <a:bodyPr wrap="square">
            <a:spAutoFit/>
          </a:bodyPr>
          <a:lstStyle/>
          <a:p>
            <a:r>
              <a:rPr lang="zh-CN" altLang="en-US" sz="6000" dirty="0">
                <a:solidFill>
                  <a:srgbClr val="C80000"/>
                </a:solidFill>
                <a:cs typeface="+mn-ea"/>
                <a:sym typeface="+mn-lt"/>
              </a:rPr>
              <a:t>目录</a:t>
            </a:r>
          </a:p>
        </p:txBody>
      </p:sp>
      <p:pic>
        <p:nvPicPr>
          <p:cNvPr id="58" name="图片 57">
            <a:extLst>
              <a:ext uri="{FF2B5EF4-FFF2-40B4-BE49-F238E27FC236}">
                <a16:creationId xmlns:a16="http://schemas.microsoft.com/office/drawing/2014/main" xmlns="" id="{B3591DB3-938F-4545-880B-97262B4670C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00171" y="3794949"/>
            <a:ext cx="4915989" cy="3686992"/>
          </a:xfrm>
          <a:prstGeom prst="rect">
            <a:avLst/>
          </a:prstGeom>
        </p:spPr>
      </p:pic>
      <p:sp>
        <p:nvSpPr>
          <p:cNvPr id="3" name="文本框 2"/>
          <p:cNvSpPr txBox="1"/>
          <p:nvPr/>
        </p:nvSpPr>
        <p:spPr>
          <a:xfrm>
            <a:off x="3577701" y="1571348"/>
            <a:ext cx="1393794" cy="215444"/>
          </a:xfrm>
          <a:prstGeom prst="rect">
            <a:avLst/>
          </a:prstGeom>
          <a:noFill/>
        </p:spPr>
        <p:txBody>
          <a:bodyPr wrap="square" rtlCol="0">
            <a:spAutoFit/>
          </a:bodyPr>
          <a:lstStyle/>
          <a:p>
            <a:r>
              <a:rPr lang="en-US" altLang="zh-CN" sz="800" dirty="0">
                <a:solidFill>
                  <a:srgbClr val="FFFFFF"/>
                </a:solidFill>
              </a:rPr>
              <a:t>https://www.ypppt.com/</a:t>
            </a:r>
            <a:endParaRPr lang="zh-CN" altLang="en-US" sz="800" dirty="0">
              <a:solidFill>
                <a:srgbClr val="FFFFFF"/>
              </a:solidFill>
            </a:endParaRPr>
          </a:p>
        </p:txBody>
      </p:sp>
    </p:spTree>
    <p:extLst>
      <p:ext uri="{BB962C8B-B14F-4D97-AF65-F5344CB8AC3E}">
        <p14:creationId xmlns:p14="http://schemas.microsoft.com/office/powerpoint/2010/main" val="400125729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p14="http://schemas.microsoft.com/office/powerpoint/2010/main" xmlns:a14="http://schemas.microsoft.com/office/drawing/2010/main" xmlns:a16="http://schemas.microsoft.com/office/drawing/2014/main"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ipe(down)">
                                      <p:cBhvr>
                                        <p:cTn id="7" dur="500"/>
                                        <p:tgtEl>
                                          <p:spTgt spid="5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4"/>
                                        </p:tgtEl>
                                        <p:attrNameLst>
                                          <p:attrName>style.visibility</p:attrName>
                                        </p:attrNameLst>
                                      </p:cBhvr>
                                      <p:to>
                                        <p:strVal val="visible"/>
                                      </p:to>
                                    </p:set>
                                    <p:anim calcmode="lin" valueType="num">
                                      <p:cBhvr additive="base">
                                        <p:cTn id="12" dur="500" fill="hold"/>
                                        <p:tgtEl>
                                          <p:spTgt spid="44"/>
                                        </p:tgtEl>
                                        <p:attrNameLst>
                                          <p:attrName>ppt_x</p:attrName>
                                        </p:attrNameLst>
                                      </p:cBhvr>
                                      <p:tavLst>
                                        <p:tav tm="0">
                                          <p:val>
                                            <p:strVal val="#ppt_x"/>
                                          </p:val>
                                        </p:tav>
                                        <p:tav tm="100000">
                                          <p:val>
                                            <p:strVal val="#ppt_x"/>
                                          </p:val>
                                        </p:tav>
                                      </p:tavLst>
                                    </p:anim>
                                    <p:anim calcmode="lin" valueType="num">
                                      <p:cBhvr additive="base">
                                        <p:cTn id="13"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43"/>
                                        </p:tgtEl>
                                        <p:attrNameLst>
                                          <p:attrName>style.visibility</p:attrName>
                                        </p:attrNameLst>
                                      </p:cBhvr>
                                      <p:to>
                                        <p:strVal val="visible"/>
                                      </p:to>
                                    </p:set>
                                    <p:anim calcmode="lin" valueType="num">
                                      <p:cBhvr additive="base">
                                        <p:cTn id="18" dur="500" fill="hold"/>
                                        <p:tgtEl>
                                          <p:spTgt spid="43"/>
                                        </p:tgtEl>
                                        <p:attrNameLst>
                                          <p:attrName>ppt_x</p:attrName>
                                        </p:attrNameLst>
                                      </p:cBhvr>
                                      <p:tavLst>
                                        <p:tav tm="0">
                                          <p:val>
                                            <p:strVal val="#ppt_x"/>
                                          </p:val>
                                        </p:tav>
                                        <p:tav tm="100000">
                                          <p:val>
                                            <p:strVal val="#ppt_x"/>
                                          </p:val>
                                        </p:tav>
                                      </p:tavLst>
                                    </p:anim>
                                    <p:anim calcmode="lin" valueType="num">
                                      <p:cBhvr additive="base">
                                        <p:cTn id="19" dur="500" fill="hold"/>
                                        <p:tgtEl>
                                          <p:spTgt spid="43"/>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0"/>
                                  </p:stCondLst>
                                  <p:childTnLst>
                                    <p:set>
                                      <p:cBhvr>
                                        <p:cTn id="21" dur="1" fill="hold">
                                          <p:stCondLst>
                                            <p:cond delay="0"/>
                                          </p:stCondLst>
                                        </p:cTn>
                                        <p:tgtEl>
                                          <p:spTgt spid="42"/>
                                        </p:tgtEl>
                                        <p:attrNameLst>
                                          <p:attrName>style.visibility</p:attrName>
                                        </p:attrNameLst>
                                      </p:cBhvr>
                                      <p:to>
                                        <p:strVal val="visible"/>
                                      </p:to>
                                    </p:set>
                                    <p:anim calcmode="lin" valueType="num">
                                      <p:cBhvr additive="base">
                                        <p:cTn id="22" dur="500" fill="hold"/>
                                        <p:tgtEl>
                                          <p:spTgt spid="42"/>
                                        </p:tgtEl>
                                        <p:attrNameLst>
                                          <p:attrName>ppt_x</p:attrName>
                                        </p:attrNameLst>
                                      </p:cBhvr>
                                      <p:tavLst>
                                        <p:tav tm="0">
                                          <p:val>
                                            <p:strVal val="#ppt_x"/>
                                          </p:val>
                                        </p:tav>
                                        <p:tav tm="100000">
                                          <p:val>
                                            <p:strVal val="#ppt_x"/>
                                          </p:val>
                                        </p:tav>
                                      </p:tavLst>
                                    </p:anim>
                                    <p:anim calcmode="lin" valueType="num">
                                      <p:cBhvr additive="base">
                                        <p:cTn id="23" dur="500" fill="hold"/>
                                        <p:tgtEl>
                                          <p:spTgt spid="42"/>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41"/>
                                        </p:tgtEl>
                                        <p:attrNameLst>
                                          <p:attrName>style.visibility</p:attrName>
                                        </p:attrNameLst>
                                      </p:cBhvr>
                                      <p:to>
                                        <p:strVal val="visible"/>
                                      </p:to>
                                    </p:set>
                                    <p:anim calcmode="lin" valueType="num">
                                      <p:cBhvr additive="base">
                                        <p:cTn id="26" dur="500" fill="hold"/>
                                        <p:tgtEl>
                                          <p:spTgt spid="41"/>
                                        </p:tgtEl>
                                        <p:attrNameLst>
                                          <p:attrName>ppt_x</p:attrName>
                                        </p:attrNameLst>
                                      </p:cBhvr>
                                      <p:tavLst>
                                        <p:tav tm="0">
                                          <p:val>
                                            <p:strVal val="#ppt_x"/>
                                          </p:val>
                                        </p:tav>
                                        <p:tav tm="100000">
                                          <p:val>
                                            <p:strVal val="#ppt_x"/>
                                          </p:val>
                                        </p:tav>
                                      </p:tavLst>
                                    </p:anim>
                                    <p:anim calcmode="lin" valueType="num">
                                      <p:cBhvr additive="base">
                                        <p:cTn id="27" dur="500" fill="hold"/>
                                        <p:tgtEl>
                                          <p:spTgt spid="41"/>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0"/>
                                  </p:stCondLst>
                                  <p:childTnLst>
                                    <p:set>
                                      <p:cBhvr>
                                        <p:cTn id="29" dur="1" fill="hold">
                                          <p:stCondLst>
                                            <p:cond delay="0"/>
                                          </p:stCondLst>
                                        </p:cTn>
                                        <p:tgtEl>
                                          <p:spTgt spid="36"/>
                                        </p:tgtEl>
                                        <p:attrNameLst>
                                          <p:attrName>style.visibility</p:attrName>
                                        </p:attrNameLst>
                                      </p:cBhvr>
                                      <p:to>
                                        <p:strVal val="visible"/>
                                      </p:to>
                                    </p:set>
                                    <p:anim calcmode="lin" valueType="num">
                                      <p:cBhvr additive="base">
                                        <p:cTn id="30" dur="500" fill="hold"/>
                                        <p:tgtEl>
                                          <p:spTgt spid="36"/>
                                        </p:tgtEl>
                                        <p:attrNameLst>
                                          <p:attrName>ppt_x</p:attrName>
                                        </p:attrNameLst>
                                      </p:cBhvr>
                                      <p:tavLst>
                                        <p:tav tm="0">
                                          <p:val>
                                            <p:strVal val="#ppt_x"/>
                                          </p:val>
                                        </p:tav>
                                        <p:tav tm="100000">
                                          <p:val>
                                            <p:strVal val="#ppt_x"/>
                                          </p:val>
                                        </p:tav>
                                      </p:tavLst>
                                    </p:anim>
                                    <p:anim calcmode="lin" valueType="num">
                                      <p:cBhvr additive="base">
                                        <p:cTn id="31"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825314" y="3028890"/>
            <a:ext cx="6731815" cy="400110"/>
          </a:xfrm>
          <a:prstGeom prst="rect">
            <a:avLst/>
          </a:prstGeom>
        </p:spPr>
        <p:txBody>
          <a:bodyPr wrap="square">
            <a:spAutoFit/>
          </a:bodyPr>
          <a:lstStyle/>
          <a:p>
            <a:r>
              <a:rPr lang="en-US" altLang="zh-CN" sz="2000" dirty="0">
                <a:cs typeface="+mn-ea"/>
                <a:sym typeface="+mn-lt"/>
              </a:rPr>
              <a:t>4.What s full of holes but still holds water?</a:t>
            </a:r>
          </a:p>
        </p:txBody>
      </p:sp>
      <p:sp>
        <p:nvSpPr>
          <p:cNvPr id="4" name="矩形 3"/>
          <p:cNvSpPr/>
          <p:nvPr/>
        </p:nvSpPr>
        <p:spPr>
          <a:xfrm>
            <a:off x="4825314" y="3496819"/>
            <a:ext cx="3095719" cy="369332"/>
          </a:xfrm>
          <a:prstGeom prst="rect">
            <a:avLst/>
          </a:prstGeom>
        </p:spPr>
        <p:txBody>
          <a:bodyPr wrap="none">
            <a:spAutoFit/>
          </a:bodyPr>
          <a:lstStyle/>
          <a:p>
            <a:r>
              <a:rPr lang="zh-CN" altLang="en-US" dirty="0">
                <a:solidFill>
                  <a:srgbClr val="C80000"/>
                </a:solidFill>
                <a:cs typeface="+mn-ea"/>
                <a:sym typeface="+mn-lt"/>
              </a:rPr>
              <a:t>什么东西浑身是洞，却能装水</a:t>
            </a:r>
            <a:r>
              <a:rPr lang="en-US" altLang="zh-CN" dirty="0">
                <a:solidFill>
                  <a:srgbClr val="C80000"/>
                </a:solidFill>
                <a:cs typeface="+mn-ea"/>
                <a:sym typeface="+mn-lt"/>
              </a:rPr>
              <a:t>?</a:t>
            </a:r>
          </a:p>
        </p:txBody>
      </p:sp>
      <p:grpSp>
        <p:nvGrpSpPr>
          <p:cNvPr id="2" name="组合 1">
            <a:extLst>
              <a:ext uri="{FF2B5EF4-FFF2-40B4-BE49-F238E27FC236}">
                <a16:creationId xmlns:a16="http://schemas.microsoft.com/office/drawing/2014/main" xmlns="" id="{10E4498E-C06A-4446-8BF5-661B14F85DEF}"/>
              </a:ext>
            </a:extLst>
          </p:cNvPr>
          <p:cNvGrpSpPr/>
          <p:nvPr/>
        </p:nvGrpSpPr>
        <p:grpSpPr>
          <a:xfrm>
            <a:off x="4825314" y="4516911"/>
            <a:ext cx="3256544" cy="400110"/>
            <a:chOff x="7989158" y="5424616"/>
            <a:chExt cx="3256544" cy="400110"/>
          </a:xfrm>
        </p:grpSpPr>
        <p:sp>
          <p:nvSpPr>
            <p:cNvPr id="5" name="文本框 4"/>
            <p:cNvSpPr txBox="1"/>
            <p:nvPr/>
          </p:nvSpPr>
          <p:spPr>
            <a:xfrm>
              <a:off x="7989158" y="5424616"/>
              <a:ext cx="1253869" cy="400110"/>
            </a:xfrm>
            <a:prstGeom prst="rect">
              <a:avLst/>
            </a:prstGeom>
            <a:noFill/>
          </p:spPr>
          <p:txBody>
            <a:bodyPr wrap="none" rtlCol="0">
              <a:spAutoFit/>
            </a:bodyPr>
            <a:lstStyle/>
            <a:p>
              <a:r>
                <a:rPr lang="en-US" altLang="zh-CN" sz="2000" b="1" dirty="0">
                  <a:solidFill>
                    <a:srgbClr val="C00000"/>
                  </a:solidFill>
                  <a:cs typeface="+mn-ea"/>
                  <a:sym typeface="+mn-lt"/>
                </a:rPr>
                <a:t>Answer: </a:t>
              </a:r>
              <a:endParaRPr lang="zh-CN" altLang="en-US" sz="2000" b="1" dirty="0">
                <a:solidFill>
                  <a:srgbClr val="C00000"/>
                </a:solidFill>
                <a:cs typeface="+mn-ea"/>
                <a:sym typeface="+mn-lt"/>
              </a:endParaRPr>
            </a:p>
          </p:txBody>
        </p:sp>
        <p:sp>
          <p:nvSpPr>
            <p:cNvPr id="7" name="矩形 6"/>
            <p:cNvSpPr/>
            <p:nvPr/>
          </p:nvSpPr>
          <p:spPr>
            <a:xfrm>
              <a:off x="9448415" y="5455394"/>
              <a:ext cx="1797287" cy="369332"/>
            </a:xfrm>
            <a:prstGeom prst="rect">
              <a:avLst/>
            </a:prstGeom>
          </p:spPr>
          <p:txBody>
            <a:bodyPr wrap="none">
              <a:spAutoFit/>
            </a:bodyPr>
            <a:lstStyle/>
            <a:p>
              <a:r>
                <a:rPr lang="en-US" altLang="zh-CN" dirty="0">
                  <a:cs typeface="+mn-ea"/>
                  <a:sym typeface="+mn-lt"/>
                </a:rPr>
                <a:t>a sponge(</a:t>
              </a:r>
              <a:r>
                <a:rPr lang="zh-CN" altLang="en-US" dirty="0">
                  <a:cs typeface="+mn-ea"/>
                  <a:sym typeface="+mn-lt"/>
                </a:rPr>
                <a:t>海绵</a:t>
              </a:r>
              <a:r>
                <a:rPr lang="en-US" altLang="zh-CN" dirty="0">
                  <a:cs typeface="+mn-ea"/>
                  <a:sym typeface="+mn-lt"/>
                </a:rPr>
                <a:t>)</a:t>
              </a:r>
              <a:endParaRPr lang="zh-CN" altLang="en-US" dirty="0">
                <a:cs typeface="+mn-ea"/>
                <a:sym typeface="+mn-lt"/>
              </a:endParaRPr>
            </a:p>
          </p:txBody>
        </p:sp>
      </p:grpSp>
      <p:sp>
        <p:nvSpPr>
          <p:cNvPr id="6" name="矩形 5">
            <a:extLst>
              <a:ext uri="{FF2B5EF4-FFF2-40B4-BE49-F238E27FC236}">
                <a16:creationId xmlns:a16="http://schemas.microsoft.com/office/drawing/2014/main" xmlns="" id="{46069B1C-BC4B-4446-A638-60611A0083C2}"/>
              </a:ext>
            </a:extLst>
          </p:cNvPr>
          <p:cNvSpPr/>
          <p:nvPr/>
        </p:nvSpPr>
        <p:spPr>
          <a:xfrm>
            <a:off x="1909217" y="1182426"/>
            <a:ext cx="4186783" cy="646331"/>
          </a:xfrm>
          <a:prstGeom prst="rect">
            <a:avLst/>
          </a:prstGeom>
        </p:spPr>
        <p:txBody>
          <a:bodyPr wrap="square">
            <a:spAutoFit/>
          </a:bodyPr>
          <a:lstStyle/>
          <a:p>
            <a:r>
              <a:rPr lang="zh-CN" altLang="en-US" sz="3600" dirty="0">
                <a:solidFill>
                  <a:srgbClr val="C80000"/>
                </a:solidFill>
                <a:cs typeface="+mn-ea"/>
                <a:sym typeface="+mn-lt"/>
              </a:rPr>
              <a:t>元宵节英语猜灯谜</a:t>
            </a:r>
          </a:p>
        </p:txBody>
      </p:sp>
      <p:pic>
        <p:nvPicPr>
          <p:cNvPr id="9" name="图片 8">
            <a:extLst>
              <a:ext uri="{FF2B5EF4-FFF2-40B4-BE49-F238E27FC236}">
                <a16:creationId xmlns:a16="http://schemas.microsoft.com/office/drawing/2014/main" xmlns="" id="{DB93527E-2F3D-44E6-80C2-7459BB043BD2}"/>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332412" y="2950058"/>
            <a:ext cx="3029026" cy="2000355"/>
          </a:xfrm>
          <a:prstGeom prst="rect">
            <a:avLst/>
          </a:prstGeom>
        </p:spPr>
      </p:pic>
    </p:spTree>
    <p:extLst>
      <p:ext uri="{BB962C8B-B14F-4D97-AF65-F5344CB8AC3E}">
        <p14:creationId xmlns:p14="http://schemas.microsoft.com/office/powerpoint/2010/main" val="102636725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a14="http://schemas.microsoft.com/office/drawing/2010/main" xmlns:a16="http://schemas.microsoft.com/office/drawing/2014/main"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down)">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1000"/>
                                        <p:tgtEl>
                                          <p:spTgt spid="3"/>
                                        </p:tgtEl>
                                      </p:cBhvr>
                                    </p:animEffect>
                                    <p:anim calcmode="lin" valueType="num">
                                      <p:cBhvr>
                                        <p:cTn id="23" dur="1000" fill="hold"/>
                                        <p:tgtEl>
                                          <p:spTgt spid="3"/>
                                        </p:tgtEl>
                                        <p:attrNameLst>
                                          <p:attrName>ppt_x</p:attrName>
                                        </p:attrNameLst>
                                      </p:cBhvr>
                                      <p:tavLst>
                                        <p:tav tm="0">
                                          <p:val>
                                            <p:strVal val="#ppt_x"/>
                                          </p:val>
                                        </p:tav>
                                        <p:tav tm="100000">
                                          <p:val>
                                            <p:strVal val="#ppt_x"/>
                                          </p:val>
                                        </p:tav>
                                      </p:tavLst>
                                    </p:anim>
                                    <p:anim calcmode="lin" valueType="num">
                                      <p:cBhvr>
                                        <p:cTn id="2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fade">
                                      <p:cBhvr>
                                        <p:cTn id="2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830111" y="2706928"/>
            <a:ext cx="5058031" cy="400110"/>
          </a:xfrm>
          <a:prstGeom prst="rect">
            <a:avLst/>
          </a:prstGeom>
        </p:spPr>
        <p:txBody>
          <a:bodyPr wrap="square">
            <a:spAutoFit/>
          </a:bodyPr>
          <a:lstStyle/>
          <a:p>
            <a:r>
              <a:rPr lang="en-US" altLang="zh-CN" sz="2000" dirty="0">
                <a:cs typeface="+mn-ea"/>
                <a:sym typeface="+mn-lt"/>
              </a:rPr>
              <a:t>5.Which is faster, hot or cold?</a:t>
            </a:r>
            <a:endParaRPr lang="zh-CN" altLang="en-US" sz="2000" dirty="0">
              <a:cs typeface="+mn-ea"/>
              <a:sym typeface="+mn-lt"/>
            </a:endParaRPr>
          </a:p>
        </p:txBody>
      </p:sp>
      <p:sp>
        <p:nvSpPr>
          <p:cNvPr id="3" name="矩形 2"/>
          <p:cNvSpPr/>
          <p:nvPr/>
        </p:nvSpPr>
        <p:spPr>
          <a:xfrm>
            <a:off x="4830111" y="3233227"/>
            <a:ext cx="2408032" cy="369332"/>
          </a:xfrm>
          <a:prstGeom prst="rect">
            <a:avLst/>
          </a:prstGeom>
        </p:spPr>
        <p:txBody>
          <a:bodyPr wrap="none">
            <a:spAutoFit/>
          </a:bodyPr>
          <a:lstStyle/>
          <a:p>
            <a:r>
              <a:rPr lang="zh-CN" altLang="en-US" b="1" dirty="0">
                <a:solidFill>
                  <a:srgbClr val="C80000"/>
                </a:solidFill>
                <a:cs typeface="+mn-ea"/>
                <a:sym typeface="+mn-lt"/>
              </a:rPr>
              <a:t>热和冷哪个速度更快</a:t>
            </a:r>
            <a:r>
              <a:rPr lang="en-US" altLang="zh-CN" b="1" dirty="0">
                <a:solidFill>
                  <a:srgbClr val="C80000"/>
                </a:solidFill>
                <a:cs typeface="+mn-ea"/>
                <a:sym typeface="+mn-lt"/>
              </a:rPr>
              <a:t>?</a:t>
            </a:r>
            <a:endParaRPr lang="zh-CN" altLang="en-US" b="1" dirty="0">
              <a:solidFill>
                <a:srgbClr val="C80000"/>
              </a:solidFill>
              <a:cs typeface="+mn-ea"/>
              <a:sym typeface="+mn-lt"/>
            </a:endParaRPr>
          </a:p>
        </p:txBody>
      </p:sp>
      <p:grpSp>
        <p:nvGrpSpPr>
          <p:cNvPr id="5" name="组合 4">
            <a:extLst>
              <a:ext uri="{FF2B5EF4-FFF2-40B4-BE49-F238E27FC236}">
                <a16:creationId xmlns:a16="http://schemas.microsoft.com/office/drawing/2014/main" xmlns="" id="{A65AED9D-12E4-4859-BB18-F729DDB97E10}"/>
              </a:ext>
            </a:extLst>
          </p:cNvPr>
          <p:cNvGrpSpPr/>
          <p:nvPr/>
        </p:nvGrpSpPr>
        <p:grpSpPr>
          <a:xfrm>
            <a:off x="4830111" y="4146421"/>
            <a:ext cx="5399235" cy="769442"/>
            <a:chOff x="5259020" y="5909905"/>
            <a:chExt cx="5399235" cy="769442"/>
          </a:xfrm>
        </p:grpSpPr>
        <p:sp>
          <p:nvSpPr>
            <p:cNvPr id="4" name="文本框 3"/>
            <p:cNvSpPr txBox="1"/>
            <p:nvPr/>
          </p:nvSpPr>
          <p:spPr>
            <a:xfrm>
              <a:off x="5259020" y="5909905"/>
              <a:ext cx="1253869" cy="400110"/>
            </a:xfrm>
            <a:prstGeom prst="rect">
              <a:avLst/>
            </a:prstGeom>
            <a:noFill/>
          </p:spPr>
          <p:txBody>
            <a:bodyPr wrap="none" rtlCol="0">
              <a:spAutoFit/>
            </a:bodyPr>
            <a:lstStyle/>
            <a:p>
              <a:r>
                <a:rPr lang="en-US" altLang="zh-CN" sz="2000" b="1" dirty="0">
                  <a:solidFill>
                    <a:srgbClr val="C00000"/>
                  </a:solidFill>
                  <a:cs typeface="+mn-ea"/>
                  <a:sym typeface="+mn-lt"/>
                </a:rPr>
                <a:t>Answer: </a:t>
              </a:r>
              <a:endParaRPr lang="zh-CN" altLang="en-US" sz="2000" b="1" dirty="0">
                <a:solidFill>
                  <a:srgbClr val="C00000"/>
                </a:solidFill>
                <a:cs typeface="+mn-ea"/>
                <a:sym typeface="+mn-lt"/>
              </a:endParaRPr>
            </a:p>
          </p:txBody>
        </p:sp>
        <p:sp>
          <p:nvSpPr>
            <p:cNvPr id="6" name="矩形 5"/>
            <p:cNvSpPr/>
            <p:nvPr/>
          </p:nvSpPr>
          <p:spPr>
            <a:xfrm>
              <a:off x="5259020" y="6310015"/>
              <a:ext cx="5399235" cy="369332"/>
            </a:xfrm>
            <a:prstGeom prst="rect">
              <a:avLst/>
            </a:prstGeom>
          </p:spPr>
          <p:txBody>
            <a:bodyPr wrap="none">
              <a:spAutoFit/>
            </a:bodyPr>
            <a:lstStyle/>
            <a:p>
              <a:r>
                <a:rPr lang="en-US" altLang="zh-CN" dirty="0">
                  <a:cs typeface="+mn-ea"/>
                  <a:sym typeface="+mn-lt"/>
                </a:rPr>
                <a:t>Hot . You can catch a cold.</a:t>
              </a:r>
              <a:r>
                <a:rPr lang="zh-CN" altLang="en-US" dirty="0">
                  <a:cs typeface="+mn-ea"/>
                  <a:sym typeface="+mn-lt"/>
                </a:rPr>
                <a:t>热更快，因为你能抓住冷</a:t>
              </a:r>
            </a:p>
          </p:txBody>
        </p:sp>
      </p:grpSp>
      <p:sp>
        <p:nvSpPr>
          <p:cNvPr id="7" name="矩形 6">
            <a:extLst>
              <a:ext uri="{FF2B5EF4-FFF2-40B4-BE49-F238E27FC236}">
                <a16:creationId xmlns:a16="http://schemas.microsoft.com/office/drawing/2014/main" xmlns="" id="{A07C4527-4BA8-47E0-BCAD-F50B4DDAAD34}"/>
              </a:ext>
            </a:extLst>
          </p:cNvPr>
          <p:cNvSpPr/>
          <p:nvPr/>
        </p:nvSpPr>
        <p:spPr>
          <a:xfrm>
            <a:off x="1909217" y="1182426"/>
            <a:ext cx="4186783" cy="646331"/>
          </a:xfrm>
          <a:prstGeom prst="rect">
            <a:avLst/>
          </a:prstGeom>
        </p:spPr>
        <p:txBody>
          <a:bodyPr wrap="square">
            <a:spAutoFit/>
          </a:bodyPr>
          <a:lstStyle/>
          <a:p>
            <a:r>
              <a:rPr lang="zh-CN" altLang="en-US" sz="3600" dirty="0">
                <a:solidFill>
                  <a:srgbClr val="C80000"/>
                </a:solidFill>
                <a:cs typeface="+mn-ea"/>
                <a:sym typeface="+mn-lt"/>
              </a:rPr>
              <a:t>元宵节英语猜灯谜</a:t>
            </a:r>
          </a:p>
        </p:txBody>
      </p:sp>
      <p:sp>
        <p:nvSpPr>
          <p:cNvPr id="8" name="矩形 7">
            <a:extLst>
              <a:ext uri="{FF2B5EF4-FFF2-40B4-BE49-F238E27FC236}">
                <a16:creationId xmlns:a16="http://schemas.microsoft.com/office/drawing/2014/main" xmlns="" id="{E3A40C8F-65B8-4BCA-BA42-3E25DAD8B33D}"/>
              </a:ext>
            </a:extLst>
          </p:cNvPr>
          <p:cNvSpPr/>
          <p:nvPr/>
        </p:nvSpPr>
        <p:spPr>
          <a:xfrm>
            <a:off x="2303858" y="3092413"/>
            <a:ext cx="1917513" cy="1446550"/>
          </a:xfrm>
          <a:prstGeom prst="rect">
            <a:avLst/>
          </a:prstGeom>
        </p:spPr>
        <p:txBody>
          <a:bodyPr wrap="none">
            <a:spAutoFit/>
          </a:bodyPr>
          <a:lstStyle/>
          <a:p>
            <a:r>
              <a:rPr lang="en-US" altLang="zh-CN" sz="8800" b="1" dirty="0">
                <a:solidFill>
                  <a:srgbClr val="C80000"/>
                </a:solidFill>
                <a:cs typeface="+mn-ea"/>
                <a:sym typeface="+mn-lt"/>
              </a:rPr>
              <a:t>hot</a:t>
            </a:r>
            <a:endParaRPr lang="zh-CN" altLang="en-US" sz="8800" b="1" dirty="0">
              <a:solidFill>
                <a:srgbClr val="C80000"/>
              </a:solidFill>
              <a:cs typeface="+mn-ea"/>
              <a:sym typeface="+mn-lt"/>
            </a:endParaRPr>
          </a:p>
        </p:txBody>
      </p:sp>
    </p:spTree>
    <p:extLst>
      <p:ext uri="{BB962C8B-B14F-4D97-AF65-F5344CB8AC3E}">
        <p14:creationId xmlns:p14="http://schemas.microsoft.com/office/powerpoint/2010/main" val="159322403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a16="http://schemas.microsoft.com/office/drawing/2014/main"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1000"/>
                                        <p:tgtEl>
                                          <p:spTgt spid="3"/>
                                        </p:tgtEl>
                                      </p:cBhvr>
                                    </p:animEffect>
                                    <p:anim calcmode="lin" valueType="num">
                                      <p:cBhvr>
                                        <p:cTn id="19" dur="1000" fill="hold"/>
                                        <p:tgtEl>
                                          <p:spTgt spid="3"/>
                                        </p:tgtEl>
                                        <p:attrNameLst>
                                          <p:attrName>ppt_x</p:attrName>
                                        </p:attrNameLst>
                                      </p:cBhvr>
                                      <p:tavLst>
                                        <p:tav tm="0">
                                          <p:val>
                                            <p:strVal val="#ppt_x"/>
                                          </p:val>
                                        </p:tav>
                                        <p:tav tm="100000">
                                          <p:val>
                                            <p:strVal val="#ppt_x"/>
                                          </p:val>
                                        </p:tav>
                                      </p:tavLst>
                                    </p:anim>
                                    <p:anim calcmode="lin" valueType="num">
                                      <p:cBhvr>
                                        <p:cTn id="20" dur="1000" fill="hold"/>
                                        <p:tgtEl>
                                          <p:spTgt spid="3"/>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fade">
                                      <p:cBhvr>
                                        <p:cTn id="3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7" grpId="0"/>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747842" y="2842978"/>
            <a:ext cx="6333785" cy="400110"/>
          </a:xfrm>
          <a:prstGeom prst="rect">
            <a:avLst/>
          </a:prstGeom>
        </p:spPr>
        <p:txBody>
          <a:bodyPr wrap="none">
            <a:spAutoFit/>
          </a:bodyPr>
          <a:lstStyle/>
          <a:p>
            <a:r>
              <a:rPr lang="en-US" altLang="zh-CN" sz="2000" dirty="0">
                <a:cs typeface="+mn-ea"/>
                <a:sym typeface="+mn-lt"/>
              </a:rPr>
              <a:t>6.What is it that everybody does at the same time?</a:t>
            </a:r>
            <a:endParaRPr lang="zh-CN" altLang="en-US" sz="2000" dirty="0">
              <a:cs typeface="+mn-ea"/>
              <a:sym typeface="+mn-lt"/>
            </a:endParaRPr>
          </a:p>
        </p:txBody>
      </p:sp>
      <p:sp>
        <p:nvSpPr>
          <p:cNvPr id="4" name="矩形 3"/>
          <p:cNvSpPr/>
          <p:nvPr/>
        </p:nvSpPr>
        <p:spPr>
          <a:xfrm>
            <a:off x="4872908" y="3429000"/>
            <a:ext cx="3337773" cy="369332"/>
          </a:xfrm>
          <a:prstGeom prst="rect">
            <a:avLst/>
          </a:prstGeom>
        </p:spPr>
        <p:txBody>
          <a:bodyPr wrap="none">
            <a:spAutoFit/>
          </a:bodyPr>
          <a:lstStyle/>
          <a:p>
            <a:r>
              <a:rPr lang="zh-CN" altLang="en-US" b="1" dirty="0">
                <a:solidFill>
                  <a:srgbClr val="C80000"/>
                </a:solidFill>
                <a:cs typeface="+mn-ea"/>
                <a:sym typeface="+mn-lt"/>
              </a:rPr>
              <a:t>所有人同时在做的事情是什么</a:t>
            </a:r>
            <a:r>
              <a:rPr lang="en-US" altLang="zh-CN" b="1" dirty="0">
                <a:solidFill>
                  <a:srgbClr val="C80000"/>
                </a:solidFill>
                <a:cs typeface="+mn-ea"/>
                <a:sym typeface="+mn-lt"/>
              </a:rPr>
              <a:t>?</a:t>
            </a:r>
            <a:endParaRPr lang="zh-CN" altLang="en-US" b="1" dirty="0">
              <a:solidFill>
                <a:srgbClr val="C80000"/>
              </a:solidFill>
              <a:cs typeface="+mn-ea"/>
              <a:sym typeface="+mn-lt"/>
            </a:endParaRPr>
          </a:p>
        </p:txBody>
      </p:sp>
      <p:grpSp>
        <p:nvGrpSpPr>
          <p:cNvPr id="2" name="组合 1">
            <a:extLst>
              <a:ext uri="{FF2B5EF4-FFF2-40B4-BE49-F238E27FC236}">
                <a16:creationId xmlns:a16="http://schemas.microsoft.com/office/drawing/2014/main" xmlns="" id="{C8DEFE09-4EFA-48FC-B7D9-6EBD69A93255}"/>
              </a:ext>
            </a:extLst>
          </p:cNvPr>
          <p:cNvGrpSpPr/>
          <p:nvPr/>
        </p:nvGrpSpPr>
        <p:grpSpPr>
          <a:xfrm>
            <a:off x="4872908" y="4257309"/>
            <a:ext cx="3380075" cy="400110"/>
            <a:chOff x="7989158" y="5424616"/>
            <a:chExt cx="3380075" cy="400110"/>
          </a:xfrm>
        </p:grpSpPr>
        <p:sp>
          <p:nvSpPr>
            <p:cNvPr id="5" name="文本框 4"/>
            <p:cNvSpPr txBox="1"/>
            <p:nvPr/>
          </p:nvSpPr>
          <p:spPr>
            <a:xfrm>
              <a:off x="7989158" y="5424616"/>
              <a:ext cx="1253869" cy="400110"/>
            </a:xfrm>
            <a:prstGeom prst="rect">
              <a:avLst/>
            </a:prstGeom>
            <a:noFill/>
          </p:spPr>
          <p:txBody>
            <a:bodyPr wrap="none" rtlCol="0">
              <a:spAutoFit/>
            </a:bodyPr>
            <a:lstStyle/>
            <a:p>
              <a:r>
                <a:rPr lang="en-US" altLang="zh-CN" sz="2000" b="1" dirty="0">
                  <a:solidFill>
                    <a:srgbClr val="C00000"/>
                  </a:solidFill>
                  <a:cs typeface="+mn-ea"/>
                  <a:sym typeface="+mn-lt"/>
                </a:rPr>
                <a:t>Answer: </a:t>
              </a:r>
              <a:endParaRPr lang="zh-CN" altLang="en-US" sz="2000" b="1" dirty="0">
                <a:solidFill>
                  <a:srgbClr val="C00000"/>
                </a:solidFill>
                <a:cs typeface="+mn-ea"/>
                <a:sym typeface="+mn-lt"/>
              </a:endParaRPr>
            </a:p>
          </p:txBody>
        </p:sp>
        <p:sp>
          <p:nvSpPr>
            <p:cNvPr id="7" name="矩形 6"/>
            <p:cNvSpPr/>
            <p:nvPr/>
          </p:nvSpPr>
          <p:spPr>
            <a:xfrm>
              <a:off x="9389204" y="5455394"/>
              <a:ext cx="1980029" cy="369332"/>
            </a:xfrm>
            <a:prstGeom prst="rect">
              <a:avLst/>
            </a:prstGeom>
          </p:spPr>
          <p:txBody>
            <a:bodyPr wrap="none">
              <a:spAutoFit/>
            </a:bodyPr>
            <a:lstStyle/>
            <a:p>
              <a:r>
                <a:rPr lang="en-US" altLang="zh-CN" dirty="0">
                  <a:cs typeface="+mn-ea"/>
                  <a:sym typeface="+mn-lt"/>
                </a:rPr>
                <a:t>grow older(</a:t>
              </a:r>
              <a:r>
                <a:rPr lang="zh-CN" altLang="en-US" dirty="0">
                  <a:cs typeface="+mn-ea"/>
                  <a:sym typeface="+mn-lt"/>
                </a:rPr>
                <a:t>长大</a:t>
              </a:r>
              <a:r>
                <a:rPr lang="en-US" altLang="zh-CN" dirty="0">
                  <a:cs typeface="+mn-ea"/>
                  <a:sym typeface="+mn-lt"/>
                </a:rPr>
                <a:t>)</a:t>
              </a:r>
              <a:endParaRPr lang="zh-CN" altLang="en-US" dirty="0">
                <a:cs typeface="+mn-ea"/>
                <a:sym typeface="+mn-lt"/>
              </a:endParaRPr>
            </a:p>
          </p:txBody>
        </p:sp>
      </p:grpSp>
      <p:sp>
        <p:nvSpPr>
          <p:cNvPr id="6" name="矩形 5">
            <a:extLst>
              <a:ext uri="{FF2B5EF4-FFF2-40B4-BE49-F238E27FC236}">
                <a16:creationId xmlns:a16="http://schemas.microsoft.com/office/drawing/2014/main" xmlns="" id="{46FADE97-C7CE-4F99-BA1E-49942AAF36E6}"/>
              </a:ext>
            </a:extLst>
          </p:cNvPr>
          <p:cNvSpPr/>
          <p:nvPr/>
        </p:nvSpPr>
        <p:spPr>
          <a:xfrm>
            <a:off x="1909217" y="1182426"/>
            <a:ext cx="4186783" cy="646331"/>
          </a:xfrm>
          <a:prstGeom prst="rect">
            <a:avLst/>
          </a:prstGeom>
        </p:spPr>
        <p:txBody>
          <a:bodyPr wrap="square">
            <a:spAutoFit/>
          </a:bodyPr>
          <a:lstStyle/>
          <a:p>
            <a:r>
              <a:rPr lang="zh-CN" altLang="en-US" sz="3600" dirty="0">
                <a:solidFill>
                  <a:srgbClr val="C80000"/>
                </a:solidFill>
                <a:cs typeface="+mn-ea"/>
                <a:sym typeface="+mn-lt"/>
              </a:rPr>
              <a:t>元宵节英语猜灯谜</a:t>
            </a:r>
          </a:p>
        </p:txBody>
      </p:sp>
      <p:pic>
        <p:nvPicPr>
          <p:cNvPr id="9" name="图片 8">
            <a:extLst>
              <a:ext uri="{FF2B5EF4-FFF2-40B4-BE49-F238E27FC236}">
                <a16:creationId xmlns:a16="http://schemas.microsoft.com/office/drawing/2014/main" xmlns="" id="{9BF7A166-AFEA-4EFE-B21D-493EE5B8CA9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46760" y="2233749"/>
            <a:ext cx="3775166" cy="3775166"/>
          </a:xfrm>
          <a:prstGeom prst="rect">
            <a:avLst/>
          </a:prstGeom>
        </p:spPr>
      </p:pic>
    </p:spTree>
    <p:extLst>
      <p:ext uri="{BB962C8B-B14F-4D97-AF65-F5344CB8AC3E}">
        <p14:creationId xmlns:p14="http://schemas.microsoft.com/office/powerpoint/2010/main" val="260890038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a14="http://schemas.microsoft.com/office/drawing/2010/main" xmlns:a16="http://schemas.microsoft.com/office/drawing/2014/main"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1000"/>
                                        <p:tgtEl>
                                          <p:spTgt spid="2"/>
                                        </p:tgtEl>
                                      </p:cBhvr>
                                    </p:animEffect>
                                    <p:anim calcmode="lin" valueType="num">
                                      <p:cBhvr>
                                        <p:cTn id="21" dur="1000" fill="hold"/>
                                        <p:tgtEl>
                                          <p:spTgt spid="2"/>
                                        </p:tgtEl>
                                        <p:attrNameLst>
                                          <p:attrName>ppt_x</p:attrName>
                                        </p:attrNameLst>
                                      </p:cBhvr>
                                      <p:tavLst>
                                        <p:tav tm="0">
                                          <p:val>
                                            <p:strVal val="#ppt_x"/>
                                          </p:val>
                                        </p:tav>
                                        <p:tav tm="100000">
                                          <p:val>
                                            <p:strVal val="#ppt_x"/>
                                          </p:val>
                                        </p:tav>
                                      </p:tavLst>
                                    </p:anim>
                                    <p:anim calcmode="lin" valueType="num">
                                      <p:cBhvr>
                                        <p:cTn id="22"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802299" y="2810934"/>
            <a:ext cx="3934090" cy="400110"/>
          </a:xfrm>
          <a:prstGeom prst="rect">
            <a:avLst/>
          </a:prstGeom>
        </p:spPr>
        <p:txBody>
          <a:bodyPr wrap="none">
            <a:spAutoFit/>
          </a:bodyPr>
          <a:lstStyle/>
          <a:p>
            <a:r>
              <a:rPr lang="en-US" altLang="zh-CN" sz="2000" dirty="0">
                <a:cs typeface="+mn-ea"/>
                <a:sym typeface="+mn-lt"/>
              </a:rPr>
              <a:t>7.What month do soldiers hate?</a:t>
            </a:r>
            <a:endParaRPr lang="zh-CN" altLang="en-US" sz="2000" dirty="0">
              <a:cs typeface="+mn-ea"/>
              <a:sym typeface="+mn-lt"/>
            </a:endParaRPr>
          </a:p>
        </p:txBody>
      </p:sp>
      <p:sp>
        <p:nvSpPr>
          <p:cNvPr id="4" name="矩形 3"/>
          <p:cNvSpPr/>
          <p:nvPr/>
        </p:nvSpPr>
        <p:spPr>
          <a:xfrm>
            <a:off x="4802299" y="3353497"/>
            <a:ext cx="2175596" cy="369332"/>
          </a:xfrm>
          <a:prstGeom prst="rect">
            <a:avLst/>
          </a:prstGeom>
        </p:spPr>
        <p:txBody>
          <a:bodyPr wrap="none">
            <a:spAutoFit/>
          </a:bodyPr>
          <a:lstStyle/>
          <a:p>
            <a:r>
              <a:rPr lang="zh-CN" altLang="en-US" b="1" dirty="0">
                <a:solidFill>
                  <a:srgbClr val="C80000"/>
                </a:solidFill>
                <a:cs typeface="+mn-ea"/>
                <a:sym typeface="+mn-lt"/>
              </a:rPr>
              <a:t>士兵们最恨几月份</a:t>
            </a:r>
            <a:r>
              <a:rPr lang="en-US" altLang="zh-CN" b="1" dirty="0">
                <a:solidFill>
                  <a:srgbClr val="C80000"/>
                </a:solidFill>
                <a:cs typeface="+mn-ea"/>
                <a:sym typeface="+mn-lt"/>
              </a:rPr>
              <a:t>?</a:t>
            </a:r>
            <a:endParaRPr lang="zh-CN" altLang="en-US" b="1" dirty="0">
              <a:solidFill>
                <a:srgbClr val="C80000"/>
              </a:solidFill>
              <a:cs typeface="+mn-ea"/>
              <a:sym typeface="+mn-lt"/>
            </a:endParaRPr>
          </a:p>
        </p:txBody>
      </p:sp>
      <p:grpSp>
        <p:nvGrpSpPr>
          <p:cNvPr id="2" name="组合 1">
            <a:extLst>
              <a:ext uri="{FF2B5EF4-FFF2-40B4-BE49-F238E27FC236}">
                <a16:creationId xmlns:a16="http://schemas.microsoft.com/office/drawing/2014/main" xmlns="" id="{39C662D7-2D2C-4426-B717-69C4A896B94E}"/>
              </a:ext>
            </a:extLst>
          </p:cNvPr>
          <p:cNvGrpSpPr/>
          <p:nvPr/>
        </p:nvGrpSpPr>
        <p:grpSpPr>
          <a:xfrm>
            <a:off x="4802299" y="4211122"/>
            <a:ext cx="5362815" cy="400110"/>
            <a:chOff x="6251158" y="5881037"/>
            <a:chExt cx="5362815" cy="400110"/>
          </a:xfrm>
        </p:grpSpPr>
        <p:sp>
          <p:nvSpPr>
            <p:cNvPr id="5" name="文本框 4"/>
            <p:cNvSpPr txBox="1"/>
            <p:nvPr/>
          </p:nvSpPr>
          <p:spPr>
            <a:xfrm>
              <a:off x="6251158" y="5881037"/>
              <a:ext cx="1253869" cy="400110"/>
            </a:xfrm>
            <a:prstGeom prst="rect">
              <a:avLst/>
            </a:prstGeom>
            <a:noFill/>
          </p:spPr>
          <p:txBody>
            <a:bodyPr wrap="none" rtlCol="0">
              <a:spAutoFit/>
            </a:bodyPr>
            <a:lstStyle/>
            <a:p>
              <a:r>
                <a:rPr lang="en-US" altLang="zh-CN" sz="2000" b="1" dirty="0">
                  <a:solidFill>
                    <a:srgbClr val="C80000"/>
                  </a:solidFill>
                  <a:cs typeface="+mn-ea"/>
                  <a:sym typeface="+mn-lt"/>
                </a:rPr>
                <a:t>Answer: </a:t>
              </a:r>
              <a:endParaRPr lang="zh-CN" altLang="en-US" sz="2000" b="1" dirty="0">
                <a:solidFill>
                  <a:srgbClr val="C80000"/>
                </a:solidFill>
                <a:cs typeface="+mn-ea"/>
                <a:sym typeface="+mn-lt"/>
              </a:endParaRPr>
            </a:p>
          </p:txBody>
        </p:sp>
        <p:sp>
          <p:nvSpPr>
            <p:cNvPr id="7" name="矩形 6"/>
            <p:cNvSpPr/>
            <p:nvPr/>
          </p:nvSpPr>
          <p:spPr>
            <a:xfrm>
              <a:off x="7558054" y="5911815"/>
              <a:ext cx="4055919" cy="369332"/>
            </a:xfrm>
            <a:prstGeom prst="rect">
              <a:avLst/>
            </a:prstGeom>
          </p:spPr>
          <p:txBody>
            <a:bodyPr wrap="none">
              <a:spAutoFit/>
            </a:bodyPr>
            <a:lstStyle/>
            <a:p>
              <a:r>
                <a:rPr lang="en-US" altLang="zh-CN" dirty="0">
                  <a:cs typeface="+mn-ea"/>
                  <a:sym typeface="+mn-lt"/>
                </a:rPr>
                <a:t>March</a:t>
              </a:r>
              <a:r>
                <a:rPr lang="zh-CN" altLang="en-US" dirty="0">
                  <a:cs typeface="+mn-ea"/>
                  <a:sym typeface="+mn-lt"/>
                </a:rPr>
                <a:t>三月</a:t>
              </a:r>
              <a:r>
                <a:rPr lang="en-US" altLang="zh-CN" dirty="0">
                  <a:cs typeface="+mn-ea"/>
                  <a:sym typeface="+mn-lt"/>
                </a:rPr>
                <a:t>(</a:t>
              </a:r>
              <a:r>
                <a:rPr lang="zh-CN" altLang="en-US" dirty="0">
                  <a:cs typeface="+mn-ea"/>
                  <a:sym typeface="+mn-lt"/>
                </a:rPr>
                <a:t>注</a:t>
              </a:r>
              <a:r>
                <a:rPr lang="en-US" altLang="zh-CN" dirty="0">
                  <a:cs typeface="+mn-ea"/>
                  <a:sym typeface="+mn-lt"/>
                </a:rPr>
                <a:t>:march</a:t>
              </a:r>
              <a:r>
                <a:rPr lang="zh-CN" altLang="en-US" dirty="0">
                  <a:cs typeface="+mn-ea"/>
                  <a:sym typeface="+mn-lt"/>
                </a:rPr>
                <a:t>也有行军的意思</a:t>
              </a:r>
              <a:r>
                <a:rPr lang="en-US" altLang="zh-CN" dirty="0">
                  <a:cs typeface="+mn-ea"/>
                  <a:sym typeface="+mn-lt"/>
                </a:rPr>
                <a:t>)</a:t>
              </a:r>
              <a:endParaRPr lang="zh-CN" altLang="en-US" dirty="0">
                <a:cs typeface="+mn-ea"/>
                <a:sym typeface="+mn-lt"/>
              </a:endParaRPr>
            </a:p>
          </p:txBody>
        </p:sp>
      </p:grpSp>
      <p:sp>
        <p:nvSpPr>
          <p:cNvPr id="6" name="矩形 5">
            <a:extLst>
              <a:ext uri="{FF2B5EF4-FFF2-40B4-BE49-F238E27FC236}">
                <a16:creationId xmlns:a16="http://schemas.microsoft.com/office/drawing/2014/main" xmlns="" id="{F1C6CA0C-8199-485E-A999-CBF1C6FA16E5}"/>
              </a:ext>
            </a:extLst>
          </p:cNvPr>
          <p:cNvSpPr/>
          <p:nvPr/>
        </p:nvSpPr>
        <p:spPr>
          <a:xfrm>
            <a:off x="1909217" y="1182426"/>
            <a:ext cx="4186783" cy="646331"/>
          </a:xfrm>
          <a:prstGeom prst="rect">
            <a:avLst/>
          </a:prstGeom>
        </p:spPr>
        <p:txBody>
          <a:bodyPr wrap="square">
            <a:spAutoFit/>
          </a:bodyPr>
          <a:lstStyle/>
          <a:p>
            <a:r>
              <a:rPr lang="zh-CN" altLang="en-US" sz="3600" dirty="0">
                <a:solidFill>
                  <a:srgbClr val="C80000"/>
                </a:solidFill>
                <a:cs typeface="+mn-ea"/>
                <a:sym typeface="+mn-lt"/>
              </a:rPr>
              <a:t>元宵节英语猜灯谜</a:t>
            </a:r>
          </a:p>
        </p:txBody>
      </p:sp>
      <p:sp>
        <p:nvSpPr>
          <p:cNvPr id="8" name="矩形 7">
            <a:extLst>
              <a:ext uri="{FF2B5EF4-FFF2-40B4-BE49-F238E27FC236}">
                <a16:creationId xmlns:a16="http://schemas.microsoft.com/office/drawing/2014/main" xmlns="" id="{2925C6A8-4464-4CC8-8410-46730CA1084A}"/>
              </a:ext>
            </a:extLst>
          </p:cNvPr>
          <p:cNvSpPr/>
          <p:nvPr/>
        </p:nvSpPr>
        <p:spPr>
          <a:xfrm>
            <a:off x="2327696" y="2937999"/>
            <a:ext cx="2050561" cy="1569660"/>
          </a:xfrm>
          <a:prstGeom prst="rect">
            <a:avLst/>
          </a:prstGeom>
        </p:spPr>
        <p:txBody>
          <a:bodyPr wrap="none">
            <a:spAutoFit/>
          </a:bodyPr>
          <a:lstStyle/>
          <a:p>
            <a:r>
              <a:rPr lang="en-US" altLang="zh-CN" sz="9600" b="1" dirty="0">
                <a:solidFill>
                  <a:srgbClr val="C80000"/>
                </a:solidFill>
                <a:cs typeface="+mn-ea"/>
                <a:sym typeface="+mn-lt"/>
              </a:rPr>
              <a:t>3</a:t>
            </a:r>
            <a:r>
              <a:rPr lang="zh-CN" altLang="en-US" sz="9600" b="1" dirty="0">
                <a:solidFill>
                  <a:srgbClr val="C80000"/>
                </a:solidFill>
                <a:cs typeface="+mn-ea"/>
                <a:sym typeface="+mn-lt"/>
              </a:rPr>
              <a:t>月</a:t>
            </a:r>
            <a:endParaRPr lang="zh-CN" altLang="en-US" sz="9600" dirty="0">
              <a:cs typeface="+mn-ea"/>
              <a:sym typeface="+mn-lt"/>
            </a:endParaRPr>
          </a:p>
        </p:txBody>
      </p:sp>
    </p:spTree>
    <p:extLst>
      <p:ext uri="{BB962C8B-B14F-4D97-AF65-F5344CB8AC3E}">
        <p14:creationId xmlns:p14="http://schemas.microsoft.com/office/powerpoint/2010/main" val="144639328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a16="http://schemas.microsoft.com/office/drawing/2014/main"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1000"/>
                                        <p:tgtEl>
                                          <p:spTgt spid="3"/>
                                        </p:tgtEl>
                                      </p:cBhvr>
                                    </p:animEffect>
                                    <p:anim calcmode="lin" valueType="num">
                                      <p:cBhvr>
                                        <p:cTn id="19" dur="1000" fill="hold"/>
                                        <p:tgtEl>
                                          <p:spTgt spid="3"/>
                                        </p:tgtEl>
                                        <p:attrNameLst>
                                          <p:attrName>ppt_x</p:attrName>
                                        </p:attrNameLst>
                                      </p:cBhvr>
                                      <p:tavLst>
                                        <p:tav tm="0">
                                          <p:val>
                                            <p:strVal val="#ppt_x"/>
                                          </p:val>
                                        </p:tav>
                                        <p:tav tm="100000">
                                          <p:val>
                                            <p:strVal val="#ppt_x"/>
                                          </p:val>
                                        </p:tav>
                                      </p:tavLst>
                                    </p:anim>
                                    <p:anim calcmode="lin" valueType="num">
                                      <p:cBhvr>
                                        <p:cTn id="20" dur="1000" fill="hold"/>
                                        <p:tgtEl>
                                          <p:spTgt spid="3"/>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1000"/>
                                        <p:tgtEl>
                                          <p:spTgt spid="4"/>
                                        </p:tgtEl>
                                      </p:cBhvr>
                                    </p:animEffect>
                                    <p:anim calcmode="lin" valueType="num">
                                      <p:cBhvr>
                                        <p:cTn id="24" dur="1000" fill="hold"/>
                                        <p:tgtEl>
                                          <p:spTgt spid="4"/>
                                        </p:tgtEl>
                                        <p:attrNameLst>
                                          <p:attrName>ppt_x</p:attrName>
                                        </p:attrNameLst>
                                      </p:cBhvr>
                                      <p:tavLst>
                                        <p:tav tm="0">
                                          <p:val>
                                            <p:strVal val="#ppt_x"/>
                                          </p:val>
                                        </p:tav>
                                        <p:tav tm="100000">
                                          <p:val>
                                            <p:strVal val="#ppt_x"/>
                                          </p:val>
                                        </p:tav>
                                      </p:tavLst>
                                    </p:anim>
                                    <p:anim calcmode="lin" valueType="num">
                                      <p:cBhvr>
                                        <p:cTn id="25"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fade">
                                      <p:cBhvr>
                                        <p:cTn id="3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337666" y="3088782"/>
            <a:ext cx="2822598" cy="400110"/>
          </a:xfrm>
          <a:prstGeom prst="rect">
            <a:avLst/>
          </a:prstGeom>
        </p:spPr>
        <p:txBody>
          <a:bodyPr wrap="square">
            <a:spAutoFit/>
          </a:bodyPr>
          <a:lstStyle/>
          <a:p>
            <a:r>
              <a:rPr lang="zh-CN" altLang="en-US" sz="2000" b="1" dirty="0">
                <a:solidFill>
                  <a:srgbClr val="C80000"/>
                </a:solidFill>
                <a:cs typeface="+mn-ea"/>
                <a:sym typeface="+mn-lt"/>
              </a:rPr>
              <a:t>什么狗不咬人不吠叫</a:t>
            </a:r>
            <a:r>
              <a:rPr lang="en-US" altLang="zh-CN" sz="2000" b="1" dirty="0">
                <a:solidFill>
                  <a:srgbClr val="C80000"/>
                </a:solidFill>
                <a:cs typeface="+mn-ea"/>
                <a:sym typeface="+mn-lt"/>
              </a:rPr>
              <a:t>?</a:t>
            </a:r>
            <a:endParaRPr lang="zh-CN" altLang="en-US" sz="2000" b="1" dirty="0">
              <a:solidFill>
                <a:srgbClr val="C80000"/>
              </a:solidFill>
              <a:cs typeface="+mn-ea"/>
              <a:sym typeface="+mn-lt"/>
            </a:endParaRPr>
          </a:p>
        </p:txBody>
      </p:sp>
      <p:sp>
        <p:nvSpPr>
          <p:cNvPr id="3" name="矩形 2"/>
          <p:cNvSpPr/>
          <p:nvPr/>
        </p:nvSpPr>
        <p:spPr>
          <a:xfrm>
            <a:off x="5337666" y="2657894"/>
            <a:ext cx="6027020" cy="400110"/>
          </a:xfrm>
          <a:prstGeom prst="rect">
            <a:avLst/>
          </a:prstGeom>
        </p:spPr>
        <p:txBody>
          <a:bodyPr wrap="square">
            <a:spAutoFit/>
          </a:bodyPr>
          <a:lstStyle/>
          <a:p>
            <a:r>
              <a:rPr lang="en-US" altLang="zh-CN" sz="2000" dirty="0">
                <a:cs typeface="+mn-ea"/>
                <a:sym typeface="+mn-lt"/>
              </a:rPr>
              <a:t>8.What kind of dog </a:t>
            </a:r>
            <a:r>
              <a:rPr lang="en-US" altLang="zh-CN" sz="2000" dirty="0" err="1">
                <a:cs typeface="+mn-ea"/>
                <a:sym typeface="+mn-lt"/>
              </a:rPr>
              <a:t>doesn</a:t>
            </a:r>
            <a:r>
              <a:rPr lang="en-US" altLang="zh-CN" sz="2000" dirty="0">
                <a:cs typeface="+mn-ea"/>
                <a:sym typeface="+mn-lt"/>
              </a:rPr>
              <a:t> t bite or bark? </a:t>
            </a:r>
            <a:endParaRPr lang="zh-CN" altLang="en-US" sz="2000" dirty="0">
              <a:cs typeface="+mn-ea"/>
              <a:sym typeface="+mn-lt"/>
            </a:endParaRPr>
          </a:p>
        </p:txBody>
      </p:sp>
      <p:grpSp>
        <p:nvGrpSpPr>
          <p:cNvPr id="7" name="组合 6">
            <a:extLst>
              <a:ext uri="{FF2B5EF4-FFF2-40B4-BE49-F238E27FC236}">
                <a16:creationId xmlns:a16="http://schemas.microsoft.com/office/drawing/2014/main" xmlns="" id="{12020F90-9AC3-42EF-B37D-AA4D644CBA59}"/>
              </a:ext>
            </a:extLst>
          </p:cNvPr>
          <p:cNvGrpSpPr/>
          <p:nvPr/>
        </p:nvGrpSpPr>
        <p:grpSpPr>
          <a:xfrm>
            <a:off x="5412967" y="4450800"/>
            <a:ext cx="4191309" cy="400110"/>
            <a:chOff x="7440518" y="5793948"/>
            <a:chExt cx="4191309" cy="400110"/>
          </a:xfrm>
        </p:grpSpPr>
        <p:sp>
          <p:nvSpPr>
            <p:cNvPr id="4" name="文本框 3"/>
            <p:cNvSpPr txBox="1"/>
            <p:nvPr/>
          </p:nvSpPr>
          <p:spPr>
            <a:xfrm>
              <a:off x="7440518" y="5793948"/>
              <a:ext cx="1253869" cy="400110"/>
            </a:xfrm>
            <a:prstGeom prst="rect">
              <a:avLst/>
            </a:prstGeom>
            <a:noFill/>
          </p:spPr>
          <p:txBody>
            <a:bodyPr wrap="none" rtlCol="0">
              <a:spAutoFit/>
            </a:bodyPr>
            <a:lstStyle/>
            <a:p>
              <a:r>
                <a:rPr lang="en-US" altLang="zh-CN" sz="2000" b="1" dirty="0">
                  <a:solidFill>
                    <a:srgbClr val="C80000"/>
                  </a:solidFill>
                  <a:cs typeface="+mn-ea"/>
                  <a:sym typeface="+mn-lt"/>
                </a:rPr>
                <a:t>Answer: </a:t>
              </a:r>
              <a:endParaRPr lang="zh-CN" altLang="en-US" sz="2000" b="1" dirty="0">
                <a:solidFill>
                  <a:srgbClr val="C80000"/>
                </a:solidFill>
                <a:cs typeface="+mn-ea"/>
                <a:sym typeface="+mn-lt"/>
              </a:endParaRPr>
            </a:p>
          </p:txBody>
        </p:sp>
        <p:sp>
          <p:nvSpPr>
            <p:cNvPr id="5" name="矩形 4"/>
            <p:cNvSpPr/>
            <p:nvPr/>
          </p:nvSpPr>
          <p:spPr>
            <a:xfrm>
              <a:off x="8642606" y="5824726"/>
              <a:ext cx="2989221" cy="369332"/>
            </a:xfrm>
            <a:prstGeom prst="rect">
              <a:avLst/>
            </a:prstGeom>
          </p:spPr>
          <p:txBody>
            <a:bodyPr wrap="square">
              <a:spAutoFit/>
            </a:bodyPr>
            <a:lstStyle/>
            <a:p>
              <a:r>
                <a:rPr lang="en-US" altLang="zh-CN" dirty="0">
                  <a:cs typeface="+mn-ea"/>
                  <a:sym typeface="+mn-lt"/>
                </a:rPr>
                <a:t>Hot dog grow older(</a:t>
              </a:r>
              <a:r>
                <a:rPr lang="zh-CN" altLang="en-US" dirty="0">
                  <a:cs typeface="+mn-ea"/>
                  <a:sym typeface="+mn-lt"/>
                </a:rPr>
                <a:t>热狗</a:t>
              </a:r>
              <a:r>
                <a:rPr lang="en-US" altLang="zh-CN" dirty="0">
                  <a:cs typeface="+mn-ea"/>
                  <a:sym typeface="+mn-lt"/>
                </a:rPr>
                <a:t>)</a:t>
              </a:r>
              <a:endParaRPr lang="zh-CN" altLang="en-US" dirty="0">
                <a:cs typeface="+mn-ea"/>
                <a:sym typeface="+mn-lt"/>
              </a:endParaRPr>
            </a:p>
          </p:txBody>
        </p:sp>
      </p:grpSp>
      <p:sp>
        <p:nvSpPr>
          <p:cNvPr id="6" name="矩形 5">
            <a:extLst>
              <a:ext uri="{FF2B5EF4-FFF2-40B4-BE49-F238E27FC236}">
                <a16:creationId xmlns:a16="http://schemas.microsoft.com/office/drawing/2014/main" xmlns="" id="{2929D0DC-C2EE-4892-A6A0-6D03E9FCC8C7}"/>
              </a:ext>
            </a:extLst>
          </p:cNvPr>
          <p:cNvSpPr/>
          <p:nvPr/>
        </p:nvSpPr>
        <p:spPr>
          <a:xfrm>
            <a:off x="1909217" y="1182426"/>
            <a:ext cx="4186783" cy="646331"/>
          </a:xfrm>
          <a:prstGeom prst="rect">
            <a:avLst/>
          </a:prstGeom>
        </p:spPr>
        <p:txBody>
          <a:bodyPr wrap="square">
            <a:spAutoFit/>
          </a:bodyPr>
          <a:lstStyle/>
          <a:p>
            <a:r>
              <a:rPr lang="zh-CN" altLang="en-US" sz="3600" dirty="0">
                <a:solidFill>
                  <a:srgbClr val="C80000"/>
                </a:solidFill>
                <a:cs typeface="+mn-ea"/>
                <a:sym typeface="+mn-lt"/>
              </a:rPr>
              <a:t>元宵节英语猜灯谜</a:t>
            </a:r>
          </a:p>
        </p:txBody>
      </p:sp>
      <p:pic>
        <p:nvPicPr>
          <p:cNvPr id="9" name="图片 8">
            <a:extLst>
              <a:ext uri="{FF2B5EF4-FFF2-40B4-BE49-F238E27FC236}">
                <a16:creationId xmlns:a16="http://schemas.microsoft.com/office/drawing/2014/main" xmlns="" id="{A3EDD630-66DF-4FF7-BF36-86D5FB13AF97}"/>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585398" y="2733248"/>
            <a:ext cx="3226525" cy="2237213"/>
          </a:xfrm>
          <a:prstGeom prst="rect">
            <a:avLst/>
          </a:prstGeom>
        </p:spPr>
      </p:pic>
    </p:spTree>
    <p:extLst>
      <p:ext uri="{BB962C8B-B14F-4D97-AF65-F5344CB8AC3E}">
        <p14:creationId xmlns:p14="http://schemas.microsoft.com/office/powerpoint/2010/main" val="235659438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a14="http://schemas.microsoft.com/office/drawing/2010/main" xmlns:a16="http://schemas.microsoft.com/office/drawing/2014/main"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down)">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1000"/>
                                        <p:tgtEl>
                                          <p:spTgt spid="3"/>
                                        </p:tgtEl>
                                      </p:cBhvr>
                                    </p:animEffect>
                                    <p:anim calcmode="lin" valueType="num">
                                      <p:cBhvr>
                                        <p:cTn id="23" dur="1000" fill="hold"/>
                                        <p:tgtEl>
                                          <p:spTgt spid="3"/>
                                        </p:tgtEl>
                                        <p:attrNameLst>
                                          <p:attrName>ppt_x</p:attrName>
                                        </p:attrNameLst>
                                      </p:cBhvr>
                                      <p:tavLst>
                                        <p:tav tm="0">
                                          <p:val>
                                            <p:strVal val="#ppt_x"/>
                                          </p:val>
                                        </p:tav>
                                        <p:tav tm="100000">
                                          <p:val>
                                            <p:strVal val="#ppt_x"/>
                                          </p:val>
                                        </p:tav>
                                      </p:tavLst>
                                    </p:anim>
                                    <p:anim calcmode="lin" valueType="num">
                                      <p:cBhvr>
                                        <p:cTn id="2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801375F3-2370-4A14-933F-F6F338D247CE}"/>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04503" y="181075"/>
            <a:ext cx="12296503" cy="6676925"/>
          </a:xfrm>
          <a:prstGeom prst="rect">
            <a:avLst/>
          </a:prstGeom>
        </p:spPr>
      </p:pic>
      <p:pic>
        <p:nvPicPr>
          <p:cNvPr id="11" name="图片 10">
            <a:extLst>
              <a:ext uri="{FF2B5EF4-FFF2-40B4-BE49-F238E27FC236}">
                <a16:creationId xmlns:a16="http://schemas.microsoft.com/office/drawing/2014/main" xmlns="" id="{B1AB723A-56AC-402C-BA2E-BA76F0897F2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3316160"/>
            <a:ext cx="12192000" cy="3541839"/>
          </a:xfrm>
          <a:prstGeom prst="rect">
            <a:avLst/>
          </a:prstGeom>
        </p:spPr>
      </p:pic>
      <p:pic>
        <p:nvPicPr>
          <p:cNvPr id="13" name="图片 12">
            <a:extLst>
              <a:ext uri="{FF2B5EF4-FFF2-40B4-BE49-F238E27FC236}">
                <a16:creationId xmlns:a16="http://schemas.microsoft.com/office/drawing/2014/main" xmlns="" id="{77C245DB-6590-435E-97C9-9448DE3BB50F}"/>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4067323"/>
            <a:ext cx="3618733" cy="2790677"/>
          </a:xfrm>
          <a:prstGeom prst="rect">
            <a:avLst/>
          </a:prstGeom>
        </p:spPr>
      </p:pic>
      <p:pic>
        <p:nvPicPr>
          <p:cNvPr id="15" name="图片 14">
            <a:extLst>
              <a:ext uri="{FF2B5EF4-FFF2-40B4-BE49-F238E27FC236}">
                <a16:creationId xmlns:a16="http://schemas.microsoft.com/office/drawing/2014/main" xmlns="" id="{66647974-1CD2-47DE-BB23-CDDE4F9465C8}"/>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646737" y="-15938"/>
            <a:ext cx="6858000" cy="6858000"/>
          </a:xfrm>
          <a:prstGeom prst="rect">
            <a:avLst/>
          </a:prstGeom>
        </p:spPr>
      </p:pic>
      <p:sp>
        <p:nvSpPr>
          <p:cNvPr id="22" name="文本框 21">
            <a:extLst>
              <a:ext uri="{FF2B5EF4-FFF2-40B4-BE49-F238E27FC236}">
                <a16:creationId xmlns:a16="http://schemas.microsoft.com/office/drawing/2014/main" xmlns="" id="{D0EC0C12-44D5-40B1-BD7D-3EE2FD770B1C}"/>
              </a:ext>
            </a:extLst>
          </p:cNvPr>
          <p:cNvSpPr txBox="1"/>
          <p:nvPr/>
        </p:nvSpPr>
        <p:spPr>
          <a:xfrm>
            <a:off x="1600129" y="4597760"/>
            <a:ext cx="5146275"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prstClr val="black">
                    <a:lumMod val="95000"/>
                    <a:lumOff val="5000"/>
                  </a:prstClr>
                </a:solidFill>
                <a:effectLst/>
                <a:uLnTx/>
                <a:uFillTx/>
                <a:cs typeface="+mn-ea"/>
                <a:sym typeface="+mn-lt"/>
              </a:rPr>
              <a:t>English introduction to the Lantern Festival</a:t>
            </a:r>
            <a:endParaRPr kumimoji="0" lang="zh-CN" altLang="en-US" sz="1800" b="0" i="0" u="none" strike="noStrike" kern="1200" cap="none" spc="0" normalizeH="0" baseline="0" noProof="0" dirty="0">
              <a:ln>
                <a:noFill/>
              </a:ln>
              <a:solidFill>
                <a:prstClr val="black">
                  <a:lumMod val="95000"/>
                  <a:lumOff val="5000"/>
                </a:prstClr>
              </a:solidFill>
              <a:effectLst/>
              <a:uLnTx/>
              <a:uFillTx/>
              <a:cs typeface="+mn-ea"/>
              <a:sym typeface="+mn-lt"/>
            </a:endParaRPr>
          </a:p>
        </p:txBody>
      </p:sp>
      <p:grpSp>
        <p:nvGrpSpPr>
          <p:cNvPr id="27" name="组合 26">
            <a:extLst>
              <a:ext uri="{FF2B5EF4-FFF2-40B4-BE49-F238E27FC236}">
                <a16:creationId xmlns:a16="http://schemas.microsoft.com/office/drawing/2014/main" xmlns="" id="{61BE4B98-D1B0-4015-9B5C-B02B9DC283DF}"/>
              </a:ext>
            </a:extLst>
          </p:cNvPr>
          <p:cNvGrpSpPr/>
          <p:nvPr/>
        </p:nvGrpSpPr>
        <p:grpSpPr>
          <a:xfrm>
            <a:off x="1902163" y="1583952"/>
            <a:ext cx="2045676" cy="497541"/>
            <a:chOff x="3146612" y="3953435"/>
            <a:chExt cx="2045676" cy="497541"/>
          </a:xfrm>
        </p:grpSpPr>
        <p:sp>
          <p:nvSpPr>
            <p:cNvPr id="23" name="椭圆 22">
              <a:extLst>
                <a:ext uri="{FF2B5EF4-FFF2-40B4-BE49-F238E27FC236}">
                  <a16:creationId xmlns:a16="http://schemas.microsoft.com/office/drawing/2014/main" xmlns="" id="{CD2D848C-7306-43D2-8097-5DADFC4D424F}"/>
                </a:ext>
              </a:extLst>
            </p:cNvPr>
            <p:cNvSpPr/>
            <p:nvPr/>
          </p:nvSpPr>
          <p:spPr>
            <a:xfrm>
              <a:off x="3146612" y="3953435"/>
              <a:ext cx="497541" cy="497541"/>
            </a:xfrm>
            <a:prstGeom prst="ellipse">
              <a:avLst/>
            </a:prstGeom>
            <a:solidFill>
              <a:srgbClr val="C80000"/>
            </a:solidFill>
            <a:ln>
              <a:solidFill>
                <a:srgbClr val="FBFA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white"/>
                  </a:solidFill>
                  <a:effectLst/>
                  <a:uLnTx/>
                  <a:uFillTx/>
                  <a:cs typeface="+mn-ea"/>
                  <a:sym typeface="+mn-lt"/>
                </a:rPr>
                <a:t>正</a:t>
              </a:r>
            </a:p>
          </p:txBody>
        </p:sp>
        <p:sp>
          <p:nvSpPr>
            <p:cNvPr id="24" name="椭圆 23">
              <a:extLst>
                <a:ext uri="{FF2B5EF4-FFF2-40B4-BE49-F238E27FC236}">
                  <a16:creationId xmlns:a16="http://schemas.microsoft.com/office/drawing/2014/main" xmlns="" id="{4DB4A668-124F-4C7A-BA75-01B5F397264C}"/>
                </a:ext>
              </a:extLst>
            </p:cNvPr>
            <p:cNvSpPr/>
            <p:nvPr/>
          </p:nvSpPr>
          <p:spPr>
            <a:xfrm>
              <a:off x="3662657" y="3953435"/>
              <a:ext cx="497541" cy="497541"/>
            </a:xfrm>
            <a:prstGeom prst="ellipse">
              <a:avLst/>
            </a:prstGeom>
            <a:solidFill>
              <a:srgbClr val="C80000"/>
            </a:solidFill>
            <a:ln>
              <a:solidFill>
                <a:srgbClr val="FBFA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white"/>
                  </a:solidFill>
                  <a:effectLst/>
                  <a:uLnTx/>
                  <a:uFillTx/>
                  <a:cs typeface="+mn-ea"/>
                  <a:sym typeface="+mn-lt"/>
                </a:rPr>
                <a:t>月</a:t>
              </a:r>
            </a:p>
          </p:txBody>
        </p:sp>
        <p:sp>
          <p:nvSpPr>
            <p:cNvPr id="25" name="椭圆 24">
              <a:extLst>
                <a:ext uri="{FF2B5EF4-FFF2-40B4-BE49-F238E27FC236}">
                  <a16:creationId xmlns:a16="http://schemas.microsoft.com/office/drawing/2014/main" xmlns="" id="{133F1B91-2729-430E-AEF0-EC98F366AAA0}"/>
                </a:ext>
              </a:extLst>
            </p:cNvPr>
            <p:cNvSpPr/>
            <p:nvPr/>
          </p:nvSpPr>
          <p:spPr>
            <a:xfrm>
              <a:off x="4178702" y="3953435"/>
              <a:ext cx="497541" cy="497541"/>
            </a:xfrm>
            <a:prstGeom prst="ellipse">
              <a:avLst/>
            </a:prstGeom>
            <a:solidFill>
              <a:srgbClr val="C80000"/>
            </a:solidFill>
            <a:ln>
              <a:solidFill>
                <a:srgbClr val="FBFA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white"/>
                  </a:solidFill>
                  <a:effectLst/>
                  <a:uLnTx/>
                  <a:uFillTx/>
                  <a:cs typeface="+mn-ea"/>
                  <a:sym typeface="+mn-lt"/>
                </a:rPr>
                <a:t>十</a:t>
              </a:r>
            </a:p>
          </p:txBody>
        </p:sp>
        <p:sp>
          <p:nvSpPr>
            <p:cNvPr id="26" name="椭圆 25">
              <a:extLst>
                <a:ext uri="{FF2B5EF4-FFF2-40B4-BE49-F238E27FC236}">
                  <a16:creationId xmlns:a16="http://schemas.microsoft.com/office/drawing/2014/main" xmlns="" id="{19FF59CC-FA8A-4CA8-8061-CBBA684D7BD1}"/>
                </a:ext>
              </a:extLst>
            </p:cNvPr>
            <p:cNvSpPr/>
            <p:nvPr/>
          </p:nvSpPr>
          <p:spPr>
            <a:xfrm>
              <a:off x="4694747" y="3953435"/>
              <a:ext cx="497541" cy="497541"/>
            </a:xfrm>
            <a:prstGeom prst="ellipse">
              <a:avLst/>
            </a:prstGeom>
            <a:solidFill>
              <a:srgbClr val="C80000"/>
            </a:solidFill>
            <a:ln>
              <a:solidFill>
                <a:srgbClr val="FBFA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white"/>
                  </a:solidFill>
                  <a:effectLst/>
                  <a:uLnTx/>
                  <a:uFillTx/>
                  <a:cs typeface="+mn-ea"/>
                  <a:sym typeface="+mn-lt"/>
                </a:rPr>
                <a:t>五</a:t>
              </a:r>
            </a:p>
          </p:txBody>
        </p:sp>
      </p:grpSp>
      <p:grpSp>
        <p:nvGrpSpPr>
          <p:cNvPr id="28" name="组合 27">
            <a:extLst>
              <a:ext uri="{FF2B5EF4-FFF2-40B4-BE49-F238E27FC236}">
                <a16:creationId xmlns:a16="http://schemas.microsoft.com/office/drawing/2014/main" xmlns="" id="{AFA8FB17-F270-4882-83B9-716A1364876F}"/>
              </a:ext>
            </a:extLst>
          </p:cNvPr>
          <p:cNvGrpSpPr/>
          <p:nvPr/>
        </p:nvGrpSpPr>
        <p:grpSpPr>
          <a:xfrm>
            <a:off x="4383289" y="1583951"/>
            <a:ext cx="2045676" cy="497541"/>
            <a:chOff x="3146612" y="3953435"/>
            <a:chExt cx="2045676" cy="497541"/>
          </a:xfrm>
        </p:grpSpPr>
        <p:sp>
          <p:nvSpPr>
            <p:cNvPr id="29" name="椭圆 28">
              <a:extLst>
                <a:ext uri="{FF2B5EF4-FFF2-40B4-BE49-F238E27FC236}">
                  <a16:creationId xmlns:a16="http://schemas.microsoft.com/office/drawing/2014/main" xmlns="" id="{28DEEB5C-A9DC-46A7-9F6F-B4CA526A4A46}"/>
                </a:ext>
              </a:extLst>
            </p:cNvPr>
            <p:cNvSpPr/>
            <p:nvPr/>
          </p:nvSpPr>
          <p:spPr>
            <a:xfrm>
              <a:off x="3146612" y="3953435"/>
              <a:ext cx="497541" cy="497541"/>
            </a:xfrm>
            <a:prstGeom prst="ellipse">
              <a:avLst/>
            </a:prstGeom>
            <a:solidFill>
              <a:srgbClr val="C80000"/>
            </a:solidFill>
            <a:ln>
              <a:solidFill>
                <a:srgbClr val="FBFA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white"/>
                  </a:solidFill>
                  <a:effectLst/>
                  <a:uLnTx/>
                  <a:uFillTx/>
                  <a:cs typeface="+mn-ea"/>
                  <a:sym typeface="+mn-lt"/>
                </a:rPr>
                <a:t>团</a:t>
              </a:r>
            </a:p>
          </p:txBody>
        </p:sp>
        <p:sp>
          <p:nvSpPr>
            <p:cNvPr id="30" name="椭圆 29">
              <a:extLst>
                <a:ext uri="{FF2B5EF4-FFF2-40B4-BE49-F238E27FC236}">
                  <a16:creationId xmlns:a16="http://schemas.microsoft.com/office/drawing/2014/main" xmlns="" id="{EEE0588F-053A-4B08-9B9F-7E99B6834564}"/>
                </a:ext>
              </a:extLst>
            </p:cNvPr>
            <p:cNvSpPr/>
            <p:nvPr/>
          </p:nvSpPr>
          <p:spPr>
            <a:xfrm>
              <a:off x="3662657" y="3953435"/>
              <a:ext cx="497541" cy="497541"/>
            </a:xfrm>
            <a:prstGeom prst="ellipse">
              <a:avLst/>
            </a:prstGeom>
            <a:solidFill>
              <a:srgbClr val="C80000"/>
            </a:solidFill>
            <a:ln>
              <a:solidFill>
                <a:srgbClr val="FBFA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white"/>
                  </a:solidFill>
                  <a:effectLst/>
                  <a:uLnTx/>
                  <a:uFillTx/>
                  <a:cs typeface="+mn-ea"/>
                  <a:sym typeface="+mn-lt"/>
                </a:rPr>
                <a:t>团</a:t>
              </a:r>
            </a:p>
          </p:txBody>
        </p:sp>
        <p:sp>
          <p:nvSpPr>
            <p:cNvPr id="31" name="椭圆 30">
              <a:extLst>
                <a:ext uri="{FF2B5EF4-FFF2-40B4-BE49-F238E27FC236}">
                  <a16:creationId xmlns:a16="http://schemas.microsoft.com/office/drawing/2014/main" xmlns="" id="{B1533F68-6DF2-4CD5-AFAA-CB01E7D989E8}"/>
                </a:ext>
              </a:extLst>
            </p:cNvPr>
            <p:cNvSpPr/>
            <p:nvPr/>
          </p:nvSpPr>
          <p:spPr>
            <a:xfrm>
              <a:off x="4178702" y="3953435"/>
              <a:ext cx="497541" cy="497541"/>
            </a:xfrm>
            <a:prstGeom prst="ellipse">
              <a:avLst/>
            </a:prstGeom>
            <a:solidFill>
              <a:srgbClr val="C80000"/>
            </a:solidFill>
            <a:ln>
              <a:solidFill>
                <a:srgbClr val="FBFA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white"/>
                  </a:solidFill>
                  <a:effectLst/>
                  <a:uLnTx/>
                  <a:uFillTx/>
                  <a:cs typeface="+mn-ea"/>
                  <a:sym typeface="+mn-lt"/>
                </a:rPr>
                <a:t>圆</a:t>
              </a:r>
            </a:p>
          </p:txBody>
        </p:sp>
        <p:sp>
          <p:nvSpPr>
            <p:cNvPr id="32" name="椭圆 31">
              <a:extLst>
                <a:ext uri="{FF2B5EF4-FFF2-40B4-BE49-F238E27FC236}">
                  <a16:creationId xmlns:a16="http://schemas.microsoft.com/office/drawing/2014/main" xmlns="" id="{82E4C158-353A-4BBC-9353-7AEEA7041D1D}"/>
                </a:ext>
              </a:extLst>
            </p:cNvPr>
            <p:cNvSpPr/>
            <p:nvPr/>
          </p:nvSpPr>
          <p:spPr>
            <a:xfrm>
              <a:off x="4694747" y="3953435"/>
              <a:ext cx="497541" cy="497541"/>
            </a:xfrm>
            <a:prstGeom prst="ellipse">
              <a:avLst/>
            </a:prstGeom>
            <a:solidFill>
              <a:srgbClr val="C80000"/>
            </a:solidFill>
            <a:ln>
              <a:solidFill>
                <a:srgbClr val="FBFA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white"/>
                  </a:solidFill>
                  <a:effectLst/>
                  <a:uLnTx/>
                  <a:uFillTx/>
                  <a:cs typeface="+mn-ea"/>
                  <a:sym typeface="+mn-lt"/>
                </a:rPr>
                <a:t>圆</a:t>
              </a:r>
            </a:p>
          </p:txBody>
        </p:sp>
      </p:grpSp>
      <p:sp>
        <p:nvSpPr>
          <p:cNvPr id="33" name="矩形 32">
            <a:extLst>
              <a:ext uri="{FF2B5EF4-FFF2-40B4-BE49-F238E27FC236}">
                <a16:creationId xmlns:a16="http://schemas.microsoft.com/office/drawing/2014/main" xmlns="" id="{2A437262-D34F-4C4C-9E6B-B2A9DEB03C45}"/>
              </a:ext>
            </a:extLst>
          </p:cNvPr>
          <p:cNvSpPr/>
          <p:nvPr/>
        </p:nvSpPr>
        <p:spPr>
          <a:xfrm>
            <a:off x="1932288" y="4078131"/>
            <a:ext cx="4405478" cy="523220"/>
          </a:xfrm>
          <a:prstGeom prst="rect">
            <a:avLst/>
          </a:prstGeom>
        </p:spPr>
        <p:txBody>
          <a:bodyPr wrap="square">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prstClr val="black">
                    <a:lumMod val="95000"/>
                    <a:lumOff val="5000"/>
                  </a:prstClr>
                </a:solidFill>
                <a:effectLst/>
                <a:uLnTx/>
                <a:uFillTx/>
                <a:cs typeface="+mn-ea"/>
                <a:sym typeface="+mn-lt"/>
              </a:rPr>
              <a:t>元宵节英文介绍主题班会</a:t>
            </a:r>
          </a:p>
        </p:txBody>
      </p:sp>
      <p:pic>
        <p:nvPicPr>
          <p:cNvPr id="35" name="图片 34">
            <a:extLst>
              <a:ext uri="{FF2B5EF4-FFF2-40B4-BE49-F238E27FC236}">
                <a16:creationId xmlns:a16="http://schemas.microsoft.com/office/drawing/2014/main" xmlns="" id="{F1C881F4-87BF-4734-AB1E-E33B32C6C4E0}"/>
              </a:ext>
            </a:extLst>
          </p:cNvPr>
          <p:cNvPicPr>
            <a:picLocks noChangeAspect="1"/>
          </p:cNvPicPr>
          <p:nvPr/>
        </p:nvPicPr>
        <p:blipFill rotWithShape="1">
          <a:blip r:embed="rId6" cstate="screen">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a:ext>
            </a:extLst>
          </a:blip>
          <a:srcRect/>
          <a:stretch/>
        </p:blipFill>
        <p:spPr>
          <a:xfrm>
            <a:off x="1044500" y="1904502"/>
            <a:ext cx="6004736" cy="2229824"/>
          </a:xfrm>
          <a:prstGeom prst="rect">
            <a:avLst/>
          </a:prstGeom>
        </p:spPr>
      </p:pic>
      <p:pic>
        <p:nvPicPr>
          <p:cNvPr id="39" name="图片 38">
            <a:extLst>
              <a:ext uri="{FF2B5EF4-FFF2-40B4-BE49-F238E27FC236}">
                <a16:creationId xmlns:a16="http://schemas.microsoft.com/office/drawing/2014/main" xmlns="" id="{48C1248A-811B-47F9-BA7A-F46053AD58DA}"/>
              </a:ext>
            </a:extLst>
          </p:cNvPr>
          <p:cNvPicPr>
            <a:picLocks noChangeAspect="1"/>
          </p:cNvPicPr>
          <p:nvPr/>
        </p:nvPicPr>
        <p:blipFill rotWithShape="1">
          <a:blip r:embed="rId7" cstate="screen">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a:ext>
            </a:extLst>
          </a:blip>
          <a:srcRect l="21443" t="12445" r="21825" b="9863"/>
          <a:stretch/>
        </p:blipFill>
        <p:spPr>
          <a:xfrm>
            <a:off x="8613804" y="2825622"/>
            <a:ext cx="2931459" cy="4014408"/>
          </a:xfrm>
          <a:prstGeom prst="rect">
            <a:avLst/>
          </a:prstGeom>
        </p:spPr>
      </p:pic>
    </p:spTree>
    <p:extLst>
      <p:ext uri="{BB962C8B-B14F-4D97-AF65-F5344CB8AC3E}">
        <p14:creationId xmlns:p14="http://schemas.microsoft.com/office/powerpoint/2010/main" val="1563405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p14="http://schemas.microsoft.com/office/powerpoint/2010/main" xmlns:a14="http://schemas.microsoft.com/office/drawing/2010/main" xmlns:a16="http://schemas.microsoft.com/office/drawing/2014/main"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22" presetClass="entr" presetSubtype="4"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down)">
                                      <p:cBhvr>
                                        <p:cTn id="13" dur="500"/>
                                        <p:tgtEl>
                                          <p:spTgt spid="11"/>
                                        </p:tgtEl>
                                      </p:cBhvr>
                                    </p:animEffect>
                                  </p:childTnLst>
                                </p:cTn>
                              </p:par>
                              <p:par>
                                <p:cTn id="14" presetID="22" presetClass="entr" presetSubtype="1" fill="hold"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ipe(up)">
                                      <p:cBhvr>
                                        <p:cTn id="16" dur="500"/>
                                        <p:tgtEl>
                                          <p:spTgt spid="15"/>
                                        </p:tgtEl>
                                      </p:cBhvr>
                                    </p:animEffect>
                                  </p:childTnLst>
                                </p:cTn>
                              </p:par>
                              <p:par>
                                <p:cTn id="17" presetID="42" presetClass="entr" presetSubtype="0" fill="hold" nodeType="with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fade">
                                      <p:cBhvr>
                                        <p:cTn id="19" dur="1000"/>
                                        <p:tgtEl>
                                          <p:spTgt spid="39"/>
                                        </p:tgtEl>
                                      </p:cBhvr>
                                    </p:animEffect>
                                    <p:anim calcmode="lin" valueType="num">
                                      <p:cBhvr>
                                        <p:cTn id="20" dur="1000" fill="hold"/>
                                        <p:tgtEl>
                                          <p:spTgt spid="39"/>
                                        </p:tgtEl>
                                        <p:attrNameLst>
                                          <p:attrName>ppt_x</p:attrName>
                                        </p:attrNameLst>
                                      </p:cBhvr>
                                      <p:tavLst>
                                        <p:tav tm="0">
                                          <p:val>
                                            <p:strVal val="#ppt_x"/>
                                          </p:val>
                                        </p:tav>
                                        <p:tav tm="100000">
                                          <p:val>
                                            <p:strVal val="#ppt_x"/>
                                          </p:val>
                                        </p:tav>
                                      </p:tavLst>
                                    </p:anim>
                                    <p:anim calcmode="lin" valueType="num">
                                      <p:cBhvr>
                                        <p:cTn id="21" dur="1000" fill="hold"/>
                                        <p:tgtEl>
                                          <p:spTgt spid="39"/>
                                        </p:tgtEl>
                                        <p:attrNameLst>
                                          <p:attrName>ppt_y</p:attrName>
                                        </p:attrNameLst>
                                      </p:cBhvr>
                                      <p:tavLst>
                                        <p:tav tm="0">
                                          <p:val>
                                            <p:strVal val="#ppt_y+.1"/>
                                          </p:val>
                                        </p:tav>
                                        <p:tav tm="100000">
                                          <p:val>
                                            <p:strVal val="#ppt_y"/>
                                          </p:val>
                                        </p:tav>
                                      </p:tavLst>
                                    </p:anim>
                                  </p:childTnLst>
                                </p:cTn>
                              </p:par>
                              <p:par>
                                <p:cTn id="22" presetID="32" presetClass="emph" presetSubtype="0" fill="hold" nodeType="withEffect">
                                  <p:stCondLst>
                                    <p:cond delay="0"/>
                                  </p:stCondLst>
                                  <p:childTnLst>
                                    <p:animRot by="120000">
                                      <p:cBhvr>
                                        <p:cTn id="23" dur="100" fill="hold">
                                          <p:stCondLst>
                                            <p:cond delay="0"/>
                                          </p:stCondLst>
                                        </p:cTn>
                                        <p:tgtEl>
                                          <p:spTgt spid="39"/>
                                        </p:tgtEl>
                                        <p:attrNameLst>
                                          <p:attrName>r</p:attrName>
                                        </p:attrNameLst>
                                      </p:cBhvr>
                                    </p:animRot>
                                    <p:animRot by="-240000">
                                      <p:cBhvr>
                                        <p:cTn id="24" dur="200" fill="hold">
                                          <p:stCondLst>
                                            <p:cond delay="200"/>
                                          </p:stCondLst>
                                        </p:cTn>
                                        <p:tgtEl>
                                          <p:spTgt spid="39"/>
                                        </p:tgtEl>
                                        <p:attrNameLst>
                                          <p:attrName>r</p:attrName>
                                        </p:attrNameLst>
                                      </p:cBhvr>
                                    </p:animRot>
                                    <p:animRot by="240000">
                                      <p:cBhvr>
                                        <p:cTn id="25" dur="200" fill="hold">
                                          <p:stCondLst>
                                            <p:cond delay="400"/>
                                          </p:stCondLst>
                                        </p:cTn>
                                        <p:tgtEl>
                                          <p:spTgt spid="39"/>
                                        </p:tgtEl>
                                        <p:attrNameLst>
                                          <p:attrName>r</p:attrName>
                                        </p:attrNameLst>
                                      </p:cBhvr>
                                    </p:animRot>
                                    <p:animRot by="-240000">
                                      <p:cBhvr>
                                        <p:cTn id="26" dur="200" fill="hold">
                                          <p:stCondLst>
                                            <p:cond delay="600"/>
                                          </p:stCondLst>
                                        </p:cTn>
                                        <p:tgtEl>
                                          <p:spTgt spid="39"/>
                                        </p:tgtEl>
                                        <p:attrNameLst>
                                          <p:attrName>r</p:attrName>
                                        </p:attrNameLst>
                                      </p:cBhvr>
                                    </p:animRot>
                                    <p:animRot by="120000">
                                      <p:cBhvr>
                                        <p:cTn id="27" dur="200" fill="hold">
                                          <p:stCondLst>
                                            <p:cond delay="800"/>
                                          </p:stCondLst>
                                        </p:cTn>
                                        <p:tgtEl>
                                          <p:spTgt spid="39"/>
                                        </p:tgtEl>
                                        <p:attrNameLst>
                                          <p:attrName>r</p:attrName>
                                        </p:attrNameLst>
                                      </p:cBhvr>
                                    </p:animRot>
                                  </p:childTnLst>
                                </p:cTn>
                              </p:par>
                            </p:childTnLst>
                          </p:cTn>
                        </p:par>
                        <p:par>
                          <p:cTn id="28" fill="hold">
                            <p:stCondLst>
                              <p:cond delay="1000"/>
                            </p:stCondLst>
                            <p:childTnLst>
                              <p:par>
                                <p:cTn id="29" presetID="17" presetClass="entr" presetSubtype="10" fill="hold" nodeType="afterEffect">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cBhvr>
                                        <p:cTn id="31" dur="500" fill="hold"/>
                                        <p:tgtEl>
                                          <p:spTgt spid="27"/>
                                        </p:tgtEl>
                                        <p:attrNameLst>
                                          <p:attrName>ppt_w</p:attrName>
                                        </p:attrNameLst>
                                      </p:cBhvr>
                                      <p:tavLst>
                                        <p:tav tm="0">
                                          <p:val>
                                            <p:fltVal val="0"/>
                                          </p:val>
                                        </p:tav>
                                        <p:tav tm="100000">
                                          <p:val>
                                            <p:strVal val="#ppt_w"/>
                                          </p:val>
                                        </p:tav>
                                      </p:tavLst>
                                    </p:anim>
                                    <p:anim calcmode="lin" valueType="num">
                                      <p:cBhvr>
                                        <p:cTn id="32" dur="500" fill="hold"/>
                                        <p:tgtEl>
                                          <p:spTgt spid="27"/>
                                        </p:tgtEl>
                                        <p:attrNameLst>
                                          <p:attrName>ppt_h</p:attrName>
                                        </p:attrNameLst>
                                      </p:cBhvr>
                                      <p:tavLst>
                                        <p:tav tm="0">
                                          <p:val>
                                            <p:strVal val="#ppt_h"/>
                                          </p:val>
                                        </p:tav>
                                        <p:tav tm="100000">
                                          <p:val>
                                            <p:strVal val="#ppt_h"/>
                                          </p:val>
                                        </p:tav>
                                      </p:tavLst>
                                    </p:anim>
                                  </p:childTnLst>
                                </p:cTn>
                              </p:par>
                            </p:childTnLst>
                          </p:cTn>
                        </p:par>
                        <p:par>
                          <p:cTn id="33" fill="hold">
                            <p:stCondLst>
                              <p:cond delay="1500"/>
                            </p:stCondLst>
                            <p:childTnLst>
                              <p:par>
                                <p:cTn id="34" presetID="17" presetClass="entr" presetSubtype="10" fill="hold" nodeType="afterEffect">
                                  <p:stCondLst>
                                    <p:cond delay="0"/>
                                  </p:stCondLst>
                                  <p:childTnLst>
                                    <p:set>
                                      <p:cBhvr>
                                        <p:cTn id="35" dur="1" fill="hold">
                                          <p:stCondLst>
                                            <p:cond delay="0"/>
                                          </p:stCondLst>
                                        </p:cTn>
                                        <p:tgtEl>
                                          <p:spTgt spid="28"/>
                                        </p:tgtEl>
                                        <p:attrNameLst>
                                          <p:attrName>style.visibility</p:attrName>
                                        </p:attrNameLst>
                                      </p:cBhvr>
                                      <p:to>
                                        <p:strVal val="visible"/>
                                      </p:to>
                                    </p:set>
                                    <p:anim calcmode="lin" valueType="num">
                                      <p:cBhvr>
                                        <p:cTn id="36" dur="500" fill="hold"/>
                                        <p:tgtEl>
                                          <p:spTgt spid="28"/>
                                        </p:tgtEl>
                                        <p:attrNameLst>
                                          <p:attrName>ppt_w</p:attrName>
                                        </p:attrNameLst>
                                      </p:cBhvr>
                                      <p:tavLst>
                                        <p:tav tm="0">
                                          <p:val>
                                            <p:fltVal val="0"/>
                                          </p:val>
                                        </p:tav>
                                        <p:tav tm="100000">
                                          <p:val>
                                            <p:strVal val="#ppt_w"/>
                                          </p:val>
                                        </p:tav>
                                      </p:tavLst>
                                    </p:anim>
                                    <p:anim calcmode="lin" valueType="num">
                                      <p:cBhvr>
                                        <p:cTn id="37" dur="500" fill="hold"/>
                                        <p:tgtEl>
                                          <p:spTgt spid="28"/>
                                        </p:tgtEl>
                                        <p:attrNameLst>
                                          <p:attrName>ppt_h</p:attrName>
                                        </p:attrNameLst>
                                      </p:cBhvr>
                                      <p:tavLst>
                                        <p:tav tm="0">
                                          <p:val>
                                            <p:strVal val="#ppt_h"/>
                                          </p:val>
                                        </p:tav>
                                        <p:tav tm="100000">
                                          <p:val>
                                            <p:strVal val="#ppt_h"/>
                                          </p:val>
                                        </p:tav>
                                      </p:tavLst>
                                    </p:anim>
                                  </p:childTnLst>
                                </p:cTn>
                              </p:par>
                            </p:childTnLst>
                          </p:cTn>
                        </p:par>
                      </p:childTnLst>
                    </p:cTn>
                  </p:par>
                  <p:par>
                    <p:cTn id="38" fill="hold">
                      <p:stCondLst>
                        <p:cond delay="indefinite"/>
                      </p:stCondLst>
                      <p:childTnLst>
                        <p:par>
                          <p:cTn id="39" fill="hold">
                            <p:stCondLst>
                              <p:cond delay="0"/>
                            </p:stCondLst>
                            <p:childTnLst>
                              <p:par>
                                <p:cTn id="40" presetID="50" presetClass="entr" presetSubtype="0" decel="100000" fill="hold" nodeType="clickEffect">
                                  <p:stCondLst>
                                    <p:cond delay="0"/>
                                  </p:stCondLst>
                                  <p:childTnLst>
                                    <p:set>
                                      <p:cBhvr>
                                        <p:cTn id="41" dur="1" fill="hold">
                                          <p:stCondLst>
                                            <p:cond delay="0"/>
                                          </p:stCondLst>
                                        </p:cTn>
                                        <p:tgtEl>
                                          <p:spTgt spid="35"/>
                                        </p:tgtEl>
                                        <p:attrNameLst>
                                          <p:attrName>style.visibility</p:attrName>
                                        </p:attrNameLst>
                                      </p:cBhvr>
                                      <p:to>
                                        <p:strVal val="visible"/>
                                      </p:to>
                                    </p:set>
                                    <p:anim calcmode="lin" valueType="num">
                                      <p:cBhvr>
                                        <p:cTn id="42" dur="1000" fill="hold"/>
                                        <p:tgtEl>
                                          <p:spTgt spid="35"/>
                                        </p:tgtEl>
                                        <p:attrNameLst>
                                          <p:attrName>ppt_w</p:attrName>
                                        </p:attrNameLst>
                                      </p:cBhvr>
                                      <p:tavLst>
                                        <p:tav tm="0">
                                          <p:val>
                                            <p:strVal val="#ppt_w+.3"/>
                                          </p:val>
                                        </p:tav>
                                        <p:tav tm="100000">
                                          <p:val>
                                            <p:strVal val="#ppt_w"/>
                                          </p:val>
                                        </p:tav>
                                      </p:tavLst>
                                    </p:anim>
                                    <p:anim calcmode="lin" valueType="num">
                                      <p:cBhvr>
                                        <p:cTn id="43" dur="1000" fill="hold"/>
                                        <p:tgtEl>
                                          <p:spTgt spid="35"/>
                                        </p:tgtEl>
                                        <p:attrNameLst>
                                          <p:attrName>ppt_h</p:attrName>
                                        </p:attrNameLst>
                                      </p:cBhvr>
                                      <p:tavLst>
                                        <p:tav tm="0">
                                          <p:val>
                                            <p:strVal val="#ppt_h"/>
                                          </p:val>
                                        </p:tav>
                                        <p:tav tm="100000">
                                          <p:val>
                                            <p:strVal val="#ppt_h"/>
                                          </p:val>
                                        </p:tav>
                                      </p:tavLst>
                                    </p:anim>
                                    <p:animEffect transition="in" filter="fade">
                                      <p:cBhvr>
                                        <p:cTn id="44" dur="1000"/>
                                        <p:tgtEl>
                                          <p:spTgt spid="35"/>
                                        </p:tgtEl>
                                      </p:cBhvr>
                                    </p:animEffect>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fade">
                                      <p:cBhvr>
                                        <p:cTn id="49" dur="1000"/>
                                        <p:tgtEl>
                                          <p:spTgt spid="33"/>
                                        </p:tgtEl>
                                      </p:cBhvr>
                                    </p:animEffect>
                                    <p:anim calcmode="lin" valueType="num">
                                      <p:cBhvr>
                                        <p:cTn id="50" dur="1000" fill="hold"/>
                                        <p:tgtEl>
                                          <p:spTgt spid="33"/>
                                        </p:tgtEl>
                                        <p:attrNameLst>
                                          <p:attrName>ppt_x</p:attrName>
                                        </p:attrNameLst>
                                      </p:cBhvr>
                                      <p:tavLst>
                                        <p:tav tm="0">
                                          <p:val>
                                            <p:strVal val="#ppt_x"/>
                                          </p:val>
                                        </p:tav>
                                        <p:tav tm="100000">
                                          <p:val>
                                            <p:strVal val="#ppt_x"/>
                                          </p:val>
                                        </p:tav>
                                      </p:tavLst>
                                    </p:anim>
                                    <p:anim calcmode="lin" valueType="num">
                                      <p:cBhvr>
                                        <p:cTn id="51"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22"/>
                                        </p:tgtEl>
                                        <p:attrNameLst>
                                          <p:attrName>style.visibility</p:attrName>
                                        </p:attrNameLst>
                                      </p:cBhvr>
                                      <p:to>
                                        <p:strVal val="visible"/>
                                      </p:to>
                                    </p:set>
                                    <p:animEffect transition="in" filter="fade">
                                      <p:cBhvr>
                                        <p:cTn id="56" dur="1000"/>
                                        <p:tgtEl>
                                          <p:spTgt spid="22"/>
                                        </p:tgtEl>
                                      </p:cBhvr>
                                    </p:animEffect>
                                    <p:anim calcmode="lin" valueType="num">
                                      <p:cBhvr>
                                        <p:cTn id="57" dur="1000" fill="hold"/>
                                        <p:tgtEl>
                                          <p:spTgt spid="22"/>
                                        </p:tgtEl>
                                        <p:attrNameLst>
                                          <p:attrName>ppt_x</p:attrName>
                                        </p:attrNameLst>
                                      </p:cBhvr>
                                      <p:tavLst>
                                        <p:tav tm="0">
                                          <p:val>
                                            <p:strVal val="#ppt_x"/>
                                          </p:val>
                                        </p:tav>
                                        <p:tav tm="100000">
                                          <p:val>
                                            <p:strVal val="#ppt_x"/>
                                          </p:val>
                                        </p:tav>
                                      </p:tavLst>
                                    </p:anim>
                                    <p:anim calcmode="lin" valueType="num">
                                      <p:cBhvr>
                                        <p:cTn id="58"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3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542390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矩形: 圆角 33">
            <a:extLst>
              <a:ext uri="{FF2B5EF4-FFF2-40B4-BE49-F238E27FC236}">
                <a16:creationId xmlns:a16="http://schemas.microsoft.com/office/drawing/2014/main" xmlns="" id="{DE5BA9D1-AFF1-407E-899E-53C625F6EC8B}"/>
              </a:ext>
            </a:extLst>
          </p:cNvPr>
          <p:cNvSpPr/>
          <p:nvPr/>
        </p:nvSpPr>
        <p:spPr>
          <a:xfrm>
            <a:off x="1787456" y="1541502"/>
            <a:ext cx="8907840" cy="4180114"/>
          </a:xfrm>
          <a:prstGeom prst="roundRect">
            <a:avLst>
              <a:gd name="adj" fmla="val 2108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a:extLst>
              <a:ext uri="{FF2B5EF4-FFF2-40B4-BE49-F238E27FC236}">
                <a16:creationId xmlns:a16="http://schemas.microsoft.com/office/drawing/2014/main" xmlns="" id="{03F06946-B021-4A70-859C-4CDC194258E5}"/>
              </a:ext>
            </a:extLst>
          </p:cNvPr>
          <p:cNvSpPr/>
          <p:nvPr/>
        </p:nvSpPr>
        <p:spPr>
          <a:xfrm>
            <a:off x="3901048" y="3524280"/>
            <a:ext cx="4915988" cy="1200329"/>
          </a:xfrm>
          <a:prstGeom prst="rect">
            <a:avLst/>
          </a:prstGeom>
        </p:spPr>
        <p:txBody>
          <a:bodyPr wrap="square">
            <a:spAutoFit/>
          </a:bodyPr>
          <a:lstStyle/>
          <a:p>
            <a:r>
              <a:rPr lang="zh-CN" altLang="en-US" sz="7200" dirty="0">
                <a:solidFill>
                  <a:schemeClr val="tx1">
                    <a:lumMod val="95000"/>
                    <a:lumOff val="5000"/>
                  </a:schemeClr>
                </a:solidFill>
                <a:cs typeface="+mn-ea"/>
                <a:sym typeface="+mn-lt"/>
              </a:rPr>
              <a:t>元宵节介绍</a:t>
            </a:r>
          </a:p>
        </p:txBody>
      </p:sp>
      <p:pic>
        <p:nvPicPr>
          <p:cNvPr id="4" name="图片 3">
            <a:extLst>
              <a:ext uri="{FF2B5EF4-FFF2-40B4-BE49-F238E27FC236}">
                <a16:creationId xmlns:a16="http://schemas.microsoft.com/office/drawing/2014/main" xmlns="" id="{FDB927DD-A145-451F-A96A-DCA90BE89602}"/>
              </a:ext>
            </a:extLst>
          </p:cNvPr>
          <p:cNvPicPr>
            <a:picLocks noChangeAspect="1"/>
          </p:cNvPicPr>
          <p:nvPr/>
        </p:nvPicPr>
        <p:blipFill rotWithShape="1">
          <a:blip r:embed="rId2" cstate="screen">
            <a:extLst>
              <a:ext uri="{BEBA8EAE-BF5A-486C-A8C5-ECC9F3942E4B}">
                <a14:imgProps xmlns:a14="http://schemas.microsoft.com/office/drawing/2010/main">
                  <a14:imgLayer>
                    <a14:imgEffect>
                      <a14:colorTemperature colorTemp="5900"/>
                    </a14:imgEffect>
                    <a14:imgEffect>
                      <a14:brightnessContrast contrast="20000"/>
                    </a14:imgEffect>
                  </a14:imgLayer>
                </a14:imgProps>
              </a:ext>
              <a:ext uri="{28A0092B-C50C-407E-A947-70E740481C1C}">
                <a14:useLocalDpi xmlns:a14="http://schemas.microsoft.com/office/drawing/2010/main"/>
              </a:ext>
            </a:extLst>
          </a:blip>
          <a:srcRect l="17908" t="8942" r="16956" b="10842"/>
          <a:stretch/>
        </p:blipFill>
        <p:spPr>
          <a:xfrm>
            <a:off x="337237" y="2934997"/>
            <a:ext cx="3139669" cy="3866606"/>
          </a:xfrm>
          <a:prstGeom prst="rect">
            <a:avLst/>
          </a:prstGeom>
        </p:spPr>
      </p:pic>
      <p:grpSp>
        <p:nvGrpSpPr>
          <p:cNvPr id="27" name="组合 26">
            <a:extLst>
              <a:ext uri="{FF2B5EF4-FFF2-40B4-BE49-F238E27FC236}">
                <a16:creationId xmlns:a16="http://schemas.microsoft.com/office/drawing/2014/main" xmlns="" id="{90C9247F-9D10-40B8-A1C4-9B13F1886A1F}"/>
              </a:ext>
            </a:extLst>
          </p:cNvPr>
          <p:cNvGrpSpPr/>
          <p:nvPr/>
        </p:nvGrpSpPr>
        <p:grpSpPr>
          <a:xfrm>
            <a:off x="4777347" y="2497596"/>
            <a:ext cx="3133610" cy="762144"/>
            <a:chOff x="3146612" y="3953435"/>
            <a:chExt cx="2045676" cy="497541"/>
          </a:xfrm>
        </p:grpSpPr>
        <p:sp>
          <p:nvSpPr>
            <p:cNvPr id="28" name="椭圆 27">
              <a:extLst>
                <a:ext uri="{FF2B5EF4-FFF2-40B4-BE49-F238E27FC236}">
                  <a16:creationId xmlns:a16="http://schemas.microsoft.com/office/drawing/2014/main" xmlns="" id="{05B0DE1F-35D2-4A35-AC16-FCCE6E7DF4F0}"/>
                </a:ext>
              </a:extLst>
            </p:cNvPr>
            <p:cNvSpPr/>
            <p:nvPr/>
          </p:nvSpPr>
          <p:spPr>
            <a:xfrm>
              <a:off x="3146612" y="3953435"/>
              <a:ext cx="497541" cy="497541"/>
            </a:xfrm>
            <a:prstGeom prst="ellipse">
              <a:avLst/>
            </a:prstGeom>
            <a:solidFill>
              <a:srgbClr val="C80000"/>
            </a:solidFill>
            <a:ln>
              <a:solidFill>
                <a:srgbClr val="FBFA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cs typeface="+mn-ea"/>
                  <a:sym typeface="+mn-lt"/>
                </a:rPr>
                <a:t>第</a:t>
              </a:r>
            </a:p>
          </p:txBody>
        </p:sp>
        <p:sp>
          <p:nvSpPr>
            <p:cNvPr id="29" name="椭圆 28">
              <a:extLst>
                <a:ext uri="{FF2B5EF4-FFF2-40B4-BE49-F238E27FC236}">
                  <a16:creationId xmlns:a16="http://schemas.microsoft.com/office/drawing/2014/main" xmlns="" id="{EEBA67B0-3D64-438C-841E-2964582733EA}"/>
                </a:ext>
              </a:extLst>
            </p:cNvPr>
            <p:cNvSpPr/>
            <p:nvPr/>
          </p:nvSpPr>
          <p:spPr>
            <a:xfrm>
              <a:off x="3662657" y="3953435"/>
              <a:ext cx="497541" cy="497541"/>
            </a:xfrm>
            <a:prstGeom prst="ellipse">
              <a:avLst/>
            </a:prstGeom>
            <a:solidFill>
              <a:srgbClr val="C80000"/>
            </a:solidFill>
            <a:ln>
              <a:solidFill>
                <a:srgbClr val="FBFA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cs typeface="+mn-ea"/>
                  <a:sym typeface="+mn-lt"/>
                </a:rPr>
                <a:t>一</a:t>
              </a:r>
            </a:p>
          </p:txBody>
        </p:sp>
        <p:sp>
          <p:nvSpPr>
            <p:cNvPr id="30" name="椭圆 29">
              <a:extLst>
                <a:ext uri="{FF2B5EF4-FFF2-40B4-BE49-F238E27FC236}">
                  <a16:creationId xmlns:a16="http://schemas.microsoft.com/office/drawing/2014/main" xmlns="" id="{23A0A5B8-FCB8-4BD2-9403-C94AC6219CC6}"/>
                </a:ext>
              </a:extLst>
            </p:cNvPr>
            <p:cNvSpPr/>
            <p:nvPr/>
          </p:nvSpPr>
          <p:spPr>
            <a:xfrm>
              <a:off x="4178702" y="3953435"/>
              <a:ext cx="497541" cy="497541"/>
            </a:xfrm>
            <a:prstGeom prst="ellipse">
              <a:avLst/>
            </a:prstGeom>
            <a:solidFill>
              <a:srgbClr val="C80000"/>
            </a:solidFill>
            <a:ln>
              <a:solidFill>
                <a:srgbClr val="FBFA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cs typeface="+mn-ea"/>
                  <a:sym typeface="+mn-lt"/>
                </a:rPr>
                <a:t>部</a:t>
              </a:r>
            </a:p>
          </p:txBody>
        </p:sp>
        <p:sp>
          <p:nvSpPr>
            <p:cNvPr id="31" name="椭圆 30">
              <a:extLst>
                <a:ext uri="{FF2B5EF4-FFF2-40B4-BE49-F238E27FC236}">
                  <a16:creationId xmlns:a16="http://schemas.microsoft.com/office/drawing/2014/main" xmlns="" id="{AFD04443-E45E-4A4F-B0A8-8429DD4E5BC8}"/>
                </a:ext>
              </a:extLst>
            </p:cNvPr>
            <p:cNvSpPr/>
            <p:nvPr/>
          </p:nvSpPr>
          <p:spPr>
            <a:xfrm>
              <a:off x="4694747" y="3953435"/>
              <a:ext cx="497541" cy="497541"/>
            </a:xfrm>
            <a:prstGeom prst="ellipse">
              <a:avLst/>
            </a:prstGeom>
            <a:solidFill>
              <a:srgbClr val="C80000"/>
            </a:solidFill>
            <a:ln>
              <a:solidFill>
                <a:srgbClr val="FBFA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cs typeface="+mn-ea"/>
                  <a:sym typeface="+mn-lt"/>
                </a:rPr>
                <a:t>分</a:t>
              </a:r>
            </a:p>
          </p:txBody>
        </p:sp>
      </p:grpSp>
    </p:spTree>
    <p:extLst>
      <p:ext uri="{BB962C8B-B14F-4D97-AF65-F5344CB8AC3E}">
        <p14:creationId xmlns:p14="http://schemas.microsoft.com/office/powerpoint/2010/main" val="335323963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p14="http://schemas.microsoft.com/office/powerpoint/2010/main" xmlns:a14="http://schemas.microsoft.com/office/drawing/2010/main" xmlns:a16="http://schemas.microsoft.com/office/drawing/2014/main"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down)">
                                      <p:cBhvr>
                                        <p:cTn id="7" dur="500"/>
                                        <p:tgtEl>
                                          <p:spTgt spid="3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par>
                          <p:cTn id="13" fill="hold">
                            <p:stCondLst>
                              <p:cond delay="500"/>
                            </p:stCondLst>
                            <p:childTnLst>
                              <p:par>
                                <p:cTn id="14" presetID="17" presetClass="entr" presetSubtype="10" fill="hold" nodeType="afterEffect">
                                  <p:stCondLst>
                                    <p:cond delay="0"/>
                                  </p:stCondLst>
                                  <p:childTnLst>
                                    <p:set>
                                      <p:cBhvr>
                                        <p:cTn id="15" dur="1" fill="hold">
                                          <p:stCondLst>
                                            <p:cond delay="0"/>
                                          </p:stCondLst>
                                        </p:cTn>
                                        <p:tgtEl>
                                          <p:spTgt spid="27"/>
                                        </p:tgtEl>
                                        <p:attrNameLst>
                                          <p:attrName>style.visibility</p:attrName>
                                        </p:attrNameLst>
                                      </p:cBhvr>
                                      <p:to>
                                        <p:strVal val="visible"/>
                                      </p:to>
                                    </p:set>
                                    <p:anim calcmode="lin" valueType="num">
                                      <p:cBhvr>
                                        <p:cTn id="16" dur="500" fill="hold"/>
                                        <p:tgtEl>
                                          <p:spTgt spid="27"/>
                                        </p:tgtEl>
                                        <p:attrNameLst>
                                          <p:attrName>ppt_w</p:attrName>
                                        </p:attrNameLst>
                                      </p:cBhvr>
                                      <p:tavLst>
                                        <p:tav tm="0">
                                          <p:val>
                                            <p:fltVal val="0"/>
                                          </p:val>
                                        </p:tav>
                                        <p:tav tm="100000">
                                          <p:val>
                                            <p:strVal val="#ppt_w"/>
                                          </p:val>
                                        </p:tav>
                                      </p:tavLst>
                                    </p:anim>
                                    <p:anim calcmode="lin" valueType="num">
                                      <p:cBhvr>
                                        <p:cTn id="17" dur="500" fill="hold"/>
                                        <p:tgtEl>
                                          <p:spTgt spid="27"/>
                                        </p:tgtEl>
                                        <p:attrNameLst>
                                          <p:attrName>ppt_h</p:attrName>
                                        </p:attrNameLst>
                                      </p:cBhvr>
                                      <p:tavLst>
                                        <p:tav tm="0">
                                          <p:val>
                                            <p:strVal val="#ppt_h"/>
                                          </p:val>
                                        </p:tav>
                                        <p:tav tm="100000">
                                          <p:val>
                                            <p:strVal val="#ppt_h"/>
                                          </p:val>
                                        </p:tav>
                                      </p:tavLst>
                                    </p:anim>
                                  </p:childTnLst>
                                </p:cTn>
                              </p:par>
                            </p:childTnLst>
                          </p:cTn>
                        </p:par>
                      </p:childTnLst>
                    </p:cTn>
                  </p:par>
                  <p:par>
                    <p:cTn id="18" fill="hold">
                      <p:stCondLst>
                        <p:cond delay="indefinite"/>
                      </p:stCondLst>
                      <p:childTnLst>
                        <p:par>
                          <p:cTn id="19" fill="hold">
                            <p:stCondLst>
                              <p:cond delay="0"/>
                            </p:stCondLst>
                            <p:childTnLst>
                              <p:par>
                                <p:cTn id="20" presetID="50" presetClass="entr" presetSubtype="0" decel="100000" fill="hold" grpId="0" nodeType="click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p:cTn id="22" dur="1000" fill="hold"/>
                                        <p:tgtEl>
                                          <p:spTgt spid="2"/>
                                        </p:tgtEl>
                                        <p:attrNameLst>
                                          <p:attrName>ppt_w</p:attrName>
                                        </p:attrNameLst>
                                      </p:cBhvr>
                                      <p:tavLst>
                                        <p:tav tm="0">
                                          <p:val>
                                            <p:strVal val="#ppt_w+.3"/>
                                          </p:val>
                                        </p:tav>
                                        <p:tav tm="100000">
                                          <p:val>
                                            <p:strVal val="#ppt_w"/>
                                          </p:val>
                                        </p:tav>
                                      </p:tavLst>
                                    </p:anim>
                                    <p:anim calcmode="lin" valueType="num">
                                      <p:cBhvr>
                                        <p:cTn id="23" dur="1000" fill="hold"/>
                                        <p:tgtEl>
                                          <p:spTgt spid="2"/>
                                        </p:tgtEl>
                                        <p:attrNameLst>
                                          <p:attrName>ppt_h</p:attrName>
                                        </p:attrNameLst>
                                      </p:cBhvr>
                                      <p:tavLst>
                                        <p:tav tm="0">
                                          <p:val>
                                            <p:strVal val="#ppt_h"/>
                                          </p:val>
                                        </p:tav>
                                        <p:tav tm="100000">
                                          <p:val>
                                            <p:strVal val="#ppt_h"/>
                                          </p:val>
                                        </p:tav>
                                      </p:tavLst>
                                    </p:anim>
                                    <p:animEffect transition="in" filter="fade">
                                      <p:cBhvr>
                                        <p:cTn id="24"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771469" y="2726489"/>
            <a:ext cx="5190898" cy="1077218"/>
          </a:xfrm>
          <a:prstGeom prst="rect">
            <a:avLst/>
          </a:prstGeom>
        </p:spPr>
        <p:txBody>
          <a:bodyPr wrap="square">
            <a:spAutoFit/>
          </a:bodyPr>
          <a:lstStyle/>
          <a:p>
            <a:r>
              <a:rPr lang="en-US" altLang="zh-CN" sz="1600" dirty="0">
                <a:solidFill>
                  <a:schemeClr val="tx1">
                    <a:lumMod val="95000"/>
                    <a:lumOff val="5000"/>
                  </a:schemeClr>
                </a:solidFill>
                <a:cs typeface="+mn-ea"/>
                <a:sym typeface="+mn-lt"/>
              </a:rPr>
              <a:t>The Lantern Festival is </a:t>
            </a:r>
            <a:r>
              <a:rPr lang="en-US" altLang="zh-CN" sz="1600" dirty="0" err="1">
                <a:solidFill>
                  <a:schemeClr val="tx1">
                    <a:lumMod val="95000"/>
                    <a:lumOff val="5000"/>
                  </a:schemeClr>
                </a:solidFill>
                <a:cs typeface="+mn-ea"/>
                <a:sym typeface="+mn-lt"/>
              </a:rPr>
              <a:t>cele</a:t>
            </a:r>
            <a:r>
              <a:rPr lang="en-US" altLang="zh-CN" sz="1600" dirty="0">
                <a:solidFill>
                  <a:schemeClr val="tx1">
                    <a:lumMod val="95000"/>
                    <a:lumOff val="5000"/>
                  </a:schemeClr>
                </a:solidFill>
                <a:cs typeface="+mn-ea"/>
                <a:sym typeface="+mn-lt"/>
              </a:rPr>
              <a:t>/pated everywhere on January 15th of the lunar calendar, right after the Spring Festival.</a:t>
            </a:r>
            <a:r>
              <a:rPr lang="zh-CN" altLang="en-US" sz="1600" dirty="0">
                <a:solidFill>
                  <a:schemeClr val="tx1">
                    <a:lumMod val="95000"/>
                    <a:lumOff val="5000"/>
                  </a:schemeClr>
                </a:solidFill>
                <a:cs typeface="+mn-ea"/>
                <a:sym typeface="+mn-lt"/>
              </a:rPr>
              <a:t> </a:t>
            </a:r>
            <a:r>
              <a:rPr lang="en-US" altLang="zh-CN" sz="1600" dirty="0">
                <a:solidFill>
                  <a:schemeClr val="tx1">
                    <a:lumMod val="95000"/>
                    <a:lumOff val="5000"/>
                  </a:schemeClr>
                </a:solidFill>
                <a:cs typeface="+mn-ea"/>
                <a:sym typeface="+mn-lt"/>
              </a:rPr>
              <a:t>Traditionally, the Lantern Festival is a part of the Spring Festival.</a:t>
            </a:r>
            <a:endParaRPr lang="zh-CN" altLang="en-US" sz="1600" dirty="0">
              <a:solidFill>
                <a:schemeClr val="tx1">
                  <a:lumMod val="95000"/>
                  <a:lumOff val="5000"/>
                </a:schemeClr>
              </a:solidFill>
              <a:cs typeface="+mn-ea"/>
              <a:sym typeface="+mn-lt"/>
            </a:endParaRPr>
          </a:p>
        </p:txBody>
      </p:sp>
      <p:sp>
        <p:nvSpPr>
          <p:cNvPr id="3" name="矩形 2"/>
          <p:cNvSpPr/>
          <p:nvPr/>
        </p:nvSpPr>
        <p:spPr>
          <a:xfrm>
            <a:off x="1771469" y="3926819"/>
            <a:ext cx="5047206" cy="1290033"/>
          </a:xfrm>
          <a:prstGeom prst="rect">
            <a:avLst/>
          </a:prstGeom>
        </p:spPr>
        <p:txBody>
          <a:bodyPr wrap="square">
            <a:spAutoFit/>
          </a:bodyPr>
          <a:lstStyle/>
          <a:p>
            <a:pPr>
              <a:lnSpc>
                <a:spcPct val="150000"/>
              </a:lnSpc>
            </a:pPr>
            <a:r>
              <a:rPr lang="zh-CN" altLang="en-US" b="1" dirty="0">
                <a:solidFill>
                  <a:srgbClr val="C80000"/>
                </a:solidFill>
                <a:cs typeface="+mn-ea"/>
                <a:sym typeface="+mn-lt"/>
              </a:rPr>
              <a:t>每年农历的一月十五日是中国人的元宵节，它正好在春节之后。传统意义上元宵节也是春节活动的一部分。这天是农历新年里第一个月圆的日子。</a:t>
            </a:r>
          </a:p>
        </p:txBody>
      </p:sp>
      <p:sp>
        <p:nvSpPr>
          <p:cNvPr id="6" name="矩形 5">
            <a:extLst>
              <a:ext uri="{FF2B5EF4-FFF2-40B4-BE49-F238E27FC236}">
                <a16:creationId xmlns:a16="http://schemas.microsoft.com/office/drawing/2014/main" xmlns="" id="{5FCB62E4-04F2-4FE9-8D32-0CCFDBC848DA}"/>
              </a:ext>
            </a:extLst>
          </p:cNvPr>
          <p:cNvSpPr/>
          <p:nvPr/>
        </p:nvSpPr>
        <p:spPr>
          <a:xfrm>
            <a:off x="1926289" y="1851772"/>
            <a:ext cx="2532637" cy="646331"/>
          </a:xfrm>
          <a:prstGeom prst="rect">
            <a:avLst/>
          </a:prstGeom>
        </p:spPr>
        <p:txBody>
          <a:bodyPr wrap="square">
            <a:spAutoFit/>
          </a:bodyPr>
          <a:lstStyle/>
          <a:p>
            <a:r>
              <a:rPr lang="zh-CN" altLang="en-US" sz="3600" dirty="0">
                <a:solidFill>
                  <a:srgbClr val="C80000"/>
                </a:solidFill>
                <a:cs typeface="+mn-ea"/>
                <a:sym typeface="+mn-lt"/>
              </a:rPr>
              <a:t>元宵节介绍</a:t>
            </a:r>
          </a:p>
        </p:txBody>
      </p:sp>
      <p:pic>
        <p:nvPicPr>
          <p:cNvPr id="17" name="图片 16">
            <a:extLst>
              <a:ext uri="{FF2B5EF4-FFF2-40B4-BE49-F238E27FC236}">
                <a16:creationId xmlns:a16="http://schemas.microsoft.com/office/drawing/2014/main" xmlns="" id="{23CBAB74-7AD4-4B31-B669-461AD1F79B5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818675" y="2174938"/>
            <a:ext cx="4671681" cy="3503761"/>
          </a:xfrm>
          <a:prstGeom prst="rect">
            <a:avLst/>
          </a:prstGeom>
        </p:spPr>
      </p:pic>
    </p:spTree>
    <p:extLst>
      <p:ext uri="{BB962C8B-B14F-4D97-AF65-F5344CB8AC3E}">
        <p14:creationId xmlns:p14="http://schemas.microsoft.com/office/powerpoint/2010/main" val="366188145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a14="http://schemas.microsoft.com/office/drawing/2010/main" xmlns:a16="http://schemas.microsoft.com/office/drawing/2014/main"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wipe(down)">
                                      <p:cBhvr>
                                        <p:cTn id="2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582329" y="2905893"/>
            <a:ext cx="3988288" cy="874535"/>
          </a:xfrm>
          <a:prstGeom prst="rect">
            <a:avLst/>
          </a:prstGeom>
        </p:spPr>
        <p:txBody>
          <a:bodyPr wrap="square">
            <a:spAutoFit/>
          </a:bodyPr>
          <a:lstStyle/>
          <a:p>
            <a:pPr>
              <a:lnSpc>
                <a:spcPct val="150000"/>
              </a:lnSpc>
            </a:pPr>
            <a:r>
              <a:rPr lang="en-US" altLang="zh-CN" dirty="0">
                <a:cs typeface="+mn-ea"/>
                <a:sym typeface="+mn-lt"/>
              </a:rPr>
              <a:t>This day is always the first full moon in the lunar New Year.</a:t>
            </a:r>
            <a:endParaRPr lang="zh-CN" altLang="en-US" dirty="0">
              <a:cs typeface="+mn-ea"/>
              <a:sym typeface="+mn-lt"/>
            </a:endParaRPr>
          </a:p>
        </p:txBody>
      </p:sp>
      <p:sp>
        <p:nvSpPr>
          <p:cNvPr id="3" name="矩形 2"/>
          <p:cNvSpPr/>
          <p:nvPr/>
        </p:nvSpPr>
        <p:spPr>
          <a:xfrm>
            <a:off x="2582329" y="3946676"/>
            <a:ext cx="3690019" cy="874535"/>
          </a:xfrm>
          <a:prstGeom prst="rect">
            <a:avLst/>
          </a:prstGeom>
        </p:spPr>
        <p:txBody>
          <a:bodyPr wrap="square">
            <a:spAutoFit/>
          </a:bodyPr>
          <a:lstStyle/>
          <a:p>
            <a:pPr>
              <a:lnSpc>
                <a:spcPct val="150000"/>
              </a:lnSpc>
            </a:pPr>
            <a:r>
              <a:rPr lang="zh-CN" altLang="en-US" b="1" dirty="0">
                <a:solidFill>
                  <a:srgbClr val="C80000"/>
                </a:solidFill>
                <a:cs typeface="+mn-ea"/>
                <a:sym typeface="+mn-lt"/>
              </a:rPr>
              <a:t>中国各地张灯结彩，家家户户歌舞游乐，人们做元宵、放烟火。</a:t>
            </a:r>
          </a:p>
        </p:txBody>
      </p:sp>
      <p:sp>
        <p:nvSpPr>
          <p:cNvPr id="5" name="矩形 4">
            <a:extLst>
              <a:ext uri="{FF2B5EF4-FFF2-40B4-BE49-F238E27FC236}">
                <a16:creationId xmlns:a16="http://schemas.microsoft.com/office/drawing/2014/main" xmlns="" id="{3EE98B60-34C9-49E9-A303-2DC4429C1089}"/>
              </a:ext>
            </a:extLst>
          </p:cNvPr>
          <p:cNvSpPr/>
          <p:nvPr/>
        </p:nvSpPr>
        <p:spPr>
          <a:xfrm>
            <a:off x="2840689" y="1979883"/>
            <a:ext cx="2532637" cy="646331"/>
          </a:xfrm>
          <a:prstGeom prst="rect">
            <a:avLst/>
          </a:prstGeom>
        </p:spPr>
        <p:txBody>
          <a:bodyPr wrap="square">
            <a:spAutoFit/>
          </a:bodyPr>
          <a:lstStyle/>
          <a:p>
            <a:r>
              <a:rPr lang="zh-CN" altLang="en-US" sz="3600" dirty="0">
                <a:solidFill>
                  <a:srgbClr val="C80000"/>
                </a:solidFill>
                <a:cs typeface="+mn-ea"/>
                <a:sym typeface="+mn-lt"/>
              </a:rPr>
              <a:t>元宵节介绍</a:t>
            </a:r>
          </a:p>
        </p:txBody>
      </p:sp>
      <p:pic>
        <p:nvPicPr>
          <p:cNvPr id="8" name="图片 7">
            <a:extLst>
              <a:ext uri="{FF2B5EF4-FFF2-40B4-BE49-F238E27FC236}">
                <a16:creationId xmlns:a16="http://schemas.microsoft.com/office/drawing/2014/main" xmlns="" id="{B9283992-DAB3-458A-BFD8-E04C03B5B50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429102" y="1362278"/>
            <a:ext cx="4506106" cy="4506106"/>
          </a:xfrm>
          <a:prstGeom prst="rect">
            <a:avLst/>
          </a:prstGeom>
        </p:spPr>
      </p:pic>
    </p:spTree>
    <p:extLst>
      <p:ext uri="{BB962C8B-B14F-4D97-AF65-F5344CB8AC3E}">
        <p14:creationId xmlns:p14="http://schemas.microsoft.com/office/powerpoint/2010/main" val="228097950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a14="http://schemas.microsoft.com/office/drawing/2010/main" xmlns:a16="http://schemas.microsoft.com/office/drawing/2014/main"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ipe(down)">
                                      <p:cBhvr>
                                        <p:cTn id="2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122232" y="2800575"/>
            <a:ext cx="5375848" cy="1526315"/>
          </a:xfrm>
          <a:prstGeom prst="rect">
            <a:avLst/>
          </a:prstGeom>
        </p:spPr>
        <p:txBody>
          <a:bodyPr wrap="square">
            <a:spAutoFit/>
          </a:bodyPr>
          <a:lstStyle/>
          <a:p>
            <a:pPr>
              <a:lnSpc>
                <a:spcPct val="150000"/>
              </a:lnSpc>
            </a:pPr>
            <a:r>
              <a:rPr lang="en-US" altLang="zh-CN" sz="1600" dirty="0">
                <a:cs typeface="+mn-ea"/>
                <a:sym typeface="+mn-lt"/>
              </a:rPr>
              <a:t>Across China, people </a:t>
            </a:r>
            <a:r>
              <a:rPr lang="en-US" altLang="zh-CN" sz="1600" dirty="0" err="1">
                <a:cs typeface="+mn-ea"/>
                <a:sym typeface="+mn-lt"/>
              </a:rPr>
              <a:t>cele</a:t>
            </a:r>
            <a:r>
              <a:rPr lang="en-US" altLang="zh-CN" sz="1600" dirty="0">
                <a:cs typeface="+mn-ea"/>
                <a:sym typeface="+mn-lt"/>
              </a:rPr>
              <a:t>/pate by hanging up lanterns and festoons, attending dancing and singing performances, making “Yuan </a:t>
            </a:r>
            <a:r>
              <a:rPr lang="en-US" altLang="zh-CN" sz="1600" dirty="0" err="1">
                <a:cs typeface="+mn-ea"/>
                <a:sym typeface="+mn-lt"/>
              </a:rPr>
              <a:t>Xiao"or</a:t>
            </a:r>
            <a:r>
              <a:rPr lang="en-US" altLang="zh-CN" sz="1600" dirty="0">
                <a:cs typeface="+mn-ea"/>
                <a:sym typeface="+mn-lt"/>
              </a:rPr>
              <a:t> sweet rice dumplings and lighting fireworks.</a:t>
            </a:r>
            <a:endParaRPr lang="zh-CN" altLang="en-US" sz="1600" dirty="0">
              <a:cs typeface="+mn-ea"/>
              <a:sym typeface="+mn-lt"/>
            </a:endParaRPr>
          </a:p>
        </p:txBody>
      </p:sp>
      <p:sp>
        <p:nvSpPr>
          <p:cNvPr id="3" name="矩形 2"/>
          <p:cNvSpPr/>
          <p:nvPr/>
        </p:nvSpPr>
        <p:spPr>
          <a:xfrm>
            <a:off x="2122232" y="4783108"/>
            <a:ext cx="2723823" cy="369332"/>
          </a:xfrm>
          <a:prstGeom prst="rect">
            <a:avLst/>
          </a:prstGeom>
        </p:spPr>
        <p:txBody>
          <a:bodyPr wrap="none">
            <a:spAutoFit/>
          </a:bodyPr>
          <a:lstStyle/>
          <a:p>
            <a:r>
              <a:rPr lang="zh-CN" altLang="en-US" b="1" dirty="0">
                <a:solidFill>
                  <a:srgbClr val="C80000"/>
                </a:solidFill>
                <a:cs typeface="+mn-ea"/>
                <a:sym typeface="+mn-lt"/>
              </a:rPr>
              <a:t>这也是庆祝春节的延续。</a:t>
            </a:r>
          </a:p>
        </p:txBody>
      </p:sp>
      <p:sp>
        <p:nvSpPr>
          <p:cNvPr id="5" name="矩形 4">
            <a:extLst>
              <a:ext uri="{FF2B5EF4-FFF2-40B4-BE49-F238E27FC236}">
                <a16:creationId xmlns:a16="http://schemas.microsoft.com/office/drawing/2014/main" xmlns="" id="{227C42C1-5F3C-42B5-BDCA-A5168FE816CB}"/>
              </a:ext>
            </a:extLst>
          </p:cNvPr>
          <p:cNvSpPr/>
          <p:nvPr/>
        </p:nvSpPr>
        <p:spPr>
          <a:xfrm>
            <a:off x="2157225" y="1884632"/>
            <a:ext cx="2532637" cy="646331"/>
          </a:xfrm>
          <a:prstGeom prst="rect">
            <a:avLst/>
          </a:prstGeom>
        </p:spPr>
        <p:txBody>
          <a:bodyPr wrap="square">
            <a:spAutoFit/>
          </a:bodyPr>
          <a:lstStyle/>
          <a:p>
            <a:r>
              <a:rPr lang="zh-CN" altLang="en-US" sz="3600" dirty="0">
                <a:solidFill>
                  <a:srgbClr val="C80000"/>
                </a:solidFill>
                <a:cs typeface="+mn-ea"/>
                <a:sym typeface="+mn-lt"/>
              </a:rPr>
              <a:t>元宵节介绍</a:t>
            </a:r>
          </a:p>
        </p:txBody>
      </p:sp>
      <p:pic>
        <p:nvPicPr>
          <p:cNvPr id="8" name="图片 7">
            <a:extLst>
              <a:ext uri="{FF2B5EF4-FFF2-40B4-BE49-F238E27FC236}">
                <a16:creationId xmlns:a16="http://schemas.microsoft.com/office/drawing/2014/main" xmlns="" id="{6611ACEA-29B8-43FB-80AA-F38C07AE31A7}"/>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257492" y="2462826"/>
            <a:ext cx="3702246" cy="2885731"/>
          </a:xfrm>
          <a:prstGeom prst="rect">
            <a:avLst/>
          </a:prstGeom>
        </p:spPr>
      </p:pic>
    </p:spTree>
    <p:extLst>
      <p:ext uri="{BB962C8B-B14F-4D97-AF65-F5344CB8AC3E}">
        <p14:creationId xmlns:p14="http://schemas.microsoft.com/office/powerpoint/2010/main" val="418893573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a14="http://schemas.microsoft.com/office/drawing/2010/main" xmlns:a16="http://schemas.microsoft.com/office/drawing/2014/main"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ipe(down)">
                                      <p:cBhvr>
                                        <p:cTn id="2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926289" y="2403076"/>
            <a:ext cx="8060724" cy="1290033"/>
          </a:xfrm>
          <a:prstGeom prst="rect">
            <a:avLst/>
          </a:prstGeom>
        </p:spPr>
        <p:txBody>
          <a:bodyPr wrap="square">
            <a:spAutoFit/>
          </a:bodyPr>
          <a:lstStyle/>
          <a:p>
            <a:pPr>
              <a:lnSpc>
                <a:spcPct val="150000"/>
              </a:lnSpc>
            </a:pPr>
            <a:r>
              <a:rPr lang="en-US" altLang="zh-CN" dirty="0">
                <a:cs typeface="+mn-ea"/>
                <a:sym typeface="+mn-lt"/>
              </a:rPr>
              <a:t>The lanterns sometimes come in a series about certain folklore, holiday customs, or lucky </a:t>
            </a:r>
            <a:r>
              <a:rPr lang="en-US" altLang="zh-CN" dirty="0" err="1">
                <a:cs typeface="+mn-ea"/>
                <a:sym typeface="+mn-lt"/>
              </a:rPr>
              <a:t>mascots.The</a:t>
            </a:r>
            <a:r>
              <a:rPr lang="en-US" altLang="zh-CN" dirty="0">
                <a:cs typeface="+mn-ea"/>
                <a:sym typeface="+mn-lt"/>
              </a:rPr>
              <a:t> Lantern Festival is also a romantic holiday.</a:t>
            </a:r>
            <a:r>
              <a:rPr lang="zh-CN" altLang="en-US" dirty="0">
                <a:cs typeface="+mn-ea"/>
                <a:sym typeface="+mn-lt"/>
              </a:rPr>
              <a:t> </a:t>
            </a:r>
            <a:r>
              <a:rPr lang="en-US" altLang="zh-CN" dirty="0">
                <a:cs typeface="+mn-ea"/>
                <a:sym typeface="+mn-lt"/>
              </a:rPr>
              <a:t>ln feudal society, young girls were not allowed to go out freely.</a:t>
            </a:r>
            <a:endParaRPr lang="zh-CN" altLang="en-US" dirty="0">
              <a:cs typeface="+mn-ea"/>
              <a:sym typeface="+mn-lt"/>
            </a:endParaRPr>
          </a:p>
        </p:txBody>
      </p:sp>
      <p:sp>
        <p:nvSpPr>
          <p:cNvPr id="3" name="矩形 2"/>
          <p:cNvSpPr/>
          <p:nvPr/>
        </p:nvSpPr>
        <p:spPr>
          <a:xfrm>
            <a:off x="2022703" y="4005548"/>
            <a:ext cx="7506773" cy="874535"/>
          </a:xfrm>
          <a:prstGeom prst="rect">
            <a:avLst/>
          </a:prstGeom>
        </p:spPr>
        <p:txBody>
          <a:bodyPr wrap="square">
            <a:spAutoFit/>
          </a:bodyPr>
          <a:lstStyle/>
          <a:p>
            <a:pPr>
              <a:lnSpc>
                <a:spcPct val="150000"/>
              </a:lnSpc>
            </a:pPr>
            <a:r>
              <a:rPr lang="zh-CN" altLang="en-US" b="1" dirty="0">
                <a:solidFill>
                  <a:srgbClr val="C80000"/>
                </a:solidFill>
                <a:cs typeface="+mn-ea"/>
                <a:sym typeface="+mn-lt"/>
              </a:rPr>
              <a:t>元宵节也是</a:t>
            </a:r>
            <a:r>
              <a:rPr lang="en-US" altLang="zh-CN" b="1" dirty="0">
                <a:solidFill>
                  <a:srgbClr val="C80000"/>
                </a:solidFill>
                <a:cs typeface="+mn-ea"/>
                <a:sym typeface="+mn-lt"/>
              </a:rPr>
              <a:t>—</a:t>
            </a:r>
            <a:r>
              <a:rPr lang="zh-CN" altLang="en-US" b="1" dirty="0">
                <a:solidFill>
                  <a:srgbClr val="C80000"/>
                </a:solidFill>
                <a:cs typeface="+mn-ea"/>
                <a:sym typeface="+mn-lt"/>
              </a:rPr>
              <a:t>个浪漫的节日。在封建社会时，年轻女孩不允许出外自由活动。但在元宵节晚上，她们却可以结伴出游观赏花灯。</a:t>
            </a:r>
          </a:p>
        </p:txBody>
      </p:sp>
      <p:sp>
        <p:nvSpPr>
          <p:cNvPr id="5" name="矩形 4">
            <a:extLst>
              <a:ext uri="{FF2B5EF4-FFF2-40B4-BE49-F238E27FC236}">
                <a16:creationId xmlns:a16="http://schemas.microsoft.com/office/drawing/2014/main" xmlns="" id="{A3DFA15B-3BA7-463D-9A2B-9E98E82FE208}"/>
              </a:ext>
            </a:extLst>
          </p:cNvPr>
          <p:cNvSpPr/>
          <p:nvPr/>
        </p:nvSpPr>
        <p:spPr>
          <a:xfrm>
            <a:off x="1926289" y="1444306"/>
            <a:ext cx="2532637" cy="646331"/>
          </a:xfrm>
          <a:prstGeom prst="rect">
            <a:avLst/>
          </a:prstGeom>
        </p:spPr>
        <p:txBody>
          <a:bodyPr wrap="square">
            <a:spAutoFit/>
          </a:bodyPr>
          <a:lstStyle/>
          <a:p>
            <a:r>
              <a:rPr lang="zh-CN" altLang="en-US" sz="3600" dirty="0">
                <a:solidFill>
                  <a:srgbClr val="C80000"/>
                </a:solidFill>
                <a:cs typeface="+mn-ea"/>
                <a:sym typeface="+mn-lt"/>
              </a:rPr>
              <a:t>元宵节介绍</a:t>
            </a:r>
          </a:p>
        </p:txBody>
      </p:sp>
    </p:spTree>
    <p:extLst>
      <p:ext uri="{BB962C8B-B14F-4D97-AF65-F5344CB8AC3E}">
        <p14:creationId xmlns:p14="http://schemas.microsoft.com/office/powerpoint/2010/main" val="295236103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a16="http://schemas.microsoft.com/office/drawing/2014/main"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03F06946-B021-4A70-859C-4CDC194258E5}"/>
              </a:ext>
            </a:extLst>
          </p:cNvPr>
          <p:cNvSpPr/>
          <p:nvPr/>
        </p:nvSpPr>
        <p:spPr>
          <a:xfrm>
            <a:off x="3493391" y="3524280"/>
            <a:ext cx="5817719" cy="1200329"/>
          </a:xfrm>
          <a:prstGeom prst="rect">
            <a:avLst/>
          </a:prstGeom>
        </p:spPr>
        <p:txBody>
          <a:bodyPr wrap="square">
            <a:spAutoFit/>
          </a:bodyPr>
          <a:lstStyle/>
          <a:p>
            <a:r>
              <a:rPr lang="zh-CN" altLang="en-US" sz="7200" dirty="0">
                <a:solidFill>
                  <a:schemeClr val="tx1">
                    <a:lumMod val="95000"/>
                    <a:lumOff val="5000"/>
                  </a:schemeClr>
                </a:solidFill>
                <a:cs typeface="+mn-ea"/>
                <a:sym typeface="+mn-lt"/>
              </a:rPr>
              <a:t>元宵节的习俗</a:t>
            </a:r>
          </a:p>
        </p:txBody>
      </p:sp>
      <p:pic>
        <p:nvPicPr>
          <p:cNvPr id="4" name="图片 3">
            <a:extLst>
              <a:ext uri="{FF2B5EF4-FFF2-40B4-BE49-F238E27FC236}">
                <a16:creationId xmlns:a16="http://schemas.microsoft.com/office/drawing/2014/main" xmlns="" id="{FDB927DD-A145-451F-A96A-DCA90BE89602}"/>
              </a:ext>
            </a:extLst>
          </p:cNvPr>
          <p:cNvPicPr>
            <a:picLocks noChangeAspect="1"/>
          </p:cNvPicPr>
          <p:nvPr/>
        </p:nvPicPr>
        <p:blipFill rotWithShape="1">
          <a:blip r:embed="rId2" cstate="screen">
            <a:extLst>
              <a:ext uri="{BEBA8EAE-BF5A-486C-A8C5-ECC9F3942E4B}">
                <a14:imgProps xmlns:a14="http://schemas.microsoft.com/office/drawing/2010/main">
                  <a14:imgLayer>
                    <a14:imgEffect>
                      <a14:colorTemperature colorTemp="5900"/>
                    </a14:imgEffect>
                    <a14:imgEffect>
                      <a14:brightnessContrast contrast="20000"/>
                    </a14:imgEffect>
                  </a14:imgLayer>
                </a14:imgProps>
              </a:ext>
              <a:ext uri="{28A0092B-C50C-407E-A947-70E740481C1C}">
                <a14:useLocalDpi xmlns:a14="http://schemas.microsoft.com/office/drawing/2010/main"/>
              </a:ext>
            </a:extLst>
          </a:blip>
          <a:srcRect l="17908" t="8942" r="16956" b="10842"/>
          <a:stretch/>
        </p:blipFill>
        <p:spPr>
          <a:xfrm>
            <a:off x="337237" y="2991393"/>
            <a:ext cx="3139669" cy="3866606"/>
          </a:xfrm>
          <a:prstGeom prst="rect">
            <a:avLst/>
          </a:prstGeom>
        </p:spPr>
      </p:pic>
      <p:grpSp>
        <p:nvGrpSpPr>
          <p:cNvPr id="27" name="组合 26">
            <a:extLst>
              <a:ext uri="{FF2B5EF4-FFF2-40B4-BE49-F238E27FC236}">
                <a16:creationId xmlns:a16="http://schemas.microsoft.com/office/drawing/2014/main" xmlns="" id="{90C9247F-9D10-40B8-A1C4-9B13F1886A1F}"/>
              </a:ext>
            </a:extLst>
          </p:cNvPr>
          <p:cNvGrpSpPr/>
          <p:nvPr/>
        </p:nvGrpSpPr>
        <p:grpSpPr>
          <a:xfrm>
            <a:off x="4777347" y="2497596"/>
            <a:ext cx="3133610" cy="762144"/>
            <a:chOff x="3146612" y="3953435"/>
            <a:chExt cx="2045676" cy="497541"/>
          </a:xfrm>
        </p:grpSpPr>
        <p:sp>
          <p:nvSpPr>
            <p:cNvPr id="28" name="椭圆 27">
              <a:extLst>
                <a:ext uri="{FF2B5EF4-FFF2-40B4-BE49-F238E27FC236}">
                  <a16:creationId xmlns:a16="http://schemas.microsoft.com/office/drawing/2014/main" xmlns="" id="{05B0DE1F-35D2-4A35-AC16-FCCE6E7DF4F0}"/>
                </a:ext>
              </a:extLst>
            </p:cNvPr>
            <p:cNvSpPr/>
            <p:nvPr/>
          </p:nvSpPr>
          <p:spPr>
            <a:xfrm>
              <a:off x="3146612" y="3953435"/>
              <a:ext cx="497541" cy="497541"/>
            </a:xfrm>
            <a:prstGeom prst="ellipse">
              <a:avLst/>
            </a:prstGeom>
            <a:solidFill>
              <a:srgbClr val="C80000"/>
            </a:solidFill>
            <a:ln>
              <a:solidFill>
                <a:srgbClr val="FBFA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cs typeface="+mn-ea"/>
                  <a:sym typeface="+mn-lt"/>
                </a:rPr>
                <a:t>第</a:t>
              </a:r>
            </a:p>
          </p:txBody>
        </p:sp>
        <p:sp>
          <p:nvSpPr>
            <p:cNvPr id="29" name="椭圆 28">
              <a:extLst>
                <a:ext uri="{FF2B5EF4-FFF2-40B4-BE49-F238E27FC236}">
                  <a16:creationId xmlns:a16="http://schemas.microsoft.com/office/drawing/2014/main" xmlns="" id="{EEBA67B0-3D64-438C-841E-2964582733EA}"/>
                </a:ext>
              </a:extLst>
            </p:cNvPr>
            <p:cNvSpPr/>
            <p:nvPr/>
          </p:nvSpPr>
          <p:spPr>
            <a:xfrm>
              <a:off x="3662657" y="3953435"/>
              <a:ext cx="497541" cy="497541"/>
            </a:xfrm>
            <a:prstGeom prst="ellipse">
              <a:avLst/>
            </a:prstGeom>
            <a:solidFill>
              <a:srgbClr val="C80000"/>
            </a:solidFill>
            <a:ln>
              <a:solidFill>
                <a:srgbClr val="FBFA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cs typeface="+mn-ea"/>
                  <a:sym typeface="+mn-lt"/>
                </a:rPr>
                <a:t>二</a:t>
              </a:r>
              <a:endParaRPr lang="en-US" altLang="zh-CN" sz="2800" b="1" dirty="0">
                <a:cs typeface="+mn-ea"/>
                <a:sym typeface="+mn-lt"/>
              </a:endParaRPr>
            </a:p>
          </p:txBody>
        </p:sp>
        <p:sp>
          <p:nvSpPr>
            <p:cNvPr id="30" name="椭圆 29">
              <a:extLst>
                <a:ext uri="{FF2B5EF4-FFF2-40B4-BE49-F238E27FC236}">
                  <a16:creationId xmlns:a16="http://schemas.microsoft.com/office/drawing/2014/main" xmlns="" id="{23A0A5B8-FCB8-4BD2-9403-C94AC6219CC6}"/>
                </a:ext>
              </a:extLst>
            </p:cNvPr>
            <p:cNvSpPr/>
            <p:nvPr/>
          </p:nvSpPr>
          <p:spPr>
            <a:xfrm>
              <a:off x="4178702" y="3953435"/>
              <a:ext cx="497541" cy="497541"/>
            </a:xfrm>
            <a:prstGeom prst="ellipse">
              <a:avLst/>
            </a:prstGeom>
            <a:solidFill>
              <a:srgbClr val="C80000"/>
            </a:solidFill>
            <a:ln>
              <a:solidFill>
                <a:srgbClr val="FBFA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cs typeface="+mn-ea"/>
                  <a:sym typeface="+mn-lt"/>
                </a:rPr>
                <a:t>部</a:t>
              </a:r>
            </a:p>
          </p:txBody>
        </p:sp>
        <p:sp>
          <p:nvSpPr>
            <p:cNvPr id="31" name="椭圆 30">
              <a:extLst>
                <a:ext uri="{FF2B5EF4-FFF2-40B4-BE49-F238E27FC236}">
                  <a16:creationId xmlns:a16="http://schemas.microsoft.com/office/drawing/2014/main" xmlns="" id="{AFD04443-E45E-4A4F-B0A8-8429DD4E5BC8}"/>
                </a:ext>
              </a:extLst>
            </p:cNvPr>
            <p:cNvSpPr/>
            <p:nvPr/>
          </p:nvSpPr>
          <p:spPr>
            <a:xfrm>
              <a:off x="4694747" y="3953435"/>
              <a:ext cx="497541" cy="497541"/>
            </a:xfrm>
            <a:prstGeom prst="ellipse">
              <a:avLst/>
            </a:prstGeom>
            <a:solidFill>
              <a:srgbClr val="C80000"/>
            </a:solidFill>
            <a:ln>
              <a:solidFill>
                <a:srgbClr val="FBFA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cs typeface="+mn-ea"/>
                  <a:sym typeface="+mn-lt"/>
                </a:rPr>
                <a:t>分</a:t>
              </a:r>
            </a:p>
          </p:txBody>
        </p:sp>
      </p:grpSp>
    </p:spTree>
    <p:extLst>
      <p:ext uri="{BB962C8B-B14F-4D97-AF65-F5344CB8AC3E}">
        <p14:creationId xmlns:p14="http://schemas.microsoft.com/office/powerpoint/2010/main" val="15655455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p14="http://schemas.microsoft.com/office/powerpoint/2010/main" xmlns:a14="http://schemas.microsoft.com/office/drawing/2010/main" xmlns:a16="http://schemas.microsoft.com/office/drawing/2014/main"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7" presetClass="entr" presetSubtype="10"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p:cTn id="11" dur="500" fill="hold"/>
                                        <p:tgtEl>
                                          <p:spTgt spid="27"/>
                                        </p:tgtEl>
                                        <p:attrNameLst>
                                          <p:attrName>ppt_w</p:attrName>
                                        </p:attrNameLst>
                                      </p:cBhvr>
                                      <p:tavLst>
                                        <p:tav tm="0">
                                          <p:val>
                                            <p:fltVal val="0"/>
                                          </p:val>
                                        </p:tav>
                                        <p:tav tm="100000">
                                          <p:val>
                                            <p:strVal val="#ppt_w"/>
                                          </p:val>
                                        </p:tav>
                                      </p:tavLst>
                                    </p:anim>
                                    <p:anim calcmode="lin" valueType="num">
                                      <p:cBhvr>
                                        <p:cTn id="12" dur="500" fill="hold"/>
                                        <p:tgtEl>
                                          <p:spTgt spid="27"/>
                                        </p:tgtEl>
                                        <p:attrNameLst>
                                          <p:attrName>ppt_h</p:attrName>
                                        </p:attrNameLst>
                                      </p:cBhvr>
                                      <p:tavLst>
                                        <p:tav tm="0">
                                          <p:val>
                                            <p:strVal val="#ppt_h"/>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presetID="50" presetClass="entr" presetSubtype="0" decel="10000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1000" fill="hold"/>
                                        <p:tgtEl>
                                          <p:spTgt spid="2"/>
                                        </p:tgtEl>
                                        <p:attrNameLst>
                                          <p:attrName>ppt_w</p:attrName>
                                        </p:attrNameLst>
                                      </p:cBhvr>
                                      <p:tavLst>
                                        <p:tav tm="0">
                                          <p:val>
                                            <p:strVal val="#ppt_w+.3"/>
                                          </p:val>
                                        </p:tav>
                                        <p:tav tm="100000">
                                          <p:val>
                                            <p:strVal val="#ppt_w"/>
                                          </p:val>
                                        </p:tav>
                                      </p:tavLst>
                                    </p:anim>
                                    <p:anim calcmode="lin" valueType="num">
                                      <p:cBhvr>
                                        <p:cTn id="18" dur="1000" fill="hold"/>
                                        <p:tgtEl>
                                          <p:spTgt spid="2"/>
                                        </p:tgtEl>
                                        <p:attrNameLst>
                                          <p:attrName>ppt_h</p:attrName>
                                        </p:attrNameLst>
                                      </p:cBhvr>
                                      <p:tavLst>
                                        <p:tav tm="0">
                                          <p:val>
                                            <p:strVal val="#ppt_h"/>
                                          </p:val>
                                        </p:tav>
                                        <p:tav tm="100000">
                                          <p:val>
                                            <p:strVal val="#ppt_h"/>
                                          </p:val>
                                        </p:tav>
                                      </p:tavLst>
                                    </p:anim>
                                    <p:animEffect transition="in" filter="fade">
                                      <p:cBhvr>
                                        <p:cTn id="1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830359" y="2259449"/>
            <a:ext cx="8763617" cy="1323439"/>
          </a:xfrm>
          <a:prstGeom prst="rect">
            <a:avLst/>
          </a:prstGeom>
        </p:spPr>
        <p:txBody>
          <a:bodyPr wrap="square">
            <a:spAutoFit/>
          </a:bodyPr>
          <a:lstStyle/>
          <a:p>
            <a:r>
              <a:rPr lang="en-US" altLang="zh-CN" sz="1600" dirty="0" err="1">
                <a:cs typeface="+mn-ea"/>
                <a:sym typeface="+mn-lt"/>
              </a:rPr>
              <a:t>Yuanxiao</a:t>
            </a:r>
            <a:r>
              <a:rPr lang="en-US" altLang="zh-CN" sz="1600" dirty="0">
                <a:cs typeface="+mn-ea"/>
                <a:sym typeface="+mn-lt"/>
              </a:rPr>
              <a:t> is the special food for the Lantern Festival.  </a:t>
            </a:r>
            <a:r>
              <a:rPr lang="en-US" altLang="zh-CN" sz="1600" dirty="0" err="1">
                <a:cs typeface="+mn-ea"/>
                <a:sym typeface="+mn-lt"/>
              </a:rPr>
              <a:t>lt</a:t>
            </a:r>
            <a:r>
              <a:rPr lang="en-US" altLang="zh-CN" sz="1600" dirty="0">
                <a:cs typeface="+mn-ea"/>
                <a:sym typeface="+mn-lt"/>
              </a:rPr>
              <a:t> is believed that </a:t>
            </a:r>
            <a:r>
              <a:rPr lang="en-US" altLang="zh-CN" sz="1600" dirty="0" err="1">
                <a:cs typeface="+mn-ea"/>
                <a:sym typeface="+mn-lt"/>
              </a:rPr>
              <a:t>Yuanxiao</a:t>
            </a:r>
            <a:r>
              <a:rPr lang="en-US" altLang="zh-CN" sz="1600" dirty="0">
                <a:cs typeface="+mn-ea"/>
                <a:sym typeface="+mn-lt"/>
              </a:rPr>
              <a:t> is named after a palace maid, </a:t>
            </a:r>
            <a:r>
              <a:rPr lang="en-US" altLang="zh-CN" sz="1600" dirty="0" err="1">
                <a:cs typeface="+mn-ea"/>
                <a:sym typeface="+mn-lt"/>
              </a:rPr>
              <a:t>Yuanxiao</a:t>
            </a:r>
            <a:r>
              <a:rPr lang="en-US" altLang="zh-CN" sz="1600" dirty="0">
                <a:cs typeface="+mn-ea"/>
                <a:sym typeface="+mn-lt"/>
              </a:rPr>
              <a:t>, of Emperor </a:t>
            </a:r>
            <a:r>
              <a:rPr lang="en-US" altLang="zh-CN" sz="1600" dirty="0" err="1">
                <a:cs typeface="+mn-ea"/>
                <a:sym typeface="+mn-lt"/>
              </a:rPr>
              <a:t>wu</a:t>
            </a:r>
            <a:r>
              <a:rPr lang="en-US" altLang="zh-CN" sz="1600" dirty="0">
                <a:cs typeface="+mn-ea"/>
                <a:sym typeface="+mn-lt"/>
              </a:rPr>
              <a:t> Di of the Han Dynasty. </a:t>
            </a:r>
            <a:r>
              <a:rPr lang="en-US" altLang="zh-CN" sz="1600" dirty="0" err="1">
                <a:cs typeface="+mn-ea"/>
                <a:sym typeface="+mn-lt"/>
              </a:rPr>
              <a:t>Yuanxiao</a:t>
            </a:r>
            <a:r>
              <a:rPr lang="en-US" altLang="zh-CN" sz="1600" dirty="0">
                <a:cs typeface="+mn-ea"/>
                <a:sym typeface="+mn-lt"/>
              </a:rPr>
              <a:t> is a kind of sweet dumpling, which is made with sticky rice flour filled with sweet stuffing . And the Festival is named after the famous dumpling. It is very easy to cook - simply dump them in a pot of boiling water for a few minutes - and eaten as a dessert.</a:t>
            </a:r>
            <a:endParaRPr lang="zh-CN" altLang="en-US" sz="1600" dirty="0">
              <a:cs typeface="+mn-ea"/>
              <a:sym typeface="+mn-lt"/>
            </a:endParaRPr>
          </a:p>
        </p:txBody>
      </p:sp>
      <p:sp>
        <p:nvSpPr>
          <p:cNvPr id="3" name="矩形 2"/>
          <p:cNvSpPr/>
          <p:nvPr/>
        </p:nvSpPr>
        <p:spPr>
          <a:xfrm>
            <a:off x="1921800" y="3699585"/>
            <a:ext cx="4609629" cy="1754326"/>
          </a:xfrm>
          <a:prstGeom prst="rect">
            <a:avLst/>
          </a:prstGeom>
        </p:spPr>
        <p:txBody>
          <a:bodyPr wrap="square">
            <a:spAutoFit/>
          </a:bodyPr>
          <a:lstStyle/>
          <a:p>
            <a:r>
              <a:rPr lang="zh-CN" altLang="en-US" b="1" dirty="0">
                <a:solidFill>
                  <a:srgbClr val="C80000"/>
                </a:solidFill>
                <a:cs typeface="+mn-ea"/>
                <a:sym typeface="+mn-lt"/>
              </a:rPr>
              <a:t>元宵是元宵节的特色食品。据说，元宵是因汉武帝时期的一位名叫元宵的宫女而得名。元宵是一种带馅儿的甜食，是由糯米粉加上甜的馅料制成。元宵节就是因此食品得名。元宵的烹制方法非常简单，将元宵倒入装满沸水的锅中煮几分钟就可以了。</a:t>
            </a:r>
          </a:p>
        </p:txBody>
      </p:sp>
      <p:sp>
        <p:nvSpPr>
          <p:cNvPr id="6" name="矩形 5">
            <a:extLst>
              <a:ext uri="{FF2B5EF4-FFF2-40B4-BE49-F238E27FC236}">
                <a16:creationId xmlns:a16="http://schemas.microsoft.com/office/drawing/2014/main" xmlns="" id="{5915D2D7-E0D0-4B48-9FB9-BB75F55FC59F}"/>
              </a:ext>
            </a:extLst>
          </p:cNvPr>
          <p:cNvSpPr/>
          <p:nvPr/>
        </p:nvSpPr>
        <p:spPr>
          <a:xfrm>
            <a:off x="1830359" y="1404089"/>
            <a:ext cx="5362785" cy="646331"/>
          </a:xfrm>
          <a:prstGeom prst="rect">
            <a:avLst/>
          </a:prstGeom>
        </p:spPr>
        <p:txBody>
          <a:bodyPr wrap="square">
            <a:spAutoFit/>
          </a:bodyPr>
          <a:lstStyle/>
          <a:p>
            <a:r>
              <a:rPr lang="en-US" altLang="zh-CN" sz="3600" dirty="0">
                <a:solidFill>
                  <a:srgbClr val="C80000"/>
                </a:solidFill>
                <a:cs typeface="+mn-ea"/>
                <a:sym typeface="+mn-lt"/>
              </a:rPr>
              <a:t>Eating </a:t>
            </a:r>
            <a:r>
              <a:rPr lang="en-US" altLang="zh-CN" sz="3600" dirty="0" err="1">
                <a:solidFill>
                  <a:srgbClr val="C80000"/>
                </a:solidFill>
                <a:cs typeface="+mn-ea"/>
                <a:sym typeface="+mn-lt"/>
              </a:rPr>
              <a:t>Yuanxiao</a:t>
            </a:r>
            <a:r>
              <a:rPr lang="en-US" altLang="zh-CN" sz="3600" dirty="0">
                <a:solidFill>
                  <a:srgbClr val="C80000"/>
                </a:solidFill>
                <a:cs typeface="+mn-ea"/>
                <a:sym typeface="+mn-lt"/>
              </a:rPr>
              <a:t> </a:t>
            </a:r>
            <a:r>
              <a:rPr lang="zh-CN" altLang="en-US" sz="3600" dirty="0">
                <a:solidFill>
                  <a:srgbClr val="C80000"/>
                </a:solidFill>
                <a:cs typeface="+mn-ea"/>
                <a:sym typeface="+mn-lt"/>
              </a:rPr>
              <a:t>吃元宵</a:t>
            </a:r>
          </a:p>
        </p:txBody>
      </p:sp>
      <p:pic>
        <p:nvPicPr>
          <p:cNvPr id="9" name="图片 8">
            <a:extLst>
              <a:ext uri="{FF2B5EF4-FFF2-40B4-BE49-F238E27FC236}">
                <a16:creationId xmlns:a16="http://schemas.microsoft.com/office/drawing/2014/main" xmlns="" id="{4DE6897E-3C7D-421B-8E18-5A4CB3BB803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697604" y="3087546"/>
            <a:ext cx="3795279" cy="2846459"/>
          </a:xfrm>
          <a:prstGeom prst="rect">
            <a:avLst/>
          </a:prstGeom>
        </p:spPr>
      </p:pic>
      <p:sp>
        <p:nvSpPr>
          <p:cNvPr id="5" name="TextBox 5">
            <a:extLst>
              <a:ext uri="{FF2B5EF4-FFF2-40B4-BE49-F238E27FC236}">
                <a16:creationId xmlns:a16="http://schemas.microsoft.com/office/drawing/2014/main" xmlns="" id="{38179133-F81D-4090-7BE7-5260616498DF}"/>
              </a:ext>
            </a:extLst>
          </p:cNvPr>
          <p:cNvSpPr txBox="1"/>
          <p:nvPr/>
        </p:nvSpPr>
        <p:spPr>
          <a:xfrm>
            <a:off x="1201720" y="6287009"/>
            <a:ext cx="1440159" cy="123111"/>
          </a:xfrm>
          <a:prstGeom prst="rect">
            <a:avLst/>
          </a:prstGeom>
          <a:noFill/>
        </p:spPr>
        <p:txBody>
          <a:bodyPr wrap="square" rtlCol="0">
            <a:spAutoFit/>
          </a:bodyPr>
          <a:lstStyle/>
          <a:p>
            <a:pPr>
              <a:lnSpc>
                <a:spcPct val="200000"/>
              </a:lnSpc>
            </a:pPr>
            <a:r>
              <a:rPr lang="zh-CN" altLang="en-US" sz="100" dirty="0">
                <a:solidFill>
                  <a:schemeClr val="bg1"/>
                </a:solidFill>
                <a:latin typeface="微软雅黑" panose="020B0503020204020204" pitchFamily="34" charset="-122"/>
                <a:ea typeface="微软雅黑" panose="020B0503020204020204" pitchFamily="34" charset="-122"/>
              </a:rPr>
              <a:t>节日</a:t>
            </a:r>
            <a:r>
              <a:rPr lang="en-US" altLang="zh-CN" sz="100" dirty="0">
                <a:solidFill>
                  <a:schemeClr val="bg1"/>
                </a:solidFill>
                <a:latin typeface="微软雅黑" panose="020B0503020204020204" pitchFamily="34" charset="-122"/>
                <a:ea typeface="微软雅黑" panose="020B0503020204020204" pitchFamily="34" charset="-122"/>
              </a:rPr>
              <a:t>PPT</a:t>
            </a:r>
            <a:r>
              <a:rPr lang="zh-CN" altLang="en-US" sz="100" dirty="0">
                <a:solidFill>
                  <a:schemeClr val="bg1"/>
                </a:solidFill>
                <a:latin typeface="微软雅黑" panose="020B0503020204020204" pitchFamily="34" charset="-122"/>
                <a:ea typeface="微软雅黑" panose="020B0503020204020204" pitchFamily="34" charset="-122"/>
              </a:rPr>
              <a:t>模板 </a:t>
            </a:r>
            <a:r>
              <a:rPr lang="en-US" altLang="zh-CN" sz="100" dirty="0">
                <a:solidFill>
                  <a:schemeClr val="bg1"/>
                </a:solidFill>
                <a:latin typeface="微软雅黑" panose="020B0503020204020204" pitchFamily="34" charset="-122"/>
                <a:ea typeface="微软雅黑" panose="020B0503020204020204" pitchFamily="34" charset="-122"/>
              </a:rPr>
              <a:t>http://</a:t>
            </a:r>
            <a:r>
              <a:rPr lang="en-US" altLang="zh-CN" sz="100" dirty="0" smtClean="0">
                <a:solidFill>
                  <a:schemeClr val="bg1"/>
                </a:solidFill>
                <a:latin typeface="微软雅黑" panose="020B0503020204020204" pitchFamily="34" charset="-122"/>
                <a:ea typeface="微软雅黑" panose="020B0503020204020204" pitchFamily="34" charset="-122"/>
              </a:rPr>
              <a:t>www.ypppt.com/jieri</a:t>
            </a:r>
            <a:r>
              <a:rPr lang="en-US" altLang="zh-CN" sz="100" dirty="0">
                <a:solidFill>
                  <a:schemeClr val="bg1"/>
                </a:solidFill>
                <a:latin typeface="微软雅黑" panose="020B0503020204020204" pitchFamily="34" charset="-122"/>
                <a:ea typeface="微软雅黑" panose="020B0503020204020204" pitchFamily="34" charset="-122"/>
              </a:rPr>
              <a:t>/</a:t>
            </a:r>
          </a:p>
        </p:txBody>
      </p:sp>
    </p:spTree>
    <p:extLst>
      <p:ext uri="{BB962C8B-B14F-4D97-AF65-F5344CB8AC3E}">
        <p14:creationId xmlns:p14="http://schemas.microsoft.com/office/powerpoint/2010/main" val="23238645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a14="http://schemas.microsoft.com/office/drawing/2010/main" xmlns:a16="http://schemas.microsoft.com/office/drawing/2014/main"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anim calcmode="lin" valueType="num">
                                      <p:cBhvr>
                                        <p:cTn id="25" dur="1000" fill="hold"/>
                                        <p:tgtEl>
                                          <p:spTgt spid="9"/>
                                        </p:tgtEl>
                                        <p:attrNameLst>
                                          <p:attrName>ppt_x</p:attrName>
                                        </p:attrNameLst>
                                      </p:cBhvr>
                                      <p:tavLst>
                                        <p:tav tm="0">
                                          <p:val>
                                            <p:strVal val="#ppt_x"/>
                                          </p:val>
                                        </p:tav>
                                        <p:tav tm="100000">
                                          <p:val>
                                            <p:strVal val="#ppt_x"/>
                                          </p:val>
                                        </p:tav>
                                      </p:tavLst>
                                    </p:anim>
                                    <p:anim calcmode="lin" valueType="num">
                                      <p:cBhvr>
                                        <p:cTn id="2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lknch0sp">
      <a:majorFont>
        <a:latin typeface="印品黑体"/>
        <a:ea typeface="义启小魏楷"/>
        <a:cs typeface=""/>
      </a:majorFont>
      <a:minorFont>
        <a:latin typeface="印品黑体"/>
        <a:ea typeface="义启小魏楷"/>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397</TotalTime>
  <Words>1322</Words>
  <Application>Microsoft Office PowerPoint</Application>
  <PresentationFormat>宽屏</PresentationFormat>
  <Paragraphs>161</Paragraphs>
  <Slides>26</Slides>
  <Notes>2</Notes>
  <HiddenSlides>0</HiddenSlides>
  <MMClips>0</MMClips>
  <ScaleCrop>false</ScaleCrop>
  <HeadingPairs>
    <vt:vector size="6" baseType="variant">
      <vt:variant>
        <vt:lpstr>已用的字体</vt:lpstr>
      </vt:variant>
      <vt:variant>
        <vt:i4>9</vt:i4>
      </vt:variant>
      <vt:variant>
        <vt:lpstr>主题</vt:lpstr>
      </vt:variant>
      <vt:variant>
        <vt:i4>3</vt:i4>
      </vt:variant>
      <vt:variant>
        <vt:lpstr>幻灯片标题</vt:lpstr>
      </vt:variant>
      <vt:variant>
        <vt:i4>26</vt:i4>
      </vt:variant>
    </vt:vector>
  </HeadingPairs>
  <TitlesOfParts>
    <vt:vector size="38" baseType="lpstr">
      <vt:lpstr>Meiryo</vt:lpstr>
      <vt:lpstr>思源黑体</vt:lpstr>
      <vt:lpstr>宋体</vt:lpstr>
      <vt:lpstr>微软雅黑</vt:lpstr>
      <vt:lpstr>义启小魏楷</vt:lpstr>
      <vt:lpstr>印品黑体</vt:lpstr>
      <vt:lpstr>Arial</vt:lpstr>
      <vt:lpstr>Calibri</vt:lpstr>
      <vt:lpstr>Calibri Light</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44</cp:revision>
  <dcterms:created xsi:type="dcterms:W3CDTF">2021-12-13T09:51:38Z</dcterms:created>
  <dcterms:modified xsi:type="dcterms:W3CDTF">2023-05-08T02:28:19Z</dcterms:modified>
</cp:coreProperties>
</file>