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7" r:id="rId2"/>
    <p:sldMasterId id="2147483691" r:id="rId3"/>
  </p:sldMasterIdLst>
  <p:notesMasterIdLst>
    <p:notesMasterId r:id="rId26"/>
  </p:notesMasterIdLst>
  <p:sldIdLst>
    <p:sldId id="256" r:id="rId4"/>
    <p:sldId id="257" r:id="rId5"/>
    <p:sldId id="258" r:id="rId6"/>
    <p:sldId id="261" r:id="rId7"/>
    <p:sldId id="280" r:id="rId8"/>
    <p:sldId id="259" r:id="rId9"/>
    <p:sldId id="281" r:id="rId10"/>
    <p:sldId id="260" r:id="rId11"/>
    <p:sldId id="282" r:id="rId12"/>
    <p:sldId id="284" r:id="rId13"/>
    <p:sldId id="283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4" r:id="rId23"/>
    <p:sldId id="296" r:id="rId24"/>
    <p:sldId id="29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DFA"/>
    <a:srgbClr val="FF3399"/>
    <a:srgbClr val="FF66CC"/>
    <a:srgbClr val="FF0066"/>
    <a:srgbClr val="B04FE0"/>
    <a:srgbClr val="0082CB"/>
    <a:srgbClr val="E83A6B"/>
    <a:srgbClr val="FF6740"/>
    <a:srgbClr val="FEB80A"/>
    <a:srgbClr val="FEC7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7335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629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5309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4970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128210"/>
            <a:ext cx="12192000" cy="381698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68444"/>
            <a:ext cx="12192000" cy="1744578"/>
          </a:xfrm>
          <a:prstGeom prst="rect">
            <a:avLst/>
          </a:prstGeom>
        </p:spPr>
      </p:pic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503712"/>
      </p:ext>
    </p:extLst>
  </p:cSld>
  <p:clrMapOvr>
    <a:masterClrMapping/>
  </p:clrMapOvr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3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081924"/>
      </p:ext>
    </p:extLst>
  </p:cSld>
  <p:clrMapOvr>
    <a:masterClrMapping/>
  </p:clrMapOvr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4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43118"/>
      </p:ext>
    </p:extLst>
  </p:cSld>
  <p:clrMapOvr>
    <a:masterClrMapping/>
  </p:clrMapOvr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5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731255"/>
      </p:ext>
    </p:extLst>
  </p:cSld>
  <p:clrMapOvr>
    <a:masterClrMapping/>
  </p:clrMapOvr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6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230613"/>
      </p:ext>
    </p:extLst>
  </p:cSld>
  <p:clrMapOvr>
    <a:masterClrMapping/>
  </p:clrMapOvr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7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26684"/>
      </p:ext>
    </p:extLst>
  </p:cSld>
  <p:clrMapOvr>
    <a:masterClrMapping/>
  </p:clrMapOvr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265678"/>
      </p:ext>
    </p:extLst>
  </p:cSld>
  <p:clrMapOvr>
    <a:masterClrMapping/>
  </p:clrMapOvr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555392"/>
      </p:ext>
    </p:extLst>
  </p:cSld>
  <p:clrMapOvr>
    <a:masterClrMapping/>
  </p:clrMapOvr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0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598211"/>
      </p:ext>
    </p:extLst>
  </p:cSld>
  <p:clrMapOvr>
    <a:masterClrMapping/>
  </p:clrMapOvr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274223"/>
      </p:ext>
    </p:extLst>
  </p:cSld>
  <p:clrMapOvr>
    <a:masterClrMapping/>
  </p:clrMapOvr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49705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128210"/>
            <a:ext cx="12192000" cy="3816989"/>
          </a:xfrm>
          <a:prstGeom prst="rect">
            <a:avLst/>
          </a:prstGeom>
        </p:spPr>
      </p:pic>
    </p:spTree>
  </p:cSld>
  <p:clrMapOvr>
    <a:masterClrMapping/>
  </p:clrMapOvr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629951"/>
      </p:ext>
    </p:extLst>
  </p:cSld>
  <p:clrMapOvr>
    <a:masterClrMapping/>
  </p:clrMapOvr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3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333801"/>
      </p:ext>
    </p:extLst>
  </p:cSld>
  <p:clrMapOvr>
    <a:masterClrMapping/>
  </p:clrMapOvr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4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001453"/>
      </p:ext>
    </p:extLst>
  </p:cSld>
  <p:clrMapOvr>
    <a:masterClrMapping/>
  </p:clrMapOvr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5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056609"/>
      </p:ext>
    </p:extLst>
  </p:cSld>
  <p:clrMapOvr>
    <a:masterClrMapping/>
  </p:clrMapOvr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6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746426"/>
      </p:ext>
    </p:extLst>
  </p:cSld>
  <p:clrMapOvr>
    <a:masterClrMapping/>
  </p:clrMapOvr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7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926010"/>
      </p:ext>
    </p:extLst>
  </p:cSld>
  <p:clrMapOvr>
    <a:masterClrMapping/>
  </p:clrMapOvr>
  <p:hf sldNum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8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513382"/>
      </p:ext>
    </p:extLst>
  </p:cSld>
  <p:clrMapOvr>
    <a:masterClrMapping/>
  </p:clrMapOvr>
  <p:hf sldNum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9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014596"/>
      </p:ext>
    </p:extLst>
  </p:cSld>
  <p:clrMapOvr>
    <a:masterClrMapping/>
  </p:clrMapOvr>
  <p:hf sldNum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0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778550"/>
      </p:ext>
    </p:extLst>
  </p:cSld>
  <p:clrMapOvr>
    <a:masterClrMapping/>
  </p:clrMapOvr>
  <p:hf sldNum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526037"/>
      </p:ext>
    </p:extLst>
  </p:cSld>
  <p:clrMapOvr>
    <a:masterClrMapping/>
  </p:clrMapOvr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4970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511842"/>
            <a:ext cx="12192000" cy="2346158"/>
          </a:xfrm>
          <a:prstGeom prst="rect">
            <a:avLst/>
          </a:prstGeom>
        </p:spPr>
      </p:pic>
    </p:spTree>
  </p:cSld>
  <p:clrMapOvr>
    <a:masterClrMapping/>
  </p:clrMapOvr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143436"/>
      </p:ext>
    </p:extLst>
  </p:cSld>
  <p:clrMapOvr>
    <a:masterClrMapping/>
  </p:clrMapOvr>
  <p:hf sldNum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3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656900"/>
      </p:ext>
    </p:extLst>
  </p:cSld>
  <p:clrMapOvr>
    <a:masterClrMapping/>
  </p:clrMapOvr>
  <p:hf sldNum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4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140754"/>
      </p:ext>
    </p:extLst>
  </p:cSld>
  <p:clrMapOvr>
    <a:masterClrMapping/>
  </p:clrMapOvr>
  <p:hf sldNum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5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123290"/>
      </p:ext>
    </p:extLst>
  </p:cSld>
  <p:clrMapOvr>
    <a:masterClrMapping/>
  </p:clrMapOvr>
  <p:hf sldNum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6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799011"/>
      </p:ext>
    </p:extLst>
  </p:cSld>
  <p:clrMapOvr>
    <a:masterClrMapping/>
  </p:clrMapOvr>
  <p:hf sldNum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7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127412976"/>
      </p:ext>
    </p:extLst>
  </p:cSld>
  <p:clrMapOvr>
    <a:masterClrMapping/>
  </p:clrMapOvr>
  <p:hf sldNum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78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497053"/>
          </a:xfrm>
          <a:prstGeom prst="rect">
            <a:avLst/>
          </a:prstGeom>
        </p:spPr>
      </p:pic>
      <p:sp>
        <p:nvSpPr>
          <p:cNvPr id="11" name="矩形: 圆角 10"/>
          <p:cNvSpPr/>
          <p:nvPr userDrawn="1"/>
        </p:nvSpPr>
        <p:spPr>
          <a:xfrm>
            <a:off x="485275" y="541423"/>
            <a:ext cx="11221452" cy="5426242"/>
          </a:xfrm>
          <a:prstGeom prst="roundRect">
            <a:avLst>
              <a:gd name="adj" fmla="val 19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128210"/>
            <a:ext cx="12192000" cy="381698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68444"/>
            <a:ext cx="12192000" cy="1744578"/>
          </a:xfrm>
          <a:prstGeom prst="rect">
            <a:avLst/>
          </a:prstGeom>
        </p:spPr>
      </p:pic>
    </p:spTree>
  </p:cSld>
  <p:clrMapOvr>
    <a:masterClrMapping/>
  </p:clrMapOvr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0943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9312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4266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597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012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46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4678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6027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8182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76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497053"/>
          </a:xfrm>
          <a:prstGeom prst="rect">
            <a:avLst/>
          </a:prstGeom>
        </p:spPr>
      </p:pic>
      <p:sp>
        <p:nvSpPr>
          <p:cNvPr id="11" name="矩形: 圆角 10"/>
          <p:cNvSpPr/>
          <p:nvPr userDrawn="1"/>
        </p:nvSpPr>
        <p:spPr>
          <a:xfrm>
            <a:off x="320843" y="360952"/>
            <a:ext cx="11574378" cy="5823287"/>
          </a:xfrm>
          <a:prstGeom prst="roundRect">
            <a:avLst>
              <a:gd name="adj" fmla="val 193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242" y="360948"/>
            <a:ext cx="1090864" cy="109487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304327"/>
            <a:ext cx="12192000" cy="255367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598"/>
          <a:stretch>
            <a:fillRect/>
          </a:stretch>
        </p:blipFill>
        <p:spPr>
          <a:xfrm>
            <a:off x="6737684" y="6027821"/>
            <a:ext cx="854242" cy="92643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8411" y="6184239"/>
            <a:ext cx="854243" cy="673761"/>
          </a:xfrm>
          <a:prstGeom prst="rect">
            <a:avLst/>
          </a:prstGeom>
        </p:spPr>
      </p:pic>
    </p:spTree>
  </p:cSld>
  <p:clrMapOvr>
    <a:masterClrMapping/>
  </p:clrMapOvr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4507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694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24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104889"/>
      </p:ext>
    </p:extLst>
  </p:cSld>
  <p:clrMapOvr>
    <a:masterClrMapping/>
  </p:clrMapOvr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5BA3F-85EE-4523-A63E-D14552DDFF6F}" type="datetimeFigureOut">
              <a:rPr lang="zh-CN" altLang="en-US" smtClean="0"/>
              <a:t>2023/5/27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B8658-0A64-45EC-9A43-41109AC2145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  <p:sldLayoutId id="2147483680" r:id="rId29"/>
    <p:sldLayoutId id="2147483681" r:id="rId30"/>
    <p:sldLayoutId id="2147483682" r:id="rId31"/>
    <p:sldLayoutId id="2147483683" r:id="rId32"/>
    <p:sldLayoutId id="2147483684" r:id="rId33"/>
    <p:sldLayoutId id="2147483685" r:id="rId34"/>
    <p:sldLayoutId id="2147483686" r:id="rId35"/>
    <p:sldLayoutId id="2147483657" r:id="rId36"/>
    <p:sldLayoutId id="2147483658" r:id="rId37"/>
    <p:sldLayoutId id="2147483659" r:id="rId38"/>
  </p:sldLayoutIdLs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477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176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9.png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21.png"/><Relationship Id="rId4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26.png"/><Relationship Id="rId4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-图片 4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203162"/>
            <a:ext cx="12192000" cy="22739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03557" y="4066672"/>
            <a:ext cx="3368843" cy="51735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6568" y="3471111"/>
            <a:ext cx="4138863" cy="6015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63550" y="802050"/>
            <a:ext cx="589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FF3399"/>
                </a:solidFill>
                <a:cs typeface="+mn-ea"/>
                <a:sym typeface="+mn-lt"/>
              </a:rPr>
              <a:t>- </a:t>
            </a:r>
            <a:r>
              <a:rPr lang="en-US" altLang="zh-CN" sz="2000" dirty="0" smtClean="0">
                <a:solidFill>
                  <a:srgbClr val="FF3399"/>
                </a:solidFill>
                <a:cs typeface="+mn-ea"/>
                <a:sym typeface="+mn-lt"/>
              </a:rPr>
              <a:t>20XX</a:t>
            </a:r>
            <a:r>
              <a:rPr lang="zh-CN" altLang="en-US" sz="2000" dirty="0">
                <a:solidFill>
                  <a:srgbClr val="FF3399"/>
                </a:solidFill>
                <a:cs typeface="+mn-ea"/>
                <a:sym typeface="+mn-lt"/>
              </a:rPr>
              <a:t>某某幼儿园</a:t>
            </a:r>
            <a:r>
              <a:rPr lang="en-US" altLang="zh-CN" sz="2000" dirty="0">
                <a:solidFill>
                  <a:srgbClr val="FF3399"/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rgbClr val="FF3399"/>
                </a:solidFill>
                <a:cs typeface="+mn-ea"/>
                <a:sym typeface="+mn-lt"/>
              </a:rPr>
              <a:t>小学六一文艺晚会 </a:t>
            </a:r>
            <a:r>
              <a:rPr lang="en-US" altLang="zh-CN" sz="2000" dirty="0">
                <a:solidFill>
                  <a:srgbClr val="FF3399"/>
                </a:solidFill>
                <a:cs typeface="+mn-ea"/>
                <a:sym typeface="+mn-lt"/>
              </a:rPr>
              <a:t>-</a:t>
            </a:r>
            <a:endParaRPr lang="zh-CN" altLang="en-US" sz="2000" dirty="0">
              <a:solidFill>
                <a:srgbClr val="FF339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活动项目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" name="PA-组合 8"/>
          <p:cNvGrpSpPr/>
          <p:nvPr>
            <p:custDataLst>
              <p:tags r:id="rId1"/>
            </p:custDataLst>
          </p:nvPr>
        </p:nvGrpSpPr>
        <p:grpSpPr>
          <a:xfrm>
            <a:off x="1716504" y="1701799"/>
            <a:ext cx="8758991" cy="3454401"/>
            <a:chOff x="1716504" y="1701799"/>
            <a:chExt cx="8758991" cy="3454401"/>
          </a:xfrm>
        </p:grpSpPr>
        <p:sp>
          <p:nvSpPr>
            <p:cNvPr id="7" name="PA-矩形 6"/>
            <p:cNvSpPr/>
            <p:nvPr>
              <p:custDataLst>
                <p:tags r:id="rId2"/>
              </p:custDataLst>
            </p:nvPr>
          </p:nvSpPr>
          <p:spPr>
            <a:xfrm>
              <a:off x="1716504" y="1701800"/>
              <a:ext cx="8758991" cy="3454400"/>
            </a:xfrm>
            <a:prstGeom prst="rect">
              <a:avLst/>
            </a:prstGeom>
            <a:noFill/>
            <a:ln w="22225">
              <a:solidFill>
                <a:srgbClr val="F038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PA-直角三角形 7"/>
            <p:cNvSpPr/>
            <p:nvPr>
              <p:custDataLst>
                <p:tags r:id="rId3"/>
              </p:custDataLst>
            </p:nvPr>
          </p:nvSpPr>
          <p:spPr>
            <a:xfrm rot="5400000">
              <a:off x="1716504" y="1701800"/>
              <a:ext cx="661738" cy="661738"/>
            </a:xfrm>
            <a:prstGeom prst="rtTriangle">
              <a:avLst/>
            </a:prstGeom>
            <a:solidFill>
              <a:srgbClr val="F038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" name="PA-图片 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215288" y="1701799"/>
              <a:ext cx="2043892" cy="3437338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4608095" y="1963428"/>
            <a:ext cx="3392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04FE0"/>
                </a:solidFill>
                <a:cs typeface="+mn-ea"/>
                <a:sym typeface="+mn-lt"/>
              </a:rPr>
              <a:t>游戏二：亲子二人行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523873" y="2368887"/>
            <a:ext cx="555858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E83A6B"/>
                </a:solidFill>
                <a:cs typeface="+mn-ea"/>
                <a:sym typeface="+mn-lt"/>
              </a:rPr>
              <a:t>准备：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场地上画好四个走道。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0082CB"/>
                </a:solidFill>
                <a:cs typeface="+mn-ea"/>
                <a:sym typeface="+mn-lt"/>
              </a:rPr>
              <a:t>玩法：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一位家长和一位幼儿参加活动，幼儿和家长分成四队，幼儿和家长面对面站好，幼儿的脚踩在家长的脚上，准备出发，游戏开始，家长带着幼儿向终点前进，最先到达终点的队为胜。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FF6740"/>
                </a:solidFill>
                <a:cs typeface="+mn-ea"/>
                <a:sym typeface="+mn-lt"/>
              </a:rPr>
              <a:t>规则：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幼儿的脚不许离开家长的脚。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活动项目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6" name="PA-图片 5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11779" y="1636294"/>
            <a:ext cx="5771147" cy="406667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28010" y="2031928"/>
            <a:ext cx="3645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04FE0"/>
                </a:solidFill>
                <a:cs typeface="+mn-ea"/>
                <a:sym typeface="+mn-lt"/>
              </a:rPr>
              <a:t>游戏三：夹弹珠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528010" y="2432038"/>
            <a:ext cx="4706456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E83A6B"/>
                </a:solidFill>
                <a:cs typeface="+mn-ea"/>
                <a:sym typeface="+mn-lt"/>
              </a:rPr>
              <a:t>准备：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筷子、勺子、弹珠若干，碗若干。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0082CB"/>
                </a:solidFill>
                <a:cs typeface="+mn-ea"/>
                <a:sym typeface="+mn-lt"/>
              </a:rPr>
              <a:t>玩法：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分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组进行游戏，每个碗里放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个弹珠，家长用筷子夹，孩子用勺子舀，把弹珠从一个碗移动到另外一个碗里，先移完的为胜。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FF6740"/>
                </a:solidFill>
                <a:cs typeface="+mn-ea"/>
                <a:sym typeface="+mn-lt"/>
              </a:rPr>
              <a:t>规则：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以碗中弹珠数为准，掉落的不计入总数。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活动项目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5388" y="621236"/>
            <a:ext cx="5368821" cy="5368821"/>
          </a:xfrm>
          <a:prstGeom prst="rect">
            <a:avLst/>
          </a:prstGeom>
        </p:spPr>
      </p:pic>
      <p:sp>
        <p:nvSpPr>
          <p:cNvPr id="6" name="PA-圆角矩形 5"/>
          <p:cNvSpPr/>
          <p:nvPr>
            <p:custDataLst>
              <p:tags r:id="rId1"/>
            </p:custDataLst>
          </p:nvPr>
        </p:nvSpPr>
        <p:spPr>
          <a:xfrm>
            <a:off x="1503947" y="1828800"/>
            <a:ext cx="2779427" cy="461665"/>
          </a:xfrm>
          <a:prstGeom prst="roundRect">
            <a:avLst>
              <a:gd name="adj" fmla="val 50000"/>
            </a:avLst>
          </a:prstGeom>
          <a:solidFill>
            <a:srgbClr val="B04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PA-文本框 6"/>
          <p:cNvSpPr txBox="1"/>
          <p:nvPr>
            <p:custDataLst>
              <p:tags r:id="rId2"/>
            </p:custDataLst>
          </p:nvPr>
        </p:nvSpPr>
        <p:spPr>
          <a:xfrm>
            <a:off x="1816770" y="1852864"/>
            <a:ext cx="1985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游戏四：喂饼干</a:t>
            </a:r>
          </a:p>
        </p:txBody>
      </p:sp>
      <p:sp>
        <p:nvSpPr>
          <p:cNvPr id="8" name="PA-文本框 7"/>
          <p:cNvSpPr txBox="1"/>
          <p:nvPr>
            <p:custDataLst>
              <p:tags r:id="rId3"/>
            </p:custDataLst>
          </p:nvPr>
        </p:nvSpPr>
        <p:spPr>
          <a:xfrm>
            <a:off x="1636295" y="2517669"/>
            <a:ext cx="5775158" cy="2439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pc="300" dirty="0">
                <a:solidFill>
                  <a:srgbClr val="E83A6B"/>
                </a:solidFill>
                <a:cs typeface="+mn-ea"/>
                <a:sym typeface="+mn-lt"/>
              </a:rPr>
              <a:t>准备：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在活动室内贴好横线、四只小动物箱子、四篮积塑。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pc="300" dirty="0">
                <a:solidFill>
                  <a:srgbClr val="0082CB"/>
                </a:solidFill>
                <a:cs typeface="+mn-ea"/>
                <a:sym typeface="+mn-lt"/>
              </a:rPr>
              <a:t>玩法：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一位幼儿和一位家长为一组，四组为一轮游戏。游戏时家长和幼儿站在线后，将积塑扔进前面的箱子里，在规定时间内哪组扔进箱子的积塑最多为胜。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pc="300" dirty="0">
                <a:solidFill>
                  <a:srgbClr val="FF6740"/>
                </a:solidFill>
                <a:cs typeface="+mn-ea"/>
                <a:sym typeface="+mn-lt"/>
              </a:rPr>
              <a:t>规则：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投积塑时家长和幼儿的脚不能超过横线，每次只能扔一个积塑。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活动项目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90259" y="990600"/>
            <a:ext cx="9277877" cy="4333105"/>
            <a:chOff x="872575" y="1000462"/>
            <a:chExt cx="9277877" cy="4333105"/>
          </a:xfrm>
        </p:grpSpPr>
        <p:grpSp>
          <p:nvGrpSpPr>
            <p:cNvPr id="6" name="组合 5"/>
            <p:cNvGrpSpPr/>
            <p:nvPr/>
          </p:nvGrpSpPr>
          <p:grpSpPr>
            <a:xfrm>
              <a:off x="1220964" y="1686556"/>
              <a:ext cx="8929488" cy="3647011"/>
              <a:chOff x="1828800" y="11850"/>
              <a:chExt cx="12686767" cy="6413938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圆角矩形 21"/>
              <p:cNvSpPr/>
              <p:nvPr/>
            </p:nvSpPr>
            <p:spPr>
              <a:xfrm flipV="1">
                <a:off x="1828800" y="25438"/>
                <a:ext cx="12686767" cy="6400350"/>
              </a:xfrm>
              <a:prstGeom prst="roundRect">
                <a:avLst>
                  <a:gd name="adj" fmla="val 839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" name="圆角矩形 22"/>
              <p:cNvSpPr/>
              <p:nvPr/>
            </p:nvSpPr>
            <p:spPr>
              <a:xfrm flipV="1">
                <a:off x="1955047" y="11850"/>
                <a:ext cx="12419341" cy="6349800"/>
              </a:xfrm>
              <a:prstGeom prst="roundRect">
                <a:avLst>
                  <a:gd name="adj" fmla="val 8395"/>
                </a:avLst>
              </a:prstGeom>
              <a:noFill/>
              <a:ln>
                <a:solidFill>
                  <a:srgbClr val="F2DC8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575" y="1000462"/>
              <a:ext cx="1954430" cy="1646052"/>
            </a:xfrm>
            <a:prstGeom prst="rect">
              <a:avLst/>
            </a:prstGeom>
          </p:spPr>
        </p:pic>
      </p:grpSp>
      <p:sp>
        <p:nvSpPr>
          <p:cNvPr id="11" name="PA-文本框 6"/>
          <p:cNvSpPr txBox="1"/>
          <p:nvPr>
            <p:custDataLst>
              <p:tags r:id="rId1"/>
            </p:custDataLst>
          </p:nvPr>
        </p:nvSpPr>
        <p:spPr>
          <a:xfrm>
            <a:off x="3244689" y="1900991"/>
            <a:ext cx="3480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04FE0"/>
                </a:solidFill>
                <a:cs typeface="+mn-ea"/>
                <a:sym typeface="+mn-lt"/>
              </a:rPr>
              <a:t>游戏一：听音乐抢椅子</a:t>
            </a:r>
          </a:p>
        </p:txBody>
      </p:sp>
      <p:sp>
        <p:nvSpPr>
          <p:cNvPr id="12" name="PA-文本框 7"/>
          <p:cNvSpPr txBox="1"/>
          <p:nvPr>
            <p:custDataLst>
              <p:tags r:id="rId2"/>
            </p:custDataLst>
          </p:nvPr>
        </p:nvSpPr>
        <p:spPr>
          <a:xfrm>
            <a:off x="2105527" y="2644378"/>
            <a:ext cx="532998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pc="300" dirty="0">
                <a:solidFill>
                  <a:srgbClr val="E83A6B"/>
                </a:solidFill>
                <a:cs typeface="+mn-ea"/>
                <a:sym typeface="+mn-lt"/>
              </a:rPr>
              <a:t>准备：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三张大椅子</a:t>
            </a:r>
            <a:endParaRPr lang="en-US" altLang="zh-CN" sz="14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pc="300" dirty="0">
                <a:solidFill>
                  <a:srgbClr val="0082CB"/>
                </a:solidFill>
                <a:cs typeface="+mn-ea"/>
                <a:sym typeface="+mn-lt"/>
              </a:rPr>
              <a:t>玩法：</a:t>
            </a:r>
            <a:endParaRPr lang="zh-CN" altLang="en-US" sz="14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玩法：四个家庭为一组，家长抱着自己的孩子听音乐围着椅子走，音乐停止以最快的速度找一张椅子坐下，没有抢到的淘汰，抢到最后一张椅子的为胜！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pc="300" dirty="0">
                <a:solidFill>
                  <a:srgbClr val="FF6740"/>
                </a:solidFill>
                <a:cs typeface="+mn-ea"/>
                <a:sym typeface="+mn-lt"/>
              </a:rPr>
              <a:t>规则：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要求音乐停止后才能抢椅子坐下！</a:t>
            </a:r>
          </a:p>
        </p:txBody>
      </p:sp>
      <p:pic>
        <p:nvPicPr>
          <p:cNvPr id="14" name="PA-图片 13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43011" y="2718703"/>
            <a:ext cx="3031957" cy="22142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活动项目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6" name="PA-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621" y="1540043"/>
            <a:ext cx="4223084" cy="422308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814733" y="1755656"/>
            <a:ext cx="2859314" cy="3744686"/>
            <a:chOff x="856343" y="2075543"/>
            <a:chExt cx="2859314" cy="3744686"/>
          </a:xfrm>
        </p:grpSpPr>
        <p:sp>
          <p:nvSpPr>
            <p:cNvPr id="8" name="流程图: 文档 7"/>
            <p:cNvSpPr/>
            <p:nvPr/>
          </p:nvSpPr>
          <p:spPr>
            <a:xfrm>
              <a:off x="856343" y="2075543"/>
              <a:ext cx="2859314" cy="3744686"/>
            </a:xfrm>
            <a:prstGeom prst="flowChartDocument">
              <a:avLst/>
            </a:prstGeom>
            <a:noFill/>
            <a:ln>
              <a:solidFill>
                <a:srgbClr val="FF67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153788" y="2422076"/>
              <a:ext cx="2233053" cy="1979215"/>
              <a:chOff x="320739" y="2222389"/>
              <a:chExt cx="2233053" cy="1979215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352109" y="2222389"/>
                <a:ext cx="22016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游戏二：树袋熊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320739" y="2693499"/>
                <a:ext cx="2132650" cy="1508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准备：障碍物</a:t>
                </a:r>
                <a:endPara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规则：宝宝若不小心滑下来掉地，游戏终止。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249845" y="1755656"/>
            <a:ext cx="2859314" cy="3744686"/>
            <a:chOff x="856343" y="2075543"/>
            <a:chExt cx="2859314" cy="3744686"/>
          </a:xfrm>
        </p:grpSpPr>
        <p:sp>
          <p:nvSpPr>
            <p:cNvPr id="14" name="流程图: 文档 13"/>
            <p:cNvSpPr/>
            <p:nvPr/>
          </p:nvSpPr>
          <p:spPr>
            <a:xfrm>
              <a:off x="856343" y="2075543"/>
              <a:ext cx="2859314" cy="3744686"/>
            </a:xfrm>
            <a:prstGeom prst="flowChartDocument">
              <a:avLst/>
            </a:prstGeom>
            <a:noFill/>
            <a:ln>
              <a:solidFill>
                <a:srgbClr val="FF67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020749" y="2422076"/>
              <a:ext cx="2530499" cy="2779434"/>
              <a:chOff x="187700" y="2222389"/>
              <a:chExt cx="2530499" cy="2779434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352109" y="2222389"/>
                <a:ext cx="22016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游戏二：树袋熊</a:t>
                </a: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87700" y="2693499"/>
                <a:ext cx="2530499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玩法：四个家庭为一组，宝宝抱住家长，家长从起点以最快的速度绕过障碍物原路返回到起点，中途家长不得用手去抱住孩子，谁最快为胜！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活动项目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524995" y="4142564"/>
            <a:ext cx="2456841" cy="1289971"/>
            <a:chOff x="621529" y="2186294"/>
            <a:chExt cx="1977291" cy="1289971"/>
          </a:xfrm>
        </p:grpSpPr>
        <p:sp>
          <p:nvSpPr>
            <p:cNvPr id="6" name="文本框 5"/>
            <p:cNvSpPr txBox="1"/>
            <p:nvPr/>
          </p:nvSpPr>
          <p:spPr>
            <a:xfrm>
              <a:off x="751113" y="2186294"/>
              <a:ext cx="1544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游戏三：投沙包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21529" y="2468297"/>
              <a:ext cx="1977291" cy="1007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准备：场地上画好若干格子，格子内分别写上数字，沙包若干个。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86705" y="1170701"/>
            <a:ext cx="2966049" cy="1267829"/>
            <a:chOff x="443750" y="2100896"/>
            <a:chExt cx="2273026" cy="1267829"/>
          </a:xfrm>
        </p:grpSpPr>
        <p:sp>
          <p:nvSpPr>
            <p:cNvPr id="9" name="文本框 8"/>
            <p:cNvSpPr txBox="1"/>
            <p:nvPr/>
          </p:nvSpPr>
          <p:spPr>
            <a:xfrm>
              <a:off x="808236" y="2100896"/>
              <a:ext cx="1544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游戏三：投沙包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43750" y="2360757"/>
              <a:ext cx="2273026" cy="1007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玩法：四个家庭为一组，家长和孩子各拿一个沙包依次投向有数字的格子内，最后以数字总和大的为胜。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833780" y="4142564"/>
            <a:ext cx="2824300" cy="1257729"/>
            <a:chOff x="438664" y="2186294"/>
            <a:chExt cx="2273026" cy="1257729"/>
          </a:xfrm>
        </p:grpSpPr>
        <p:sp>
          <p:nvSpPr>
            <p:cNvPr id="12" name="文本框 11"/>
            <p:cNvSpPr txBox="1"/>
            <p:nvPr/>
          </p:nvSpPr>
          <p:spPr>
            <a:xfrm>
              <a:off x="751113" y="2186294"/>
              <a:ext cx="1544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游戏三：投沙包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38664" y="2436055"/>
              <a:ext cx="2273026" cy="1007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规则：在规定的范围内家长和孩子投沙包，沙包定要在格子内才有效。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944639" y="1256099"/>
            <a:ext cx="3374925" cy="996167"/>
            <a:chOff x="312225" y="2186294"/>
            <a:chExt cx="2586367" cy="996167"/>
          </a:xfrm>
        </p:grpSpPr>
        <p:sp>
          <p:nvSpPr>
            <p:cNvPr id="15" name="文本框 14"/>
            <p:cNvSpPr txBox="1"/>
            <p:nvPr/>
          </p:nvSpPr>
          <p:spPr>
            <a:xfrm>
              <a:off x="751113" y="2186294"/>
              <a:ext cx="1544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游戏三：投沙包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12225" y="2488681"/>
              <a:ext cx="2586367" cy="693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家长和孩子各拿一个沙包依次投向有数字的格子内，最后以数字总和大的为胜。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717057" y="2456868"/>
            <a:ext cx="2004159" cy="1660689"/>
            <a:chOff x="1704455" y="3160196"/>
            <a:chExt cx="2004159" cy="1660689"/>
          </a:xfrm>
        </p:grpSpPr>
        <p:grpSp>
          <p:nvGrpSpPr>
            <p:cNvPr id="18" name="组合 17"/>
            <p:cNvGrpSpPr/>
            <p:nvPr/>
          </p:nvGrpSpPr>
          <p:grpSpPr>
            <a:xfrm>
              <a:off x="1704455" y="3160196"/>
              <a:ext cx="2004159" cy="1519820"/>
              <a:chOff x="1843314" y="3062514"/>
              <a:chExt cx="1741715" cy="1320800"/>
            </a:xfrm>
          </p:grpSpPr>
          <p:sp>
            <p:nvSpPr>
              <p:cNvPr id="20" name="等腰三角形 19"/>
              <p:cNvSpPr/>
              <p:nvPr/>
            </p:nvSpPr>
            <p:spPr>
              <a:xfrm>
                <a:off x="1843314" y="3062514"/>
                <a:ext cx="1741715" cy="1320800"/>
              </a:xfrm>
              <a:prstGeom prst="triangle">
                <a:avLst/>
              </a:prstGeom>
              <a:noFill/>
              <a:ln w="34925">
                <a:solidFill>
                  <a:srgbClr val="F0382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>
                <a:off x="2006349" y="3386138"/>
                <a:ext cx="1415645" cy="997176"/>
              </a:xfrm>
              <a:prstGeom prst="triangle">
                <a:avLst/>
              </a:prstGeom>
              <a:noFill/>
              <a:ln w="34925">
                <a:solidFill>
                  <a:srgbClr val="F0382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>
                <a:off x="2209544" y="3664744"/>
                <a:ext cx="1009254" cy="718570"/>
              </a:xfrm>
              <a:prstGeom prst="triangle">
                <a:avLst/>
              </a:prstGeom>
              <a:noFill/>
              <a:ln w="34925">
                <a:solidFill>
                  <a:srgbClr val="F0382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等腰三角形 22"/>
              <p:cNvSpPr/>
              <p:nvPr/>
            </p:nvSpPr>
            <p:spPr>
              <a:xfrm>
                <a:off x="2408915" y="3929063"/>
                <a:ext cx="616895" cy="454251"/>
              </a:xfrm>
              <a:prstGeom prst="triangle">
                <a:avLst/>
              </a:prstGeom>
              <a:noFill/>
              <a:ln w="34925">
                <a:solidFill>
                  <a:srgbClr val="F0382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>
                <a:off x="2563395" y="4164806"/>
                <a:ext cx="296744" cy="218508"/>
              </a:xfrm>
              <a:prstGeom prst="triangle">
                <a:avLst/>
              </a:prstGeom>
              <a:noFill/>
              <a:ln w="34925">
                <a:solidFill>
                  <a:srgbClr val="F0382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2395" y="3429000"/>
              <a:ext cx="1391885" cy="1391885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3981837" y="2438426"/>
            <a:ext cx="2004159" cy="1538262"/>
            <a:chOff x="3969235" y="3141754"/>
            <a:chExt cx="2004159" cy="1538262"/>
          </a:xfrm>
        </p:grpSpPr>
        <p:grpSp>
          <p:nvGrpSpPr>
            <p:cNvPr id="26" name="组合 25"/>
            <p:cNvGrpSpPr/>
            <p:nvPr/>
          </p:nvGrpSpPr>
          <p:grpSpPr>
            <a:xfrm rot="10800000">
              <a:off x="3969235" y="3160196"/>
              <a:ext cx="2004159" cy="1519820"/>
              <a:chOff x="1843314" y="3062514"/>
              <a:chExt cx="1741715" cy="1320800"/>
            </a:xfrm>
          </p:grpSpPr>
          <p:sp>
            <p:nvSpPr>
              <p:cNvPr id="28" name="等腰三角形 27"/>
              <p:cNvSpPr/>
              <p:nvPr/>
            </p:nvSpPr>
            <p:spPr>
              <a:xfrm>
                <a:off x="1843314" y="3062514"/>
                <a:ext cx="1741715" cy="1320800"/>
              </a:xfrm>
              <a:prstGeom prst="triangle">
                <a:avLst/>
              </a:prstGeom>
              <a:noFill/>
              <a:ln w="349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等腰三角形 28"/>
              <p:cNvSpPr/>
              <p:nvPr/>
            </p:nvSpPr>
            <p:spPr>
              <a:xfrm>
                <a:off x="2006349" y="3386138"/>
                <a:ext cx="1415645" cy="997176"/>
              </a:xfrm>
              <a:prstGeom prst="triangle">
                <a:avLst/>
              </a:prstGeom>
              <a:noFill/>
              <a:ln w="349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>
                <a:off x="2209544" y="3664744"/>
                <a:ext cx="1009254" cy="718570"/>
              </a:xfrm>
              <a:prstGeom prst="triangle">
                <a:avLst/>
              </a:prstGeom>
              <a:noFill/>
              <a:ln w="349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>
                <a:off x="2408915" y="3929063"/>
                <a:ext cx="616895" cy="454251"/>
              </a:xfrm>
              <a:prstGeom prst="triangle">
                <a:avLst/>
              </a:prstGeom>
              <a:noFill/>
              <a:ln w="349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>
                <a:off x="2563395" y="4164806"/>
                <a:ext cx="296744" cy="218508"/>
              </a:xfrm>
              <a:prstGeom prst="triangle">
                <a:avLst/>
              </a:prstGeom>
              <a:noFill/>
              <a:ln w="349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54937" y="3141754"/>
              <a:ext cx="1391885" cy="1391885"/>
            </a:xfrm>
            <a:prstGeom prst="rect">
              <a:avLst/>
            </a:prstGeom>
          </p:spPr>
        </p:pic>
      </p:grpSp>
      <p:grpSp>
        <p:nvGrpSpPr>
          <p:cNvPr id="33" name="组合 32"/>
          <p:cNvGrpSpPr/>
          <p:nvPr/>
        </p:nvGrpSpPr>
        <p:grpSpPr>
          <a:xfrm>
            <a:off x="6246617" y="2456868"/>
            <a:ext cx="2004159" cy="1637194"/>
            <a:chOff x="6234015" y="3160196"/>
            <a:chExt cx="2004159" cy="1637194"/>
          </a:xfrm>
        </p:grpSpPr>
        <p:grpSp>
          <p:nvGrpSpPr>
            <p:cNvPr id="34" name="组合 33"/>
            <p:cNvGrpSpPr/>
            <p:nvPr/>
          </p:nvGrpSpPr>
          <p:grpSpPr>
            <a:xfrm>
              <a:off x="6234015" y="3160196"/>
              <a:ext cx="2004159" cy="1519820"/>
              <a:chOff x="1843314" y="3062514"/>
              <a:chExt cx="1741715" cy="1320800"/>
            </a:xfrm>
          </p:grpSpPr>
          <p:sp>
            <p:nvSpPr>
              <p:cNvPr id="36" name="等腰三角形 35"/>
              <p:cNvSpPr/>
              <p:nvPr/>
            </p:nvSpPr>
            <p:spPr>
              <a:xfrm>
                <a:off x="1843314" y="3062514"/>
                <a:ext cx="1741715" cy="1320800"/>
              </a:xfrm>
              <a:prstGeom prst="triangle">
                <a:avLst/>
              </a:prstGeom>
              <a:noFill/>
              <a:ln w="34925">
                <a:solidFill>
                  <a:srgbClr val="F0382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等腰三角形 36"/>
              <p:cNvSpPr/>
              <p:nvPr/>
            </p:nvSpPr>
            <p:spPr>
              <a:xfrm>
                <a:off x="2006349" y="3386138"/>
                <a:ext cx="1415645" cy="997176"/>
              </a:xfrm>
              <a:prstGeom prst="triangle">
                <a:avLst/>
              </a:prstGeom>
              <a:noFill/>
              <a:ln w="34925">
                <a:solidFill>
                  <a:srgbClr val="F0382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>
                <a:off x="2209544" y="3664744"/>
                <a:ext cx="1009254" cy="718570"/>
              </a:xfrm>
              <a:prstGeom prst="triangle">
                <a:avLst/>
              </a:prstGeom>
              <a:noFill/>
              <a:ln w="34925">
                <a:solidFill>
                  <a:srgbClr val="F0382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>
                <a:off x="2408915" y="3929063"/>
                <a:ext cx="616895" cy="454251"/>
              </a:xfrm>
              <a:prstGeom prst="triangle">
                <a:avLst/>
              </a:prstGeom>
              <a:noFill/>
              <a:ln w="34925">
                <a:solidFill>
                  <a:srgbClr val="F0382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>
                <a:off x="2563395" y="4164806"/>
                <a:ext cx="296744" cy="218508"/>
              </a:xfrm>
              <a:prstGeom prst="triangle">
                <a:avLst/>
              </a:prstGeom>
              <a:noFill/>
              <a:ln w="34925">
                <a:solidFill>
                  <a:srgbClr val="F0382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0152" y="3405505"/>
              <a:ext cx="1391885" cy="1391885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8511397" y="2447629"/>
            <a:ext cx="2004159" cy="1529060"/>
            <a:chOff x="8498795" y="3150957"/>
            <a:chExt cx="2004159" cy="1529060"/>
          </a:xfrm>
        </p:grpSpPr>
        <p:grpSp>
          <p:nvGrpSpPr>
            <p:cNvPr id="42" name="组合 41"/>
            <p:cNvGrpSpPr/>
            <p:nvPr/>
          </p:nvGrpSpPr>
          <p:grpSpPr>
            <a:xfrm rot="10800000">
              <a:off x="8498795" y="3160197"/>
              <a:ext cx="2004159" cy="1519820"/>
              <a:chOff x="1843314" y="3062514"/>
              <a:chExt cx="1741715" cy="1320800"/>
            </a:xfrm>
          </p:grpSpPr>
          <p:sp>
            <p:nvSpPr>
              <p:cNvPr id="44" name="等腰三角形 43"/>
              <p:cNvSpPr/>
              <p:nvPr/>
            </p:nvSpPr>
            <p:spPr>
              <a:xfrm>
                <a:off x="1843314" y="3062514"/>
                <a:ext cx="1741715" cy="1320800"/>
              </a:xfrm>
              <a:prstGeom prst="triangle">
                <a:avLst/>
              </a:prstGeom>
              <a:noFill/>
              <a:ln w="349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>
                <a:off x="2006349" y="3386138"/>
                <a:ext cx="1415645" cy="997176"/>
              </a:xfrm>
              <a:prstGeom prst="triangle">
                <a:avLst/>
              </a:prstGeom>
              <a:noFill/>
              <a:ln w="349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>
                <a:off x="2209544" y="3664744"/>
                <a:ext cx="1009254" cy="718570"/>
              </a:xfrm>
              <a:prstGeom prst="triangle">
                <a:avLst/>
              </a:prstGeom>
              <a:noFill/>
              <a:ln w="349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等腰三角形 46"/>
              <p:cNvSpPr/>
              <p:nvPr/>
            </p:nvSpPr>
            <p:spPr>
              <a:xfrm>
                <a:off x="2408915" y="3929063"/>
                <a:ext cx="616895" cy="454251"/>
              </a:xfrm>
              <a:prstGeom prst="triangle">
                <a:avLst/>
              </a:prstGeom>
              <a:noFill/>
              <a:ln w="349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等腰三角形 47"/>
              <p:cNvSpPr/>
              <p:nvPr/>
            </p:nvSpPr>
            <p:spPr>
              <a:xfrm>
                <a:off x="2563395" y="4164806"/>
                <a:ext cx="296744" cy="218508"/>
              </a:xfrm>
              <a:prstGeom prst="triangle">
                <a:avLst/>
              </a:prstGeom>
              <a:noFill/>
              <a:ln w="3492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88668" y="3150957"/>
              <a:ext cx="1391885" cy="139188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</a:t>
              </a:r>
              <a:r>
                <a:rPr lang="zh-CN" altLang="en-US" sz="2400" dirty="0">
                  <a:solidFill>
                    <a:srgbClr val="FF6740"/>
                  </a:solidFill>
                  <a:cs typeface="+mn-ea"/>
                  <a:sym typeface="+mn-lt"/>
                </a:rPr>
                <a:t>项目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674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33" y="428888"/>
            <a:ext cx="5405167" cy="5405167"/>
          </a:xfrm>
          <a:prstGeom prst="rect">
            <a:avLst/>
          </a:prstGeom>
        </p:spPr>
      </p:pic>
      <p:sp>
        <p:nvSpPr>
          <p:cNvPr id="6" name="PA-圆角矩形 5"/>
          <p:cNvSpPr/>
          <p:nvPr>
            <p:custDataLst>
              <p:tags r:id="rId1"/>
            </p:custDataLst>
          </p:nvPr>
        </p:nvSpPr>
        <p:spPr>
          <a:xfrm>
            <a:off x="5715000" y="1648326"/>
            <a:ext cx="2779427" cy="461665"/>
          </a:xfrm>
          <a:prstGeom prst="roundRect">
            <a:avLst>
              <a:gd name="adj" fmla="val 50000"/>
            </a:avLst>
          </a:prstGeom>
          <a:solidFill>
            <a:srgbClr val="B04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PA-文本框 6"/>
          <p:cNvSpPr txBox="1"/>
          <p:nvPr>
            <p:custDataLst>
              <p:tags r:id="rId2"/>
            </p:custDataLst>
          </p:nvPr>
        </p:nvSpPr>
        <p:spPr>
          <a:xfrm>
            <a:off x="6123073" y="1662865"/>
            <a:ext cx="1985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游戏四：推小车</a:t>
            </a:r>
          </a:p>
        </p:txBody>
      </p:sp>
      <p:sp>
        <p:nvSpPr>
          <p:cNvPr id="8" name="PA-文本框 7"/>
          <p:cNvSpPr txBox="1"/>
          <p:nvPr>
            <p:custDataLst>
              <p:tags r:id="rId3"/>
            </p:custDataLst>
          </p:nvPr>
        </p:nvSpPr>
        <p:spPr>
          <a:xfrm>
            <a:off x="5847348" y="2337195"/>
            <a:ext cx="577515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pc="300" dirty="0">
                <a:solidFill>
                  <a:srgbClr val="E83A6B"/>
                </a:solidFill>
                <a:cs typeface="+mn-ea"/>
                <a:sym typeface="+mn-lt"/>
              </a:rPr>
              <a:t>准备：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场地上画好四个走道。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pc="300" dirty="0">
                <a:solidFill>
                  <a:srgbClr val="0082CB"/>
                </a:solidFill>
                <a:cs typeface="+mn-ea"/>
                <a:sym typeface="+mn-lt"/>
              </a:rPr>
              <a:t>玩法：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四个家庭为一组，孩子用手撑住地面，家长用手握住孩子的两只脚提起来，孩子和家长一起向前进，先到达终点的一组为胜。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spc="300" dirty="0">
                <a:solidFill>
                  <a:srgbClr val="FF6740"/>
                </a:solidFill>
                <a:cs typeface="+mn-ea"/>
                <a:sym typeface="+mn-lt"/>
              </a:rPr>
              <a:t>规则：</a:t>
            </a: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起点和终点必要在规定的范围中。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活动项目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0190" y="2186037"/>
            <a:ext cx="3819829" cy="36612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30968" y="1554355"/>
            <a:ext cx="3392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04FE0"/>
                </a:solidFill>
                <a:cs typeface="+mn-ea"/>
                <a:sym typeface="+mn-lt"/>
              </a:rPr>
              <a:t>游戏五：鸿运当头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46747" y="1959814"/>
            <a:ext cx="35854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E83A6B"/>
                </a:solidFill>
                <a:cs typeface="+mn-ea"/>
                <a:sym typeface="+mn-lt"/>
              </a:rPr>
              <a:t>准备：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1-10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的纸牌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0082CB"/>
                </a:solidFill>
                <a:cs typeface="+mn-ea"/>
                <a:sym typeface="+mn-lt"/>
              </a:rPr>
              <a:t>玩法：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同时四组家庭的两个成员共同在桌面上选择一张纸牌，把选择的两张纸牌的数字加起来，数字和最大的一组家庭为优胜。如果加起来数字一样，由孩子重新翻抓一张，直接决定大小即可。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951538" y="1524317"/>
            <a:ext cx="3392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04FE0"/>
                </a:solidFill>
                <a:cs typeface="+mn-ea"/>
                <a:sym typeface="+mn-lt"/>
              </a:rPr>
              <a:t>游戏六：垒垒乐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867317" y="1929776"/>
            <a:ext cx="358541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E83A6B"/>
                </a:solidFill>
                <a:cs typeface="+mn-ea"/>
                <a:sym typeface="+mn-lt"/>
              </a:rPr>
              <a:t>准备：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麻将牌若干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0082CB"/>
                </a:solidFill>
                <a:cs typeface="+mn-ea"/>
                <a:sym typeface="+mn-lt"/>
              </a:rPr>
              <a:t>玩法：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家长手拿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只麻将牌，孩子拿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只麻将牌，共同垒高，垒高的机会只有一次中途倒塌，游戏就结束，最终四组家庭中产生一组垒的最高的为优胜。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活动项目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0957" y="882846"/>
            <a:ext cx="5089358" cy="430560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163843" y="1760869"/>
            <a:ext cx="4932157" cy="1687111"/>
            <a:chOff x="5514793" y="1695780"/>
            <a:chExt cx="4932157" cy="1687111"/>
          </a:xfrm>
        </p:grpSpPr>
        <p:grpSp>
          <p:nvGrpSpPr>
            <p:cNvPr id="7" name="组合 6"/>
            <p:cNvGrpSpPr/>
            <p:nvPr/>
          </p:nvGrpSpPr>
          <p:grpSpPr>
            <a:xfrm>
              <a:off x="5514793" y="1695780"/>
              <a:ext cx="3500398" cy="482701"/>
              <a:chOff x="5514793" y="1695780"/>
              <a:chExt cx="3500398" cy="482701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5514793" y="1695780"/>
                <a:ext cx="581207" cy="482701"/>
                <a:chOff x="5854651" y="1661983"/>
                <a:chExt cx="581207" cy="482701"/>
              </a:xfrm>
            </p:grpSpPr>
            <p:sp>
              <p:nvSpPr>
                <p:cNvPr id="11" name="椭圆 10"/>
                <p:cNvSpPr/>
                <p:nvPr/>
              </p:nvSpPr>
              <p:spPr>
                <a:xfrm>
                  <a:off x="5903904" y="1661983"/>
                  <a:ext cx="482701" cy="482701"/>
                </a:xfrm>
                <a:prstGeom prst="ellipse">
                  <a:avLst/>
                </a:prstGeom>
                <a:solidFill>
                  <a:srgbClr val="B04FE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5854651" y="1718667"/>
                  <a:ext cx="58120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+mn-ea"/>
                      <a:sym typeface="+mn-lt"/>
                    </a:rPr>
                    <a:t>01</a:t>
                  </a:r>
                  <a:endParaRPr lang="zh-CN" altLang="en-US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文本框 9"/>
              <p:cNvSpPr txBox="1"/>
              <p:nvPr/>
            </p:nvSpPr>
            <p:spPr>
              <a:xfrm>
                <a:off x="6145253" y="1706298"/>
                <a:ext cx="28699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游戏一：夹弹珠</a:t>
                </a: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6169636" y="2162044"/>
              <a:ext cx="4277314" cy="1220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准备：弹珠、筷子、碗各四双份。</a:t>
              </a:r>
            </a:p>
            <a:p>
              <a:pPr>
                <a:lnSpc>
                  <a:spcPts val="2200"/>
                </a:lnSpc>
              </a:pPr>
              <a:r>
                <a: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玩法：一亲子为一组，四组同时进行夹弹珠，时间一分钟，以碗里的弹珠数量最多为胜。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37018" y="3852438"/>
            <a:ext cx="5462403" cy="1687111"/>
            <a:chOff x="5514793" y="1695780"/>
            <a:chExt cx="5462403" cy="1687111"/>
          </a:xfrm>
        </p:grpSpPr>
        <p:grpSp>
          <p:nvGrpSpPr>
            <p:cNvPr id="14" name="组合 13"/>
            <p:cNvGrpSpPr/>
            <p:nvPr/>
          </p:nvGrpSpPr>
          <p:grpSpPr>
            <a:xfrm>
              <a:off x="5514793" y="1695780"/>
              <a:ext cx="3500398" cy="482701"/>
              <a:chOff x="5514793" y="1695780"/>
              <a:chExt cx="3500398" cy="482701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5514793" y="1695780"/>
                <a:ext cx="581207" cy="482701"/>
                <a:chOff x="5854651" y="1661983"/>
                <a:chExt cx="581207" cy="482701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5903904" y="1661983"/>
                  <a:ext cx="482701" cy="482701"/>
                </a:xfrm>
                <a:prstGeom prst="ellipse">
                  <a:avLst/>
                </a:prstGeom>
                <a:solidFill>
                  <a:srgbClr val="B04FE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5854651" y="1718667"/>
                  <a:ext cx="58120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cs typeface="+mn-ea"/>
                      <a:sym typeface="+mn-lt"/>
                    </a:rPr>
                    <a:t>02</a:t>
                  </a:r>
                  <a:endParaRPr lang="zh-CN" altLang="en-US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文本框 16"/>
              <p:cNvSpPr txBox="1"/>
              <p:nvPr/>
            </p:nvSpPr>
            <p:spPr>
              <a:xfrm>
                <a:off x="6145253" y="1706298"/>
                <a:ext cx="28699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游戏二：投海洋球</a:t>
                </a: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6169636" y="2162044"/>
              <a:ext cx="4807560" cy="1220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准备：海洋球若干、篮子四个</a:t>
              </a:r>
            </a:p>
            <a:p>
              <a:pPr>
                <a:lnSpc>
                  <a:spcPts val="2200"/>
                </a:lnSpc>
              </a:pPr>
              <a:r>
                <a: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玩法：一亲子为一组，四组同时在规定距离内进行投接海洋球，自己确定投接者，时间一分钟，以篮子里的海洋球数量最多为胜。　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活动项目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37" y="1613180"/>
            <a:ext cx="4343400" cy="43434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452811" y="1361916"/>
            <a:ext cx="6772652" cy="1676593"/>
            <a:chOff x="5794000" y="1782205"/>
            <a:chExt cx="6772652" cy="1676593"/>
          </a:xfrm>
        </p:grpSpPr>
        <p:sp>
          <p:nvSpPr>
            <p:cNvPr id="8" name="文本框 7"/>
            <p:cNvSpPr txBox="1"/>
            <p:nvPr/>
          </p:nvSpPr>
          <p:spPr>
            <a:xfrm>
              <a:off x="5794000" y="1782205"/>
              <a:ext cx="31391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E83A6B"/>
                  </a:solidFill>
                  <a:cs typeface="+mn-ea"/>
                  <a:sym typeface="+mn-lt"/>
                </a:rPr>
                <a:t>游戏三：螃蟹夹球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818381" y="2237951"/>
              <a:ext cx="6748271" cy="1220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2200"/>
                </a:lnSpc>
                <a:buFont typeface="Arial" panose="020B0604020202020204" pitchFamily="34" charset="0"/>
                <a:buChar char="•"/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准备：皮球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8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个，椅子</a:t>
              </a:r>
              <a:r>
                <a:rPr lang="en-US" altLang="zh-CN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4</a:t>
              </a: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把。</a:t>
              </a:r>
            </a:p>
            <a:p>
              <a:pPr marL="285750" indent="-285750">
                <a:lnSpc>
                  <a:spcPts val="2200"/>
                </a:lnSpc>
                <a:buFont typeface="Arial" panose="020B0604020202020204" pitchFamily="34" charset="0"/>
                <a:buChar char="•"/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玩法：家长与孩子面对面，手拉手，两人用身体夹球，身体迅速前进，到达前方之后绕过小椅子原路返还，最先到达终点的为胜利。</a:t>
              </a:r>
            </a:p>
            <a:p>
              <a:pPr marL="285750" indent="-285750">
                <a:lnSpc>
                  <a:spcPts val="2200"/>
                </a:lnSpc>
                <a:buFont typeface="Arial" panose="020B0604020202020204" pitchFamily="34" charset="0"/>
                <a:buChar char="•"/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规则：在运球的过程中如果掉下来要重新从起点开始。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475189" y="3264318"/>
            <a:ext cx="6168997" cy="2164146"/>
            <a:chOff x="5791997" y="1782205"/>
            <a:chExt cx="6168997" cy="2164146"/>
          </a:xfrm>
        </p:grpSpPr>
        <p:sp>
          <p:nvSpPr>
            <p:cNvPr id="11" name="文本框 10"/>
            <p:cNvSpPr txBox="1"/>
            <p:nvPr/>
          </p:nvSpPr>
          <p:spPr>
            <a:xfrm>
              <a:off x="5794000" y="1782205"/>
              <a:ext cx="31391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82CB"/>
                  </a:solidFill>
                  <a:cs typeface="+mn-ea"/>
                  <a:sym typeface="+mn-lt"/>
                </a:rPr>
                <a:t>游戏四：运球走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791997" y="2161247"/>
              <a:ext cx="6168997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2200"/>
                </a:lnSpc>
                <a:buFont typeface="Arial" panose="020B0604020202020204" pitchFamily="34" charset="0"/>
                <a:buChar char="•"/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准备：乒乓球、乒乓球板和瓶盖</a:t>
              </a:r>
            </a:p>
            <a:p>
              <a:pPr marL="285750" indent="-285750">
                <a:lnSpc>
                  <a:spcPts val="2200"/>
                </a:lnSpc>
                <a:buFont typeface="Arial" panose="020B0604020202020204" pitchFamily="34" charset="0"/>
                <a:buChar char="•"/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玩法：一家庭为一组，四组同时进行比赛。宝宝和家长分别站在场地的两端。游戏开始，家长手持乒乓球板，托球跑到宝宝处将乒乓球用手放在宝宝的瓶盖上，宝宝手托瓶盖将球运送到终点，时间为一分钟，运球数多为胜。</a:t>
              </a:r>
            </a:p>
            <a:p>
              <a:pPr marL="285750" indent="-285750">
                <a:lnSpc>
                  <a:spcPts val="2200"/>
                </a:lnSpc>
                <a:buFont typeface="Arial" panose="020B0604020202020204" pitchFamily="34" charset="0"/>
                <a:buChar char="•"/>
              </a:pPr>
              <a:r>
                <a:rPr lang="zh-CN" altLang="en-US" sz="14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规则：家长和宝宝不得用手扶乒乓球，掉了捡起来继续游戏。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9721081" y="1117499"/>
            <a:ext cx="1245235" cy="2980055"/>
            <a:chOff x="4473" y="1664"/>
            <a:chExt cx="1544" cy="3694"/>
          </a:xfrm>
        </p:grpSpPr>
        <p:pic>
          <p:nvPicPr>
            <p:cNvPr id="12" name="图片 11" descr="棒棒糖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473" y="1664"/>
              <a:ext cx="1544" cy="1582"/>
            </a:xfrm>
            <a:prstGeom prst="rect">
              <a:avLst/>
            </a:prstGeom>
            <a:effectLst>
              <a:outerShdw blurRad="88900" dist="88900" dir="8100000" algn="tr" rotWithShape="0">
                <a:schemeClr val="accent1">
                  <a:lumMod val="50000"/>
                  <a:alpha val="40000"/>
                </a:schemeClr>
              </a:outerShdw>
            </a:effectLst>
          </p:spPr>
        </p:pic>
        <p:sp>
          <p:nvSpPr>
            <p:cNvPr id="13" name="任意多边形 21"/>
            <p:cNvSpPr/>
            <p:nvPr/>
          </p:nvSpPr>
          <p:spPr>
            <a:xfrm>
              <a:off x="5134" y="2826"/>
              <a:ext cx="124" cy="2532"/>
            </a:xfrm>
            <a:custGeom>
              <a:avLst/>
              <a:gdLst>
                <a:gd name="connisteX0" fmla="*/ 32166 w 78658"/>
                <a:gd name="connsiteY0" fmla="*/ 0 h 1607820"/>
                <a:gd name="connisteX1" fmla="*/ 32166 w 78658"/>
                <a:gd name="connsiteY1" fmla="*/ 842010 h 1607820"/>
                <a:gd name="connisteX2" fmla="*/ 1686 w 78658"/>
                <a:gd name="connsiteY2" fmla="*/ 849630 h 1607820"/>
                <a:gd name="connisteX3" fmla="*/ 78521 w 78658"/>
                <a:gd name="connsiteY3" fmla="*/ 872490 h 1607820"/>
                <a:gd name="connisteX4" fmla="*/ 16926 w 78658"/>
                <a:gd name="connsiteY4" fmla="*/ 987425 h 1607820"/>
                <a:gd name="connisteX5" fmla="*/ 16926 w 78658"/>
                <a:gd name="connsiteY5" fmla="*/ 1607820 h 1607820"/>
                <a:gd name="connisteX6" fmla="*/ 24546 w 78658"/>
                <a:gd name="connsiteY6" fmla="*/ 1607820 h 160782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</a:cxnLst>
              <a:rect l="l" t="t" r="r" b="b"/>
              <a:pathLst>
                <a:path w="78659" h="1607820">
                  <a:moveTo>
                    <a:pt x="32166" y="0"/>
                  </a:moveTo>
                  <a:cubicBezTo>
                    <a:pt x="32801" y="168275"/>
                    <a:pt x="38516" y="671830"/>
                    <a:pt x="32166" y="842010"/>
                  </a:cubicBezTo>
                  <a:cubicBezTo>
                    <a:pt x="25816" y="1012190"/>
                    <a:pt x="-7839" y="843280"/>
                    <a:pt x="1686" y="849630"/>
                  </a:cubicBezTo>
                  <a:cubicBezTo>
                    <a:pt x="11211" y="855980"/>
                    <a:pt x="75346" y="845185"/>
                    <a:pt x="78521" y="872490"/>
                  </a:cubicBezTo>
                  <a:cubicBezTo>
                    <a:pt x="81696" y="899795"/>
                    <a:pt x="28991" y="840105"/>
                    <a:pt x="16926" y="987425"/>
                  </a:cubicBezTo>
                  <a:cubicBezTo>
                    <a:pt x="4861" y="1134745"/>
                    <a:pt x="15656" y="1483995"/>
                    <a:pt x="16926" y="1607820"/>
                  </a:cubicBezTo>
                </a:path>
              </a:pathLst>
            </a:custGeom>
            <a:noFill/>
            <a:ln>
              <a:solidFill>
                <a:srgbClr val="3FC5FF"/>
              </a:solidFill>
            </a:ln>
            <a:effectLst>
              <a:outerShdw blurRad="25400" dist="88900" dir="8100000" algn="tr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标题 1"/>
          <p:cNvSpPr>
            <a:spLocks noGrp="1"/>
          </p:cNvSpPr>
          <p:nvPr/>
        </p:nvSpPr>
        <p:spPr>
          <a:xfrm>
            <a:off x="2024435" y="1890054"/>
            <a:ext cx="2121870" cy="1186181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b" anchorCtr="0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10" kern="1200">
                <a:solidFill>
                  <a:srgbClr val="202020"/>
                </a:solidFill>
                <a:effectLst>
                  <a:outerShdw blurRad="50800" dist="38100" dir="5400000" algn="t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rgbClr val="0082CB"/>
                </a:solidFill>
                <a:latin typeface="+mn-lt"/>
                <a:ea typeface="+mn-ea"/>
                <a:cs typeface="+mn-ea"/>
                <a:sym typeface="+mn-lt"/>
              </a:rPr>
              <a:t>目</a:t>
            </a:r>
            <a:r>
              <a:rPr lang="zh-CN" altLang="en-US" sz="7200" dirty="0">
                <a:solidFill>
                  <a:srgbClr val="E83A6B"/>
                </a:solidFill>
                <a:latin typeface="+mn-lt"/>
                <a:ea typeface="+mn-ea"/>
                <a:cs typeface="+mn-ea"/>
                <a:sym typeface="+mn-lt"/>
              </a:rPr>
              <a:t>录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181224" y="3077769"/>
            <a:ext cx="2038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rgbClr val="B04FE0"/>
                </a:solidFill>
                <a:cs typeface="+mn-ea"/>
                <a:sym typeface="+mn-lt"/>
              </a:rPr>
              <a:t>contents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9129820" y="2795733"/>
            <a:ext cx="766445" cy="1445260"/>
            <a:chOff x="12061" y="589"/>
            <a:chExt cx="2072" cy="3906"/>
          </a:xfrm>
        </p:grpSpPr>
        <p:pic>
          <p:nvPicPr>
            <p:cNvPr id="15" name="图片 14" descr="棒棒糖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061" y="589"/>
              <a:ext cx="2072" cy="1862"/>
            </a:xfrm>
            <a:prstGeom prst="rect">
              <a:avLst/>
            </a:prstGeom>
            <a:effectLst>
              <a:outerShdw blurRad="101600" dist="889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任意多边形 27"/>
            <p:cNvSpPr/>
            <p:nvPr/>
          </p:nvSpPr>
          <p:spPr>
            <a:xfrm>
              <a:off x="12748" y="2119"/>
              <a:ext cx="236" cy="2376"/>
            </a:xfrm>
            <a:custGeom>
              <a:avLst/>
              <a:gdLst>
                <a:gd name="connisteX0" fmla="*/ 149875 w 149875"/>
                <a:gd name="connsiteY0" fmla="*/ 0 h 337185"/>
                <a:gd name="connisteX1" fmla="*/ 12080 w 149875"/>
                <a:gd name="connsiteY1" fmla="*/ 337185 h 337185"/>
                <a:gd name="connisteX2" fmla="*/ 433720 w 149875"/>
                <a:gd name="connsiteY2" fmla="*/ 765810 h 33718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49875" h="337185">
                  <a:moveTo>
                    <a:pt x="149875" y="0"/>
                  </a:moveTo>
                  <a:cubicBezTo>
                    <a:pt x="113680" y="59055"/>
                    <a:pt x="-44435" y="184150"/>
                    <a:pt x="12080" y="337185"/>
                  </a:cubicBezTo>
                </a:path>
              </a:pathLst>
            </a:custGeom>
            <a:noFill/>
            <a:ln>
              <a:solidFill>
                <a:srgbClr val="FF674F"/>
              </a:solidFill>
            </a:ln>
            <a:effectLst>
              <a:outerShdw blurRad="25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264277" y="1432094"/>
            <a:ext cx="51328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FEC736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149765" y="1416122"/>
            <a:ext cx="3321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EB80A"/>
                </a:solidFill>
                <a:cs typeface="+mn-ea"/>
                <a:sym typeface="+mn-lt"/>
              </a:rPr>
              <a:t>活动概述</a:t>
            </a:r>
          </a:p>
        </p:txBody>
      </p:sp>
      <p:sp>
        <p:nvSpPr>
          <p:cNvPr id="42" name="任意多边形 16"/>
          <p:cNvSpPr/>
          <p:nvPr/>
        </p:nvSpPr>
        <p:spPr>
          <a:xfrm>
            <a:off x="5020676" y="1313976"/>
            <a:ext cx="913962" cy="740941"/>
          </a:xfrm>
          <a:custGeom>
            <a:avLst/>
            <a:gdLst>
              <a:gd name="connisteX0" fmla="*/ 63470 w 609459"/>
              <a:gd name="connsiteY0" fmla="*/ 150549 h 523996"/>
              <a:gd name="connisteX1" fmla="*/ 53310 w 609459"/>
              <a:gd name="connsiteY1" fmla="*/ 220399 h 523996"/>
              <a:gd name="connisteX2" fmla="*/ 73630 w 609459"/>
              <a:gd name="connsiteY2" fmla="*/ 301044 h 523996"/>
              <a:gd name="connisteX3" fmla="*/ 93315 w 609459"/>
              <a:gd name="connsiteY3" fmla="*/ 381054 h 523996"/>
              <a:gd name="connisteX4" fmla="*/ 123160 w 609459"/>
              <a:gd name="connsiteY4" fmla="*/ 461064 h 523996"/>
              <a:gd name="connisteX5" fmla="*/ 193645 w 609459"/>
              <a:gd name="connsiteY5" fmla="*/ 511229 h 523996"/>
              <a:gd name="connisteX6" fmla="*/ 263495 w 609459"/>
              <a:gd name="connsiteY6" fmla="*/ 521389 h 523996"/>
              <a:gd name="connisteX7" fmla="*/ 333980 w 609459"/>
              <a:gd name="connsiteY7" fmla="*/ 481384 h 523996"/>
              <a:gd name="connisteX8" fmla="*/ 403830 w 609459"/>
              <a:gd name="connsiteY8" fmla="*/ 450904 h 523996"/>
              <a:gd name="connisteX9" fmla="*/ 483840 w 609459"/>
              <a:gd name="connsiteY9" fmla="*/ 431219 h 523996"/>
              <a:gd name="connisteX10" fmla="*/ 554325 w 609459"/>
              <a:gd name="connsiteY10" fmla="*/ 431219 h 523996"/>
              <a:gd name="connisteX11" fmla="*/ 604490 w 609459"/>
              <a:gd name="connsiteY11" fmla="*/ 360734 h 523996"/>
              <a:gd name="connisteX12" fmla="*/ 604490 w 609459"/>
              <a:gd name="connsiteY12" fmla="*/ 290884 h 523996"/>
              <a:gd name="connisteX13" fmla="*/ 594330 w 609459"/>
              <a:gd name="connsiteY13" fmla="*/ 220399 h 523996"/>
              <a:gd name="connisteX14" fmla="*/ 564485 w 609459"/>
              <a:gd name="connsiteY14" fmla="*/ 150549 h 523996"/>
              <a:gd name="connisteX15" fmla="*/ 534005 w 609459"/>
              <a:gd name="connsiteY15" fmla="*/ 70539 h 523996"/>
              <a:gd name="connisteX16" fmla="*/ 514320 w 609459"/>
              <a:gd name="connsiteY16" fmla="*/ 54 h 523996"/>
              <a:gd name="connisteX17" fmla="*/ 443835 w 609459"/>
              <a:gd name="connsiteY17" fmla="*/ 60379 h 523996"/>
              <a:gd name="connisteX18" fmla="*/ 373985 w 609459"/>
              <a:gd name="connsiteY18" fmla="*/ 70539 h 523996"/>
              <a:gd name="connisteX19" fmla="*/ 293975 w 609459"/>
              <a:gd name="connsiteY19" fmla="*/ 70539 h 523996"/>
              <a:gd name="connisteX20" fmla="*/ 223490 w 609459"/>
              <a:gd name="connsiteY20" fmla="*/ 70539 h 523996"/>
              <a:gd name="connisteX21" fmla="*/ 153640 w 609459"/>
              <a:gd name="connsiteY21" fmla="*/ 100384 h 523996"/>
              <a:gd name="connisteX22" fmla="*/ 73630 w 609459"/>
              <a:gd name="connsiteY22" fmla="*/ 130864 h 523996"/>
              <a:gd name="connisteX23" fmla="*/ 23465 w 609459"/>
              <a:gd name="connsiteY23" fmla="*/ 60379 h 523996"/>
              <a:gd name="connisteX24" fmla="*/ 3145 w 609459"/>
              <a:gd name="connsiteY24" fmla="*/ 130864 h 523996"/>
              <a:gd name="connisteX25" fmla="*/ 73630 w 609459"/>
              <a:gd name="connsiteY25" fmla="*/ 190554 h 52399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</a:cxnLst>
            <a:rect l="l" t="t" r="r" b="b"/>
            <a:pathLst>
              <a:path w="609460" h="523997">
                <a:moveTo>
                  <a:pt x="63470" y="150550"/>
                </a:moveTo>
                <a:cubicBezTo>
                  <a:pt x="60930" y="162615"/>
                  <a:pt x="51405" y="190555"/>
                  <a:pt x="53310" y="220400"/>
                </a:cubicBezTo>
                <a:cubicBezTo>
                  <a:pt x="55215" y="250245"/>
                  <a:pt x="65375" y="268660"/>
                  <a:pt x="73630" y="301045"/>
                </a:cubicBezTo>
                <a:cubicBezTo>
                  <a:pt x="81885" y="333430"/>
                  <a:pt x="83155" y="349305"/>
                  <a:pt x="93315" y="381055"/>
                </a:cubicBezTo>
                <a:cubicBezTo>
                  <a:pt x="103475" y="412805"/>
                  <a:pt x="102840" y="435030"/>
                  <a:pt x="123160" y="461065"/>
                </a:cubicBezTo>
                <a:cubicBezTo>
                  <a:pt x="143480" y="487100"/>
                  <a:pt x="165705" y="499165"/>
                  <a:pt x="193645" y="511230"/>
                </a:cubicBezTo>
                <a:cubicBezTo>
                  <a:pt x="221585" y="523295"/>
                  <a:pt x="235555" y="527105"/>
                  <a:pt x="263495" y="521390"/>
                </a:cubicBezTo>
                <a:cubicBezTo>
                  <a:pt x="291435" y="515675"/>
                  <a:pt x="306040" y="495355"/>
                  <a:pt x="333980" y="481385"/>
                </a:cubicBezTo>
                <a:cubicBezTo>
                  <a:pt x="361920" y="467415"/>
                  <a:pt x="373985" y="461065"/>
                  <a:pt x="403830" y="450905"/>
                </a:cubicBezTo>
                <a:cubicBezTo>
                  <a:pt x="433675" y="440745"/>
                  <a:pt x="453995" y="435030"/>
                  <a:pt x="483840" y="431220"/>
                </a:cubicBezTo>
                <a:cubicBezTo>
                  <a:pt x="513685" y="427410"/>
                  <a:pt x="530195" y="445190"/>
                  <a:pt x="554325" y="431220"/>
                </a:cubicBezTo>
                <a:cubicBezTo>
                  <a:pt x="578455" y="417250"/>
                  <a:pt x="594330" y="388675"/>
                  <a:pt x="604490" y="360735"/>
                </a:cubicBezTo>
                <a:cubicBezTo>
                  <a:pt x="614650" y="332795"/>
                  <a:pt x="606395" y="318825"/>
                  <a:pt x="604490" y="290885"/>
                </a:cubicBezTo>
                <a:cubicBezTo>
                  <a:pt x="602585" y="262945"/>
                  <a:pt x="602585" y="248340"/>
                  <a:pt x="594330" y="220400"/>
                </a:cubicBezTo>
                <a:cubicBezTo>
                  <a:pt x="586075" y="192460"/>
                  <a:pt x="576550" y="180395"/>
                  <a:pt x="564485" y="150550"/>
                </a:cubicBezTo>
                <a:cubicBezTo>
                  <a:pt x="552420" y="120705"/>
                  <a:pt x="544165" y="100385"/>
                  <a:pt x="534005" y="70540"/>
                </a:cubicBezTo>
                <a:cubicBezTo>
                  <a:pt x="523845" y="40695"/>
                  <a:pt x="532100" y="1960"/>
                  <a:pt x="514320" y="55"/>
                </a:cubicBezTo>
                <a:cubicBezTo>
                  <a:pt x="496540" y="-1850"/>
                  <a:pt x="471775" y="46410"/>
                  <a:pt x="443835" y="60380"/>
                </a:cubicBezTo>
                <a:cubicBezTo>
                  <a:pt x="415895" y="74350"/>
                  <a:pt x="403830" y="68635"/>
                  <a:pt x="373985" y="70540"/>
                </a:cubicBezTo>
                <a:cubicBezTo>
                  <a:pt x="344140" y="72445"/>
                  <a:pt x="323820" y="70540"/>
                  <a:pt x="293975" y="70540"/>
                </a:cubicBezTo>
                <a:cubicBezTo>
                  <a:pt x="264130" y="70540"/>
                  <a:pt x="251430" y="64825"/>
                  <a:pt x="223490" y="70540"/>
                </a:cubicBezTo>
                <a:cubicBezTo>
                  <a:pt x="195550" y="76255"/>
                  <a:pt x="183485" y="88320"/>
                  <a:pt x="153640" y="100385"/>
                </a:cubicBezTo>
                <a:cubicBezTo>
                  <a:pt x="123795" y="112450"/>
                  <a:pt x="99665" y="139120"/>
                  <a:pt x="73630" y="130865"/>
                </a:cubicBezTo>
                <a:cubicBezTo>
                  <a:pt x="47595" y="122610"/>
                  <a:pt x="37435" y="60380"/>
                  <a:pt x="23465" y="60380"/>
                </a:cubicBezTo>
                <a:cubicBezTo>
                  <a:pt x="9495" y="60380"/>
                  <a:pt x="-7015" y="104830"/>
                  <a:pt x="3145" y="130865"/>
                </a:cubicBezTo>
                <a:cubicBezTo>
                  <a:pt x="13305" y="156900"/>
                  <a:pt x="59025" y="179760"/>
                  <a:pt x="73630" y="190555"/>
                </a:cubicBezTo>
              </a:path>
            </a:pathLst>
          </a:custGeom>
          <a:noFill/>
          <a:ln w="31750">
            <a:solidFill>
              <a:srgbClr val="FEC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63500">
                <a:solidFill>
                  <a:schemeClr val="accent1"/>
                </a:solidFill>
              </a:ln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277390" y="2670337"/>
            <a:ext cx="57419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E83A6B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193335" y="2654365"/>
            <a:ext cx="3321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E83A6B"/>
                </a:solidFill>
                <a:cs typeface="+mn-ea"/>
                <a:sym typeface="+mn-lt"/>
              </a:rPr>
              <a:t>活动流程</a:t>
            </a:r>
          </a:p>
        </p:txBody>
      </p:sp>
      <p:sp>
        <p:nvSpPr>
          <p:cNvPr id="48" name="任意多边形 16"/>
          <p:cNvSpPr/>
          <p:nvPr/>
        </p:nvSpPr>
        <p:spPr>
          <a:xfrm>
            <a:off x="5064246" y="2552219"/>
            <a:ext cx="913962" cy="740941"/>
          </a:xfrm>
          <a:custGeom>
            <a:avLst/>
            <a:gdLst>
              <a:gd name="connisteX0" fmla="*/ 63470 w 609459"/>
              <a:gd name="connsiteY0" fmla="*/ 150549 h 523996"/>
              <a:gd name="connisteX1" fmla="*/ 53310 w 609459"/>
              <a:gd name="connsiteY1" fmla="*/ 220399 h 523996"/>
              <a:gd name="connisteX2" fmla="*/ 73630 w 609459"/>
              <a:gd name="connsiteY2" fmla="*/ 301044 h 523996"/>
              <a:gd name="connisteX3" fmla="*/ 93315 w 609459"/>
              <a:gd name="connsiteY3" fmla="*/ 381054 h 523996"/>
              <a:gd name="connisteX4" fmla="*/ 123160 w 609459"/>
              <a:gd name="connsiteY4" fmla="*/ 461064 h 523996"/>
              <a:gd name="connisteX5" fmla="*/ 193645 w 609459"/>
              <a:gd name="connsiteY5" fmla="*/ 511229 h 523996"/>
              <a:gd name="connisteX6" fmla="*/ 263495 w 609459"/>
              <a:gd name="connsiteY6" fmla="*/ 521389 h 523996"/>
              <a:gd name="connisteX7" fmla="*/ 333980 w 609459"/>
              <a:gd name="connsiteY7" fmla="*/ 481384 h 523996"/>
              <a:gd name="connisteX8" fmla="*/ 403830 w 609459"/>
              <a:gd name="connsiteY8" fmla="*/ 450904 h 523996"/>
              <a:gd name="connisteX9" fmla="*/ 483840 w 609459"/>
              <a:gd name="connsiteY9" fmla="*/ 431219 h 523996"/>
              <a:gd name="connisteX10" fmla="*/ 554325 w 609459"/>
              <a:gd name="connsiteY10" fmla="*/ 431219 h 523996"/>
              <a:gd name="connisteX11" fmla="*/ 604490 w 609459"/>
              <a:gd name="connsiteY11" fmla="*/ 360734 h 523996"/>
              <a:gd name="connisteX12" fmla="*/ 604490 w 609459"/>
              <a:gd name="connsiteY12" fmla="*/ 290884 h 523996"/>
              <a:gd name="connisteX13" fmla="*/ 594330 w 609459"/>
              <a:gd name="connsiteY13" fmla="*/ 220399 h 523996"/>
              <a:gd name="connisteX14" fmla="*/ 564485 w 609459"/>
              <a:gd name="connsiteY14" fmla="*/ 150549 h 523996"/>
              <a:gd name="connisteX15" fmla="*/ 534005 w 609459"/>
              <a:gd name="connsiteY15" fmla="*/ 70539 h 523996"/>
              <a:gd name="connisteX16" fmla="*/ 514320 w 609459"/>
              <a:gd name="connsiteY16" fmla="*/ 54 h 523996"/>
              <a:gd name="connisteX17" fmla="*/ 443835 w 609459"/>
              <a:gd name="connsiteY17" fmla="*/ 60379 h 523996"/>
              <a:gd name="connisteX18" fmla="*/ 373985 w 609459"/>
              <a:gd name="connsiteY18" fmla="*/ 70539 h 523996"/>
              <a:gd name="connisteX19" fmla="*/ 293975 w 609459"/>
              <a:gd name="connsiteY19" fmla="*/ 70539 h 523996"/>
              <a:gd name="connisteX20" fmla="*/ 223490 w 609459"/>
              <a:gd name="connsiteY20" fmla="*/ 70539 h 523996"/>
              <a:gd name="connisteX21" fmla="*/ 153640 w 609459"/>
              <a:gd name="connsiteY21" fmla="*/ 100384 h 523996"/>
              <a:gd name="connisteX22" fmla="*/ 73630 w 609459"/>
              <a:gd name="connsiteY22" fmla="*/ 130864 h 523996"/>
              <a:gd name="connisteX23" fmla="*/ 23465 w 609459"/>
              <a:gd name="connsiteY23" fmla="*/ 60379 h 523996"/>
              <a:gd name="connisteX24" fmla="*/ 3145 w 609459"/>
              <a:gd name="connsiteY24" fmla="*/ 130864 h 523996"/>
              <a:gd name="connisteX25" fmla="*/ 73630 w 609459"/>
              <a:gd name="connsiteY25" fmla="*/ 190554 h 52399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</a:cxnLst>
            <a:rect l="l" t="t" r="r" b="b"/>
            <a:pathLst>
              <a:path w="609460" h="523997">
                <a:moveTo>
                  <a:pt x="63470" y="150550"/>
                </a:moveTo>
                <a:cubicBezTo>
                  <a:pt x="60930" y="162615"/>
                  <a:pt x="51405" y="190555"/>
                  <a:pt x="53310" y="220400"/>
                </a:cubicBezTo>
                <a:cubicBezTo>
                  <a:pt x="55215" y="250245"/>
                  <a:pt x="65375" y="268660"/>
                  <a:pt x="73630" y="301045"/>
                </a:cubicBezTo>
                <a:cubicBezTo>
                  <a:pt x="81885" y="333430"/>
                  <a:pt x="83155" y="349305"/>
                  <a:pt x="93315" y="381055"/>
                </a:cubicBezTo>
                <a:cubicBezTo>
                  <a:pt x="103475" y="412805"/>
                  <a:pt x="102840" y="435030"/>
                  <a:pt x="123160" y="461065"/>
                </a:cubicBezTo>
                <a:cubicBezTo>
                  <a:pt x="143480" y="487100"/>
                  <a:pt x="165705" y="499165"/>
                  <a:pt x="193645" y="511230"/>
                </a:cubicBezTo>
                <a:cubicBezTo>
                  <a:pt x="221585" y="523295"/>
                  <a:pt x="235555" y="527105"/>
                  <a:pt x="263495" y="521390"/>
                </a:cubicBezTo>
                <a:cubicBezTo>
                  <a:pt x="291435" y="515675"/>
                  <a:pt x="306040" y="495355"/>
                  <a:pt x="333980" y="481385"/>
                </a:cubicBezTo>
                <a:cubicBezTo>
                  <a:pt x="361920" y="467415"/>
                  <a:pt x="373985" y="461065"/>
                  <a:pt x="403830" y="450905"/>
                </a:cubicBezTo>
                <a:cubicBezTo>
                  <a:pt x="433675" y="440745"/>
                  <a:pt x="453995" y="435030"/>
                  <a:pt x="483840" y="431220"/>
                </a:cubicBezTo>
                <a:cubicBezTo>
                  <a:pt x="513685" y="427410"/>
                  <a:pt x="530195" y="445190"/>
                  <a:pt x="554325" y="431220"/>
                </a:cubicBezTo>
                <a:cubicBezTo>
                  <a:pt x="578455" y="417250"/>
                  <a:pt x="594330" y="388675"/>
                  <a:pt x="604490" y="360735"/>
                </a:cubicBezTo>
                <a:cubicBezTo>
                  <a:pt x="614650" y="332795"/>
                  <a:pt x="606395" y="318825"/>
                  <a:pt x="604490" y="290885"/>
                </a:cubicBezTo>
                <a:cubicBezTo>
                  <a:pt x="602585" y="262945"/>
                  <a:pt x="602585" y="248340"/>
                  <a:pt x="594330" y="220400"/>
                </a:cubicBezTo>
                <a:cubicBezTo>
                  <a:pt x="586075" y="192460"/>
                  <a:pt x="576550" y="180395"/>
                  <a:pt x="564485" y="150550"/>
                </a:cubicBezTo>
                <a:cubicBezTo>
                  <a:pt x="552420" y="120705"/>
                  <a:pt x="544165" y="100385"/>
                  <a:pt x="534005" y="70540"/>
                </a:cubicBezTo>
                <a:cubicBezTo>
                  <a:pt x="523845" y="40695"/>
                  <a:pt x="532100" y="1960"/>
                  <a:pt x="514320" y="55"/>
                </a:cubicBezTo>
                <a:cubicBezTo>
                  <a:pt x="496540" y="-1850"/>
                  <a:pt x="471775" y="46410"/>
                  <a:pt x="443835" y="60380"/>
                </a:cubicBezTo>
                <a:cubicBezTo>
                  <a:pt x="415895" y="74350"/>
                  <a:pt x="403830" y="68635"/>
                  <a:pt x="373985" y="70540"/>
                </a:cubicBezTo>
                <a:cubicBezTo>
                  <a:pt x="344140" y="72445"/>
                  <a:pt x="323820" y="70540"/>
                  <a:pt x="293975" y="70540"/>
                </a:cubicBezTo>
                <a:cubicBezTo>
                  <a:pt x="264130" y="70540"/>
                  <a:pt x="251430" y="64825"/>
                  <a:pt x="223490" y="70540"/>
                </a:cubicBezTo>
                <a:cubicBezTo>
                  <a:pt x="195550" y="76255"/>
                  <a:pt x="183485" y="88320"/>
                  <a:pt x="153640" y="100385"/>
                </a:cubicBezTo>
                <a:cubicBezTo>
                  <a:pt x="123795" y="112450"/>
                  <a:pt x="99665" y="139120"/>
                  <a:pt x="73630" y="130865"/>
                </a:cubicBezTo>
                <a:cubicBezTo>
                  <a:pt x="47595" y="122610"/>
                  <a:pt x="37435" y="60380"/>
                  <a:pt x="23465" y="60380"/>
                </a:cubicBezTo>
                <a:cubicBezTo>
                  <a:pt x="9495" y="60380"/>
                  <a:pt x="-7015" y="104830"/>
                  <a:pt x="3145" y="130865"/>
                </a:cubicBezTo>
                <a:cubicBezTo>
                  <a:pt x="13305" y="156900"/>
                  <a:pt x="59025" y="179760"/>
                  <a:pt x="73630" y="190555"/>
                </a:cubicBezTo>
              </a:path>
            </a:pathLst>
          </a:custGeom>
          <a:noFill/>
          <a:ln w="31750">
            <a:solidFill>
              <a:srgbClr val="E83A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63500">
                <a:solidFill>
                  <a:schemeClr val="accent1"/>
                </a:solidFill>
              </a:ln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295004" y="3907762"/>
            <a:ext cx="57099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B04FE0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209346" y="3891790"/>
            <a:ext cx="3321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B04FE0"/>
                </a:solidFill>
                <a:cs typeface="+mn-ea"/>
                <a:sym typeface="+mn-lt"/>
              </a:rPr>
              <a:t>活动项目</a:t>
            </a:r>
          </a:p>
        </p:txBody>
      </p:sp>
      <p:sp>
        <p:nvSpPr>
          <p:cNvPr id="52" name="任意多边形 16"/>
          <p:cNvSpPr/>
          <p:nvPr/>
        </p:nvSpPr>
        <p:spPr>
          <a:xfrm>
            <a:off x="5080257" y="3789644"/>
            <a:ext cx="913962" cy="740941"/>
          </a:xfrm>
          <a:custGeom>
            <a:avLst/>
            <a:gdLst>
              <a:gd name="connisteX0" fmla="*/ 63470 w 609459"/>
              <a:gd name="connsiteY0" fmla="*/ 150549 h 523996"/>
              <a:gd name="connisteX1" fmla="*/ 53310 w 609459"/>
              <a:gd name="connsiteY1" fmla="*/ 220399 h 523996"/>
              <a:gd name="connisteX2" fmla="*/ 73630 w 609459"/>
              <a:gd name="connsiteY2" fmla="*/ 301044 h 523996"/>
              <a:gd name="connisteX3" fmla="*/ 93315 w 609459"/>
              <a:gd name="connsiteY3" fmla="*/ 381054 h 523996"/>
              <a:gd name="connisteX4" fmla="*/ 123160 w 609459"/>
              <a:gd name="connsiteY4" fmla="*/ 461064 h 523996"/>
              <a:gd name="connisteX5" fmla="*/ 193645 w 609459"/>
              <a:gd name="connsiteY5" fmla="*/ 511229 h 523996"/>
              <a:gd name="connisteX6" fmla="*/ 263495 w 609459"/>
              <a:gd name="connsiteY6" fmla="*/ 521389 h 523996"/>
              <a:gd name="connisteX7" fmla="*/ 333980 w 609459"/>
              <a:gd name="connsiteY7" fmla="*/ 481384 h 523996"/>
              <a:gd name="connisteX8" fmla="*/ 403830 w 609459"/>
              <a:gd name="connsiteY8" fmla="*/ 450904 h 523996"/>
              <a:gd name="connisteX9" fmla="*/ 483840 w 609459"/>
              <a:gd name="connsiteY9" fmla="*/ 431219 h 523996"/>
              <a:gd name="connisteX10" fmla="*/ 554325 w 609459"/>
              <a:gd name="connsiteY10" fmla="*/ 431219 h 523996"/>
              <a:gd name="connisteX11" fmla="*/ 604490 w 609459"/>
              <a:gd name="connsiteY11" fmla="*/ 360734 h 523996"/>
              <a:gd name="connisteX12" fmla="*/ 604490 w 609459"/>
              <a:gd name="connsiteY12" fmla="*/ 290884 h 523996"/>
              <a:gd name="connisteX13" fmla="*/ 594330 w 609459"/>
              <a:gd name="connsiteY13" fmla="*/ 220399 h 523996"/>
              <a:gd name="connisteX14" fmla="*/ 564485 w 609459"/>
              <a:gd name="connsiteY14" fmla="*/ 150549 h 523996"/>
              <a:gd name="connisteX15" fmla="*/ 534005 w 609459"/>
              <a:gd name="connsiteY15" fmla="*/ 70539 h 523996"/>
              <a:gd name="connisteX16" fmla="*/ 514320 w 609459"/>
              <a:gd name="connsiteY16" fmla="*/ 54 h 523996"/>
              <a:gd name="connisteX17" fmla="*/ 443835 w 609459"/>
              <a:gd name="connsiteY17" fmla="*/ 60379 h 523996"/>
              <a:gd name="connisteX18" fmla="*/ 373985 w 609459"/>
              <a:gd name="connsiteY18" fmla="*/ 70539 h 523996"/>
              <a:gd name="connisteX19" fmla="*/ 293975 w 609459"/>
              <a:gd name="connsiteY19" fmla="*/ 70539 h 523996"/>
              <a:gd name="connisteX20" fmla="*/ 223490 w 609459"/>
              <a:gd name="connsiteY20" fmla="*/ 70539 h 523996"/>
              <a:gd name="connisteX21" fmla="*/ 153640 w 609459"/>
              <a:gd name="connsiteY21" fmla="*/ 100384 h 523996"/>
              <a:gd name="connisteX22" fmla="*/ 73630 w 609459"/>
              <a:gd name="connsiteY22" fmla="*/ 130864 h 523996"/>
              <a:gd name="connisteX23" fmla="*/ 23465 w 609459"/>
              <a:gd name="connsiteY23" fmla="*/ 60379 h 523996"/>
              <a:gd name="connisteX24" fmla="*/ 3145 w 609459"/>
              <a:gd name="connsiteY24" fmla="*/ 130864 h 523996"/>
              <a:gd name="connisteX25" fmla="*/ 73630 w 609459"/>
              <a:gd name="connsiteY25" fmla="*/ 190554 h 52399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</a:cxnLst>
            <a:rect l="l" t="t" r="r" b="b"/>
            <a:pathLst>
              <a:path w="609460" h="523997">
                <a:moveTo>
                  <a:pt x="63470" y="150550"/>
                </a:moveTo>
                <a:cubicBezTo>
                  <a:pt x="60930" y="162615"/>
                  <a:pt x="51405" y="190555"/>
                  <a:pt x="53310" y="220400"/>
                </a:cubicBezTo>
                <a:cubicBezTo>
                  <a:pt x="55215" y="250245"/>
                  <a:pt x="65375" y="268660"/>
                  <a:pt x="73630" y="301045"/>
                </a:cubicBezTo>
                <a:cubicBezTo>
                  <a:pt x="81885" y="333430"/>
                  <a:pt x="83155" y="349305"/>
                  <a:pt x="93315" y="381055"/>
                </a:cubicBezTo>
                <a:cubicBezTo>
                  <a:pt x="103475" y="412805"/>
                  <a:pt x="102840" y="435030"/>
                  <a:pt x="123160" y="461065"/>
                </a:cubicBezTo>
                <a:cubicBezTo>
                  <a:pt x="143480" y="487100"/>
                  <a:pt x="165705" y="499165"/>
                  <a:pt x="193645" y="511230"/>
                </a:cubicBezTo>
                <a:cubicBezTo>
                  <a:pt x="221585" y="523295"/>
                  <a:pt x="235555" y="527105"/>
                  <a:pt x="263495" y="521390"/>
                </a:cubicBezTo>
                <a:cubicBezTo>
                  <a:pt x="291435" y="515675"/>
                  <a:pt x="306040" y="495355"/>
                  <a:pt x="333980" y="481385"/>
                </a:cubicBezTo>
                <a:cubicBezTo>
                  <a:pt x="361920" y="467415"/>
                  <a:pt x="373985" y="461065"/>
                  <a:pt x="403830" y="450905"/>
                </a:cubicBezTo>
                <a:cubicBezTo>
                  <a:pt x="433675" y="440745"/>
                  <a:pt x="453995" y="435030"/>
                  <a:pt x="483840" y="431220"/>
                </a:cubicBezTo>
                <a:cubicBezTo>
                  <a:pt x="513685" y="427410"/>
                  <a:pt x="530195" y="445190"/>
                  <a:pt x="554325" y="431220"/>
                </a:cubicBezTo>
                <a:cubicBezTo>
                  <a:pt x="578455" y="417250"/>
                  <a:pt x="594330" y="388675"/>
                  <a:pt x="604490" y="360735"/>
                </a:cubicBezTo>
                <a:cubicBezTo>
                  <a:pt x="614650" y="332795"/>
                  <a:pt x="606395" y="318825"/>
                  <a:pt x="604490" y="290885"/>
                </a:cubicBezTo>
                <a:cubicBezTo>
                  <a:pt x="602585" y="262945"/>
                  <a:pt x="602585" y="248340"/>
                  <a:pt x="594330" y="220400"/>
                </a:cubicBezTo>
                <a:cubicBezTo>
                  <a:pt x="586075" y="192460"/>
                  <a:pt x="576550" y="180395"/>
                  <a:pt x="564485" y="150550"/>
                </a:cubicBezTo>
                <a:cubicBezTo>
                  <a:pt x="552420" y="120705"/>
                  <a:pt x="544165" y="100385"/>
                  <a:pt x="534005" y="70540"/>
                </a:cubicBezTo>
                <a:cubicBezTo>
                  <a:pt x="523845" y="40695"/>
                  <a:pt x="532100" y="1960"/>
                  <a:pt x="514320" y="55"/>
                </a:cubicBezTo>
                <a:cubicBezTo>
                  <a:pt x="496540" y="-1850"/>
                  <a:pt x="471775" y="46410"/>
                  <a:pt x="443835" y="60380"/>
                </a:cubicBezTo>
                <a:cubicBezTo>
                  <a:pt x="415895" y="74350"/>
                  <a:pt x="403830" y="68635"/>
                  <a:pt x="373985" y="70540"/>
                </a:cubicBezTo>
                <a:cubicBezTo>
                  <a:pt x="344140" y="72445"/>
                  <a:pt x="323820" y="70540"/>
                  <a:pt x="293975" y="70540"/>
                </a:cubicBezTo>
                <a:cubicBezTo>
                  <a:pt x="264130" y="70540"/>
                  <a:pt x="251430" y="64825"/>
                  <a:pt x="223490" y="70540"/>
                </a:cubicBezTo>
                <a:cubicBezTo>
                  <a:pt x="195550" y="76255"/>
                  <a:pt x="183485" y="88320"/>
                  <a:pt x="153640" y="100385"/>
                </a:cubicBezTo>
                <a:cubicBezTo>
                  <a:pt x="123795" y="112450"/>
                  <a:pt x="99665" y="139120"/>
                  <a:pt x="73630" y="130865"/>
                </a:cubicBezTo>
                <a:cubicBezTo>
                  <a:pt x="47595" y="122610"/>
                  <a:pt x="37435" y="60380"/>
                  <a:pt x="23465" y="60380"/>
                </a:cubicBezTo>
                <a:cubicBezTo>
                  <a:pt x="9495" y="60380"/>
                  <a:pt x="-7015" y="104830"/>
                  <a:pt x="3145" y="130865"/>
                </a:cubicBezTo>
                <a:cubicBezTo>
                  <a:pt x="13305" y="156900"/>
                  <a:pt x="59025" y="179760"/>
                  <a:pt x="73630" y="190555"/>
                </a:cubicBezTo>
              </a:path>
            </a:pathLst>
          </a:custGeom>
          <a:noFill/>
          <a:ln w="31750">
            <a:solidFill>
              <a:srgbClr val="B04F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63500">
                <a:solidFill>
                  <a:schemeClr val="accent1"/>
                </a:solidFill>
              </a:ln>
              <a:solidFill>
                <a:srgbClr val="B04FE0"/>
              </a:solidFill>
              <a:cs typeface="+mn-ea"/>
              <a:sym typeface="+mn-lt"/>
            </a:endParaRPr>
          </a:p>
        </p:txBody>
      </p:sp>
      <p:sp>
        <p:nvSpPr>
          <p:cNvPr id="22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/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43705" y="1117499"/>
            <a:ext cx="13760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DFA"/>
                </a:solidFill>
              </a:rPr>
              <a:t>https://www.ypppt.com/</a:t>
            </a:r>
            <a:endParaRPr lang="zh-CN" altLang="en-US" sz="800" dirty="0">
              <a:solidFill>
                <a:srgbClr val="FFFDFA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活动项目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57244" y="1711733"/>
            <a:ext cx="5775159" cy="3913832"/>
            <a:chOff x="857244" y="1711733"/>
            <a:chExt cx="5775159" cy="3913832"/>
          </a:xfrm>
        </p:grpSpPr>
        <p:sp>
          <p:nvSpPr>
            <p:cNvPr id="8" name="思想气泡: 云 7"/>
            <p:cNvSpPr/>
            <p:nvPr/>
          </p:nvSpPr>
          <p:spPr>
            <a:xfrm flipH="1">
              <a:off x="857244" y="1711733"/>
              <a:ext cx="5775159" cy="3913832"/>
            </a:xfrm>
            <a:prstGeom prst="cloudCallout">
              <a:avLst>
                <a:gd name="adj1" fmla="val -64319"/>
                <a:gd name="adj2" fmla="val -4682"/>
              </a:avLst>
            </a:prstGeom>
            <a:solidFill>
              <a:schemeClr val="bg1"/>
            </a:solidFill>
            <a:ln>
              <a:solidFill>
                <a:srgbClr val="E83A6B"/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832840" y="2271758"/>
              <a:ext cx="4263160" cy="2754601"/>
              <a:chOff x="1846823" y="489708"/>
              <a:chExt cx="4263160" cy="2754601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902810" y="489708"/>
                <a:ext cx="263504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rgbClr val="F03829"/>
                    </a:solidFill>
                    <a:cs typeface="+mn-ea"/>
                    <a:sym typeface="+mn-lt"/>
                  </a:rPr>
                  <a:t>游戏五：巧叠火柴棒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846823" y="889818"/>
                <a:ext cx="4263160" cy="23544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spc="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准备：火柴棒若干、矿泉水空瓶</a:t>
                </a:r>
                <a:r>
                  <a:rPr lang="en-US" altLang="zh-CN" sz="1400" spc="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4</a:t>
                </a:r>
                <a:r>
                  <a:rPr lang="zh-CN" altLang="en-US" sz="1400" spc="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个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spc="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玩法：一家庭为一组，四组家庭同时游戏，每组一个空瓶，在瓶口上叠放火柴棒，时间为</a:t>
                </a:r>
                <a:r>
                  <a:rPr lang="en-US" altLang="zh-CN" sz="1400" spc="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30</a:t>
                </a:r>
                <a:r>
                  <a:rPr lang="zh-CN" altLang="en-US" sz="1400" spc="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秒，家长与幼儿叠放火柴棒累计多者为胜。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400" spc="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规则：每次只能取一根火柴棒，如有火柴棒落地，立即终止游戏。</a:t>
                </a:r>
              </a:p>
            </p:txBody>
          </p:sp>
        </p:grp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0722" y="1232435"/>
            <a:ext cx="5775158" cy="51976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-图片 4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203162"/>
            <a:ext cx="12192000" cy="22739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03557" y="4066672"/>
            <a:ext cx="3368843" cy="51735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6568" y="3471111"/>
            <a:ext cx="4138863" cy="6015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63550" y="802050"/>
            <a:ext cx="589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FF3399"/>
                </a:solidFill>
                <a:cs typeface="+mn-ea"/>
                <a:sym typeface="+mn-lt"/>
              </a:rPr>
              <a:t>- </a:t>
            </a:r>
            <a:r>
              <a:rPr lang="en-US" altLang="zh-CN" sz="2000" dirty="0" smtClean="0">
                <a:solidFill>
                  <a:srgbClr val="FF3399"/>
                </a:solidFill>
                <a:cs typeface="+mn-ea"/>
                <a:sym typeface="+mn-lt"/>
              </a:rPr>
              <a:t>20XX</a:t>
            </a:r>
            <a:r>
              <a:rPr lang="zh-CN" altLang="en-US" sz="2000" dirty="0">
                <a:solidFill>
                  <a:srgbClr val="FF3399"/>
                </a:solidFill>
                <a:cs typeface="+mn-ea"/>
                <a:sym typeface="+mn-lt"/>
              </a:rPr>
              <a:t>某某幼儿园</a:t>
            </a:r>
            <a:r>
              <a:rPr lang="en-US" altLang="zh-CN" sz="2000" dirty="0">
                <a:solidFill>
                  <a:srgbClr val="FF3399"/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rgbClr val="FF3399"/>
                </a:solidFill>
                <a:cs typeface="+mn-ea"/>
                <a:sym typeface="+mn-lt"/>
              </a:rPr>
              <a:t>小学六一文艺晚会 </a:t>
            </a:r>
            <a:r>
              <a:rPr lang="en-US" altLang="zh-CN" sz="2000" dirty="0">
                <a:solidFill>
                  <a:srgbClr val="FF3399"/>
                </a:solidFill>
                <a:cs typeface="+mn-ea"/>
                <a:sym typeface="+mn-lt"/>
              </a:rPr>
              <a:t>-</a:t>
            </a:r>
            <a:endParaRPr lang="zh-CN" altLang="en-US" sz="2000" dirty="0">
              <a:solidFill>
                <a:srgbClr val="FF339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26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44838" y="1497684"/>
            <a:ext cx="4301490" cy="123571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5400" b="1" dirty="0">
                <a:ln w="3175">
                  <a:noFill/>
                </a:ln>
                <a:solidFill>
                  <a:srgbClr val="B04FE0"/>
                </a:solidFill>
                <a:latin typeface="+mn-lt"/>
                <a:ea typeface="+mn-ea"/>
                <a:cs typeface="+mn-ea"/>
                <a:sym typeface="+mn-lt"/>
              </a:rPr>
              <a:t>Part</a:t>
            </a:r>
            <a:r>
              <a:rPr lang="en-US" altLang="zh-CN" sz="5400" b="1" dirty="0">
                <a:ln w="3175">
                  <a:noFill/>
                </a:ln>
                <a:solidFill>
                  <a:srgbClr val="FEB80A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5400" b="1" dirty="0">
                <a:ln w="3175">
                  <a:noFill/>
                </a:ln>
                <a:solidFill>
                  <a:srgbClr val="E83A6B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9335136" y="928259"/>
            <a:ext cx="1276501" cy="2936240"/>
            <a:chOff x="4438" y="1664"/>
            <a:chExt cx="1606" cy="3694"/>
          </a:xfrm>
        </p:grpSpPr>
        <p:pic>
          <p:nvPicPr>
            <p:cNvPr id="4" name="图片 3" descr="棒棒糖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438" y="1664"/>
              <a:ext cx="1606" cy="1582"/>
            </a:xfrm>
            <a:prstGeom prst="rect">
              <a:avLst/>
            </a:prstGeom>
            <a:effectLst>
              <a:outerShdw blurRad="88900" dist="88900" dir="8100000" algn="tr" rotWithShape="0">
                <a:schemeClr val="accent1">
                  <a:lumMod val="50000"/>
                  <a:alpha val="40000"/>
                </a:schemeClr>
              </a:outerShdw>
            </a:effectLst>
          </p:spPr>
        </p:pic>
        <p:sp>
          <p:nvSpPr>
            <p:cNvPr id="5" name="任意多边形 14"/>
            <p:cNvSpPr/>
            <p:nvPr/>
          </p:nvSpPr>
          <p:spPr>
            <a:xfrm>
              <a:off x="5134" y="2826"/>
              <a:ext cx="124" cy="2532"/>
            </a:xfrm>
            <a:custGeom>
              <a:avLst/>
              <a:gdLst>
                <a:gd name="connisteX0" fmla="*/ 32166 w 78658"/>
                <a:gd name="connsiteY0" fmla="*/ 0 h 1607820"/>
                <a:gd name="connisteX1" fmla="*/ 32166 w 78658"/>
                <a:gd name="connsiteY1" fmla="*/ 842010 h 1607820"/>
                <a:gd name="connisteX2" fmla="*/ 1686 w 78658"/>
                <a:gd name="connsiteY2" fmla="*/ 849630 h 1607820"/>
                <a:gd name="connisteX3" fmla="*/ 78521 w 78658"/>
                <a:gd name="connsiteY3" fmla="*/ 872490 h 1607820"/>
                <a:gd name="connisteX4" fmla="*/ 16926 w 78658"/>
                <a:gd name="connsiteY4" fmla="*/ 987425 h 1607820"/>
                <a:gd name="connisteX5" fmla="*/ 16926 w 78658"/>
                <a:gd name="connsiteY5" fmla="*/ 1607820 h 1607820"/>
                <a:gd name="connisteX6" fmla="*/ 24546 w 78658"/>
                <a:gd name="connsiteY6" fmla="*/ 1607820 h 160782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</a:cxnLst>
              <a:rect l="l" t="t" r="r" b="b"/>
              <a:pathLst>
                <a:path w="78659" h="1607820">
                  <a:moveTo>
                    <a:pt x="32166" y="0"/>
                  </a:moveTo>
                  <a:cubicBezTo>
                    <a:pt x="32801" y="168275"/>
                    <a:pt x="38516" y="671830"/>
                    <a:pt x="32166" y="842010"/>
                  </a:cubicBezTo>
                  <a:cubicBezTo>
                    <a:pt x="25816" y="1012190"/>
                    <a:pt x="-7839" y="843280"/>
                    <a:pt x="1686" y="849630"/>
                  </a:cubicBezTo>
                  <a:cubicBezTo>
                    <a:pt x="11211" y="855980"/>
                    <a:pt x="75346" y="845185"/>
                    <a:pt x="78521" y="872490"/>
                  </a:cubicBezTo>
                  <a:cubicBezTo>
                    <a:pt x="81696" y="899795"/>
                    <a:pt x="28991" y="840105"/>
                    <a:pt x="16926" y="987425"/>
                  </a:cubicBezTo>
                  <a:cubicBezTo>
                    <a:pt x="4861" y="1134745"/>
                    <a:pt x="15656" y="1483995"/>
                    <a:pt x="16926" y="1607820"/>
                  </a:cubicBezTo>
                </a:path>
              </a:pathLst>
            </a:custGeom>
            <a:noFill/>
            <a:ln>
              <a:solidFill>
                <a:srgbClr val="3FC5FF"/>
              </a:solidFill>
            </a:ln>
            <a:effectLst>
              <a:outerShdw blurRad="25400" dist="88900" dir="8100000" algn="tr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871562" y="2737485"/>
            <a:ext cx="657035" cy="1383030"/>
            <a:chOff x="705" y="5430"/>
            <a:chExt cx="1108" cy="2331"/>
          </a:xfrm>
        </p:grpSpPr>
        <p:pic>
          <p:nvPicPr>
            <p:cNvPr id="7" name="图片 6" descr="棒棒糖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5" y="5430"/>
              <a:ext cx="1108" cy="1170"/>
            </a:xfrm>
            <a:prstGeom prst="rect">
              <a:avLst/>
            </a:prstGeom>
            <a:effectLst>
              <a:outerShdw blurRad="76200" dist="635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任意多边形 7"/>
            <p:cNvSpPr/>
            <p:nvPr/>
          </p:nvSpPr>
          <p:spPr>
            <a:xfrm>
              <a:off x="1253" y="6459"/>
              <a:ext cx="84" cy="1302"/>
            </a:xfrm>
            <a:custGeom>
              <a:avLst/>
              <a:gdLst>
                <a:gd name="connisteX0" fmla="*/ 15240 w 53558"/>
                <a:gd name="connsiteY0" fmla="*/ 0 h 826770"/>
                <a:gd name="connisteX1" fmla="*/ 53340 w 53558"/>
                <a:gd name="connsiteY1" fmla="*/ 551180 h 826770"/>
                <a:gd name="connisteX2" fmla="*/ 0 w 53558"/>
                <a:gd name="connsiteY2" fmla="*/ 826770 h 826770"/>
                <a:gd name="connisteX3" fmla="*/ -252730 w 53558"/>
                <a:gd name="connsiteY3" fmla="*/ 803910 h 82677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</a:cxnLst>
              <a:rect l="l" t="t" r="r" b="b"/>
              <a:pathLst>
                <a:path w="53558" h="826770">
                  <a:moveTo>
                    <a:pt x="15240" y="0"/>
                  </a:moveTo>
                  <a:cubicBezTo>
                    <a:pt x="24130" y="104775"/>
                    <a:pt x="56515" y="386080"/>
                    <a:pt x="53340" y="551180"/>
                  </a:cubicBezTo>
                  <a:cubicBezTo>
                    <a:pt x="50165" y="716280"/>
                    <a:pt x="60960" y="775970"/>
                    <a:pt x="0" y="826770"/>
                  </a:cubicBezTo>
                </a:path>
              </a:pathLst>
            </a:custGeom>
            <a:noFill/>
            <a:ln>
              <a:solidFill>
                <a:srgbClr val="F15671"/>
              </a:solidFill>
            </a:ln>
            <a:effectLst>
              <a:outerShdw blurRad="254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20640000">
            <a:off x="2645584" y="1887288"/>
            <a:ext cx="940435" cy="2049780"/>
            <a:chOff x="12244" y="589"/>
            <a:chExt cx="1792" cy="3906"/>
          </a:xfrm>
        </p:grpSpPr>
        <p:pic>
          <p:nvPicPr>
            <p:cNvPr id="10" name="图片 9" descr="棒棒糖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244" y="589"/>
              <a:ext cx="1792" cy="1861"/>
            </a:xfrm>
            <a:prstGeom prst="rect">
              <a:avLst/>
            </a:prstGeom>
            <a:effectLst>
              <a:outerShdw blurRad="101600" dist="889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任意多边形 5"/>
            <p:cNvSpPr/>
            <p:nvPr/>
          </p:nvSpPr>
          <p:spPr>
            <a:xfrm>
              <a:off x="12748" y="2119"/>
              <a:ext cx="236" cy="2376"/>
            </a:xfrm>
            <a:custGeom>
              <a:avLst/>
              <a:gdLst>
                <a:gd name="connisteX0" fmla="*/ 149875 w 149875"/>
                <a:gd name="connsiteY0" fmla="*/ 0 h 337185"/>
                <a:gd name="connisteX1" fmla="*/ 12080 w 149875"/>
                <a:gd name="connsiteY1" fmla="*/ 337185 h 337185"/>
                <a:gd name="connisteX2" fmla="*/ 433720 w 149875"/>
                <a:gd name="connsiteY2" fmla="*/ 765810 h 33718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49875" h="337185">
                  <a:moveTo>
                    <a:pt x="149875" y="0"/>
                  </a:moveTo>
                  <a:cubicBezTo>
                    <a:pt x="113680" y="59055"/>
                    <a:pt x="-44435" y="184150"/>
                    <a:pt x="12080" y="337185"/>
                  </a:cubicBezTo>
                </a:path>
              </a:pathLst>
            </a:custGeom>
            <a:noFill/>
            <a:ln>
              <a:solidFill>
                <a:srgbClr val="FF674F"/>
              </a:solidFill>
            </a:ln>
            <a:effectLst>
              <a:outerShdw blurRad="25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857254" y="2605844"/>
            <a:ext cx="44932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FF6740"/>
                </a:solidFill>
                <a:cs typeface="+mn-ea"/>
                <a:sym typeface="+mn-lt"/>
              </a:rPr>
              <a:t>活动</a:t>
            </a:r>
            <a:r>
              <a:rPr lang="zh-CN" altLang="en-US" sz="6600" dirty="0">
                <a:solidFill>
                  <a:srgbClr val="0082CB"/>
                </a:solidFill>
                <a:cs typeface="+mn-ea"/>
                <a:sym typeface="+mn-lt"/>
              </a:rPr>
              <a:t>概述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活动概述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00" dirty="0">
                  <a:solidFill>
                    <a:srgbClr val="0082CB"/>
                  </a:solidFill>
                  <a:cs typeface="+mn-ea"/>
                  <a:sym typeface="+mn-lt"/>
                </a:rPr>
                <a:t>CHILDREN'S DAY</a:t>
              </a:r>
              <a:endParaRPr lang="zh-CN" altLang="en-US" sz="1100" dirty="0">
                <a:solidFill>
                  <a:srgbClr val="0082CB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75279" y="1799186"/>
            <a:ext cx="6155377" cy="745076"/>
            <a:chOff x="5757525" y="1933635"/>
            <a:chExt cx="6155377" cy="745076"/>
          </a:xfrm>
        </p:grpSpPr>
        <p:grpSp>
          <p:nvGrpSpPr>
            <p:cNvPr id="6" name="组合 5"/>
            <p:cNvGrpSpPr/>
            <p:nvPr/>
          </p:nvGrpSpPr>
          <p:grpSpPr>
            <a:xfrm>
              <a:off x="5866155" y="1933635"/>
              <a:ext cx="6046747" cy="745076"/>
              <a:chOff x="6145253" y="1761934"/>
              <a:chExt cx="6046747" cy="745076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6145253" y="1761934"/>
                <a:ext cx="15997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活动目标</a:t>
                </a: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6169635" y="2162044"/>
                <a:ext cx="6022365" cy="344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zh-CN" altLang="en-US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共度快乐六一，增进亲子感情，促进家园共育。</a:t>
                </a: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5757525" y="1934864"/>
              <a:ext cx="108630" cy="398881"/>
            </a:xfrm>
            <a:prstGeom prst="rect">
              <a:avLst/>
            </a:prstGeom>
            <a:solidFill>
              <a:srgbClr val="FEB8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275279" y="2798481"/>
            <a:ext cx="6328677" cy="1027205"/>
            <a:chOff x="5757525" y="1933635"/>
            <a:chExt cx="6328677" cy="1027205"/>
          </a:xfrm>
        </p:grpSpPr>
        <p:grpSp>
          <p:nvGrpSpPr>
            <p:cNvPr id="11" name="组合 10"/>
            <p:cNvGrpSpPr/>
            <p:nvPr/>
          </p:nvGrpSpPr>
          <p:grpSpPr>
            <a:xfrm>
              <a:off x="5866155" y="1933635"/>
              <a:ext cx="6220047" cy="1027205"/>
              <a:chOff x="6145253" y="1761934"/>
              <a:chExt cx="6220047" cy="1027205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6145253" y="1761934"/>
                <a:ext cx="15997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活动组织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169635" y="2162044"/>
                <a:ext cx="6195665" cy="627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zh-CN" altLang="en-US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策划：*** ；成员：*** ；后勤：*** ；摄影新闻：***</a:t>
                </a: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5757525" y="1934864"/>
              <a:ext cx="108630" cy="398881"/>
            </a:xfrm>
            <a:prstGeom prst="rect">
              <a:avLst/>
            </a:prstGeom>
            <a:solidFill>
              <a:srgbClr val="E83A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6" name="PA-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437" y="1499405"/>
            <a:ext cx="5005279" cy="3753853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275279" y="3864846"/>
            <a:ext cx="6155377" cy="745076"/>
            <a:chOff x="5757525" y="1933635"/>
            <a:chExt cx="6155377" cy="745076"/>
          </a:xfrm>
        </p:grpSpPr>
        <p:grpSp>
          <p:nvGrpSpPr>
            <p:cNvPr id="18" name="组合 17"/>
            <p:cNvGrpSpPr/>
            <p:nvPr/>
          </p:nvGrpSpPr>
          <p:grpSpPr>
            <a:xfrm>
              <a:off x="5866155" y="1933635"/>
              <a:ext cx="6046747" cy="745076"/>
              <a:chOff x="6145253" y="1761934"/>
              <a:chExt cx="6046747" cy="745076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6145253" y="1761934"/>
                <a:ext cx="159979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活动时间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6169635" y="2162044"/>
                <a:ext cx="6022365" cy="344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altLang="zh-CN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2021</a:t>
                </a:r>
                <a:r>
                  <a:rPr lang="zh-CN" altLang="en-US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年 </a:t>
                </a:r>
                <a:r>
                  <a:rPr lang="en-US" altLang="zh-CN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6</a:t>
                </a:r>
                <a:r>
                  <a:rPr lang="zh-CN" altLang="en-US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月</a:t>
                </a:r>
                <a:r>
                  <a:rPr lang="en-US" altLang="zh-CN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1</a:t>
                </a:r>
                <a:r>
                  <a:rPr lang="zh-CN" altLang="en-US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日（星期</a:t>
                </a:r>
                <a:r>
                  <a:rPr lang="en-US" altLang="zh-CN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x</a:t>
                </a:r>
                <a:r>
                  <a:rPr lang="zh-CN" altLang="en-US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）上午</a:t>
                </a:r>
                <a:r>
                  <a:rPr lang="en-US" altLang="zh-CN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8</a:t>
                </a:r>
                <a:r>
                  <a:rPr lang="zh-CN" altLang="en-US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：</a:t>
                </a:r>
                <a:r>
                  <a:rPr lang="en-US" altLang="zh-CN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30—10</a:t>
                </a:r>
                <a:r>
                  <a:rPr lang="zh-CN" altLang="en-US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：</a:t>
                </a:r>
                <a:r>
                  <a:rPr lang="en-US" altLang="zh-CN" sz="1600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50</a:t>
                </a:r>
                <a:endParaRPr lang="zh-CN" altLang="en-US" sz="16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5757525" y="1934864"/>
              <a:ext cx="108630" cy="398881"/>
            </a:xfrm>
            <a:prstGeom prst="rect">
              <a:avLst/>
            </a:prstGeom>
            <a:solidFill>
              <a:srgbClr val="B04F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活动概述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87616" y="2310063"/>
            <a:ext cx="1816768" cy="1816768"/>
            <a:chOff x="5187616" y="2310063"/>
            <a:chExt cx="1816768" cy="1816768"/>
          </a:xfrm>
        </p:grpSpPr>
        <p:sp>
          <p:nvSpPr>
            <p:cNvPr id="6" name="圆: 空心 5"/>
            <p:cNvSpPr/>
            <p:nvPr/>
          </p:nvSpPr>
          <p:spPr>
            <a:xfrm>
              <a:off x="5187616" y="2310063"/>
              <a:ext cx="1816768" cy="1816768"/>
            </a:xfrm>
            <a:prstGeom prst="donut">
              <a:avLst>
                <a:gd name="adj" fmla="val 5591"/>
              </a:avLst>
            </a:prstGeom>
            <a:solidFill>
              <a:srgbClr val="FF67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296102" y="3018392"/>
              <a:ext cx="15997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FF6740"/>
                  </a:solidFill>
                  <a:cs typeface="+mn-ea"/>
                  <a:sym typeface="+mn-lt"/>
                </a:rPr>
                <a:t>活动准备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188709" y="1877902"/>
            <a:ext cx="3054898" cy="1052596"/>
            <a:chOff x="1766847" y="147962"/>
            <a:chExt cx="3803324" cy="1310006"/>
          </a:xfrm>
        </p:grpSpPr>
        <p:sp>
          <p:nvSpPr>
            <p:cNvPr id="10" name="MH_Other_6"/>
            <p:cNvSpPr/>
            <p:nvPr>
              <p:custDataLst>
                <p:tags r:id="rId4"/>
              </p:custDataLst>
            </p:nvPr>
          </p:nvSpPr>
          <p:spPr>
            <a:xfrm>
              <a:off x="5317068" y="432702"/>
              <a:ext cx="253103" cy="253103"/>
            </a:xfrm>
            <a:prstGeom prst="ellipse">
              <a:avLst/>
            </a:prstGeom>
            <a:solidFill>
              <a:srgbClr val="B04FE0"/>
            </a:solidFill>
            <a:ln w="5715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766847" y="147962"/>
              <a:ext cx="3581571" cy="131000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园部和各班布置节日环境，各班门口张贴个性化的游戏单。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120116" y="3658199"/>
            <a:ext cx="3129794" cy="720197"/>
            <a:chOff x="1766847" y="147962"/>
            <a:chExt cx="3896569" cy="896319"/>
          </a:xfrm>
        </p:grpSpPr>
        <p:sp>
          <p:nvSpPr>
            <p:cNvPr id="13" name="MH_Other_6"/>
            <p:cNvSpPr/>
            <p:nvPr>
              <p:custDataLst>
                <p:tags r:id="rId3"/>
              </p:custDataLst>
            </p:nvPr>
          </p:nvSpPr>
          <p:spPr>
            <a:xfrm>
              <a:off x="5410313" y="524976"/>
              <a:ext cx="253103" cy="253103"/>
            </a:xfrm>
            <a:prstGeom prst="ellipse">
              <a:avLst/>
            </a:prstGeom>
            <a:solidFill>
              <a:srgbClr val="B04FE0"/>
            </a:solidFill>
            <a:ln w="5715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766847" y="147962"/>
              <a:ext cx="3581571" cy="8963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每班准备两个游戏，正副班各负责一个。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130663" y="1914972"/>
            <a:ext cx="3156547" cy="720197"/>
            <a:chOff x="1418542" y="147962"/>
            <a:chExt cx="3929876" cy="896319"/>
          </a:xfrm>
        </p:grpSpPr>
        <p:sp>
          <p:nvSpPr>
            <p:cNvPr id="16" name="MH_Other_6"/>
            <p:cNvSpPr/>
            <p:nvPr>
              <p:custDataLst>
                <p:tags r:id="rId2"/>
              </p:custDataLst>
            </p:nvPr>
          </p:nvSpPr>
          <p:spPr>
            <a:xfrm>
              <a:off x="1418542" y="432702"/>
              <a:ext cx="253103" cy="253103"/>
            </a:xfrm>
            <a:prstGeom prst="ellipse">
              <a:avLst/>
            </a:prstGeom>
            <a:solidFill>
              <a:srgbClr val="B04FE0"/>
            </a:solidFill>
            <a:ln w="5715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766847" y="147962"/>
              <a:ext cx="3581571" cy="8963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每位幼儿一份六一礼物，游戏小奖品若干。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307112" y="3732342"/>
            <a:ext cx="3156547" cy="720197"/>
            <a:chOff x="1418542" y="147962"/>
            <a:chExt cx="3929876" cy="896319"/>
          </a:xfrm>
        </p:grpSpPr>
        <p:sp>
          <p:nvSpPr>
            <p:cNvPr id="19" name="MH_Other_6"/>
            <p:cNvSpPr/>
            <p:nvPr>
              <p:custDataLst>
                <p:tags r:id="rId1"/>
              </p:custDataLst>
            </p:nvPr>
          </p:nvSpPr>
          <p:spPr>
            <a:xfrm>
              <a:off x="1418542" y="432702"/>
              <a:ext cx="253103" cy="253103"/>
            </a:xfrm>
            <a:prstGeom prst="ellipse">
              <a:avLst/>
            </a:prstGeom>
            <a:solidFill>
              <a:srgbClr val="B04FE0"/>
            </a:solidFill>
            <a:ln w="5715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766847" y="147962"/>
              <a:ext cx="3581571" cy="89631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每位家长一张游戏卡，优胜奖券若干。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44838" y="1497684"/>
            <a:ext cx="4301490" cy="123571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3175">
                  <a:noFill/>
                </a:ln>
                <a:solidFill>
                  <a:srgbClr val="B04FE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Part</a:t>
            </a:r>
            <a:r>
              <a:rPr kumimoji="0" lang="en-US" altLang="zh-CN" sz="5400" b="1" i="0" u="none" strike="noStrike" kern="1200" cap="none" spc="0" normalizeH="0" baseline="0" noProof="0" dirty="0">
                <a:ln w="3175">
                  <a:noFill/>
                </a:ln>
                <a:solidFill>
                  <a:srgbClr val="FEB80A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altLang="zh-CN" sz="5400" b="1" i="0" u="none" strike="noStrike" kern="1200" cap="none" spc="0" normalizeH="0" baseline="0" noProof="0" dirty="0">
                <a:ln w="3175">
                  <a:noFill/>
                </a:ln>
                <a:solidFill>
                  <a:srgbClr val="E83A6B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9335136" y="928259"/>
            <a:ext cx="1276501" cy="2936240"/>
            <a:chOff x="4438" y="1664"/>
            <a:chExt cx="1606" cy="3694"/>
          </a:xfrm>
        </p:grpSpPr>
        <p:pic>
          <p:nvPicPr>
            <p:cNvPr id="4" name="图片 3" descr="棒棒糖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438" y="1664"/>
              <a:ext cx="1606" cy="1582"/>
            </a:xfrm>
            <a:prstGeom prst="rect">
              <a:avLst/>
            </a:prstGeom>
            <a:effectLst>
              <a:outerShdw blurRad="88900" dist="88900" dir="8100000" algn="tr" rotWithShape="0">
                <a:schemeClr val="accent1">
                  <a:lumMod val="50000"/>
                  <a:alpha val="40000"/>
                </a:schemeClr>
              </a:outerShdw>
            </a:effectLst>
          </p:spPr>
        </p:pic>
        <p:sp>
          <p:nvSpPr>
            <p:cNvPr id="5" name="任意多边形 14"/>
            <p:cNvSpPr/>
            <p:nvPr/>
          </p:nvSpPr>
          <p:spPr>
            <a:xfrm>
              <a:off x="5134" y="2826"/>
              <a:ext cx="124" cy="2532"/>
            </a:xfrm>
            <a:custGeom>
              <a:avLst/>
              <a:gdLst>
                <a:gd name="connisteX0" fmla="*/ 32166 w 78658"/>
                <a:gd name="connsiteY0" fmla="*/ 0 h 1607820"/>
                <a:gd name="connisteX1" fmla="*/ 32166 w 78658"/>
                <a:gd name="connsiteY1" fmla="*/ 842010 h 1607820"/>
                <a:gd name="connisteX2" fmla="*/ 1686 w 78658"/>
                <a:gd name="connsiteY2" fmla="*/ 849630 h 1607820"/>
                <a:gd name="connisteX3" fmla="*/ 78521 w 78658"/>
                <a:gd name="connsiteY3" fmla="*/ 872490 h 1607820"/>
                <a:gd name="connisteX4" fmla="*/ 16926 w 78658"/>
                <a:gd name="connsiteY4" fmla="*/ 987425 h 1607820"/>
                <a:gd name="connisteX5" fmla="*/ 16926 w 78658"/>
                <a:gd name="connsiteY5" fmla="*/ 1607820 h 1607820"/>
                <a:gd name="connisteX6" fmla="*/ 24546 w 78658"/>
                <a:gd name="connsiteY6" fmla="*/ 1607820 h 160782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</a:cxnLst>
              <a:rect l="l" t="t" r="r" b="b"/>
              <a:pathLst>
                <a:path w="78659" h="1607820">
                  <a:moveTo>
                    <a:pt x="32166" y="0"/>
                  </a:moveTo>
                  <a:cubicBezTo>
                    <a:pt x="32801" y="168275"/>
                    <a:pt x="38516" y="671830"/>
                    <a:pt x="32166" y="842010"/>
                  </a:cubicBezTo>
                  <a:cubicBezTo>
                    <a:pt x="25816" y="1012190"/>
                    <a:pt x="-7839" y="843280"/>
                    <a:pt x="1686" y="849630"/>
                  </a:cubicBezTo>
                  <a:cubicBezTo>
                    <a:pt x="11211" y="855980"/>
                    <a:pt x="75346" y="845185"/>
                    <a:pt x="78521" y="872490"/>
                  </a:cubicBezTo>
                  <a:cubicBezTo>
                    <a:pt x="81696" y="899795"/>
                    <a:pt x="28991" y="840105"/>
                    <a:pt x="16926" y="987425"/>
                  </a:cubicBezTo>
                  <a:cubicBezTo>
                    <a:pt x="4861" y="1134745"/>
                    <a:pt x="15656" y="1483995"/>
                    <a:pt x="16926" y="1607820"/>
                  </a:cubicBezTo>
                </a:path>
              </a:pathLst>
            </a:custGeom>
            <a:noFill/>
            <a:ln>
              <a:solidFill>
                <a:srgbClr val="3FC5FF"/>
              </a:solidFill>
            </a:ln>
            <a:effectLst>
              <a:outerShdw blurRad="25400" dist="88900" dir="8100000" algn="tr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871562" y="2737485"/>
            <a:ext cx="657035" cy="1383030"/>
            <a:chOff x="705" y="5430"/>
            <a:chExt cx="1108" cy="2331"/>
          </a:xfrm>
        </p:grpSpPr>
        <p:pic>
          <p:nvPicPr>
            <p:cNvPr id="7" name="图片 6" descr="棒棒糖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5" y="5430"/>
              <a:ext cx="1108" cy="1170"/>
            </a:xfrm>
            <a:prstGeom prst="rect">
              <a:avLst/>
            </a:prstGeom>
            <a:effectLst>
              <a:outerShdw blurRad="76200" dist="635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任意多边形 7"/>
            <p:cNvSpPr/>
            <p:nvPr/>
          </p:nvSpPr>
          <p:spPr>
            <a:xfrm>
              <a:off x="1253" y="6459"/>
              <a:ext cx="84" cy="1302"/>
            </a:xfrm>
            <a:custGeom>
              <a:avLst/>
              <a:gdLst>
                <a:gd name="connisteX0" fmla="*/ 15240 w 53558"/>
                <a:gd name="connsiteY0" fmla="*/ 0 h 826770"/>
                <a:gd name="connisteX1" fmla="*/ 53340 w 53558"/>
                <a:gd name="connsiteY1" fmla="*/ 551180 h 826770"/>
                <a:gd name="connisteX2" fmla="*/ 0 w 53558"/>
                <a:gd name="connsiteY2" fmla="*/ 826770 h 826770"/>
                <a:gd name="connisteX3" fmla="*/ -252730 w 53558"/>
                <a:gd name="connsiteY3" fmla="*/ 803910 h 82677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</a:cxnLst>
              <a:rect l="l" t="t" r="r" b="b"/>
              <a:pathLst>
                <a:path w="53558" h="826770">
                  <a:moveTo>
                    <a:pt x="15240" y="0"/>
                  </a:moveTo>
                  <a:cubicBezTo>
                    <a:pt x="24130" y="104775"/>
                    <a:pt x="56515" y="386080"/>
                    <a:pt x="53340" y="551180"/>
                  </a:cubicBezTo>
                  <a:cubicBezTo>
                    <a:pt x="50165" y="716280"/>
                    <a:pt x="60960" y="775970"/>
                    <a:pt x="0" y="826770"/>
                  </a:cubicBezTo>
                </a:path>
              </a:pathLst>
            </a:custGeom>
            <a:noFill/>
            <a:ln>
              <a:solidFill>
                <a:srgbClr val="F15671"/>
              </a:solidFill>
            </a:ln>
            <a:effectLst>
              <a:outerShdw blurRad="254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20640000">
            <a:off x="2645584" y="1887288"/>
            <a:ext cx="940435" cy="2049780"/>
            <a:chOff x="12244" y="589"/>
            <a:chExt cx="1792" cy="3906"/>
          </a:xfrm>
        </p:grpSpPr>
        <p:pic>
          <p:nvPicPr>
            <p:cNvPr id="10" name="图片 9" descr="棒棒糖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244" y="589"/>
              <a:ext cx="1792" cy="1861"/>
            </a:xfrm>
            <a:prstGeom prst="rect">
              <a:avLst/>
            </a:prstGeom>
            <a:effectLst>
              <a:outerShdw blurRad="101600" dist="889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任意多边形 5"/>
            <p:cNvSpPr/>
            <p:nvPr/>
          </p:nvSpPr>
          <p:spPr>
            <a:xfrm>
              <a:off x="12748" y="2119"/>
              <a:ext cx="236" cy="2376"/>
            </a:xfrm>
            <a:custGeom>
              <a:avLst/>
              <a:gdLst>
                <a:gd name="connisteX0" fmla="*/ 149875 w 149875"/>
                <a:gd name="connsiteY0" fmla="*/ 0 h 337185"/>
                <a:gd name="connisteX1" fmla="*/ 12080 w 149875"/>
                <a:gd name="connsiteY1" fmla="*/ 337185 h 337185"/>
                <a:gd name="connisteX2" fmla="*/ 433720 w 149875"/>
                <a:gd name="connsiteY2" fmla="*/ 765810 h 33718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49875" h="337185">
                  <a:moveTo>
                    <a:pt x="149875" y="0"/>
                  </a:moveTo>
                  <a:cubicBezTo>
                    <a:pt x="113680" y="59055"/>
                    <a:pt x="-44435" y="184150"/>
                    <a:pt x="12080" y="337185"/>
                  </a:cubicBezTo>
                </a:path>
              </a:pathLst>
            </a:custGeom>
            <a:noFill/>
            <a:ln>
              <a:solidFill>
                <a:srgbClr val="FF674F"/>
              </a:solidFill>
            </a:ln>
            <a:effectLst>
              <a:outerShdw blurRad="25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857254" y="2605844"/>
            <a:ext cx="44932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FF6740"/>
                </a:solidFill>
                <a:effectLst/>
                <a:uLnTx/>
                <a:uFillTx/>
                <a:cs typeface="+mn-ea"/>
                <a:sym typeface="+mn-lt"/>
              </a:rPr>
              <a:t>活动</a:t>
            </a: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rPr>
              <a:t>流程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活动流程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5" name="直接连接符 4"/>
          <p:cNvCxnSpPr>
            <a:stCxn id="10" idx="3"/>
          </p:cNvCxnSpPr>
          <p:nvPr/>
        </p:nvCxnSpPr>
        <p:spPr>
          <a:xfrm flipV="1">
            <a:off x="2529772" y="2108535"/>
            <a:ext cx="3137650" cy="231716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12" idx="6"/>
            <a:endCxn id="15" idx="2"/>
          </p:cNvCxnSpPr>
          <p:nvPr/>
        </p:nvCxnSpPr>
        <p:spPr>
          <a:xfrm>
            <a:off x="6592087" y="2034083"/>
            <a:ext cx="2504693" cy="205871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919237" y="4163438"/>
            <a:ext cx="601066" cy="601066"/>
          </a:xfrm>
          <a:prstGeom prst="ellipse">
            <a:avLst/>
          </a:prstGeom>
          <a:solidFill>
            <a:srgbClr val="E83A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11421" y="4071759"/>
            <a:ext cx="618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599912" y="1537995"/>
            <a:ext cx="992175" cy="992175"/>
          </a:xfrm>
          <a:prstGeom prst="ellipse">
            <a:avLst/>
          </a:prstGeom>
          <a:solidFill>
            <a:srgbClr val="0082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38847" y="1641962"/>
            <a:ext cx="914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958941" y="3573722"/>
            <a:ext cx="1313822" cy="1038145"/>
            <a:chOff x="5806323" y="3429000"/>
            <a:chExt cx="1377638" cy="1088571"/>
          </a:xfrm>
        </p:grpSpPr>
        <p:sp>
          <p:nvSpPr>
            <p:cNvPr id="15" name="椭圆 14"/>
            <p:cNvSpPr/>
            <p:nvPr/>
          </p:nvSpPr>
          <p:spPr>
            <a:xfrm>
              <a:off x="5950857" y="3429000"/>
              <a:ext cx="1088571" cy="1088571"/>
            </a:xfrm>
            <a:prstGeom prst="ellipse">
              <a:avLst/>
            </a:prstGeom>
            <a:solidFill>
              <a:srgbClr val="F038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806323" y="3619342"/>
              <a:ext cx="1377638" cy="742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cs typeface="+mn-ea"/>
                  <a:sym typeface="+mn-lt"/>
                </a:rPr>
                <a:t>C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04290" y="1622087"/>
            <a:ext cx="2994432" cy="2138471"/>
            <a:chOff x="-815462" y="3035708"/>
            <a:chExt cx="2994432" cy="2138471"/>
          </a:xfrm>
        </p:grpSpPr>
        <p:sp>
          <p:nvSpPr>
            <p:cNvPr id="18" name="文本框 17"/>
            <p:cNvSpPr txBox="1"/>
            <p:nvPr/>
          </p:nvSpPr>
          <p:spPr>
            <a:xfrm>
              <a:off x="-49400" y="3035708"/>
              <a:ext cx="22283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8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：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30—9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：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00 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-815462" y="3466019"/>
              <a:ext cx="2994432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家长凭接送卡入园内，到孩子所在班级签到、领游戏卡，班主任对孩子进行节日教育，可适当组织节目表演，向幼儿和家长介绍本次活动具体安排和游戏玩法。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346326" y="2588842"/>
            <a:ext cx="3821744" cy="2182757"/>
            <a:chOff x="-481668" y="2787640"/>
            <a:chExt cx="3821744" cy="2182757"/>
          </a:xfrm>
        </p:grpSpPr>
        <p:sp>
          <p:nvSpPr>
            <p:cNvPr id="21" name="文本框 20"/>
            <p:cNvSpPr txBox="1"/>
            <p:nvPr/>
          </p:nvSpPr>
          <p:spPr>
            <a:xfrm>
              <a:off x="148157" y="2787640"/>
              <a:ext cx="2239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9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：</a:t>
              </a:r>
              <a:r>
                <a:rPr lang="en-US" altLang="zh-CN" sz="20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0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0—10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：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30 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-481668" y="3262237"/>
              <a:ext cx="3821744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溜溜圆（非商用）" panose="02000000000000000000" pitchFamily="2" charset="-122"/>
                  <a:ea typeface="印品溜溜圆（非商用）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家长带孩子随意参加同年龄班级组织的游戏，每玩一个游戏后由组织游戏的教师盖小印章，不得重复玩一个游戏，优胜者发给奖券。家长凭奖券到保健室领取小奖品，凭游戏卡（必须六个游戏全部玩过）换小礼物。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749412" y="2052398"/>
            <a:ext cx="2467228" cy="1339942"/>
            <a:chOff x="-279499" y="2661377"/>
            <a:chExt cx="3764579" cy="1339942"/>
          </a:xfrm>
        </p:grpSpPr>
        <p:sp>
          <p:nvSpPr>
            <p:cNvPr id="29" name="文本框 28"/>
            <p:cNvSpPr txBox="1"/>
            <p:nvPr/>
          </p:nvSpPr>
          <p:spPr>
            <a:xfrm>
              <a:off x="-166757" y="2661377"/>
              <a:ext cx="36518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10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：</a:t>
              </a:r>
              <a:r>
                <a:rPr lang="en-US" altLang="zh-CN" sz="20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rPr>
                <a:t>3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0—10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：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50 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-279499" y="2990401"/>
              <a:ext cx="3417403" cy="1010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溜溜圆（非商用）" panose="02000000000000000000" pitchFamily="2" charset="-122"/>
                  <a:ea typeface="印品溜溜圆（非商用）" panose="020000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家长带孩子回班级，领取六一礼物。家长离园，原则上不带孩子。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44838" y="1497684"/>
            <a:ext cx="4301490" cy="123571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3175">
                  <a:noFill/>
                </a:ln>
                <a:solidFill>
                  <a:srgbClr val="B04FE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Part</a:t>
            </a:r>
            <a:r>
              <a:rPr kumimoji="0" lang="en-US" altLang="zh-CN" sz="5400" b="1" i="0" u="none" strike="noStrike" kern="1200" cap="none" spc="0" normalizeH="0" baseline="0" noProof="0" dirty="0">
                <a:ln w="3175">
                  <a:noFill/>
                </a:ln>
                <a:solidFill>
                  <a:srgbClr val="FEB80A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altLang="zh-CN" sz="5400" b="1" i="0" u="none" strike="noStrike" kern="1200" cap="none" spc="0" normalizeH="0" baseline="0" noProof="0" dirty="0">
                <a:ln w="3175">
                  <a:noFill/>
                </a:ln>
                <a:solidFill>
                  <a:srgbClr val="E83A6B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03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9335136" y="928259"/>
            <a:ext cx="1276501" cy="2936240"/>
            <a:chOff x="4438" y="1664"/>
            <a:chExt cx="1606" cy="3694"/>
          </a:xfrm>
        </p:grpSpPr>
        <p:pic>
          <p:nvPicPr>
            <p:cNvPr id="4" name="图片 3" descr="棒棒糖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438" y="1664"/>
              <a:ext cx="1606" cy="1582"/>
            </a:xfrm>
            <a:prstGeom prst="rect">
              <a:avLst/>
            </a:prstGeom>
            <a:effectLst>
              <a:outerShdw blurRad="88900" dist="88900" dir="8100000" algn="tr" rotWithShape="0">
                <a:schemeClr val="accent1">
                  <a:lumMod val="50000"/>
                  <a:alpha val="40000"/>
                </a:schemeClr>
              </a:outerShdw>
            </a:effectLst>
          </p:spPr>
        </p:pic>
        <p:sp>
          <p:nvSpPr>
            <p:cNvPr id="5" name="任意多边形 14"/>
            <p:cNvSpPr/>
            <p:nvPr/>
          </p:nvSpPr>
          <p:spPr>
            <a:xfrm>
              <a:off x="5134" y="2826"/>
              <a:ext cx="124" cy="2532"/>
            </a:xfrm>
            <a:custGeom>
              <a:avLst/>
              <a:gdLst>
                <a:gd name="connisteX0" fmla="*/ 32166 w 78658"/>
                <a:gd name="connsiteY0" fmla="*/ 0 h 1607820"/>
                <a:gd name="connisteX1" fmla="*/ 32166 w 78658"/>
                <a:gd name="connsiteY1" fmla="*/ 842010 h 1607820"/>
                <a:gd name="connisteX2" fmla="*/ 1686 w 78658"/>
                <a:gd name="connsiteY2" fmla="*/ 849630 h 1607820"/>
                <a:gd name="connisteX3" fmla="*/ 78521 w 78658"/>
                <a:gd name="connsiteY3" fmla="*/ 872490 h 1607820"/>
                <a:gd name="connisteX4" fmla="*/ 16926 w 78658"/>
                <a:gd name="connsiteY4" fmla="*/ 987425 h 1607820"/>
                <a:gd name="connisteX5" fmla="*/ 16926 w 78658"/>
                <a:gd name="connsiteY5" fmla="*/ 1607820 h 1607820"/>
                <a:gd name="connisteX6" fmla="*/ 24546 w 78658"/>
                <a:gd name="connsiteY6" fmla="*/ 1607820 h 160782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</a:cxnLst>
              <a:rect l="l" t="t" r="r" b="b"/>
              <a:pathLst>
                <a:path w="78659" h="1607820">
                  <a:moveTo>
                    <a:pt x="32166" y="0"/>
                  </a:moveTo>
                  <a:cubicBezTo>
                    <a:pt x="32801" y="168275"/>
                    <a:pt x="38516" y="671830"/>
                    <a:pt x="32166" y="842010"/>
                  </a:cubicBezTo>
                  <a:cubicBezTo>
                    <a:pt x="25816" y="1012190"/>
                    <a:pt x="-7839" y="843280"/>
                    <a:pt x="1686" y="849630"/>
                  </a:cubicBezTo>
                  <a:cubicBezTo>
                    <a:pt x="11211" y="855980"/>
                    <a:pt x="75346" y="845185"/>
                    <a:pt x="78521" y="872490"/>
                  </a:cubicBezTo>
                  <a:cubicBezTo>
                    <a:pt x="81696" y="899795"/>
                    <a:pt x="28991" y="840105"/>
                    <a:pt x="16926" y="987425"/>
                  </a:cubicBezTo>
                  <a:cubicBezTo>
                    <a:pt x="4861" y="1134745"/>
                    <a:pt x="15656" y="1483995"/>
                    <a:pt x="16926" y="1607820"/>
                  </a:cubicBezTo>
                </a:path>
              </a:pathLst>
            </a:custGeom>
            <a:noFill/>
            <a:ln>
              <a:solidFill>
                <a:srgbClr val="3FC5FF"/>
              </a:solidFill>
            </a:ln>
            <a:effectLst>
              <a:outerShdw blurRad="25400" dist="88900" dir="8100000" algn="tr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871562" y="2737485"/>
            <a:ext cx="657035" cy="1383030"/>
            <a:chOff x="705" y="5430"/>
            <a:chExt cx="1108" cy="2331"/>
          </a:xfrm>
        </p:grpSpPr>
        <p:pic>
          <p:nvPicPr>
            <p:cNvPr id="7" name="图片 6" descr="棒棒糖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5" y="5430"/>
              <a:ext cx="1108" cy="1170"/>
            </a:xfrm>
            <a:prstGeom prst="rect">
              <a:avLst/>
            </a:prstGeom>
            <a:effectLst>
              <a:outerShdw blurRad="76200" dist="635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任意多边形 7"/>
            <p:cNvSpPr/>
            <p:nvPr/>
          </p:nvSpPr>
          <p:spPr>
            <a:xfrm>
              <a:off x="1253" y="6459"/>
              <a:ext cx="84" cy="1302"/>
            </a:xfrm>
            <a:custGeom>
              <a:avLst/>
              <a:gdLst>
                <a:gd name="connisteX0" fmla="*/ 15240 w 53558"/>
                <a:gd name="connsiteY0" fmla="*/ 0 h 826770"/>
                <a:gd name="connisteX1" fmla="*/ 53340 w 53558"/>
                <a:gd name="connsiteY1" fmla="*/ 551180 h 826770"/>
                <a:gd name="connisteX2" fmla="*/ 0 w 53558"/>
                <a:gd name="connsiteY2" fmla="*/ 826770 h 826770"/>
                <a:gd name="connisteX3" fmla="*/ -252730 w 53558"/>
                <a:gd name="connsiteY3" fmla="*/ 803910 h 82677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</a:cxnLst>
              <a:rect l="l" t="t" r="r" b="b"/>
              <a:pathLst>
                <a:path w="53558" h="826770">
                  <a:moveTo>
                    <a:pt x="15240" y="0"/>
                  </a:moveTo>
                  <a:cubicBezTo>
                    <a:pt x="24130" y="104775"/>
                    <a:pt x="56515" y="386080"/>
                    <a:pt x="53340" y="551180"/>
                  </a:cubicBezTo>
                  <a:cubicBezTo>
                    <a:pt x="50165" y="716280"/>
                    <a:pt x="60960" y="775970"/>
                    <a:pt x="0" y="826770"/>
                  </a:cubicBezTo>
                </a:path>
              </a:pathLst>
            </a:custGeom>
            <a:noFill/>
            <a:ln>
              <a:solidFill>
                <a:srgbClr val="F15671"/>
              </a:solidFill>
            </a:ln>
            <a:effectLst>
              <a:outerShdw blurRad="254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20640000">
            <a:off x="2645584" y="1887288"/>
            <a:ext cx="940435" cy="2049780"/>
            <a:chOff x="12244" y="589"/>
            <a:chExt cx="1792" cy="3906"/>
          </a:xfrm>
        </p:grpSpPr>
        <p:pic>
          <p:nvPicPr>
            <p:cNvPr id="10" name="图片 9" descr="棒棒糖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244" y="589"/>
              <a:ext cx="1792" cy="1861"/>
            </a:xfrm>
            <a:prstGeom prst="rect">
              <a:avLst/>
            </a:prstGeom>
            <a:effectLst>
              <a:outerShdw blurRad="101600" dist="889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任意多边形 5"/>
            <p:cNvSpPr/>
            <p:nvPr/>
          </p:nvSpPr>
          <p:spPr>
            <a:xfrm>
              <a:off x="12748" y="2119"/>
              <a:ext cx="236" cy="2376"/>
            </a:xfrm>
            <a:custGeom>
              <a:avLst/>
              <a:gdLst>
                <a:gd name="connisteX0" fmla="*/ 149875 w 149875"/>
                <a:gd name="connsiteY0" fmla="*/ 0 h 337185"/>
                <a:gd name="connisteX1" fmla="*/ 12080 w 149875"/>
                <a:gd name="connsiteY1" fmla="*/ 337185 h 337185"/>
                <a:gd name="connisteX2" fmla="*/ 433720 w 149875"/>
                <a:gd name="connsiteY2" fmla="*/ 765810 h 33718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49875" h="337185">
                  <a:moveTo>
                    <a:pt x="149875" y="0"/>
                  </a:moveTo>
                  <a:cubicBezTo>
                    <a:pt x="113680" y="59055"/>
                    <a:pt x="-44435" y="184150"/>
                    <a:pt x="12080" y="337185"/>
                  </a:cubicBezTo>
                </a:path>
              </a:pathLst>
            </a:custGeom>
            <a:noFill/>
            <a:ln>
              <a:solidFill>
                <a:srgbClr val="FF674F"/>
              </a:solidFill>
            </a:ln>
            <a:effectLst>
              <a:outerShdw blurRad="254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857254" y="2605844"/>
            <a:ext cx="44932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FF6740"/>
                </a:solidFill>
                <a:effectLst/>
                <a:uLnTx/>
                <a:uFillTx/>
                <a:cs typeface="+mn-ea"/>
                <a:sym typeface="+mn-lt"/>
              </a:rPr>
              <a:t>活动</a:t>
            </a: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rPr>
              <a:t>项目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54900" y="521209"/>
            <a:ext cx="3368974" cy="461665"/>
            <a:chOff x="4212176" y="789148"/>
            <a:chExt cx="5993845" cy="461665"/>
          </a:xfrm>
        </p:grpSpPr>
        <p:sp>
          <p:nvSpPr>
            <p:cNvPr id="3" name="文本框 2"/>
            <p:cNvSpPr txBox="1"/>
            <p:nvPr/>
          </p:nvSpPr>
          <p:spPr>
            <a:xfrm>
              <a:off x="4212176" y="789148"/>
              <a:ext cx="278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740"/>
                  </a:solidFill>
                  <a:effectLst/>
                  <a:uLnTx/>
                  <a:uFillTx/>
                  <a:cs typeface="+mn-ea"/>
                  <a:sym typeface="+mn-lt"/>
                </a:rPr>
                <a:t>活动</a:t>
              </a:r>
              <a:r>
                <a:rPr lang="zh-CN" altLang="en-US" sz="2400" dirty="0">
                  <a:solidFill>
                    <a:srgbClr val="FF6740"/>
                  </a:solidFill>
                  <a:cs typeface="+mn-ea"/>
                  <a:sym typeface="+mn-lt"/>
                </a:rPr>
                <a:t>项目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674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95158" y="889175"/>
              <a:ext cx="32108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CB"/>
                  </a:solidFill>
                  <a:effectLst/>
                  <a:uLnTx/>
                  <a:uFillTx/>
                  <a:cs typeface="+mn-ea"/>
                  <a:sym typeface="+mn-lt"/>
                </a:rPr>
                <a:t>CHILDREN'S DAY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82CB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6" name="PA-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15" y="1082901"/>
            <a:ext cx="6055895" cy="454192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665495" y="1851454"/>
            <a:ext cx="3645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04FE0"/>
                </a:solidFill>
                <a:cs typeface="+mn-ea"/>
                <a:sym typeface="+mn-lt"/>
              </a:rPr>
              <a:t>游戏一：袋鼠跳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65495" y="2251564"/>
            <a:ext cx="4706456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E83A6B"/>
                </a:solidFill>
                <a:cs typeface="+mn-ea"/>
                <a:sym typeface="+mn-lt"/>
              </a:rPr>
              <a:t>准备：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场地上画有起点与终点的标志。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0082CB"/>
                </a:solidFill>
                <a:cs typeface="+mn-ea"/>
                <a:sym typeface="+mn-lt"/>
              </a:rPr>
              <a:t>玩法：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分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组进行游戏，家长将孩子抱在胸前，双脚并拢从起点跳跃至终点，先到者为胜。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pc="300" dirty="0">
                <a:solidFill>
                  <a:srgbClr val="FF6740"/>
                </a:solidFill>
                <a:cs typeface="+mn-ea"/>
                <a:sym typeface="+mn-lt"/>
              </a:rPr>
              <a:t>规则：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必须双脚并拢跳跃至终点，否则视为犯规，不计成绩。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3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4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6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2902"/>
  <p:tag name="MH_LIBRARY" val="GRAPHIC"/>
  <p:tag name="MH_TYPE" val="Other"/>
  <p:tag name="MH_ORDER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2902"/>
  <p:tag name="MH_LIBRARY" val="GRAPHIC"/>
  <p:tag name="MH_TYPE" val="Other"/>
  <p:tag name="MH_ORDER" val="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2902"/>
  <p:tag name="MH_LIBRARY" val="GRAPHIC"/>
  <p:tag name="MH_TYPE" val="Other"/>
  <p:tag name="MH_ORDER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2902"/>
  <p:tag name="MH_LIBRARY" val="GRAPHIC"/>
  <p:tag name="MH_TYPE" val="Other"/>
  <p:tag name="MH_ORDER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5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mph4rua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mph4rua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1626</Words>
  <Application>Microsoft Office PowerPoint</Application>
  <PresentationFormat>宽屏</PresentationFormat>
  <Paragraphs>142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宋体</vt:lpstr>
      <vt:lpstr>微软雅黑</vt:lpstr>
      <vt:lpstr>字魂59号-创粗黑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10</cp:revision>
  <dcterms:created xsi:type="dcterms:W3CDTF">2021-05-18T04:12:00Z</dcterms:created>
  <dcterms:modified xsi:type="dcterms:W3CDTF">2023-05-27T07:45:24Z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5D90FA1187864298B2ED58B5B2BEBA81_12</vt:lpwstr>
  </property>
  <property fmtid="{D5CDD505-2E9C-101B-9397-08002B2CF9AE}" pid="3" name="KSOProductBuildVer">
    <vt:lpwstr>2052-11.1.0.14309</vt:lpwstr>
  </property>
</Properties>
</file>