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5" r:id="rId2"/>
    <p:sldMasterId id="2147483689" r:id="rId3"/>
  </p:sldMasterIdLst>
  <p:notesMasterIdLst>
    <p:notesMasterId r:id="rId31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69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3" r:id="rId29"/>
    <p:sldId id="284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8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2538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0632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656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913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46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812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15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31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973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982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59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007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62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48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23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273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642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9268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4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731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22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04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89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www.ypppt.com/hangye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28861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8825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1633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1222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1335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0843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3278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2077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8837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31582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8149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59710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96181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033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672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0959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304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574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99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0D842-5572-40DB-8F80-5C9DF88D605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1BA23-2B33-4AB2-8421-D884F28E36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  <p:sldLayoutId id="2147483674" r:id="rId20"/>
    <p:sldLayoutId id="2147483675" r:id="rId21"/>
    <p:sldLayoutId id="2147483676" r:id="rId22"/>
    <p:sldLayoutId id="2147483677" r:id="rId23"/>
    <p:sldLayoutId id="2147483678" r:id="rId24"/>
    <p:sldLayoutId id="2147483679" r:id="rId25"/>
    <p:sldLayoutId id="2147483680" r:id="rId26"/>
    <p:sldLayoutId id="2147483681" r:id="rId27"/>
    <p:sldLayoutId id="2147483682" r:id="rId28"/>
    <p:sldLayoutId id="2147483683" r:id="rId29"/>
    <p:sldLayoutId id="2147483684" r:id="rId30"/>
    <p:sldLayoutId id="2147483654" r:id="rId31"/>
    <p:sldLayoutId id="2147483655" r:id="rId32"/>
    <p:sldLayoutId id="2147483656" r:id="rId33"/>
    <p:sldLayoutId id="2147483657" r:id="rId34"/>
    <p:sldLayoutId id="2147483658" r:id="rId35"/>
    <p:sldLayoutId id="2147483659" r:id="rId36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1637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388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792" y="767080"/>
            <a:ext cx="3992880" cy="39928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421554" y="1054100"/>
            <a:ext cx="553998" cy="34188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六一儿童节小游戏活动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112434" y="1658502"/>
            <a:ext cx="553998" cy="31014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汇报人</a:t>
            </a:r>
            <a:r>
              <a:rPr lang="zh-CN" alt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：</a:t>
            </a: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优品</a:t>
            </a:r>
            <a:r>
              <a:rPr lang="en-US" altLang="zh-CN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PPT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8588" y="467975"/>
            <a:ext cx="30348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cs typeface="+mn-ea"/>
                <a:sym typeface="+mn-lt"/>
              </a:rPr>
              <a:t>特色游戏</a:t>
            </a:r>
          </a:p>
        </p:txBody>
      </p:sp>
      <p:sp>
        <p:nvSpPr>
          <p:cNvPr id="8" name="矩形 7"/>
          <p:cNvSpPr/>
          <p:nvPr/>
        </p:nvSpPr>
        <p:spPr>
          <a:xfrm>
            <a:off x="842297" y="1642194"/>
            <a:ext cx="14640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b="1" dirty="0">
                <a:cs typeface="+mn-ea"/>
                <a:sym typeface="+mn-lt"/>
              </a:rPr>
              <a:t>站报纸 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64342">
            <a:off x="7700044" y="3532488"/>
            <a:ext cx="4936066" cy="370204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203960" y="2271098"/>
            <a:ext cx="97840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游戏名称：</a:t>
            </a:r>
            <a:r>
              <a:rPr lang="zh-CN" altLang="en-US" dirty="0">
                <a:cs typeface="+mn-ea"/>
                <a:sym typeface="+mn-lt"/>
              </a:rPr>
              <a:t>站报纸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游戏道具：</a:t>
            </a:r>
            <a:r>
              <a:rPr lang="zh-CN" altLang="en-US" dirty="0">
                <a:cs typeface="+mn-ea"/>
                <a:sym typeface="+mn-lt"/>
              </a:rPr>
              <a:t>报纸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参加人数：</a:t>
            </a: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人的合作小组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游戏规则：</a:t>
            </a:r>
            <a:r>
              <a:rPr lang="zh-CN" altLang="en-US" dirty="0">
                <a:cs typeface="+mn-ea"/>
                <a:sym typeface="+mn-lt"/>
              </a:rPr>
              <a:t>整张报纸两人一起单脚站在报纸上面，撕掉一半后，继续保持能够站在报纸上，再撕去一半，以此循环，最后坚持</a:t>
            </a:r>
            <a:r>
              <a:rPr lang="en-US" altLang="zh-CN" dirty="0">
                <a:cs typeface="+mn-ea"/>
                <a:sym typeface="+mn-lt"/>
              </a:rPr>
              <a:t>5</a:t>
            </a:r>
            <a:r>
              <a:rPr lang="zh-CN" altLang="en-US" dirty="0">
                <a:cs typeface="+mn-ea"/>
                <a:sym typeface="+mn-lt"/>
              </a:rPr>
              <a:t>秒者胜利。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游戏奖励：</a:t>
            </a:r>
            <a:r>
              <a:rPr lang="zh-CN" altLang="en-US" dirty="0">
                <a:cs typeface="+mn-ea"/>
                <a:sym typeface="+mn-lt"/>
              </a:rPr>
              <a:t>最后能坚持</a:t>
            </a:r>
            <a:r>
              <a:rPr lang="en-US" altLang="zh-CN" dirty="0">
                <a:cs typeface="+mn-ea"/>
                <a:sym typeface="+mn-lt"/>
              </a:rPr>
              <a:t>5</a:t>
            </a:r>
            <a:r>
              <a:rPr lang="zh-CN" altLang="en-US" dirty="0">
                <a:cs typeface="+mn-ea"/>
                <a:sym typeface="+mn-lt"/>
              </a:rPr>
              <a:t>秒的奖励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张兑奖券，坚持</a:t>
            </a:r>
            <a:r>
              <a:rPr lang="en-US" altLang="zh-CN" dirty="0">
                <a:cs typeface="+mn-ea"/>
                <a:sym typeface="+mn-lt"/>
              </a:rPr>
              <a:t>4</a:t>
            </a:r>
            <a:r>
              <a:rPr lang="zh-CN" altLang="en-US" dirty="0">
                <a:cs typeface="+mn-ea"/>
                <a:sym typeface="+mn-lt"/>
              </a:rPr>
              <a:t>秒的奖励 </a:t>
            </a: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张兑奖券，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坚持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秒的奖励</a:t>
            </a: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>
                <a:cs typeface="+mn-ea"/>
                <a:sym typeface="+mn-lt"/>
              </a:rPr>
              <a:t>张兑奖券。低年级可以放宽要求。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游戏负责人：</a:t>
            </a:r>
            <a:r>
              <a:rPr lang="en-US" altLang="zh-CN" dirty="0">
                <a:cs typeface="+mn-ea"/>
                <a:sym typeface="+mn-lt"/>
              </a:rPr>
              <a:t>_______________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8588" y="467975"/>
            <a:ext cx="30348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cs typeface="+mn-ea"/>
                <a:sym typeface="+mn-lt"/>
              </a:rPr>
              <a:t>特色游戏</a:t>
            </a:r>
          </a:p>
        </p:txBody>
      </p:sp>
      <p:sp>
        <p:nvSpPr>
          <p:cNvPr id="7" name="矩形 6"/>
          <p:cNvSpPr/>
          <p:nvPr/>
        </p:nvSpPr>
        <p:spPr>
          <a:xfrm>
            <a:off x="10781050" y="2850557"/>
            <a:ext cx="492443" cy="178680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2000" b="1" dirty="0">
                <a:cs typeface="+mn-ea"/>
                <a:sym typeface="+mn-lt"/>
              </a:rPr>
              <a:t>猜谜语</a:t>
            </a:r>
          </a:p>
        </p:txBody>
      </p:sp>
      <p:sp>
        <p:nvSpPr>
          <p:cNvPr id="9" name="矩形 8"/>
          <p:cNvSpPr/>
          <p:nvPr/>
        </p:nvSpPr>
        <p:spPr>
          <a:xfrm>
            <a:off x="3675324" y="1763233"/>
            <a:ext cx="7005764" cy="396145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b="1" dirty="0">
                <a:cs typeface="+mn-ea"/>
                <a:sym typeface="+mn-lt"/>
              </a:rPr>
              <a:t>游戏名称：</a:t>
            </a:r>
            <a:r>
              <a:rPr lang="zh-CN" altLang="en-US" dirty="0">
                <a:cs typeface="+mn-ea"/>
                <a:sym typeface="+mn-lt"/>
              </a:rPr>
              <a:t>猜谜语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b="1" dirty="0">
                <a:cs typeface="+mn-ea"/>
                <a:sym typeface="+mn-lt"/>
              </a:rPr>
              <a:t>游戏道具：</a:t>
            </a:r>
            <a:r>
              <a:rPr lang="zh-CN" altLang="en-US" dirty="0">
                <a:cs typeface="+mn-ea"/>
                <a:sym typeface="+mn-lt"/>
              </a:rPr>
              <a:t>纸盒 ，写有谜语的纸条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b="1" dirty="0">
                <a:cs typeface="+mn-ea"/>
                <a:sym typeface="+mn-lt"/>
              </a:rPr>
              <a:t>参加人数：</a:t>
            </a:r>
            <a:r>
              <a:rPr lang="zh-CN" altLang="en-US" dirty="0">
                <a:cs typeface="+mn-ea"/>
                <a:sym typeface="+mn-lt"/>
              </a:rPr>
              <a:t>不限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b="1" dirty="0">
                <a:cs typeface="+mn-ea"/>
                <a:sym typeface="+mn-lt"/>
              </a:rPr>
              <a:t>游戏规则：</a:t>
            </a:r>
            <a:r>
              <a:rPr lang="zh-CN" altLang="en-US" dirty="0">
                <a:cs typeface="+mn-ea"/>
                <a:sym typeface="+mn-lt"/>
              </a:rPr>
              <a:t>学生排队从纸盒中抽一张纸条猜谜语，猜对大意就可得奖。如果不能直接猜出谜底，可以取走谜语纸条， 想到后再来对谜底。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b="1" dirty="0">
                <a:cs typeface="+mn-ea"/>
                <a:sym typeface="+mn-lt"/>
              </a:rPr>
              <a:t>游戏奖励：</a:t>
            </a:r>
            <a:r>
              <a:rPr lang="zh-CN" altLang="en-US" dirty="0">
                <a:cs typeface="+mn-ea"/>
                <a:sym typeface="+mn-lt"/>
              </a:rPr>
              <a:t>每猜对一个谜语可以兑奖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张。低年级可以放宽要求。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b="1" dirty="0">
                <a:cs typeface="+mn-ea"/>
                <a:sym typeface="+mn-lt"/>
              </a:rPr>
              <a:t>游戏负责人：</a:t>
            </a:r>
            <a:r>
              <a:rPr lang="en-US" altLang="zh-CN" dirty="0">
                <a:cs typeface="+mn-ea"/>
                <a:sym typeface="+mn-lt"/>
              </a:rPr>
              <a:t>_______________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63233"/>
            <a:ext cx="3961454" cy="39614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8588" y="467975"/>
            <a:ext cx="30348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cs typeface="+mn-ea"/>
                <a:sym typeface="+mn-lt"/>
              </a:rPr>
              <a:t>特色游戏</a:t>
            </a:r>
          </a:p>
        </p:txBody>
      </p:sp>
      <p:sp>
        <p:nvSpPr>
          <p:cNvPr id="8" name="矩形 7"/>
          <p:cNvSpPr/>
          <p:nvPr/>
        </p:nvSpPr>
        <p:spPr>
          <a:xfrm>
            <a:off x="842297" y="1642194"/>
            <a:ext cx="14640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b="1" dirty="0">
                <a:cs typeface="+mn-ea"/>
                <a:sym typeface="+mn-lt"/>
              </a:rPr>
              <a:t>抛绣球 </a:t>
            </a:r>
          </a:p>
        </p:txBody>
      </p:sp>
      <p:sp>
        <p:nvSpPr>
          <p:cNvPr id="10" name="矩形 9"/>
          <p:cNvSpPr/>
          <p:nvPr/>
        </p:nvSpPr>
        <p:spPr>
          <a:xfrm>
            <a:off x="3048000" y="2382858"/>
            <a:ext cx="842264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游戏名称：</a:t>
            </a:r>
            <a:r>
              <a:rPr lang="zh-CN" altLang="en-US" dirty="0">
                <a:cs typeface="+mn-ea"/>
                <a:sym typeface="+mn-lt"/>
              </a:rPr>
              <a:t>抛绣球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游戏道具：</a:t>
            </a:r>
            <a:r>
              <a:rPr lang="zh-CN" altLang="en-US" dirty="0">
                <a:cs typeface="+mn-ea"/>
                <a:sym typeface="+mn-lt"/>
              </a:rPr>
              <a:t>乒乓球</a:t>
            </a:r>
            <a:r>
              <a:rPr lang="en-US" altLang="zh-CN" dirty="0">
                <a:cs typeface="+mn-ea"/>
                <a:sym typeface="+mn-lt"/>
              </a:rPr>
              <a:t>20</a:t>
            </a:r>
            <a:r>
              <a:rPr lang="zh-CN" altLang="en-US" dirty="0">
                <a:cs typeface="+mn-ea"/>
                <a:sym typeface="+mn-lt"/>
              </a:rPr>
              <a:t>个 ，小纸筒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参加人数：</a:t>
            </a:r>
            <a:r>
              <a:rPr lang="zh-CN" altLang="en-US" dirty="0">
                <a:cs typeface="+mn-ea"/>
                <a:sym typeface="+mn-lt"/>
              </a:rPr>
              <a:t>至多</a:t>
            </a: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人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游戏规则：</a:t>
            </a:r>
            <a:r>
              <a:rPr lang="zh-CN" altLang="en-US" dirty="0">
                <a:cs typeface="+mn-ea"/>
                <a:sym typeface="+mn-lt"/>
              </a:rPr>
              <a:t>把乒乓球球投进</a:t>
            </a:r>
            <a:r>
              <a:rPr lang="en-US" altLang="zh-CN" dirty="0">
                <a:cs typeface="+mn-ea"/>
                <a:sym typeface="+mn-lt"/>
              </a:rPr>
              <a:t>2.5</a:t>
            </a:r>
            <a:r>
              <a:rPr lang="zh-CN" altLang="en-US" dirty="0">
                <a:cs typeface="+mn-ea"/>
                <a:sym typeface="+mn-lt"/>
              </a:rPr>
              <a:t>米远的小纸筒，投进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个或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个人以上可得将获奖。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游戏奖励：</a:t>
            </a:r>
            <a:r>
              <a:rPr lang="zh-CN" altLang="en-US" dirty="0">
                <a:cs typeface="+mn-ea"/>
                <a:sym typeface="+mn-lt"/>
              </a:rPr>
              <a:t>投进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到</a:t>
            </a:r>
            <a:r>
              <a:rPr lang="en-US" altLang="zh-CN" dirty="0">
                <a:cs typeface="+mn-ea"/>
                <a:sym typeface="+mn-lt"/>
              </a:rPr>
              <a:t>4</a:t>
            </a:r>
            <a:r>
              <a:rPr lang="zh-CN" altLang="en-US" dirty="0">
                <a:cs typeface="+mn-ea"/>
                <a:sym typeface="+mn-lt"/>
              </a:rPr>
              <a:t>个奖励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张兑奖券，投进</a:t>
            </a:r>
            <a:r>
              <a:rPr lang="en-US" altLang="zh-CN" dirty="0">
                <a:cs typeface="+mn-ea"/>
                <a:sym typeface="+mn-lt"/>
              </a:rPr>
              <a:t>5</a:t>
            </a:r>
            <a:r>
              <a:rPr lang="zh-CN" altLang="en-US" dirty="0">
                <a:cs typeface="+mn-ea"/>
                <a:sym typeface="+mn-lt"/>
              </a:rPr>
              <a:t>到</a:t>
            </a:r>
            <a:r>
              <a:rPr lang="en-US" altLang="zh-CN" dirty="0">
                <a:cs typeface="+mn-ea"/>
                <a:sym typeface="+mn-lt"/>
              </a:rPr>
              <a:t>7</a:t>
            </a:r>
            <a:r>
              <a:rPr lang="zh-CN" altLang="en-US" dirty="0">
                <a:cs typeface="+mn-ea"/>
                <a:sym typeface="+mn-lt"/>
              </a:rPr>
              <a:t>个奖励</a:t>
            </a:r>
            <a:r>
              <a:rPr lang="en-US" altLang="zh-CN" dirty="0">
                <a:cs typeface="+mn-ea"/>
                <a:sym typeface="+mn-lt"/>
              </a:rPr>
              <a:t>4</a:t>
            </a:r>
            <a:r>
              <a:rPr lang="zh-CN" altLang="en-US" dirty="0">
                <a:cs typeface="+mn-ea"/>
                <a:sym typeface="+mn-lt"/>
              </a:rPr>
              <a:t>张兑奖券，投进</a:t>
            </a:r>
            <a:r>
              <a:rPr lang="en-US" altLang="zh-CN" dirty="0">
                <a:cs typeface="+mn-ea"/>
                <a:sym typeface="+mn-lt"/>
              </a:rPr>
              <a:t>8</a:t>
            </a:r>
            <a:r>
              <a:rPr lang="zh-CN" altLang="en-US" dirty="0">
                <a:cs typeface="+mn-ea"/>
                <a:sym typeface="+mn-lt"/>
              </a:rPr>
              <a:t>到</a:t>
            </a:r>
            <a:r>
              <a:rPr lang="en-US" altLang="zh-CN" dirty="0">
                <a:cs typeface="+mn-ea"/>
                <a:sym typeface="+mn-lt"/>
              </a:rPr>
              <a:t>9</a:t>
            </a:r>
            <a:r>
              <a:rPr lang="zh-CN" altLang="en-US" dirty="0">
                <a:cs typeface="+mn-ea"/>
                <a:sym typeface="+mn-lt"/>
              </a:rPr>
              <a:t>个奖励</a:t>
            </a:r>
            <a:r>
              <a:rPr lang="en-US" altLang="zh-CN" dirty="0">
                <a:cs typeface="+mn-ea"/>
                <a:sym typeface="+mn-lt"/>
              </a:rPr>
              <a:t>6</a:t>
            </a:r>
            <a:r>
              <a:rPr lang="zh-CN" altLang="en-US" dirty="0">
                <a:cs typeface="+mn-ea"/>
                <a:sym typeface="+mn-lt"/>
              </a:rPr>
              <a:t>张兑奖券，全中（</a:t>
            </a:r>
            <a:r>
              <a:rPr lang="en-US" altLang="zh-CN" dirty="0">
                <a:cs typeface="+mn-ea"/>
                <a:sym typeface="+mn-lt"/>
              </a:rPr>
              <a:t>10</a:t>
            </a:r>
            <a:r>
              <a:rPr lang="zh-CN" altLang="en-US" dirty="0">
                <a:cs typeface="+mn-ea"/>
                <a:sym typeface="+mn-lt"/>
              </a:rPr>
              <a:t>个）的奖励</a:t>
            </a:r>
            <a:r>
              <a:rPr lang="en-US" altLang="zh-CN" dirty="0">
                <a:cs typeface="+mn-ea"/>
                <a:sym typeface="+mn-lt"/>
              </a:rPr>
              <a:t>10</a:t>
            </a:r>
            <a:r>
              <a:rPr lang="zh-CN" altLang="en-US" dirty="0">
                <a:cs typeface="+mn-ea"/>
                <a:sym typeface="+mn-lt"/>
              </a:rPr>
              <a:t>张兑奖券。低年级可以放宽要求。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游戏负责人：</a:t>
            </a:r>
            <a:r>
              <a:rPr lang="en-US" altLang="zh-CN" dirty="0">
                <a:cs typeface="+mn-ea"/>
                <a:sym typeface="+mn-lt"/>
              </a:rPr>
              <a:t>_______________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871" y="2042304"/>
            <a:ext cx="3891280" cy="38912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8588" y="467975"/>
            <a:ext cx="30348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cs typeface="+mn-ea"/>
                <a:sym typeface="+mn-lt"/>
              </a:rPr>
              <a:t>特色游戏</a:t>
            </a:r>
          </a:p>
        </p:txBody>
      </p:sp>
      <p:sp>
        <p:nvSpPr>
          <p:cNvPr id="7" name="矩形 6"/>
          <p:cNvSpPr/>
          <p:nvPr/>
        </p:nvSpPr>
        <p:spPr>
          <a:xfrm>
            <a:off x="842297" y="1642194"/>
            <a:ext cx="14640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b="1" dirty="0">
                <a:cs typeface="+mn-ea"/>
                <a:sym typeface="+mn-lt"/>
              </a:rPr>
              <a:t>抢凳子 </a:t>
            </a:r>
          </a:p>
        </p:txBody>
      </p:sp>
      <p:sp>
        <p:nvSpPr>
          <p:cNvPr id="9" name="矩形 8"/>
          <p:cNvSpPr/>
          <p:nvPr/>
        </p:nvSpPr>
        <p:spPr>
          <a:xfrm>
            <a:off x="1178560" y="2368957"/>
            <a:ext cx="983488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游戏名称：</a:t>
            </a:r>
            <a:r>
              <a:rPr lang="zh-CN" altLang="en-US" dirty="0">
                <a:cs typeface="+mn-ea"/>
                <a:sym typeface="+mn-lt"/>
              </a:rPr>
              <a:t>抢凳子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游戏道具：</a:t>
            </a:r>
            <a:r>
              <a:rPr lang="zh-CN" altLang="en-US" dirty="0">
                <a:cs typeface="+mn-ea"/>
                <a:sym typeface="+mn-lt"/>
              </a:rPr>
              <a:t>四张凳子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参加人数：</a:t>
            </a:r>
            <a:r>
              <a:rPr lang="en-US" altLang="zh-CN" dirty="0">
                <a:cs typeface="+mn-ea"/>
                <a:sym typeface="+mn-lt"/>
              </a:rPr>
              <a:t>5</a:t>
            </a:r>
            <a:r>
              <a:rPr lang="zh-CN" altLang="en-US" dirty="0">
                <a:cs typeface="+mn-ea"/>
                <a:sym typeface="+mn-lt"/>
              </a:rPr>
              <a:t>人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游戏规则：</a:t>
            </a:r>
            <a:r>
              <a:rPr lang="zh-CN" altLang="en-US" dirty="0">
                <a:cs typeface="+mn-ea"/>
                <a:sym typeface="+mn-lt"/>
              </a:rPr>
              <a:t>开始把凳子成环形摆放，参加人员在凳子处面围圈，主持人说开始，参加人员从凳子绕圈走，主持人说坐下时，参加人员开始抢凳子，没位置坐的为输。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游戏奖励：</a:t>
            </a:r>
            <a:r>
              <a:rPr lang="zh-CN" altLang="en-US" dirty="0">
                <a:cs typeface="+mn-ea"/>
                <a:sym typeface="+mn-lt"/>
              </a:rPr>
              <a:t>胜出的四位同学各奖励</a:t>
            </a: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张。低年级可以放宽要求。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游戏负责人：</a:t>
            </a:r>
            <a:r>
              <a:rPr lang="en-US" altLang="zh-CN" dirty="0">
                <a:cs typeface="+mn-ea"/>
                <a:sym typeface="+mn-lt"/>
              </a:rPr>
              <a:t>_______________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042705" y="1026775"/>
            <a:ext cx="17123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+mn-ea"/>
                <a:sym typeface="+mn-lt"/>
              </a:rPr>
              <a:t>0  2</a:t>
            </a:r>
            <a:endParaRPr lang="zh-CN" altLang="en-US" sz="8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2458" y="2767280"/>
            <a:ext cx="503282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8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+mn-ea"/>
                <a:sym typeface="+mn-lt"/>
              </a:rPr>
              <a:t>亲子</a:t>
            </a:r>
            <a:r>
              <a:rPr lang="zh-CN" altLang="en-US" sz="8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+mn-ea"/>
                <a:sym typeface="+mn-lt"/>
              </a:rPr>
              <a:t>游戏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8588" y="467975"/>
            <a:ext cx="30348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cs typeface="+mn-ea"/>
                <a:sym typeface="+mn-lt"/>
              </a:rPr>
              <a:t>亲子游戏</a:t>
            </a:r>
          </a:p>
        </p:txBody>
      </p:sp>
      <p:sp>
        <p:nvSpPr>
          <p:cNvPr id="8" name="矩形 7"/>
          <p:cNvSpPr/>
          <p:nvPr/>
        </p:nvSpPr>
        <p:spPr>
          <a:xfrm>
            <a:off x="735588" y="1649988"/>
            <a:ext cx="23527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000" b="1" dirty="0">
                <a:cs typeface="+mn-ea"/>
                <a:sym typeface="+mn-lt"/>
              </a:rPr>
              <a:t>1.</a:t>
            </a:r>
            <a:r>
              <a:rPr lang="zh-CN" altLang="en-US" sz="2000" b="1" dirty="0">
                <a:cs typeface="+mn-ea"/>
                <a:sym typeface="+mn-lt"/>
              </a:rPr>
              <a:t>快乐指路 </a:t>
            </a:r>
            <a:endParaRPr lang="en-US" altLang="zh-CN" sz="2000" b="1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2364" y="2656555"/>
            <a:ext cx="4653280" cy="16504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b="1" dirty="0">
                <a:cs typeface="+mn-ea"/>
                <a:sym typeface="+mn-lt"/>
              </a:rPr>
              <a:t>道具：</a:t>
            </a:r>
            <a:r>
              <a:rPr lang="zh-CN" altLang="en-US" dirty="0">
                <a:cs typeface="+mn-ea"/>
                <a:sym typeface="+mn-lt"/>
              </a:rPr>
              <a:t>眼罩或丝巾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b="1" dirty="0">
                <a:cs typeface="+mn-ea"/>
                <a:sym typeface="+mn-lt"/>
              </a:rPr>
              <a:t>玩法：</a:t>
            </a:r>
            <a:r>
              <a:rPr lang="zh-CN" altLang="en-US" dirty="0">
                <a:cs typeface="+mn-ea"/>
                <a:sym typeface="+mn-lt"/>
              </a:rPr>
              <a:t>用眼罩或丝巾将家长的眼睛蒙住，家长背着孩子，由孩子指挥家长前行。 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12364" y="4531248"/>
            <a:ext cx="9967272" cy="865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点评：</a:t>
            </a:r>
            <a:r>
              <a:rPr lang="zh-CN" altLang="en-US" dirty="0">
                <a:cs typeface="+mn-ea"/>
                <a:sym typeface="+mn-lt"/>
              </a:rPr>
              <a:t>这个游戏能够提高孩子的表达能力，加强家庭成员间的理解和默契。家长要对孩子完全信任才敢迈步，游戏正是通过双方的体会和感觉，让彼此的信任感得以提升。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40008">
            <a:off x="6045200" y="883919"/>
            <a:ext cx="5323840" cy="39928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8588" y="467975"/>
            <a:ext cx="30348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cs typeface="+mn-ea"/>
                <a:sym typeface="+mn-lt"/>
              </a:rPr>
              <a:t>亲子游戏</a:t>
            </a:r>
          </a:p>
        </p:txBody>
      </p:sp>
      <p:sp>
        <p:nvSpPr>
          <p:cNvPr id="9" name="矩形 8"/>
          <p:cNvSpPr/>
          <p:nvPr/>
        </p:nvSpPr>
        <p:spPr>
          <a:xfrm>
            <a:off x="735588" y="1649988"/>
            <a:ext cx="46593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000" b="1" dirty="0">
                <a:cs typeface="+mn-ea"/>
                <a:sym typeface="+mn-lt"/>
              </a:rPr>
              <a:t>2. </a:t>
            </a:r>
            <a:r>
              <a:rPr lang="zh-CN" altLang="en-US" sz="2000" b="1" dirty="0">
                <a:cs typeface="+mn-ea"/>
                <a:sym typeface="+mn-lt"/>
              </a:rPr>
              <a:t>运球走</a:t>
            </a:r>
            <a:r>
              <a:rPr lang="en-US" altLang="zh-CN" sz="2000" b="1" dirty="0">
                <a:cs typeface="+mn-ea"/>
                <a:sym typeface="+mn-lt"/>
              </a:rPr>
              <a:t>(</a:t>
            </a:r>
            <a:r>
              <a:rPr lang="zh-CN" altLang="en-US" sz="2000" b="1" dirty="0">
                <a:cs typeface="+mn-ea"/>
                <a:sym typeface="+mn-lt"/>
              </a:rPr>
              <a:t>每个家庭一大一小</a:t>
            </a:r>
            <a:r>
              <a:rPr lang="en-US" altLang="zh-CN" sz="2000" b="1" dirty="0">
                <a:cs typeface="+mn-ea"/>
                <a:sym typeface="+mn-lt"/>
              </a:rPr>
              <a:t>) 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613804" y="2671420"/>
            <a:ext cx="669427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活动目的：</a:t>
            </a:r>
            <a:r>
              <a:rPr lang="zh-CN" altLang="en-US" dirty="0">
                <a:cs typeface="+mn-ea"/>
                <a:sym typeface="+mn-lt"/>
              </a:rPr>
              <a:t>提高孩子动作的稳定性，培养幼儿细心、沉稳的性格。      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材料准备：</a:t>
            </a:r>
            <a:r>
              <a:rPr lang="zh-CN" altLang="en-US" dirty="0">
                <a:cs typeface="+mn-ea"/>
                <a:sym typeface="+mn-lt"/>
              </a:rPr>
              <a:t>乒乓球、乒乓球板和瓶盖、计时器        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游戏玩法：</a:t>
            </a:r>
            <a:r>
              <a:rPr lang="zh-CN" altLang="en-US" dirty="0">
                <a:cs typeface="+mn-ea"/>
                <a:sym typeface="+mn-lt"/>
              </a:rPr>
              <a:t>孩子和家长分别站在场地的两端。游戏开始，家长手持乒乓球 拍，托球跑到孩子处将乒乓球放在孩子的瓶盖上，孩子手托瓶 盖将球运送到终点。先到达终点者为胜。        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游戏规则：</a:t>
            </a:r>
            <a:r>
              <a:rPr lang="zh-CN" altLang="en-US" dirty="0">
                <a:cs typeface="+mn-ea"/>
                <a:sym typeface="+mn-lt"/>
              </a:rPr>
              <a:t>家长和孩子不得用手扶乒乓球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028" y="2050098"/>
            <a:ext cx="4387812" cy="43878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8588" y="467975"/>
            <a:ext cx="30348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cs typeface="+mn-ea"/>
                <a:sym typeface="+mn-lt"/>
              </a:rPr>
              <a:t>亲子游戏</a:t>
            </a:r>
          </a:p>
        </p:txBody>
      </p:sp>
      <p:sp>
        <p:nvSpPr>
          <p:cNvPr id="7" name="矩形 6"/>
          <p:cNvSpPr/>
          <p:nvPr/>
        </p:nvSpPr>
        <p:spPr>
          <a:xfrm>
            <a:off x="10893782" y="1997927"/>
            <a:ext cx="492443" cy="333857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en-US" altLang="zh-CN" sz="2000" b="1" dirty="0">
                <a:cs typeface="+mn-ea"/>
                <a:sym typeface="+mn-lt"/>
              </a:rPr>
              <a:t>3.</a:t>
            </a:r>
            <a:r>
              <a:rPr lang="zh-CN" altLang="en-US" sz="2000" b="1" dirty="0">
                <a:cs typeface="+mn-ea"/>
                <a:sym typeface="+mn-lt"/>
              </a:rPr>
              <a:t>赶小猪（孩子与双亲） </a:t>
            </a:r>
            <a:endParaRPr lang="zh-CN" altLang="en-US" sz="2000" dirty="0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840" y="2064680"/>
            <a:ext cx="4312920" cy="431292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108190" y="1778000"/>
            <a:ext cx="6694140" cy="377842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b="1" dirty="0">
                <a:cs typeface="+mn-ea"/>
                <a:sym typeface="+mn-lt"/>
              </a:rPr>
              <a:t>活动目的：</a:t>
            </a:r>
            <a:r>
              <a:rPr lang="zh-CN" altLang="en-US" dirty="0">
                <a:cs typeface="+mn-ea"/>
                <a:sym typeface="+mn-lt"/>
              </a:rPr>
              <a:t>培养孩子的灵活性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300000"/>
              </a:lnSpc>
            </a:pPr>
            <a:r>
              <a:rPr lang="zh-CN" altLang="en-US" b="1" dirty="0">
                <a:cs typeface="+mn-ea"/>
                <a:sym typeface="+mn-lt"/>
              </a:rPr>
              <a:t>材料准备：</a:t>
            </a:r>
            <a:r>
              <a:rPr lang="zh-CN" altLang="en-US" dirty="0">
                <a:cs typeface="+mn-ea"/>
                <a:sym typeface="+mn-lt"/>
              </a:rPr>
              <a:t>羽毛球拍、排球、计时器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300000"/>
              </a:lnSpc>
            </a:pPr>
            <a:r>
              <a:rPr lang="zh-CN" altLang="en-US" b="1" dirty="0">
                <a:cs typeface="+mn-ea"/>
                <a:sym typeface="+mn-lt"/>
              </a:rPr>
              <a:t>游戏方法</a:t>
            </a:r>
            <a:r>
              <a:rPr lang="zh-CN" altLang="en-US" dirty="0">
                <a:cs typeface="+mn-ea"/>
                <a:sym typeface="+mn-lt"/>
              </a:rPr>
              <a:t>：家长和孩子各自站在标志线相对的两头，孩子拿着羽毛球拍把皮球赶到家长那里；家长拿着羽毛球拍把皮球赶到小朋友一端，交给本组的下一个家庭，全组跑完，游戏就结束。以先跑完的队为胜。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8588" y="467975"/>
            <a:ext cx="30348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cs typeface="+mn-ea"/>
                <a:sym typeface="+mn-lt"/>
              </a:rPr>
              <a:t>亲子游戏</a:t>
            </a:r>
          </a:p>
        </p:txBody>
      </p:sp>
      <p:sp>
        <p:nvSpPr>
          <p:cNvPr id="9" name="矩形 8"/>
          <p:cNvSpPr/>
          <p:nvPr/>
        </p:nvSpPr>
        <p:spPr>
          <a:xfrm>
            <a:off x="735588" y="1649988"/>
            <a:ext cx="46593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000" b="1" dirty="0">
                <a:cs typeface="+mn-ea"/>
                <a:sym typeface="+mn-lt"/>
              </a:rPr>
              <a:t>4.</a:t>
            </a:r>
            <a:r>
              <a:rPr lang="zh-CN" altLang="en-US" sz="2000" b="1" dirty="0">
                <a:cs typeface="+mn-ea"/>
                <a:sym typeface="+mn-lt"/>
              </a:rPr>
              <a:t>剥鹌鹑蛋（孩子与双亲） </a:t>
            </a:r>
            <a:endParaRPr lang="zh-CN" altLang="en-US" sz="2000" dirty="0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644214" y="2823911"/>
            <a:ext cx="4528747" cy="888953"/>
            <a:chOff x="3491044" y="4562870"/>
            <a:chExt cx="4528747" cy="888953"/>
          </a:xfrm>
        </p:grpSpPr>
        <p:sp>
          <p:nvSpPr>
            <p:cNvPr id="11" name="对话气泡: 圆角矩形 10"/>
            <p:cNvSpPr/>
            <p:nvPr/>
          </p:nvSpPr>
          <p:spPr>
            <a:xfrm rot="16200000">
              <a:off x="5310941" y="2742973"/>
              <a:ext cx="888953" cy="4528747"/>
            </a:xfrm>
            <a:prstGeom prst="wedgeRoundRectCallout">
              <a:avLst>
                <a:gd name="adj1" fmla="val 5291"/>
                <a:gd name="adj2" fmla="val 55486"/>
                <a:gd name="adj3" fmla="val 16667"/>
              </a:avLst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547092" y="4615347"/>
              <a:ext cx="4413875" cy="7797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cs typeface="+mn-ea"/>
                  <a:sym typeface="+mn-lt"/>
                </a:rPr>
                <a:t>活动目的：</a:t>
              </a:r>
              <a:r>
                <a:rPr lang="zh-CN" altLang="en-US" sz="1600" dirty="0">
                  <a:cs typeface="+mn-ea"/>
                  <a:sym typeface="+mn-lt"/>
                </a:rPr>
                <a:t>锻炼孩子的灵活性，让孩子学会感恩 材料准备：熟的鹌鹑蛋若干 </a:t>
              </a:r>
              <a:endParaRPr lang="en-US" altLang="zh-CN" sz="1600" dirty="0"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368554" y="4165599"/>
            <a:ext cx="5310840" cy="1113443"/>
            <a:chOff x="3491044" y="4562870"/>
            <a:chExt cx="4167033" cy="888953"/>
          </a:xfrm>
        </p:grpSpPr>
        <p:sp>
          <p:nvSpPr>
            <p:cNvPr id="14" name="对话气泡: 圆角矩形 13"/>
            <p:cNvSpPr/>
            <p:nvPr/>
          </p:nvSpPr>
          <p:spPr>
            <a:xfrm rot="16200000">
              <a:off x="5130084" y="2923831"/>
              <a:ext cx="888953" cy="4167032"/>
            </a:xfrm>
            <a:prstGeom prst="wedgeRoundRectCallout">
              <a:avLst>
                <a:gd name="adj1" fmla="val 5291"/>
                <a:gd name="adj2" fmla="val 55486"/>
                <a:gd name="adj3" fmla="val 16667"/>
              </a:avLst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491044" y="4684543"/>
              <a:ext cx="4119889" cy="622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cs typeface="+mn-ea"/>
                  <a:sym typeface="+mn-lt"/>
                </a:rPr>
                <a:t>游戏方法：</a:t>
              </a:r>
              <a:r>
                <a:rPr lang="zh-CN" altLang="en-US" sz="1600" dirty="0">
                  <a:cs typeface="+mn-ea"/>
                  <a:sym typeface="+mn-lt"/>
                </a:rPr>
                <a:t>家长和孩子各自在两边，每人三个鹌鹑蛋，看谁剥得快，剥完送给家长品尝。用时最少为胜。</a:t>
              </a: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9394" y="859668"/>
            <a:ext cx="6065520" cy="60655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8588" y="467975"/>
            <a:ext cx="30348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cs typeface="+mn-ea"/>
                <a:sym typeface="+mn-lt"/>
              </a:rPr>
              <a:t>亲子游戏</a:t>
            </a:r>
          </a:p>
        </p:txBody>
      </p:sp>
      <p:sp>
        <p:nvSpPr>
          <p:cNvPr id="17" name="矩形 16"/>
          <p:cNvSpPr/>
          <p:nvPr/>
        </p:nvSpPr>
        <p:spPr>
          <a:xfrm>
            <a:off x="10884070" y="1516241"/>
            <a:ext cx="492443" cy="419930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en-US" altLang="zh-CN" sz="2000" b="1" dirty="0">
                <a:cs typeface="+mn-ea"/>
                <a:sym typeface="+mn-lt"/>
              </a:rPr>
              <a:t>5. </a:t>
            </a:r>
            <a:r>
              <a:rPr lang="zh-CN" altLang="en-US" sz="2000" b="1" dirty="0">
                <a:cs typeface="+mn-ea"/>
                <a:sym typeface="+mn-lt"/>
              </a:rPr>
              <a:t>踩气球（家庭中一大一小） 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68235" y="1582281"/>
            <a:ext cx="5447645" cy="406722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游戏目的：</a:t>
            </a:r>
            <a:r>
              <a:rPr lang="zh-CN" altLang="en-US" dirty="0">
                <a:cs typeface="+mn-ea"/>
                <a:sym typeface="+mn-lt"/>
              </a:rPr>
              <a:t>检查孩子的眼力和敏捷度     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材料准备：</a:t>
            </a:r>
            <a:r>
              <a:rPr lang="zh-CN" altLang="en-US" dirty="0">
                <a:cs typeface="+mn-ea"/>
                <a:sym typeface="+mn-lt"/>
              </a:rPr>
              <a:t>气球、绑绳  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b="1" dirty="0">
                <a:cs typeface="+mn-ea"/>
                <a:sym typeface="+mn-lt"/>
              </a:rPr>
              <a:t>游戏方法：</a:t>
            </a:r>
            <a:r>
              <a:rPr lang="zh-CN" altLang="en-US" dirty="0">
                <a:cs typeface="+mn-ea"/>
                <a:sym typeface="+mn-lt"/>
              </a:rPr>
              <a:t>在一个</a:t>
            </a:r>
            <a:r>
              <a:rPr lang="en-US" altLang="zh-CN" dirty="0">
                <a:cs typeface="+mn-ea"/>
                <a:sym typeface="+mn-lt"/>
              </a:rPr>
              <a:t>5</a:t>
            </a:r>
            <a:r>
              <a:rPr lang="zh-CN" altLang="en-US" dirty="0">
                <a:cs typeface="+mn-ea"/>
                <a:sym typeface="+mn-lt"/>
              </a:rPr>
              <a:t>平方米的区域内用脚踩破他人脚上绑的气球，直到游戏时间结束。一个小朋友和一个家长分别脚上绑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个气球，每个人不能出圈，只能用脚，否则视为违规，取消继续比赛的资格。在比赛时间内踩别人的气球，并躲开别人不让踩破自己脚上的气球，剩下多的</a:t>
            </a: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个小朋友获得奖励。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79911" y="1011356"/>
            <a:ext cx="6945431" cy="52090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1600" y="555033"/>
            <a:ext cx="27605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目  录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465219" y="2251953"/>
            <a:ext cx="2060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特色游戏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710907" y="3487208"/>
            <a:ext cx="2249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亲子游戏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263762" y="2113453"/>
            <a:ext cx="10730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01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559229" y="3348708"/>
            <a:ext cx="1041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02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xmlns="" id="{EB684C7E-20A7-9694-F2D4-694B922B40F4}"/>
              </a:ext>
            </a:extLst>
          </p:cNvPr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http://</a:t>
            </a:r>
            <a:r>
              <a:rPr lang="en-US" altLang="zh-CN" sz="100" dirty="0" smtClean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www.ypppt.com/hangye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8588" y="467975"/>
            <a:ext cx="30348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cs typeface="+mn-ea"/>
                <a:sym typeface="+mn-lt"/>
              </a:rPr>
              <a:t>亲子游戏</a:t>
            </a:r>
          </a:p>
        </p:txBody>
      </p:sp>
      <p:sp>
        <p:nvSpPr>
          <p:cNvPr id="7" name="矩形 6"/>
          <p:cNvSpPr/>
          <p:nvPr/>
        </p:nvSpPr>
        <p:spPr>
          <a:xfrm>
            <a:off x="735588" y="1649988"/>
            <a:ext cx="41920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000" b="1" dirty="0">
                <a:cs typeface="+mn-ea"/>
                <a:sym typeface="+mn-lt"/>
              </a:rPr>
              <a:t>6. </a:t>
            </a:r>
            <a:r>
              <a:rPr lang="zh-CN" altLang="en-US" sz="2000" b="1" dirty="0">
                <a:cs typeface="+mn-ea"/>
                <a:sym typeface="+mn-lt"/>
              </a:rPr>
              <a:t>击鼓传花（孩子与双亲） </a:t>
            </a:r>
            <a:endParaRPr lang="en-US" altLang="zh-CN" sz="2000" b="1" dirty="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47409" y="2456098"/>
            <a:ext cx="989718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b="1" dirty="0">
                <a:cs typeface="+mn-ea"/>
                <a:sym typeface="+mn-lt"/>
              </a:rPr>
              <a:t>材料准备：</a:t>
            </a:r>
            <a:r>
              <a:rPr lang="zh-CN" altLang="en-US" dirty="0">
                <a:cs typeface="+mn-ea"/>
                <a:sym typeface="+mn-lt"/>
              </a:rPr>
              <a:t>鼓或音乐、丝巾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b="1" dirty="0">
                <a:cs typeface="+mn-ea"/>
                <a:sym typeface="+mn-lt"/>
              </a:rPr>
              <a:t>游戏方法：</a:t>
            </a:r>
            <a:r>
              <a:rPr lang="zh-CN" altLang="en-US" dirty="0">
                <a:cs typeface="+mn-ea"/>
                <a:sym typeface="+mn-lt"/>
              </a:rPr>
              <a:t>所有人围坐一圈，由一人蒙着眼睛放音乐，在此同时开始依序传递道具“花”，传递速度跟随鼓点节奏变化而变化，随着鼓点停止而停止，此时“花”落在谁手上则要接受奖励，小朋友或家庭站出来表演一个节目，形式不限，时间</a:t>
            </a:r>
            <a:r>
              <a:rPr lang="en-US" altLang="zh-CN" dirty="0">
                <a:cs typeface="+mn-ea"/>
                <a:sym typeface="+mn-lt"/>
              </a:rPr>
              <a:t>5</a:t>
            </a:r>
            <a:r>
              <a:rPr lang="zh-CN" altLang="en-US" dirty="0">
                <a:cs typeface="+mn-ea"/>
                <a:sym typeface="+mn-lt"/>
              </a:rPr>
              <a:t>分钟内。就这样反复。每个表演过节目的人都将获得一份鼓励奖。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14160" y="3714984"/>
            <a:ext cx="5136215" cy="3852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8588" y="467975"/>
            <a:ext cx="30348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cs typeface="+mn-ea"/>
                <a:sym typeface="+mn-lt"/>
              </a:rPr>
              <a:t>亲子游戏</a:t>
            </a:r>
          </a:p>
        </p:txBody>
      </p:sp>
      <p:sp>
        <p:nvSpPr>
          <p:cNvPr id="10" name="矩形 9"/>
          <p:cNvSpPr/>
          <p:nvPr/>
        </p:nvSpPr>
        <p:spPr>
          <a:xfrm>
            <a:off x="10524861" y="2166114"/>
            <a:ext cx="492443" cy="308457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en-US" altLang="zh-CN" sz="2000" b="1" dirty="0">
                <a:cs typeface="+mn-ea"/>
                <a:sym typeface="+mn-lt"/>
              </a:rPr>
              <a:t>7.</a:t>
            </a:r>
            <a:r>
              <a:rPr lang="zh-CN" altLang="en-US" sz="2000" b="1" dirty="0">
                <a:cs typeface="+mn-ea"/>
                <a:sym typeface="+mn-lt"/>
              </a:rPr>
              <a:t>我的宝宝在哪里 </a:t>
            </a:r>
            <a:endParaRPr lang="zh-CN" altLang="en-US" sz="2000" dirty="0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5862" y="1427480"/>
            <a:ext cx="4739640" cy="473964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683778" y="1767840"/>
            <a:ext cx="5620769" cy="388112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b="1" dirty="0">
                <a:cs typeface="+mn-ea"/>
                <a:sym typeface="+mn-lt"/>
              </a:rPr>
              <a:t>准备：</a:t>
            </a:r>
            <a:r>
              <a:rPr lang="zh-CN" altLang="en-US" dirty="0">
                <a:cs typeface="+mn-ea"/>
                <a:sym typeface="+mn-lt"/>
              </a:rPr>
              <a:t>布带若干     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b="1" dirty="0">
                <a:cs typeface="+mn-ea"/>
                <a:sym typeface="+mn-lt"/>
              </a:rPr>
              <a:t>玩法：</a:t>
            </a:r>
            <a:r>
              <a:rPr lang="zh-CN" altLang="en-US" dirty="0">
                <a:cs typeface="+mn-ea"/>
                <a:sym typeface="+mn-lt"/>
              </a:rPr>
              <a:t>每个家庭由一名家长和一名幼儿参加，请幼儿手拉手围成圆圈，相应的家长蒙上眼睛站在圈内，幼儿手拉手边唱歌边绕着家长转，唱完歌曲立定，然后请家长去寻找自己的宝宝。     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b="1" dirty="0">
                <a:cs typeface="+mn-ea"/>
                <a:sym typeface="+mn-lt"/>
              </a:rPr>
              <a:t>要求：</a:t>
            </a:r>
            <a:r>
              <a:rPr lang="zh-CN" altLang="en-US" dirty="0">
                <a:cs typeface="+mn-ea"/>
                <a:sym typeface="+mn-lt"/>
              </a:rPr>
              <a:t>幼儿不能发出声音，去找父母，父母通过触摸找到自己的宝宝。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8588" y="467975"/>
            <a:ext cx="30348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cs typeface="+mn-ea"/>
                <a:sym typeface="+mn-lt"/>
              </a:rPr>
              <a:t>亲子游戏</a:t>
            </a:r>
          </a:p>
        </p:txBody>
      </p:sp>
      <p:sp>
        <p:nvSpPr>
          <p:cNvPr id="7" name="矩形 6"/>
          <p:cNvSpPr/>
          <p:nvPr/>
        </p:nvSpPr>
        <p:spPr>
          <a:xfrm>
            <a:off x="735588" y="1649988"/>
            <a:ext cx="18958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000" b="1" dirty="0">
                <a:cs typeface="+mn-ea"/>
                <a:sym typeface="+mn-lt"/>
              </a:rPr>
              <a:t>8.</a:t>
            </a:r>
            <a:r>
              <a:rPr lang="zh-CN" altLang="en-US" sz="2000" b="1" dirty="0">
                <a:cs typeface="+mn-ea"/>
                <a:sym typeface="+mn-lt"/>
              </a:rPr>
              <a:t>踩气球 </a:t>
            </a:r>
            <a:endParaRPr lang="zh-CN" altLang="en-US" sz="2000" dirty="0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79722">
            <a:off x="8165561" y="778946"/>
            <a:ext cx="3474291" cy="347429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595120" y="2613982"/>
            <a:ext cx="9001760" cy="2723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b="1" dirty="0">
                <a:cs typeface="+mn-ea"/>
                <a:sym typeface="+mn-lt"/>
              </a:rPr>
              <a:t>准备：</a:t>
            </a:r>
            <a:r>
              <a:rPr lang="zh-CN" altLang="en-US" dirty="0">
                <a:cs typeface="+mn-ea"/>
                <a:sym typeface="+mn-lt"/>
              </a:rPr>
              <a:t>气球若干     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b="1" dirty="0">
                <a:cs typeface="+mn-ea"/>
                <a:sym typeface="+mn-lt"/>
              </a:rPr>
              <a:t>玩法：</a:t>
            </a:r>
            <a:r>
              <a:rPr lang="zh-CN" altLang="en-US" dirty="0">
                <a:cs typeface="+mn-ea"/>
                <a:sym typeface="+mn-lt"/>
              </a:rPr>
              <a:t>每个家庭由一名家长和一名幼儿参加，老师给每个家庭发一个气球和一根细绳，请家长将气球吹大绑在自己的脚腕，身背幼儿。听到老师的口令游戏开始，家长就背着宝宝踩其他家庭的气球，气球被踩爆即被淘汰，比一比谁是冠军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8588" y="467975"/>
            <a:ext cx="30348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cs typeface="+mn-ea"/>
                <a:sym typeface="+mn-lt"/>
              </a:rPr>
              <a:t>亲子游戏</a:t>
            </a:r>
          </a:p>
        </p:txBody>
      </p:sp>
      <p:sp>
        <p:nvSpPr>
          <p:cNvPr id="9" name="矩形 8"/>
          <p:cNvSpPr/>
          <p:nvPr/>
        </p:nvSpPr>
        <p:spPr>
          <a:xfrm>
            <a:off x="735588" y="1649988"/>
            <a:ext cx="27086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000" b="1" dirty="0">
                <a:cs typeface="+mn-ea"/>
                <a:sym typeface="+mn-lt"/>
              </a:rPr>
              <a:t>9.</a:t>
            </a:r>
            <a:r>
              <a:rPr lang="zh-CN" altLang="en-US" sz="2000" b="1" dirty="0">
                <a:cs typeface="+mn-ea"/>
                <a:sym typeface="+mn-lt"/>
              </a:rPr>
              <a:t>小脚踩大脚      </a:t>
            </a:r>
            <a:endParaRPr lang="en-US" altLang="zh-CN" sz="2000" b="1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45760" y="2556644"/>
            <a:ext cx="5882640" cy="2723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b="1" dirty="0">
                <a:cs typeface="+mn-ea"/>
                <a:sym typeface="+mn-lt"/>
              </a:rPr>
              <a:t>玩法：</a:t>
            </a:r>
            <a:r>
              <a:rPr lang="zh-CN" altLang="en-US" dirty="0">
                <a:cs typeface="+mn-ea"/>
                <a:sym typeface="+mn-lt"/>
              </a:rPr>
              <a:t>每个家庭由一名家长和一名幼儿参加，幼儿双脚踩在家长的脚上，家长和幼儿手拉手，听到口令后，家长带着幼儿向前跑，幼儿双脚不能离开家长的脚，看看谁先到终点。 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49656">
            <a:off x="485599" y="1946616"/>
            <a:ext cx="5988499" cy="44913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8588" y="467975"/>
            <a:ext cx="30348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cs typeface="+mn-ea"/>
                <a:sym typeface="+mn-lt"/>
              </a:rPr>
              <a:t>亲子游戏</a:t>
            </a:r>
          </a:p>
        </p:txBody>
      </p:sp>
      <p:sp>
        <p:nvSpPr>
          <p:cNvPr id="7" name="矩形 6"/>
          <p:cNvSpPr/>
          <p:nvPr/>
        </p:nvSpPr>
        <p:spPr>
          <a:xfrm>
            <a:off x="735588" y="1649988"/>
            <a:ext cx="18247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000" b="1" dirty="0">
                <a:cs typeface="+mn-ea"/>
                <a:sym typeface="+mn-lt"/>
              </a:rPr>
              <a:t>10.</a:t>
            </a:r>
            <a:r>
              <a:rPr lang="zh-CN" altLang="en-US" sz="2000" b="1" dirty="0">
                <a:cs typeface="+mn-ea"/>
                <a:sym typeface="+mn-lt"/>
              </a:rPr>
              <a:t>揪尾巴 </a:t>
            </a:r>
            <a:endParaRPr lang="zh-CN" altLang="en-US" sz="2000" dirty="0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495099" y="1382278"/>
            <a:ext cx="4841084" cy="4841084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27448" y="2690336"/>
            <a:ext cx="6858000" cy="2204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b="1" dirty="0">
                <a:cs typeface="+mn-ea"/>
                <a:sym typeface="+mn-lt"/>
              </a:rPr>
              <a:t>准备：</a:t>
            </a:r>
            <a:r>
              <a:rPr lang="zh-CN" altLang="en-US" dirty="0">
                <a:cs typeface="+mn-ea"/>
                <a:sym typeface="+mn-lt"/>
              </a:rPr>
              <a:t>尾巴若干      </a:t>
            </a:r>
            <a:endParaRPr lang="en-US" altLang="zh-CN" b="1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b="1" dirty="0">
                <a:cs typeface="+mn-ea"/>
                <a:sym typeface="+mn-lt"/>
              </a:rPr>
              <a:t>玩法：</a:t>
            </a:r>
            <a:r>
              <a:rPr lang="zh-CN" altLang="en-US" dirty="0">
                <a:cs typeface="+mn-ea"/>
                <a:sym typeface="+mn-lt"/>
              </a:rPr>
              <a:t>每个家庭由一名家长和一名幼儿参加，家长将孩子抱在怀里，在幼儿的屁股上挂一条尾巴，听到口令后开始游戏，在保护好自己的尾巴的同时将别人的尾巴揪下来。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8588" y="467975"/>
            <a:ext cx="30348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cs typeface="+mn-ea"/>
                <a:sym typeface="+mn-lt"/>
              </a:rPr>
              <a:t>亲子游戏</a:t>
            </a:r>
          </a:p>
        </p:txBody>
      </p:sp>
      <p:sp>
        <p:nvSpPr>
          <p:cNvPr id="9" name="矩形 8"/>
          <p:cNvSpPr/>
          <p:nvPr/>
        </p:nvSpPr>
        <p:spPr>
          <a:xfrm>
            <a:off x="735588" y="1649988"/>
            <a:ext cx="28610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000" b="1" dirty="0">
                <a:cs typeface="+mn-ea"/>
                <a:sym typeface="+mn-lt"/>
              </a:rPr>
              <a:t>11.</a:t>
            </a:r>
            <a:r>
              <a:rPr lang="zh-CN" altLang="en-US" sz="2000" b="1" dirty="0">
                <a:cs typeface="+mn-ea"/>
                <a:sym typeface="+mn-lt"/>
              </a:rPr>
              <a:t>快乐贴贴贴 </a:t>
            </a:r>
            <a:endParaRPr lang="zh-CN" altLang="en-US" sz="2000" dirty="0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62653" y="2862578"/>
            <a:ext cx="4528747" cy="478089"/>
            <a:chOff x="3491044" y="4562869"/>
            <a:chExt cx="4528747" cy="478089"/>
          </a:xfrm>
        </p:grpSpPr>
        <p:sp>
          <p:nvSpPr>
            <p:cNvPr id="11" name="对话气泡: 圆角矩形 10"/>
            <p:cNvSpPr/>
            <p:nvPr/>
          </p:nvSpPr>
          <p:spPr>
            <a:xfrm rot="16200000">
              <a:off x="5516373" y="2537540"/>
              <a:ext cx="478089" cy="4528747"/>
            </a:xfrm>
            <a:prstGeom prst="wedgeRoundRectCallout">
              <a:avLst>
                <a:gd name="adj1" fmla="val -49962"/>
                <a:gd name="adj2" fmla="val 55037"/>
                <a:gd name="adj3" fmla="val 16667"/>
              </a:avLst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548480" y="4632637"/>
              <a:ext cx="44138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cs typeface="+mn-ea"/>
                  <a:sym typeface="+mn-lt"/>
                </a:rPr>
                <a:t>准备：</a:t>
              </a:r>
              <a:r>
                <a:rPr lang="zh-CN" altLang="en-US" sz="1600" dirty="0">
                  <a:cs typeface="+mn-ea"/>
                  <a:sym typeface="+mn-lt"/>
                </a:rPr>
                <a:t>绳子一条，贴画若干，计时器一个     </a:t>
              </a:r>
              <a:endParaRPr lang="en-US" altLang="zh-CN" sz="1600" dirty="0">
                <a:cs typeface="+mn-ea"/>
                <a:sym typeface="+mn-lt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062706" y="2717857"/>
            <a:ext cx="5546707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玩法：</a:t>
            </a:r>
            <a:r>
              <a:rPr lang="zh-CN" altLang="en-US" dirty="0">
                <a:cs typeface="+mn-ea"/>
                <a:sym typeface="+mn-lt"/>
              </a:rPr>
              <a:t>孩子与家长一组，两组便可开始游戏。两名家长分别背靠背被一条绳子套住，两个幼儿分别站在家长对面的一条线后，游戏开始，每组家长使劲往自己孩子那一边靠拢，当一方家长靠近自己孩子的线上时，孩子为家长脸上贴上贴画，在规定时间内，哪位家长脸上的贴画多，就为最后获胜者。     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45641" y="3555432"/>
            <a:ext cx="4257040" cy="2204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b="1" dirty="0">
                <a:cs typeface="+mn-ea"/>
                <a:sym typeface="+mn-lt"/>
              </a:rPr>
              <a:t>规则： </a:t>
            </a:r>
            <a:endParaRPr lang="en-US" altLang="zh-CN" b="1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>
                <a:cs typeface="+mn-ea"/>
                <a:sym typeface="+mn-lt"/>
              </a:rPr>
              <a:t>、当家长脚踩到线时，宝宝才可以贴。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、贴画只能贴在脸上。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、小朋友不能超出线外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792" y="767080"/>
            <a:ext cx="3992880" cy="39928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421554" y="1054100"/>
            <a:ext cx="553998" cy="34188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六一儿童节小游戏活动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112434" y="1658502"/>
            <a:ext cx="553998" cy="28144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汇报人</a:t>
            </a:r>
            <a:r>
              <a:rPr lang="zh-CN" alt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：</a:t>
            </a: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优品</a:t>
            </a:r>
            <a:r>
              <a:rPr lang="en-US" altLang="zh-CN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PPT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422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130069" y="1026775"/>
            <a:ext cx="153760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+mn-ea"/>
                <a:sym typeface="+mn-lt"/>
              </a:rPr>
              <a:t>0  1</a:t>
            </a:r>
            <a:endParaRPr lang="zh-CN" altLang="en-US" sz="8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2458" y="2767280"/>
            <a:ext cx="503282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8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+mn-ea"/>
                <a:sym typeface="+mn-lt"/>
              </a:rPr>
              <a:t>特色游戏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8588" y="467975"/>
            <a:ext cx="30348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cs typeface="+mn-ea"/>
                <a:sym typeface="+mn-lt"/>
              </a:rPr>
              <a:t>特色游戏</a:t>
            </a:r>
          </a:p>
        </p:txBody>
      </p:sp>
      <p:sp>
        <p:nvSpPr>
          <p:cNvPr id="8" name="矩形 7"/>
          <p:cNvSpPr/>
          <p:nvPr/>
        </p:nvSpPr>
        <p:spPr>
          <a:xfrm>
            <a:off x="3718560" y="2480096"/>
            <a:ext cx="815848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cs typeface="+mn-ea"/>
                <a:sym typeface="+mn-lt"/>
              </a:rPr>
              <a:t>游戏名称：</a:t>
            </a:r>
            <a:r>
              <a:rPr lang="zh-CN" altLang="en-US" dirty="0">
                <a:cs typeface="+mn-ea"/>
                <a:sym typeface="+mn-lt"/>
              </a:rPr>
              <a:t>运输乒乓球 </a:t>
            </a:r>
            <a:endParaRPr lang="en-US" altLang="zh-CN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cs typeface="+mn-ea"/>
                <a:sym typeface="+mn-lt"/>
              </a:rPr>
              <a:t>游戏道具：</a:t>
            </a:r>
            <a:r>
              <a:rPr lang="zh-CN" altLang="en-US" dirty="0">
                <a:cs typeface="+mn-ea"/>
                <a:sym typeface="+mn-lt"/>
              </a:rPr>
              <a:t>乒乓球一副 </a:t>
            </a:r>
            <a:endParaRPr lang="en-US" altLang="zh-CN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cs typeface="+mn-ea"/>
                <a:sym typeface="+mn-lt"/>
              </a:rPr>
              <a:t>参加人数：</a:t>
            </a:r>
            <a:r>
              <a:rPr lang="zh-CN" altLang="en-US" dirty="0">
                <a:cs typeface="+mn-ea"/>
                <a:sym typeface="+mn-lt"/>
              </a:rPr>
              <a:t>每次只限</a:t>
            </a: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>
                <a:cs typeface="+mn-ea"/>
                <a:sym typeface="+mn-lt"/>
              </a:rPr>
              <a:t>人 </a:t>
            </a:r>
            <a:endParaRPr lang="en-US" altLang="zh-CN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cs typeface="+mn-ea"/>
                <a:sym typeface="+mn-lt"/>
              </a:rPr>
              <a:t>游戏规则：</a:t>
            </a:r>
            <a:r>
              <a:rPr lang="zh-CN" altLang="en-US" dirty="0">
                <a:cs typeface="+mn-ea"/>
                <a:sym typeface="+mn-lt"/>
              </a:rPr>
              <a:t>把乒乓球放在球拍上，绕着摆好的台桌走两圈，如果在运输过程掉下了，只有一次机会从掉的地方继续运 完两圈。 </a:t>
            </a:r>
            <a:endParaRPr lang="en-US" altLang="zh-CN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cs typeface="+mn-ea"/>
                <a:sym typeface="+mn-lt"/>
              </a:rPr>
              <a:t>游戏奖励：</a:t>
            </a:r>
            <a:r>
              <a:rPr lang="zh-CN" altLang="en-US" dirty="0">
                <a:cs typeface="+mn-ea"/>
                <a:sym typeface="+mn-lt"/>
              </a:rPr>
              <a:t>一次性走完的可奖励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张兑奖券，如果有一次掉地完 成的奖励</a:t>
            </a: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>
                <a:cs typeface="+mn-ea"/>
                <a:sym typeface="+mn-lt"/>
              </a:rPr>
              <a:t>张兑奖券。低年级可以放宽要求。 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42297" y="1642194"/>
            <a:ext cx="23325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b="1" dirty="0">
                <a:cs typeface="+mn-ea"/>
                <a:sym typeface="+mn-lt"/>
              </a:rPr>
              <a:t>运输乒乓球 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600" y="2279967"/>
            <a:ext cx="3657600" cy="36576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492101" y="1509204"/>
            <a:ext cx="14914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7F8FA"/>
                </a:solidFill>
              </a:rPr>
              <a:t>https://www.ypppt.com/</a:t>
            </a:r>
            <a:endParaRPr lang="zh-CN" altLang="en-US" sz="900" dirty="0">
              <a:solidFill>
                <a:srgbClr val="F7F8FA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8588" y="467975"/>
            <a:ext cx="30348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cs typeface="+mn-ea"/>
                <a:sym typeface="+mn-lt"/>
              </a:rPr>
              <a:t>特色游戏</a:t>
            </a:r>
          </a:p>
        </p:txBody>
      </p:sp>
      <p:sp>
        <p:nvSpPr>
          <p:cNvPr id="7" name="矩形 6"/>
          <p:cNvSpPr/>
          <p:nvPr/>
        </p:nvSpPr>
        <p:spPr>
          <a:xfrm>
            <a:off x="1199198" y="2138711"/>
            <a:ext cx="979360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cs typeface="+mn-ea"/>
                <a:sym typeface="+mn-lt"/>
              </a:rPr>
              <a:t>游戏名称：</a:t>
            </a:r>
            <a:r>
              <a:rPr lang="zh-CN" altLang="en-US" dirty="0">
                <a:cs typeface="+mn-ea"/>
                <a:sym typeface="+mn-lt"/>
              </a:rPr>
              <a:t>吹乒乓球 </a:t>
            </a:r>
            <a:endParaRPr lang="en-US" altLang="zh-CN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cs typeface="+mn-ea"/>
                <a:sym typeface="+mn-lt"/>
              </a:rPr>
              <a:t>游戏道具</a:t>
            </a:r>
            <a:r>
              <a:rPr lang="zh-CN" altLang="en-US" dirty="0">
                <a:cs typeface="+mn-ea"/>
                <a:sym typeface="+mn-lt"/>
              </a:rPr>
              <a:t>：两碗水，乒乓球</a:t>
            </a: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>
                <a:cs typeface="+mn-ea"/>
                <a:sym typeface="+mn-lt"/>
              </a:rPr>
              <a:t>个 </a:t>
            </a:r>
            <a:endParaRPr lang="en-US" altLang="zh-CN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cs typeface="+mn-ea"/>
                <a:sym typeface="+mn-lt"/>
              </a:rPr>
              <a:t>参加人数：</a:t>
            </a:r>
            <a:r>
              <a:rPr lang="zh-CN" altLang="en-US" dirty="0">
                <a:cs typeface="+mn-ea"/>
                <a:sym typeface="+mn-lt"/>
              </a:rPr>
              <a:t>每次只限</a:t>
            </a: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>
                <a:cs typeface="+mn-ea"/>
                <a:sym typeface="+mn-lt"/>
              </a:rPr>
              <a:t>人 </a:t>
            </a:r>
            <a:endParaRPr lang="en-US" altLang="zh-CN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cs typeface="+mn-ea"/>
                <a:sym typeface="+mn-lt"/>
              </a:rPr>
              <a:t>游戏规则：</a:t>
            </a:r>
            <a:r>
              <a:rPr lang="zh-CN" altLang="en-US" dirty="0">
                <a:cs typeface="+mn-ea"/>
                <a:sym typeface="+mn-lt"/>
              </a:rPr>
              <a:t>两个碗装上大半碗的水，如果能把乒乓球从一个碗吹到另一个碗，即可赢取奖券；（限时</a:t>
            </a:r>
            <a:r>
              <a:rPr lang="en-US" altLang="zh-CN" dirty="0">
                <a:cs typeface="+mn-ea"/>
                <a:sym typeface="+mn-lt"/>
              </a:rPr>
              <a:t>30</a:t>
            </a:r>
            <a:r>
              <a:rPr lang="zh-CN" altLang="en-US" dirty="0">
                <a:cs typeface="+mn-ea"/>
                <a:sym typeface="+mn-lt"/>
              </a:rPr>
              <a:t>秒） </a:t>
            </a:r>
            <a:endParaRPr lang="en-US" altLang="zh-CN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cs typeface="+mn-ea"/>
                <a:sym typeface="+mn-lt"/>
              </a:rPr>
              <a:t>游戏奖励：</a:t>
            </a:r>
            <a:r>
              <a:rPr lang="zh-CN" altLang="en-US" dirty="0">
                <a:cs typeface="+mn-ea"/>
                <a:sym typeface="+mn-lt"/>
              </a:rPr>
              <a:t>一次性完成游戏的可以奖励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张兑奖券，有掉出碗外面的只奖励</a:t>
            </a: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>
                <a:cs typeface="+mn-ea"/>
                <a:sym typeface="+mn-lt"/>
              </a:rPr>
              <a:t>张兑奖券。低年级可以放宽要求。 </a:t>
            </a:r>
            <a:endParaRPr lang="en-US" altLang="zh-CN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cs typeface="+mn-ea"/>
                <a:sym typeface="+mn-lt"/>
              </a:rPr>
              <a:t>游戏负责人：</a:t>
            </a:r>
            <a:r>
              <a:rPr lang="en-US" altLang="zh-CN" dirty="0">
                <a:cs typeface="+mn-ea"/>
                <a:sym typeface="+mn-lt"/>
              </a:rPr>
              <a:t>_______________</a:t>
            </a:r>
          </a:p>
        </p:txBody>
      </p:sp>
      <p:sp>
        <p:nvSpPr>
          <p:cNvPr id="9" name="矩形 8"/>
          <p:cNvSpPr/>
          <p:nvPr/>
        </p:nvSpPr>
        <p:spPr>
          <a:xfrm>
            <a:off x="842297" y="1642194"/>
            <a:ext cx="23325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b="1" dirty="0">
                <a:cs typeface="+mn-ea"/>
                <a:sym typeface="+mn-lt"/>
              </a:rPr>
              <a:t>吹乒乓球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8588" y="467975"/>
            <a:ext cx="30348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cs typeface="+mn-ea"/>
                <a:sym typeface="+mn-lt"/>
              </a:rPr>
              <a:t>特色游戏</a:t>
            </a:r>
          </a:p>
        </p:txBody>
      </p:sp>
      <p:sp>
        <p:nvSpPr>
          <p:cNvPr id="8" name="矩形 7"/>
          <p:cNvSpPr/>
          <p:nvPr/>
        </p:nvSpPr>
        <p:spPr>
          <a:xfrm>
            <a:off x="842297" y="1642194"/>
            <a:ext cx="17009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b="1" dirty="0">
                <a:cs typeface="+mn-ea"/>
                <a:sym typeface="+mn-lt"/>
              </a:rPr>
              <a:t>夹波珠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13600" y="4132705"/>
            <a:ext cx="5100320" cy="29972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102360" y="2263716"/>
            <a:ext cx="998728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游戏名称：</a:t>
            </a:r>
            <a:r>
              <a:rPr lang="zh-CN" altLang="en-US" dirty="0">
                <a:cs typeface="+mn-ea"/>
                <a:sym typeface="+mn-lt"/>
              </a:rPr>
              <a:t>夹波珠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游戏道具：</a:t>
            </a:r>
            <a:r>
              <a:rPr lang="zh-CN" altLang="en-US" dirty="0">
                <a:cs typeface="+mn-ea"/>
                <a:sym typeface="+mn-lt"/>
              </a:rPr>
              <a:t>塑料盆，波珠</a:t>
            </a:r>
            <a:r>
              <a:rPr lang="en-US" altLang="zh-CN" dirty="0">
                <a:cs typeface="+mn-ea"/>
                <a:sym typeface="+mn-lt"/>
              </a:rPr>
              <a:t>40</a:t>
            </a:r>
            <a:r>
              <a:rPr lang="zh-CN" altLang="en-US" dirty="0">
                <a:cs typeface="+mn-ea"/>
                <a:sym typeface="+mn-lt"/>
              </a:rPr>
              <a:t>个，纸杯</a:t>
            </a: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个，卫生筷</a:t>
            </a: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双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参加人数：</a:t>
            </a:r>
            <a:r>
              <a:rPr lang="zh-CN" altLang="en-US" dirty="0">
                <a:cs typeface="+mn-ea"/>
                <a:sym typeface="+mn-lt"/>
              </a:rPr>
              <a:t>由两个上场对拼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游戏规则：</a:t>
            </a:r>
            <a:r>
              <a:rPr lang="zh-CN" altLang="en-US" dirty="0">
                <a:cs typeface="+mn-ea"/>
                <a:sym typeface="+mn-lt"/>
              </a:rPr>
              <a:t>同在一个塑料盆中夹波珠，看谁在</a:t>
            </a:r>
            <a:r>
              <a:rPr lang="en-US" altLang="zh-CN" dirty="0">
                <a:cs typeface="+mn-ea"/>
                <a:sym typeface="+mn-lt"/>
              </a:rPr>
              <a:t>30</a:t>
            </a:r>
            <a:r>
              <a:rPr lang="zh-CN" altLang="en-US" dirty="0">
                <a:cs typeface="+mn-ea"/>
                <a:sym typeface="+mn-lt"/>
              </a:rPr>
              <a:t>秒内夹的波珠数量多，多者获胜。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游戏奖励：</a:t>
            </a:r>
            <a:r>
              <a:rPr lang="zh-CN" altLang="en-US" dirty="0">
                <a:cs typeface="+mn-ea"/>
                <a:sym typeface="+mn-lt"/>
              </a:rPr>
              <a:t>胜出者奖励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张兑奖券，失败者如果夹波珠也有</a:t>
            </a:r>
            <a:r>
              <a:rPr lang="en-US" altLang="zh-CN" dirty="0">
                <a:cs typeface="+mn-ea"/>
                <a:sym typeface="+mn-lt"/>
              </a:rPr>
              <a:t>6</a:t>
            </a:r>
            <a:r>
              <a:rPr lang="zh-CN" altLang="en-US" dirty="0">
                <a:cs typeface="+mn-ea"/>
                <a:sym typeface="+mn-lt"/>
              </a:rPr>
              <a:t>个  以上也可以奖励</a:t>
            </a: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张兑奖券，参赛者能夹</a:t>
            </a:r>
            <a:r>
              <a:rPr lang="en-US" altLang="zh-CN" dirty="0">
                <a:cs typeface="+mn-ea"/>
                <a:sym typeface="+mn-lt"/>
              </a:rPr>
              <a:t>10</a:t>
            </a:r>
            <a:r>
              <a:rPr lang="zh-CN" altLang="en-US" dirty="0">
                <a:cs typeface="+mn-ea"/>
                <a:sym typeface="+mn-lt"/>
              </a:rPr>
              <a:t>个波珠以上多奖励</a:t>
            </a: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张兑奖券（即胜者</a:t>
            </a:r>
            <a:r>
              <a:rPr lang="en-US" altLang="zh-CN" dirty="0">
                <a:cs typeface="+mn-ea"/>
                <a:sym typeface="+mn-lt"/>
              </a:rPr>
              <a:t>5</a:t>
            </a:r>
            <a:r>
              <a:rPr lang="zh-CN" altLang="en-US" dirty="0">
                <a:cs typeface="+mn-ea"/>
                <a:sym typeface="+mn-lt"/>
              </a:rPr>
              <a:t>张，输者</a:t>
            </a:r>
            <a:r>
              <a:rPr lang="en-US" altLang="zh-CN" dirty="0">
                <a:cs typeface="+mn-ea"/>
                <a:sym typeface="+mn-lt"/>
              </a:rPr>
              <a:t>4</a:t>
            </a:r>
            <a:r>
              <a:rPr lang="zh-CN" altLang="en-US" dirty="0">
                <a:cs typeface="+mn-ea"/>
                <a:sym typeface="+mn-lt"/>
              </a:rPr>
              <a:t>张）。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低年级可以放宽要求。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游戏负责人：</a:t>
            </a:r>
            <a:r>
              <a:rPr lang="en-US" altLang="zh-CN" dirty="0">
                <a:cs typeface="+mn-ea"/>
                <a:sym typeface="+mn-lt"/>
              </a:rPr>
              <a:t>_______________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8588" y="467975"/>
            <a:ext cx="30348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cs typeface="+mn-ea"/>
                <a:sym typeface="+mn-lt"/>
              </a:rPr>
              <a:t>特色游戏</a:t>
            </a:r>
          </a:p>
        </p:txBody>
      </p:sp>
      <p:sp>
        <p:nvSpPr>
          <p:cNvPr id="7" name="矩形 6"/>
          <p:cNvSpPr/>
          <p:nvPr/>
        </p:nvSpPr>
        <p:spPr>
          <a:xfrm>
            <a:off x="842297" y="1642194"/>
            <a:ext cx="17009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b="1" dirty="0">
                <a:cs typeface="+mn-ea"/>
                <a:sym typeface="+mn-lt"/>
              </a:rPr>
              <a:t>倒着说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219200" y="2477874"/>
            <a:ext cx="664464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游戏名称：</a:t>
            </a:r>
            <a:r>
              <a:rPr lang="zh-CN" altLang="en-US" dirty="0">
                <a:cs typeface="+mn-ea"/>
                <a:sym typeface="+mn-lt"/>
              </a:rPr>
              <a:t>倒着说 </a:t>
            </a:r>
            <a:endParaRPr lang="en-US" altLang="zh-CN" dirty="0">
              <a:cs typeface="+mn-ea"/>
              <a:sym typeface="+mn-lt"/>
            </a:endParaRPr>
          </a:p>
          <a:p>
            <a:r>
              <a:rPr lang="zh-CN" altLang="en-US" b="1" dirty="0">
                <a:cs typeface="+mn-ea"/>
                <a:sym typeface="+mn-lt"/>
              </a:rPr>
              <a:t>游戏道具：</a:t>
            </a:r>
            <a:r>
              <a:rPr lang="zh-CN" altLang="en-US" dirty="0">
                <a:cs typeface="+mn-ea"/>
                <a:sym typeface="+mn-lt"/>
              </a:rPr>
              <a:t>写有四个字的纸条 </a:t>
            </a:r>
            <a:endParaRPr lang="en-US" altLang="zh-CN" dirty="0">
              <a:cs typeface="+mn-ea"/>
              <a:sym typeface="+mn-lt"/>
            </a:endParaRPr>
          </a:p>
          <a:p>
            <a:r>
              <a:rPr lang="zh-CN" altLang="en-US" b="1" dirty="0">
                <a:cs typeface="+mn-ea"/>
                <a:sym typeface="+mn-lt"/>
              </a:rPr>
              <a:t>参加人数：</a:t>
            </a:r>
            <a:r>
              <a:rPr lang="zh-CN" altLang="en-US" dirty="0">
                <a:cs typeface="+mn-ea"/>
                <a:sym typeface="+mn-lt"/>
              </a:rPr>
              <a:t>每次只限</a:t>
            </a: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>
                <a:cs typeface="+mn-ea"/>
                <a:sym typeface="+mn-lt"/>
              </a:rPr>
              <a:t>人 </a:t>
            </a:r>
            <a:endParaRPr lang="en-US" altLang="zh-CN" dirty="0">
              <a:cs typeface="+mn-ea"/>
              <a:sym typeface="+mn-lt"/>
            </a:endParaRPr>
          </a:p>
          <a:p>
            <a:r>
              <a:rPr lang="zh-CN" altLang="en-US" b="1" dirty="0">
                <a:cs typeface="+mn-ea"/>
                <a:sym typeface="+mn-lt"/>
              </a:rPr>
              <a:t>游戏规则：</a:t>
            </a:r>
            <a:r>
              <a:rPr lang="zh-CN" altLang="en-US" dirty="0">
                <a:cs typeface="+mn-ea"/>
                <a:sym typeface="+mn-lt"/>
              </a:rPr>
              <a:t>主持人随机抽出一张纸条，如果写的是“我是好人”，主持人要练给答题人（玩家），那么答题人必须在</a:t>
            </a:r>
            <a:r>
              <a:rPr lang="en-US" altLang="zh-CN" dirty="0">
                <a:cs typeface="+mn-ea"/>
                <a:sym typeface="+mn-lt"/>
              </a:rPr>
              <a:t>5  </a:t>
            </a:r>
            <a:r>
              <a:rPr lang="zh-CN" altLang="en-US" dirty="0">
                <a:cs typeface="+mn-ea"/>
                <a:sym typeface="+mn-lt"/>
              </a:rPr>
              <a:t>秒钟之内把刚才说的那句话反过来说，也就是要说 “人好是我”，如果说不出或者说错就算失败，有三次 机会。</a:t>
            </a:r>
            <a:endParaRPr lang="en-US" altLang="zh-CN" dirty="0">
              <a:cs typeface="+mn-ea"/>
              <a:sym typeface="+mn-lt"/>
            </a:endParaRPr>
          </a:p>
          <a:p>
            <a:r>
              <a:rPr lang="zh-CN" altLang="en-US" b="1" dirty="0">
                <a:cs typeface="+mn-ea"/>
                <a:sym typeface="+mn-lt"/>
              </a:rPr>
              <a:t>游戏奖励：</a:t>
            </a:r>
            <a:r>
              <a:rPr lang="zh-CN" altLang="en-US" dirty="0">
                <a:cs typeface="+mn-ea"/>
                <a:sym typeface="+mn-lt"/>
              </a:rPr>
              <a:t>每答对一次有</a:t>
            </a: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张兑奖券。低年级可以放宽要求。 </a:t>
            </a:r>
            <a:endParaRPr lang="en-US" altLang="zh-CN" dirty="0">
              <a:cs typeface="+mn-ea"/>
              <a:sym typeface="+mn-lt"/>
            </a:endParaRPr>
          </a:p>
          <a:p>
            <a:r>
              <a:rPr lang="zh-CN" altLang="en-US" b="1" dirty="0">
                <a:cs typeface="+mn-ea"/>
                <a:sym typeface="+mn-lt"/>
              </a:rPr>
              <a:t>游戏负责人：</a:t>
            </a:r>
            <a:r>
              <a:rPr lang="en-US" altLang="zh-CN" dirty="0">
                <a:cs typeface="+mn-ea"/>
                <a:sym typeface="+mn-lt"/>
              </a:rPr>
              <a:t>_______________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11074" y="1204402"/>
            <a:ext cx="4633693" cy="463369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8588" y="467975"/>
            <a:ext cx="30348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cs typeface="+mn-ea"/>
                <a:sym typeface="+mn-lt"/>
              </a:rPr>
              <a:t>特色游戏</a:t>
            </a:r>
          </a:p>
        </p:txBody>
      </p:sp>
      <p:sp>
        <p:nvSpPr>
          <p:cNvPr id="8" name="矩形 7"/>
          <p:cNvSpPr/>
          <p:nvPr/>
        </p:nvSpPr>
        <p:spPr>
          <a:xfrm>
            <a:off x="10798547" y="2871950"/>
            <a:ext cx="492443" cy="178680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2000" b="1" dirty="0">
                <a:cs typeface="+mn-ea"/>
                <a:sym typeface="+mn-lt"/>
              </a:rPr>
              <a:t>对着干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060869" y="1582281"/>
            <a:ext cx="9083256" cy="4366145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b="1" dirty="0">
                <a:cs typeface="+mn-ea"/>
                <a:sym typeface="+mn-lt"/>
              </a:rPr>
              <a:t>游戏名称：</a:t>
            </a:r>
            <a:r>
              <a:rPr lang="zh-CN" altLang="en-US" dirty="0">
                <a:cs typeface="+mn-ea"/>
                <a:sym typeface="+mn-lt"/>
              </a:rPr>
              <a:t>对着干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b="1" dirty="0">
                <a:cs typeface="+mn-ea"/>
                <a:sym typeface="+mn-lt"/>
              </a:rPr>
              <a:t>参加人数：</a:t>
            </a:r>
            <a:r>
              <a:rPr lang="zh-CN" altLang="en-US" dirty="0">
                <a:cs typeface="+mn-ea"/>
                <a:sym typeface="+mn-lt"/>
              </a:rPr>
              <a:t>至多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人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b="1" dirty="0">
                <a:cs typeface="+mn-ea"/>
                <a:sym typeface="+mn-lt"/>
              </a:rPr>
              <a:t>游戏规则：</a:t>
            </a:r>
            <a:r>
              <a:rPr lang="zh-CN" altLang="en-US" dirty="0">
                <a:cs typeface="+mn-ea"/>
                <a:sym typeface="+mn-lt"/>
              </a:rPr>
              <a:t>先是参加人员呈横排站立面对主持人，然后参加人员  听主持人口令，主持人喊左手，那么你要举右手，主 持人喊左脚，那么你要抬起右脚，主持人喊向左转，那么你要向右转，以此类推，左就要右，右就要左。在</a:t>
            </a:r>
            <a:r>
              <a:rPr lang="en-US" altLang="zh-CN" dirty="0">
                <a:cs typeface="+mn-ea"/>
                <a:sym typeface="+mn-lt"/>
              </a:rPr>
              <a:t>5</a:t>
            </a:r>
            <a:r>
              <a:rPr lang="zh-CN" altLang="en-US" dirty="0">
                <a:cs typeface="+mn-ea"/>
                <a:sym typeface="+mn-lt"/>
              </a:rPr>
              <a:t>个动作里面，做错不多于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次的为胜出。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b="1" dirty="0">
                <a:cs typeface="+mn-ea"/>
                <a:sym typeface="+mn-lt"/>
              </a:rPr>
              <a:t>游戏奖励：</a:t>
            </a:r>
            <a:r>
              <a:rPr lang="zh-CN" altLang="en-US" dirty="0">
                <a:cs typeface="+mn-ea"/>
                <a:sym typeface="+mn-lt"/>
              </a:rPr>
              <a:t>一个没错的奖励</a:t>
            </a:r>
            <a:r>
              <a:rPr lang="en-US" altLang="zh-CN" dirty="0">
                <a:cs typeface="+mn-ea"/>
                <a:sym typeface="+mn-lt"/>
              </a:rPr>
              <a:t>5</a:t>
            </a:r>
            <a:r>
              <a:rPr lang="zh-CN" altLang="en-US" dirty="0">
                <a:cs typeface="+mn-ea"/>
                <a:sym typeface="+mn-lt"/>
              </a:rPr>
              <a:t>张兑奖券，做错一次的奖励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张兑奖券，做错二次的奖励</a:t>
            </a: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张兑奖券，做错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次有奖励 </a:t>
            </a: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>
                <a:cs typeface="+mn-ea"/>
                <a:sym typeface="+mn-lt"/>
              </a:rPr>
              <a:t>张兑奖券。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b="1" dirty="0">
                <a:cs typeface="+mn-ea"/>
                <a:sym typeface="+mn-lt"/>
              </a:rPr>
              <a:t>游戏负责人：</a:t>
            </a:r>
            <a:r>
              <a:rPr lang="en-US" altLang="zh-CN" dirty="0">
                <a:cs typeface="+mn-ea"/>
                <a:sym typeface="+mn-lt"/>
              </a:rPr>
              <a:t>_______________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78588" y="467975"/>
            <a:ext cx="30348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cs typeface="+mn-ea"/>
                <a:sym typeface="+mn-lt"/>
              </a:rPr>
              <a:t>特色游戏</a:t>
            </a:r>
          </a:p>
        </p:txBody>
      </p:sp>
      <p:sp>
        <p:nvSpPr>
          <p:cNvPr id="7" name="矩形 6"/>
          <p:cNvSpPr/>
          <p:nvPr/>
        </p:nvSpPr>
        <p:spPr>
          <a:xfrm>
            <a:off x="842297" y="1642194"/>
            <a:ext cx="29169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b="1" dirty="0">
                <a:cs typeface="+mn-ea"/>
                <a:sym typeface="+mn-lt"/>
              </a:rPr>
              <a:t>心有灵犀猜词语 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920" y="1947176"/>
            <a:ext cx="4338320" cy="433832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440843" y="2224793"/>
            <a:ext cx="7436197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游戏名称：</a:t>
            </a:r>
            <a:r>
              <a:rPr lang="zh-CN" altLang="en-US" dirty="0">
                <a:cs typeface="+mn-ea"/>
                <a:sym typeface="+mn-lt"/>
              </a:rPr>
              <a:t>心有灵犀猜词语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游戏道具：</a:t>
            </a:r>
            <a:r>
              <a:rPr lang="zh-CN" altLang="en-US" dirty="0">
                <a:cs typeface="+mn-ea"/>
                <a:sym typeface="+mn-lt"/>
              </a:rPr>
              <a:t>写有词语的纸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参加人数：</a:t>
            </a: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人的合作小组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游戏规则：</a:t>
            </a:r>
            <a:r>
              <a:rPr lang="zh-CN" altLang="en-US" dirty="0">
                <a:cs typeface="+mn-ea"/>
                <a:sym typeface="+mn-lt"/>
              </a:rPr>
              <a:t>以两人为一组，一个用肢体动作向同伴提示，另一个人背对着纸猜纸上的词语。在限定的</a:t>
            </a:r>
            <a:r>
              <a:rPr lang="en-US" altLang="zh-CN" dirty="0">
                <a:cs typeface="+mn-ea"/>
                <a:sym typeface="+mn-lt"/>
              </a:rPr>
              <a:t>30</a:t>
            </a:r>
            <a:r>
              <a:rPr lang="zh-CN" altLang="en-US" dirty="0">
                <a:cs typeface="+mn-ea"/>
                <a:sym typeface="+mn-lt"/>
              </a:rPr>
              <a:t>里能猜对一   个即有奖励，如果提示者不能形容词语可以选择</a:t>
            </a:r>
            <a:r>
              <a:rPr lang="en-US" altLang="zh-CN" dirty="0">
                <a:cs typeface="+mn-ea"/>
                <a:sym typeface="+mn-lt"/>
              </a:rPr>
              <a:t>pass </a:t>
            </a:r>
            <a:r>
              <a:rPr lang="zh-CN" altLang="en-US" dirty="0">
                <a:cs typeface="+mn-ea"/>
                <a:sym typeface="+mn-lt"/>
              </a:rPr>
              <a:t>（跳过），请下一个词语。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游戏奖励：</a:t>
            </a:r>
            <a:r>
              <a:rPr lang="zh-CN" altLang="en-US" dirty="0">
                <a:cs typeface="+mn-ea"/>
                <a:sym typeface="+mn-lt"/>
              </a:rPr>
              <a:t>每猜一个奖励</a:t>
            </a: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>
                <a:cs typeface="+mn-ea"/>
                <a:sym typeface="+mn-lt"/>
              </a:rPr>
              <a:t>张兑奖券，猜对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个以上的每个多加 </a:t>
            </a: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>
                <a:cs typeface="+mn-ea"/>
                <a:sym typeface="+mn-lt"/>
              </a:rPr>
              <a:t>张兑奖券。低年级可以放宽要求。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游戏负责人：</a:t>
            </a:r>
            <a:r>
              <a:rPr lang="en-US" altLang="zh-CN" dirty="0">
                <a:cs typeface="+mn-ea"/>
                <a:sym typeface="+mn-lt"/>
              </a:rPr>
              <a:t>_______________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ngtx311p">
      <a:majorFont>
        <a:latin typeface="字魂59号-创粗黑"/>
        <a:ea typeface="字魂59号-创粗黑"/>
        <a:cs typeface=""/>
      </a:majorFont>
      <a:minorFont>
        <a:latin typeface="字魂59号-创粗黑"/>
        <a:ea typeface="字魂59号-创粗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gtx311p">
      <a:majorFont>
        <a:latin typeface="字魂59号-创粗黑"/>
        <a:ea typeface="字魂59号-创粗黑"/>
        <a:cs typeface=""/>
      </a:majorFont>
      <a:minorFont>
        <a:latin typeface="字魂59号-创粗黑"/>
        <a:ea typeface="字魂59号-创粗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2269</Words>
  <Application>Microsoft Office PowerPoint</Application>
  <PresentationFormat>宽屏</PresentationFormat>
  <Paragraphs>158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Meiryo</vt:lpstr>
      <vt:lpstr>宋体</vt:lpstr>
      <vt:lpstr>微软雅黑</vt:lpstr>
      <vt:lpstr>字魂59号-创粗黑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38</cp:revision>
  <dcterms:created xsi:type="dcterms:W3CDTF">2021-05-13T13:50:00Z</dcterms:created>
  <dcterms:modified xsi:type="dcterms:W3CDTF">2023-05-27T07:55:54Z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57890EA080DA4D27B0C3E940DCDAFA5C_12</vt:lpwstr>
  </property>
  <property fmtid="{D5CDD505-2E9C-101B-9397-08002B2CF9AE}" pid="3" name="KSOProductBuildVer">
    <vt:lpwstr>2052-11.1.0.14309</vt:lpwstr>
  </property>
</Properties>
</file>