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78" r:id="rId4"/>
  </p:sldMasterIdLst>
  <p:notesMasterIdLst>
    <p:notesMasterId r:id="rId45"/>
  </p:notesMasterIdLst>
  <p:sldIdLst>
    <p:sldId id="372" r:id="rId5"/>
    <p:sldId id="267" r:id="rId6"/>
    <p:sldId id="373" r:id="rId7"/>
    <p:sldId id="374" r:id="rId8"/>
    <p:sldId id="321" r:id="rId9"/>
    <p:sldId id="279" r:id="rId10"/>
    <p:sldId id="375" r:id="rId11"/>
    <p:sldId id="376" r:id="rId12"/>
    <p:sldId id="377" r:id="rId13"/>
    <p:sldId id="378" r:id="rId14"/>
    <p:sldId id="382" r:id="rId15"/>
    <p:sldId id="340" r:id="rId16"/>
    <p:sldId id="325" r:id="rId17"/>
    <p:sldId id="326" r:id="rId18"/>
    <p:sldId id="341" r:id="rId19"/>
    <p:sldId id="354" r:id="rId20"/>
    <p:sldId id="355" r:id="rId21"/>
    <p:sldId id="268" r:id="rId22"/>
    <p:sldId id="383" r:id="rId23"/>
    <p:sldId id="269" r:id="rId24"/>
    <p:sldId id="361" r:id="rId25"/>
    <p:sldId id="362" r:id="rId26"/>
    <p:sldId id="363" r:id="rId27"/>
    <p:sldId id="364" r:id="rId28"/>
    <p:sldId id="365" r:id="rId29"/>
    <p:sldId id="366" r:id="rId30"/>
    <p:sldId id="384" r:id="rId31"/>
    <p:sldId id="356" r:id="rId32"/>
    <p:sldId id="330" r:id="rId33"/>
    <p:sldId id="331" r:id="rId34"/>
    <p:sldId id="332" r:id="rId35"/>
    <p:sldId id="333" r:id="rId36"/>
    <p:sldId id="327" r:id="rId37"/>
    <p:sldId id="328" r:id="rId38"/>
    <p:sldId id="329" r:id="rId39"/>
    <p:sldId id="369" r:id="rId40"/>
    <p:sldId id="370" r:id="rId41"/>
    <p:sldId id="371" r:id="rId42"/>
    <p:sldId id="385" r:id="rId43"/>
    <p:sldId id="386" r:id="rId4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8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FCFE"/>
    <a:srgbClr val="D9F0FF"/>
    <a:srgbClr val="000000"/>
    <a:srgbClr val="CEECFE"/>
    <a:srgbClr val="CAFCFE"/>
    <a:srgbClr val="72D6FA"/>
    <a:srgbClr val="D2F6E3"/>
    <a:srgbClr val="CCECFF"/>
    <a:srgbClr val="E7FFFF"/>
    <a:srgbClr val="D9F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756" y="114"/>
      </p:cViewPr>
      <p:guideLst>
        <p:guide orient="horz" pos="618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82E5C-1EFD-427C-B24E-E48091CCEAA5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BE378-F3B5-4966-A9D1-FECA6C8DBE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871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5737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847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4619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7002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9658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7190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11945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6536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6743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02375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465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67455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77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237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65868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3702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7576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27592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75664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512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00332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4054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176575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658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6327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39219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73197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01800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3556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98340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18072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538076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531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109514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96996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433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1727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848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438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BE378-F3B5-4966-A9D1-FECA6C8DBE9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410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92767" y="4841876"/>
            <a:ext cx="10363200" cy="892175"/>
          </a:xfrm>
          <a:solidFill>
            <a:schemeClr val="bg1">
              <a:alpha val="39999"/>
            </a:schemeClr>
          </a:solidFill>
        </p:spPr>
        <p:txBody>
          <a:bodyPr/>
          <a:lstStyle>
            <a:lvl1pPr>
              <a:defRPr sz="4000">
                <a:solidFill>
                  <a:srgbClr val="1E1E20"/>
                </a:solidFill>
              </a:defRPr>
            </a:lvl1pPr>
          </a:lstStyle>
          <a:p>
            <a:r>
              <a:rPr lang="zh-CN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17333" y="5876925"/>
            <a:ext cx="8534400" cy="698500"/>
          </a:xfrm>
          <a:solidFill>
            <a:schemeClr val="bg1">
              <a:alpha val="39999"/>
            </a:schemeClr>
          </a:solidFill>
        </p:spPr>
        <p:txBody>
          <a:bodyPr/>
          <a:lstStyle>
            <a:lvl1pPr marL="0" indent="0" algn="r">
              <a:buFontTx/>
              <a:buNone/>
              <a:defRPr sz="3000">
                <a:solidFill>
                  <a:srgbClr val="1E1E20"/>
                </a:solidFill>
              </a:defRPr>
            </a:lvl1pPr>
          </a:lstStyle>
          <a:p>
            <a:r>
              <a:rPr lang="zh-CN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A43EA-F9E0-404E-99B7-253653BA88D6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advClick="0" advTm="10000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609851"/>
            <a:ext cx="10363200" cy="1179513"/>
          </a:xfrm>
        </p:spPr>
        <p:txBody>
          <a:bodyPr/>
          <a:lstStyle>
            <a:lvl1pPr algn="ctr">
              <a:defRPr sz="4000" b="1"/>
            </a:lvl1pPr>
          </a:lstStyle>
          <a:p>
            <a:r>
              <a:rPr lang="zh-CN"/>
              <a:t>单击此处编辑母版标题样式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1"/>
            <a:ext cx="8534400" cy="911225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zh-CN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EAA65-29D5-4F61-9AD1-F2D6B64B50EF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advClick="0" advTm="10000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DD6FB-F694-41FF-9E7B-BFC0148C869C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advClick="0" advTm="10000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38ADE-A87B-4E61-8E87-18CA7D059E12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advClick="0" advTm="10000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AA5ACC-D719-4DB5-A23F-07414D1307EB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advClick="0" advTm="10000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4684A7-D773-4160-92E3-4B071C7969DE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advClick="0" advTm="10000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A8E549-95C7-4D4B-B91B-F47F554CAD2E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advClick="0" advTm="1000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CA76F-1F4F-4E9F-B2D4-45952EF627D4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advClick="0" advTm="10000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13ADD-34A1-4E87-90B1-1C33E97C9C3B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advClick="0" advTm="10000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BF5E9-BD09-4353-A48B-412404A2D1CB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advClick="0" advTm="10000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441ED-6E1C-4BD8-A074-D5B3B5D27902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advClick="0" advTm="10000">
    <p:fade thruBlk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DBEF6-5223-4701-B1F2-038855BA9A9A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advClick="0" advTm="10000">
    <p:fade thruBlk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2023/5/28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26569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2023/5/28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882611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96995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7239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305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6191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7130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7434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5806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135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5166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69646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7166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247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6597352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5783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77536">
              <a:srgbClr val="B6EDFD"/>
            </a:gs>
            <a:gs pos="67396">
              <a:srgbClr val="D4F8FE"/>
            </a:gs>
            <a:gs pos="32000">
              <a:srgbClr val="E7FFFF"/>
            </a:gs>
            <a:gs pos="100000">
              <a:srgbClr val="72D6F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/>
              <a:t>单击此处编辑母版文本样式</a:t>
            </a:r>
          </a:p>
          <a:p>
            <a:pPr lvl="1"/>
            <a:r>
              <a:rPr lang="zh-CN" altLang="zh-CN"/>
              <a:t>第二级</a:t>
            </a:r>
          </a:p>
          <a:p>
            <a:pPr lvl="2"/>
            <a:r>
              <a:rPr lang="zh-CN" altLang="zh-CN"/>
              <a:t>第三级</a:t>
            </a:r>
          </a:p>
          <a:p>
            <a:pPr lvl="3"/>
            <a:r>
              <a:rPr lang="zh-CN" altLang="zh-CN"/>
              <a:t>第四级</a:t>
            </a:r>
          </a:p>
          <a:p>
            <a:pPr lvl="4"/>
            <a:r>
              <a:rPr lang="zh-CN" altLang="zh-CN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7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33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33"/>
          </a:solidFill>
          <a:latin typeface="Microsoft Sans Serif" panose="020B0604020202020204" pitchFamily="34" charset="0"/>
          <a:ea typeface="微软雅黑" panose="020B0503020204020204" pitchFamily="34" charset="-122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33"/>
          </a:solidFill>
          <a:latin typeface="Microsoft Sans Serif" panose="020B0604020202020204" pitchFamily="34" charset="0"/>
          <a:ea typeface="微软雅黑" panose="020B0503020204020204" pitchFamily="34" charset="-122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33"/>
          </a:solidFill>
          <a:latin typeface="Microsoft Sans Serif" panose="020B0604020202020204" pitchFamily="34" charset="0"/>
          <a:ea typeface="微软雅黑" panose="020B0503020204020204" pitchFamily="34" charset="-122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33333"/>
          </a:solidFill>
          <a:latin typeface="Microsoft Sans Serif" panose="020B0604020202020204" pitchFamily="34" charset="0"/>
          <a:ea typeface="微软雅黑" panose="020B0503020204020204" pitchFamily="34" charset="-122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rgbClr val="333333"/>
          </a:solidFill>
          <a:latin typeface="Microsoft Sans Serif" panose="020B0604020202020204" pitchFamily="34" charset="0"/>
          <a:ea typeface="微软雅黑" panose="020B0503020204020204" pitchFamily="34" charset="-122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rgbClr val="333333"/>
          </a:solidFill>
          <a:latin typeface="Microsoft Sans Serif" panose="020B0604020202020204" pitchFamily="34" charset="0"/>
          <a:ea typeface="微软雅黑" panose="020B0503020204020204" pitchFamily="34" charset="-122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rgbClr val="333333"/>
          </a:solidFill>
          <a:latin typeface="Microsoft Sans Serif" panose="020B0604020202020204" pitchFamily="34" charset="0"/>
          <a:ea typeface="微软雅黑" panose="020B0503020204020204" pitchFamily="34" charset="-122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rgbClr val="333333"/>
          </a:solidFill>
          <a:latin typeface="Microsoft Sans Serif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33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33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333333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333333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3333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3333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3333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3333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77536">
              <a:srgbClr val="B6EDFD"/>
            </a:gs>
            <a:gs pos="67396">
              <a:srgbClr val="D4F8FE"/>
            </a:gs>
            <a:gs pos="32000">
              <a:srgbClr val="E7FFFF"/>
            </a:gs>
            <a:gs pos="100000">
              <a:srgbClr val="72D6FA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/>
              <a:t>单击此处编辑母版标题样式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/>
              <a:t>单击此处编辑母版文本样式</a:t>
            </a:r>
          </a:p>
          <a:p>
            <a:pPr lvl="1"/>
            <a:r>
              <a:rPr lang="zh-CN" altLang="zh-CN"/>
              <a:t>第二级</a:t>
            </a:r>
          </a:p>
          <a:p>
            <a:pPr lvl="2"/>
            <a:r>
              <a:rPr lang="zh-CN" altLang="zh-CN"/>
              <a:t>第三级</a:t>
            </a:r>
          </a:p>
          <a:p>
            <a:pPr lvl="3"/>
            <a:r>
              <a:rPr lang="zh-CN" altLang="zh-CN"/>
              <a:t>第四级</a:t>
            </a:r>
          </a:p>
          <a:p>
            <a:pPr lvl="4"/>
            <a:r>
              <a:rPr lang="zh-CN" altLang="zh-CN"/>
              <a:t>第五级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67497F60-D073-4CB7-B73E-02D616C22381}" type="slidenum">
              <a:rPr lang="zh-CN" altLang="zh-CN"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advClick="0" advTm="10000">
    <p:fade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89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5152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3.png"/><Relationship Id="rId5" Type="http://schemas.openxmlformats.org/officeDocument/2006/relationships/image" Target="../media/image26.jpe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7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7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10.pn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png"/><Relationship Id="rId5" Type="http://schemas.openxmlformats.org/officeDocument/2006/relationships/image" Target="../media/image10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7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8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35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4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0.pn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0.png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0.pn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7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10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10.png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50.pn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51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1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44.png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2.png"/><Relationship Id="rId5" Type="http://schemas.openxmlformats.org/officeDocument/2006/relationships/image" Target="../media/image10.png"/><Relationship Id="rId4" Type="http://schemas.openxmlformats.org/officeDocument/2006/relationships/image" Target="../media/image5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2.png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52.png"/><Relationship Id="rId4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2.png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60.jpe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52.png"/><Relationship Id="rId4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3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64.png"/><Relationship Id="rId4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7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4.png"/><Relationship Id="rId5" Type="http://schemas.openxmlformats.org/officeDocument/2006/relationships/image" Target="../media/image66.png"/><Relationship Id="rId4" Type="http://schemas.openxmlformats.org/officeDocument/2006/relationships/image" Target="../media/image10.png"/><Relationship Id="rId9" Type="http://schemas.openxmlformats.org/officeDocument/2006/relationships/image" Target="../media/image5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6.png"/><Relationship Id="rId5" Type="http://schemas.openxmlformats.org/officeDocument/2006/relationships/image" Target="../media/image52.png"/><Relationship Id="rId4" Type="http://schemas.openxmlformats.org/officeDocument/2006/relationships/image" Target="../media/image10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8.jpe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4.png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7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0.png"/><Relationship Id="rId5" Type="http://schemas.openxmlformats.org/officeDocument/2006/relationships/image" Target="../media/image67.png"/><Relationship Id="rId10" Type="http://schemas.openxmlformats.org/officeDocument/2006/relationships/image" Target="../media/image16.png"/><Relationship Id="rId4" Type="http://schemas.openxmlformats.org/officeDocument/2006/relationships/image" Target="../media/image69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9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6.png"/><Relationship Id="rId5" Type="http://schemas.openxmlformats.org/officeDocument/2006/relationships/image" Target="../media/image10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3.png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5.png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0"/>
            <a:ext cx="8255000" cy="7188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51718" flipH="1">
            <a:off x="-3833" y="-791695"/>
            <a:ext cx="3403629" cy="3338943"/>
          </a:xfrm>
          <a:prstGeom prst="rect">
            <a:avLst/>
          </a:prstGeom>
        </p:spPr>
      </p:pic>
      <p:sp>
        <p:nvSpPr>
          <p:cNvPr id="21" name="标题 20"/>
          <p:cNvSpPr>
            <a:spLocks noGrp="1"/>
          </p:cNvSpPr>
          <p:nvPr>
            <p:ph type="ctrTitle"/>
          </p:nvPr>
        </p:nvSpPr>
        <p:spPr>
          <a:xfrm rot="21371406">
            <a:off x="-336375" y="643525"/>
            <a:ext cx="3096344" cy="864096"/>
          </a:xfrm>
          <a:noFill/>
        </p:spPr>
        <p:txBody>
          <a:bodyPr>
            <a:normAutofit/>
          </a:bodyPr>
          <a:lstStyle/>
          <a:p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感恩父亲节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 rot="21324613">
            <a:off x="-876436" y="1410179"/>
            <a:ext cx="4176464" cy="1752600"/>
          </a:xfrm>
          <a:noFill/>
        </p:spPr>
        <p:txBody>
          <a:bodyPr>
            <a:norm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父亲节主题班会</a:t>
            </a: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5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964" b="89858" l="10615" r="9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2224" y="2564904"/>
            <a:ext cx="5184576" cy="4842704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2730" y="3799962"/>
            <a:ext cx="909468" cy="909468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770012"/>
            <a:ext cx="7128792" cy="1100336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616280" y="0"/>
            <a:ext cx="3575720" cy="1100336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 bwMode="auto">
          <a:xfrm>
            <a:off x="246854" y="222545"/>
            <a:ext cx="3069708" cy="2184648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3" grpId="0" build="p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672752" y="-200220"/>
            <a:ext cx="5472608" cy="1944216"/>
          </a:xfrm>
          <a:prstGeom prst="roundRect">
            <a:avLst>
              <a:gd name="adj" fmla="val 25721"/>
            </a:avLst>
          </a:prstGeom>
        </p:spPr>
      </p:pic>
      <p:sp>
        <p:nvSpPr>
          <p:cNvPr id="2" name="矩形 1"/>
          <p:cNvSpPr/>
          <p:nvPr/>
        </p:nvSpPr>
        <p:spPr>
          <a:xfrm>
            <a:off x="335360" y="343326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德国父亲喝啤酒庆祝</a:t>
            </a:r>
          </a:p>
        </p:txBody>
      </p:sp>
      <p:sp>
        <p:nvSpPr>
          <p:cNvPr id="3" name="矩形 2"/>
          <p:cNvSpPr/>
          <p:nvPr/>
        </p:nvSpPr>
        <p:spPr>
          <a:xfrm>
            <a:off x="3259864" y="1699977"/>
            <a:ext cx="5284408" cy="3899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在德国的父亲节这一天，嗜酒的德国父亲们可以想喝多醉就喝多醉，而且回家之后媳妇不许管。一些小镇上的男人一早推着载满大木桶装的啤酒小车出门，碰上谁就和谁喝，直至醉倒在街上。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9091" y="2130207"/>
            <a:ext cx="2900773" cy="267897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932136" y="2130207"/>
            <a:ext cx="2900773" cy="267897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9317980" y="1147802"/>
            <a:ext cx="609260" cy="60926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10912812" y="562932"/>
            <a:ext cx="730336" cy="730336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 bwMode="auto">
          <a:xfrm>
            <a:off x="3517179" y="2105117"/>
            <a:ext cx="5326836" cy="270130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824191" y="0"/>
            <a:ext cx="4367807" cy="152184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063206" y="5735044"/>
            <a:ext cx="7128792" cy="1100336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82750" l="0" r="9780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86870" y="1491310"/>
            <a:ext cx="2014468" cy="438306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82750" l="0" r="9780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933942" y="1497823"/>
            <a:ext cx="2146352" cy="438306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400" b="98800" l="3053" r="9942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422001" flipH="1">
            <a:off x="-234490" y="2685202"/>
            <a:ext cx="4825177" cy="460007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2609854" y="1183635"/>
            <a:ext cx="823158" cy="823158"/>
          </a:xfrm>
          <a:prstGeom prst="rect">
            <a:avLst/>
          </a:prstGeom>
        </p:spPr>
      </p:pic>
      <p:sp>
        <p:nvSpPr>
          <p:cNvPr id="12" name="标题 1"/>
          <p:cNvSpPr txBox="1"/>
          <p:nvPr/>
        </p:nvSpPr>
        <p:spPr bwMode="auto">
          <a:xfrm>
            <a:off x="4551023" y="2450463"/>
            <a:ext cx="3576145" cy="134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sz="6000" b="0" kern="0" dirty="0">
                <a:latin typeface="+mn-lt"/>
                <a:ea typeface="+mn-ea"/>
                <a:cs typeface="+mn-ea"/>
                <a:sym typeface="+mn-lt"/>
              </a:rPr>
              <a:t>有一种爱叫父爱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9732362" y="3660688"/>
            <a:ext cx="730336" cy="730336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22"/>
          <p:cNvSpPr txBox="1">
            <a:spLocks noChangeArrowheads="1"/>
          </p:cNvSpPr>
          <p:nvPr/>
        </p:nvSpPr>
        <p:spPr bwMode="auto">
          <a:xfrm>
            <a:off x="3217188" y="1524001"/>
            <a:ext cx="5355312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父亲的爱如大山般的厚重，    </a:t>
            </a:r>
          </a:p>
          <a:p>
            <a:pPr eaLnBrk="1" hangingPunct="1"/>
            <a:endParaRPr lang="zh-CN" altLang="en-US" sz="2400" b="1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为我托起一片无忧的晴空</a:t>
            </a:r>
          </a:p>
          <a:p>
            <a:pPr eaLnBrk="1" hangingPunct="1"/>
            <a:endParaRPr lang="zh-CN" altLang="en-US" sz="2400" b="1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我却如初生牛犊，乱闯乱撞，</a:t>
            </a:r>
          </a:p>
          <a:p>
            <a:pPr eaLnBrk="1" hangingPunct="1"/>
            <a:endParaRPr lang="zh-CN" altLang="en-US" sz="2400" b="1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忽略岁月留在他面庞的痕迹</a:t>
            </a:r>
          </a:p>
          <a:p>
            <a:pPr eaLnBrk="1" hangingPunct="1"/>
            <a:endParaRPr lang="zh-CN" altLang="en-US" sz="2400" b="1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当时间流逝，往事淡化，</a:t>
            </a:r>
          </a:p>
          <a:p>
            <a:pPr eaLnBrk="1" hangingPunct="1"/>
            <a:endParaRPr lang="zh-CN" altLang="en-US" sz="2400" b="1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我怀着细腻的心感受这一切</a:t>
            </a:r>
          </a:p>
          <a:p>
            <a:pPr eaLnBrk="1" hangingPunct="1"/>
            <a:endParaRPr lang="zh-CN" altLang="en-US" sz="2400" b="1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感受父爱的无私与毫无保留</a:t>
            </a:r>
            <a:r>
              <a:rPr lang="en-US" altLang="zh-CN" sz="2400" b="1" dirty="0">
                <a:latin typeface="+mn-lt"/>
                <a:ea typeface="+mn-ea"/>
                <a:cs typeface="+mn-ea"/>
                <a:sym typeface="+mn-lt"/>
              </a:rPr>
              <a:t>…..</a:t>
            </a:r>
          </a:p>
          <a:p>
            <a:pPr eaLnBrk="1" hangingPunct="1"/>
            <a:endParaRPr lang="en-US" altLang="zh-CN" sz="2400" b="1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8437" name="Picture 26" descr="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1704" y="1528733"/>
            <a:ext cx="5067823" cy="3805266"/>
          </a:xfrm>
          <a:prstGeom prst="rect">
            <a:avLst/>
          </a:prstGeom>
          <a:noFill/>
          <a:ln w="76200" cmpd="tri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8" name="WordArt 27" descr="纸袋"/>
          <p:cNvSpPr>
            <a:spLocks noChangeArrowheads="1" noChangeShapeType="1" noTextEdit="1"/>
          </p:cNvSpPr>
          <p:nvPr/>
        </p:nvSpPr>
        <p:spPr bwMode="auto">
          <a:xfrm>
            <a:off x="3581400" y="533400"/>
            <a:ext cx="4724400" cy="60960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zh-CN" altLang="en-US" sz="4400" kern="1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哀哀父亲，育我劬劳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338730"/>
            <a:ext cx="12192000" cy="151926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1331050" y="3516066"/>
            <a:ext cx="823158" cy="82315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10527175" y="2341157"/>
            <a:ext cx="730336" cy="73033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169827" y="658965"/>
            <a:ext cx="2116227" cy="968070"/>
          </a:xfrm>
          <a:prstGeom prst="roundRect">
            <a:avLst>
              <a:gd name="adj" fmla="val 25721"/>
            </a:avLst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547437" y="4384140"/>
            <a:ext cx="2622431" cy="1081165"/>
          </a:xfrm>
          <a:prstGeom prst="roundRect">
            <a:avLst>
              <a:gd name="adj" fmla="val 25721"/>
            </a:avLst>
          </a:prstGeom>
        </p:spPr>
      </p:pic>
      <p:sp>
        <p:nvSpPr>
          <p:cNvPr id="18434" name="Text Box 20"/>
          <p:cNvSpPr txBox="1">
            <a:spLocks noChangeArrowheads="1"/>
          </p:cNvSpPr>
          <p:nvPr/>
        </p:nvSpPr>
        <p:spPr bwMode="auto">
          <a:xfrm>
            <a:off x="2569501" y="1320449"/>
            <a:ext cx="738664" cy="4163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孝子之至，莫大乎尊亲</a:t>
            </a:r>
          </a:p>
        </p:txBody>
      </p:sp>
      <p:sp>
        <p:nvSpPr>
          <p:cNvPr id="18435" name="Text Box 21"/>
          <p:cNvSpPr txBox="1">
            <a:spLocks noChangeArrowheads="1"/>
          </p:cNvSpPr>
          <p:nvPr/>
        </p:nvSpPr>
        <p:spPr bwMode="auto">
          <a:xfrm>
            <a:off x="8945390" y="1343095"/>
            <a:ext cx="738664" cy="5398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尊亲之至，莫大乎以天下养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3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5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0" decel="50000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0" accel="50000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0" decel="50000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0" accel="50000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400" decel="1000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400" decel="100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400" decel="100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400" decel="100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0"/>
                            </p:stCondLst>
                            <p:childTnLst>
                              <p:par>
                                <p:cTn id="4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400" decel="100000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400" decel="100000" fill="hold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400" decel="100000" fill="hold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400" decel="100000" fill="hold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000"/>
                            </p:stCondLst>
                            <p:childTnLst>
                              <p:par>
                                <p:cTn id="5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400" decel="100000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400" decel="100000" fill="hold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400" decel="100000" fill="hold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400" decel="100000" fill="hold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1000"/>
                            </p:stCondLst>
                            <p:childTnLst>
                              <p:par>
                                <p:cTn id="6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400" decel="100000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400" decel="100000" fill="hold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400" decel="100000" fill="hold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400" decel="100000" fill="hold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4000"/>
                            </p:stCondLst>
                            <p:childTnLst>
                              <p:par>
                                <p:cTn id="7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400" decel="100000"/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400" decel="100000" fill="hold"/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400" decel="100000" fill="hold"/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400" decel="100000" fill="hold"/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7000"/>
                            </p:stCondLst>
                            <p:childTnLst>
                              <p:par>
                                <p:cTn id="8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400" decel="100000"/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400" decel="100000" fill="hold"/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400" decel="100000" fill="hold"/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400" decel="100000" fill="hold"/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0"/>
                            </p:stCondLst>
                            <p:childTnLst>
                              <p:par>
                                <p:cTn id="9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400" decel="100000"/>
                                        <p:tgtEl>
                                          <p:spTgt spid="184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400" decel="100000" fill="hold"/>
                                        <p:tgtEl>
                                          <p:spTgt spid="184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400" decel="100000" fill="hold"/>
                                        <p:tgtEl>
                                          <p:spTgt spid="184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400" decel="100000" fill="hold"/>
                                        <p:tgtEl>
                                          <p:spTgt spid="184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3000"/>
                            </p:stCondLst>
                            <p:childTnLst>
                              <p:par>
                                <p:cTn id="103" presetID="3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4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5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6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79760">
                                      <p:cBhvr>
                                        <p:cTn id="10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0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1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79760">
                                      <p:cBhvr>
                                        <p:cTn id="112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3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4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5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6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79760">
                                      <p:cBhvr>
                                        <p:cTn id="11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0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1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79760">
                                      <p:cBhvr>
                                        <p:cTn id="122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3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24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5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6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79760">
                                      <p:cBhvr>
                                        <p:cTn id="12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8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2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30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1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79760">
                                      <p:cBhvr>
                                        <p:cTn id="132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34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35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6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79760">
                                      <p:cBhvr>
                                        <p:cTn id="13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8000"/>
                            </p:stCondLst>
                            <p:childTnLst>
                              <p:par>
                                <p:cTn id="1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9000"/>
                            </p:stCondLst>
                            <p:childTnLst>
                              <p:par>
                                <p:cTn id="1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0000"/>
                            </p:stCondLst>
                            <p:childTnLst>
                              <p:par>
                                <p:cTn id="15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41000"/>
                            </p:stCondLst>
                            <p:childTnLst>
                              <p:par>
                                <p:cTn id="15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uiExpand="1" build="allAtOnce" autoUpdateAnimBg="0"/>
      <p:bldP spid="18434" grpId="0" autoUpdateAnimBg="0"/>
      <p:bldP spid="1843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89441" y="6576447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rgbClr val="D9F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rgbClr val="D9F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rgbClr val="D9F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rgbClr val="D9F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D9F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rgbClr val="D9F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rgbClr val="D9F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rgbClr val="D9F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1520281" y="0"/>
            <a:ext cx="9144000" cy="6858000"/>
          </a:xfrm>
          <a:prstGeom prst="rect">
            <a:avLst/>
          </a:prstGeom>
          <a:solidFill>
            <a:schemeClr val="tx1">
              <a:lumMod val="5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9459" name="Picture 17" descr="2"/>
          <p:cNvPicPr>
            <a:picLocks noChangeAspect="1" noChangeArrowheads="1"/>
          </p:cNvPicPr>
          <p:nvPr/>
        </p:nvPicPr>
        <p:blipFill>
          <a:blip r:embed="rId3" cstate="email"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222"/>
          <a:stretch>
            <a:fillRect/>
          </a:stretch>
        </p:blipFill>
        <p:spPr bwMode="auto">
          <a:xfrm>
            <a:off x="1541706" y="4869160"/>
            <a:ext cx="9144000" cy="1514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1945233" y="1724617"/>
            <a:ext cx="763061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有一种爱，无边无垠，不求回报，却总能让我们心痛 </a:t>
            </a:r>
          </a:p>
        </p:txBody>
      </p:sp>
      <p:sp>
        <p:nvSpPr>
          <p:cNvPr id="19461" name="Rectangle 10"/>
          <p:cNvSpPr>
            <a:spLocks noChangeArrowheads="1"/>
          </p:cNvSpPr>
          <p:nvPr/>
        </p:nvSpPr>
        <p:spPr bwMode="auto">
          <a:xfrm>
            <a:off x="1694622" y="3154749"/>
            <a:ext cx="8763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有一个人，拥有宽厚的肩膀，能撑起我们，顶起整片天</a:t>
            </a:r>
          </a:p>
        </p:txBody>
      </p:sp>
      <p:sp>
        <p:nvSpPr>
          <p:cNvPr id="19462" name="Rectangle 11"/>
          <p:cNvSpPr>
            <a:spLocks noChangeArrowheads="1"/>
          </p:cNvSpPr>
          <p:nvPr/>
        </p:nvSpPr>
        <p:spPr bwMode="auto">
          <a:xfrm>
            <a:off x="4170606" y="2270057"/>
            <a:ext cx="38862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这种爱就是</a:t>
            </a:r>
            <a:r>
              <a:rPr lang="zh-CN" altLang="en-US" sz="4000" dirty="0">
                <a:solidFill>
                  <a:srgbClr val="CC3300"/>
                </a:solidFill>
                <a:latin typeface="+mn-lt"/>
                <a:ea typeface="+mn-ea"/>
                <a:cs typeface="+mn-ea"/>
                <a:sym typeface="+mn-lt"/>
              </a:rPr>
              <a:t>父爱</a:t>
            </a:r>
          </a:p>
        </p:txBody>
      </p:sp>
      <p:sp>
        <p:nvSpPr>
          <p:cNvPr id="19463" name="Rectangle 12"/>
          <p:cNvSpPr>
            <a:spLocks noChangeArrowheads="1"/>
          </p:cNvSpPr>
          <p:nvPr/>
        </p:nvSpPr>
        <p:spPr bwMode="auto">
          <a:xfrm>
            <a:off x="4222206" y="3717032"/>
            <a:ext cx="3740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这个人就是</a:t>
            </a:r>
            <a:r>
              <a:rPr lang="zh-CN" altLang="en-US" sz="4000" dirty="0">
                <a:solidFill>
                  <a:srgbClr val="CC3300"/>
                </a:solidFill>
                <a:latin typeface="+mn-lt"/>
                <a:ea typeface="+mn-ea"/>
                <a:cs typeface="+mn-ea"/>
                <a:sym typeface="+mn-lt"/>
              </a:rPr>
              <a:t>父亲</a:t>
            </a:r>
          </a:p>
        </p:txBody>
      </p:sp>
      <p:sp>
        <p:nvSpPr>
          <p:cNvPr id="19464" name="WordArt 18"/>
          <p:cNvSpPr>
            <a:spLocks noChangeArrowheads="1" noChangeShapeType="1" noTextEdit="1"/>
          </p:cNvSpPr>
          <p:nvPr/>
        </p:nvSpPr>
        <p:spPr bwMode="auto">
          <a:xfrm>
            <a:off x="1780185" y="704484"/>
            <a:ext cx="8884096" cy="78776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 fromWordArt="1">
            <a:prstTxWarp prst="textArchUp">
              <a:avLst/>
            </a:prstTxWarp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zh-CN" altLang="en-US" sz="4000" b="1" kern="10" dirty="0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dist="35921" dir="2700000" algn="ctr" rotWithShape="0">
                    <a:srgbClr val="C0C0C0">
                      <a:alpha val="7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我该用何种方式表达我对您的爱呢，父亲？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177949"/>
            <a:ext cx="12192000" cy="174399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282768" y="1540225"/>
            <a:ext cx="823158" cy="82315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11091831" y="4332838"/>
            <a:ext cx="730336" cy="730336"/>
          </a:xfrm>
          <a:prstGeom prst="rect">
            <a:avLst/>
          </a:prstGeom>
        </p:spPr>
      </p:pic>
    </p:spTree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800" decel="100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0"/>
                            </p:stCondLst>
                            <p:childTnLst>
                              <p:par>
                                <p:cTn id="4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9460" grpId="0"/>
      <p:bldP spid="19461" grpId="0"/>
      <p:bldP spid="19462" grpId="0"/>
      <p:bldP spid="1946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540473" y="4239200"/>
            <a:ext cx="3178542" cy="1454027"/>
          </a:xfrm>
          <a:prstGeom prst="roundRect">
            <a:avLst>
              <a:gd name="adj" fmla="val 25721"/>
            </a:avLst>
          </a:prstGeom>
        </p:spPr>
      </p:pic>
      <p:sp>
        <p:nvSpPr>
          <p:cNvPr id="20482" name="WordArt 4"/>
          <p:cNvSpPr>
            <a:spLocks noChangeArrowheads="1" noChangeShapeType="1" noTextEdit="1"/>
          </p:cNvSpPr>
          <p:nvPr/>
        </p:nvSpPr>
        <p:spPr bwMode="auto">
          <a:xfrm>
            <a:off x="4079776" y="326754"/>
            <a:ext cx="33909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000" b="1" kern="10" dirty="0">
                <a:ln w="12700">
                  <a:solidFill>
                    <a:srgbClr val="3333CC"/>
                  </a:solidFill>
                  <a:round/>
                </a:ln>
                <a:solidFill>
                  <a:schemeClr val="accent1">
                    <a:lumMod val="50000"/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父爱是无言的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3429000" y="1181808"/>
            <a:ext cx="53340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记得</a:t>
            </a:r>
          </a:p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儿时的我</a:t>
            </a:r>
          </a:p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喜爱画画</a:t>
            </a:r>
          </a:p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每当我看到</a:t>
            </a:r>
          </a:p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别的小孩子</a:t>
            </a:r>
          </a:p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握着五颜六色的彩笔时</a:t>
            </a:r>
          </a:p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便告诉父亲我也想画画</a:t>
            </a:r>
          </a:p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于是父亲为我买来很多彩笔</a:t>
            </a:r>
          </a:p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任我开心地趴在桌子上涂鸦</a:t>
            </a:r>
          </a:p>
        </p:txBody>
      </p:sp>
      <p:pic>
        <p:nvPicPr>
          <p:cNvPr id="20484" name="Picture 6" descr="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51393">
            <a:off x="5691051" y="1160802"/>
            <a:ext cx="3027084" cy="2111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80877" y="3752688"/>
            <a:ext cx="3265556" cy="1394939"/>
          </a:xfrm>
          <a:prstGeom prst="roundRect">
            <a:avLst>
              <a:gd name="adj" fmla="val 25721"/>
            </a:avLst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168697" y="847162"/>
            <a:ext cx="2672136" cy="1222371"/>
          </a:xfrm>
          <a:prstGeom prst="roundRect">
            <a:avLst>
              <a:gd name="adj" fmla="val 25721"/>
            </a:avLst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10552773" y="3187503"/>
            <a:ext cx="730336" cy="73033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2091860" y="2309089"/>
            <a:ext cx="823158" cy="823158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000"/>
                            </p:stCondLst>
                            <p:childTnLst>
                              <p:par>
                                <p:cTn id="41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5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5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600"/>
                            </p:stCondLst>
                            <p:childTnLst>
                              <p:par>
                                <p:cTn id="4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600"/>
                            </p:stCondLst>
                            <p:childTnLst>
                              <p:par>
                                <p:cTn id="5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2600"/>
                            </p:stCondLst>
                            <p:childTnLst>
                              <p:par>
                                <p:cTn id="5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3600"/>
                            </p:stCondLst>
                            <p:childTnLst>
                              <p:par>
                                <p:cTn id="6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4600"/>
                            </p:stCondLst>
                            <p:childTnLst>
                              <p:par>
                                <p:cTn id="7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utoUpdateAnimBg="0"/>
      <p:bldP spid="20483" grpId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540473" y="4239200"/>
            <a:ext cx="3178542" cy="1454027"/>
          </a:xfrm>
          <a:prstGeom prst="roundRect">
            <a:avLst>
              <a:gd name="adj" fmla="val 25721"/>
            </a:avLst>
          </a:prstGeom>
        </p:spPr>
      </p:pic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3287688" y="1269047"/>
            <a:ext cx="5411688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记得</a:t>
            </a:r>
          </a:p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儿时的我喜爱拉琴</a:t>
            </a:r>
          </a:p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梦想成为一名优雅的音乐家</a:t>
            </a:r>
          </a:p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于是父亲为我买来迷你型小提琴</a:t>
            </a:r>
          </a:p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可是我却把它弹坏</a:t>
            </a:r>
          </a:p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然而父亲没有生气</a:t>
            </a:r>
          </a:p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他为我买来更好的小提琴</a:t>
            </a:r>
          </a:p>
        </p:txBody>
      </p:sp>
      <p:sp>
        <p:nvSpPr>
          <p:cNvPr id="21507" name="WordArt 11"/>
          <p:cNvSpPr>
            <a:spLocks noChangeArrowheads="1" noChangeShapeType="1" noTextEdit="1"/>
          </p:cNvSpPr>
          <p:nvPr/>
        </p:nvSpPr>
        <p:spPr bwMode="auto">
          <a:xfrm>
            <a:off x="4223792" y="332656"/>
            <a:ext cx="33909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5400" b="1" kern="10" dirty="0">
                <a:ln w="12700">
                  <a:solidFill>
                    <a:srgbClr val="3333CC"/>
                  </a:solidFill>
                  <a:round/>
                </a:ln>
                <a:solidFill>
                  <a:schemeClr val="accent1">
                    <a:lumMod val="50000"/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父爱是无言的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6080" y="3284984"/>
            <a:ext cx="3167063" cy="207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168697" y="847162"/>
            <a:ext cx="2672136" cy="1222371"/>
          </a:xfrm>
          <a:prstGeom prst="roundRect">
            <a:avLst>
              <a:gd name="adj" fmla="val 25721"/>
            </a:avLst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2091860" y="2309089"/>
            <a:ext cx="823158" cy="82315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64352" y="2731530"/>
            <a:ext cx="3265556" cy="1394939"/>
          </a:xfrm>
          <a:prstGeom prst="roundRect">
            <a:avLst>
              <a:gd name="adj" fmla="val 25721"/>
            </a:avLst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10840806" y="1093180"/>
            <a:ext cx="730336" cy="730336"/>
          </a:xfrm>
          <a:prstGeom prst="rect">
            <a:avLst/>
          </a:prstGeom>
        </p:spPr>
      </p:pic>
    </p:spTree>
  </p:cSld>
  <p:clrMapOvr>
    <a:masterClrMapping/>
  </p:clrMapOvr>
  <p:transition spd="slow" advClick="0"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96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96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96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960"/>
                            </p:stCondLst>
                            <p:childTnLst>
                              <p:par>
                                <p:cTn id="4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960"/>
                            </p:stCondLst>
                            <p:childTnLst>
                              <p:par>
                                <p:cTn id="5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06" grpId="1" autoUpdateAnimBg="0"/>
      <p:bldP spid="2150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9308" y="2826268"/>
            <a:ext cx="3173204" cy="1355489"/>
          </a:xfrm>
          <a:prstGeom prst="roundRect">
            <a:avLst>
              <a:gd name="adj" fmla="val 25721"/>
            </a:avLst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947530" y="815570"/>
            <a:ext cx="3373721" cy="1543312"/>
          </a:xfrm>
          <a:prstGeom prst="roundRect">
            <a:avLst>
              <a:gd name="adj" fmla="val 25721"/>
            </a:avLst>
          </a:prstGeom>
        </p:spPr>
      </p:pic>
      <p:sp>
        <p:nvSpPr>
          <p:cNvPr id="22530" name="Rectangle 2"/>
          <p:cNvSpPr>
            <a:spLocks noGrp="1" noChangeArrowheads="1"/>
          </p:cNvSpPr>
          <p:nvPr>
            <p:ph idx="1"/>
          </p:nvPr>
        </p:nvSpPr>
        <p:spPr>
          <a:xfrm>
            <a:off x="2783632" y="1556792"/>
            <a:ext cx="7848277" cy="3416870"/>
          </a:xfrm>
          <a:ln>
            <a:noFill/>
          </a:ln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zh-CN" altLang="en-US" sz="3600" dirty="0"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 在家里经常对父母说的话是什么？</a:t>
            </a:r>
          </a:p>
          <a:p>
            <a:pPr eaLnBrk="1" hangingPunct="1">
              <a:buFontTx/>
              <a:buNone/>
              <a:defRPr/>
            </a:pPr>
            <a:endParaRPr lang="zh-CN" altLang="en-US" sz="3600" dirty="0">
              <a:effectLst>
                <a:outerShdw blurRad="38100" dist="38100" dir="2700000" algn="tl">
                  <a:srgbClr val="C0C0C0"/>
                </a:outerShdw>
              </a:effectLst>
              <a:cs typeface="+mn-ea"/>
              <a:sym typeface="+mn-lt"/>
            </a:endParaRPr>
          </a:p>
          <a:p>
            <a:pPr eaLnBrk="1" hangingPunct="1">
              <a:buFontTx/>
              <a:buNone/>
              <a:defRPr/>
            </a:pPr>
            <a:endParaRPr lang="en-US" altLang="zh-CN" sz="3600" dirty="0">
              <a:effectLst>
                <a:outerShdw blurRad="38100" dist="38100" dir="2700000" algn="tl">
                  <a:srgbClr val="C0C0C0"/>
                </a:outerShdw>
              </a:effectLst>
              <a:cs typeface="+mn-ea"/>
              <a:sym typeface="+mn-lt"/>
            </a:endParaRPr>
          </a:p>
          <a:p>
            <a:pPr eaLnBrk="1" hangingPunct="1">
              <a:buFontTx/>
              <a:buNone/>
              <a:defRPr/>
            </a:pPr>
            <a:r>
              <a:rPr lang="zh-CN" altLang="en-US" sz="3600" dirty="0"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 父母经常对我说的话是什么？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3072111" y="2571680"/>
            <a:ext cx="823158" cy="82315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8509651" y="2637610"/>
            <a:ext cx="826011" cy="826011"/>
          </a:xfrm>
          <a:prstGeom prst="rect">
            <a:avLst/>
          </a:prstGeom>
        </p:spPr>
      </p:pic>
      <p:cxnSp>
        <p:nvCxnSpPr>
          <p:cNvPr id="8" name="直接连接符 7"/>
          <p:cNvCxnSpPr>
            <a:stCxn id="6" idx="3"/>
          </p:cNvCxnSpPr>
          <p:nvPr/>
        </p:nvCxnSpPr>
        <p:spPr bwMode="auto">
          <a:xfrm>
            <a:off x="3887344" y="2902878"/>
            <a:ext cx="4656927" cy="404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511718" y="1007394"/>
            <a:ext cx="1897999" cy="810763"/>
          </a:xfrm>
          <a:prstGeom prst="roundRect">
            <a:avLst>
              <a:gd name="adj" fmla="val 25721"/>
            </a:avLst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168696" y="3789040"/>
            <a:ext cx="2116227" cy="968070"/>
          </a:xfrm>
          <a:prstGeom prst="roundRect">
            <a:avLst>
              <a:gd name="adj" fmla="val 25721"/>
            </a:avLst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08368" y="4626457"/>
            <a:ext cx="1897999" cy="810763"/>
          </a:xfrm>
          <a:prstGeom prst="roundRect">
            <a:avLst>
              <a:gd name="adj" fmla="val 25721"/>
            </a:avLst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500"/>
                            </p:stCondLst>
                            <p:childTnLst>
                              <p:par>
                                <p:cTn id="6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09933" y="-367820"/>
            <a:ext cx="2886124" cy="24482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7789" y="-403181"/>
            <a:ext cx="2886124" cy="2448272"/>
          </a:xfrm>
          <a:prstGeom prst="rect">
            <a:avLst/>
          </a:prstGeom>
        </p:spPr>
      </p:pic>
      <p:sp>
        <p:nvSpPr>
          <p:cNvPr id="23554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2711624" y="820955"/>
            <a:ext cx="3900462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zh-CN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我在家常说：</a:t>
            </a:r>
          </a:p>
          <a:p>
            <a:pPr eaLnBrk="1" hangingPunct="1">
              <a:defRPr/>
            </a:pPr>
            <a:endParaRPr lang="en-US" altLang="zh-CN" sz="3200" dirty="0">
              <a:effectLst>
                <a:outerShdw blurRad="38100" dist="38100" dir="2700000" algn="tl">
                  <a:srgbClr val="C0C0C0"/>
                </a:outerShdw>
              </a:effectLst>
              <a:cs typeface="+mn-ea"/>
              <a:sym typeface="+mn-lt"/>
            </a:endParaRPr>
          </a:p>
          <a:p>
            <a:pPr eaLnBrk="1" hangingPunct="1">
              <a:defRPr/>
            </a:pPr>
            <a:r>
              <a:rPr lang="zh-CN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我回来了！</a:t>
            </a:r>
          </a:p>
          <a:p>
            <a:pPr eaLnBrk="1" hangingPunct="1">
              <a:defRPr/>
            </a:pPr>
            <a:r>
              <a:rPr lang="zh-CN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知道了，知道了。</a:t>
            </a:r>
          </a:p>
          <a:p>
            <a:pPr eaLnBrk="1" hangingPunct="1">
              <a:defRPr/>
            </a:pPr>
            <a:r>
              <a:rPr lang="zh-CN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烦不烦啊……</a:t>
            </a:r>
          </a:p>
          <a:p>
            <a:pPr eaLnBrk="1" hangingPunct="1">
              <a:defRPr/>
            </a:pPr>
            <a:r>
              <a:rPr lang="zh-CN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吃什么啊今天？</a:t>
            </a:r>
          </a:p>
          <a:p>
            <a:pPr eaLnBrk="1" hangingPunct="1">
              <a:defRPr/>
            </a:pPr>
            <a:r>
              <a:rPr lang="zh-CN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走了啊！</a:t>
            </a:r>
          </a:p>
          <a:p>
            <a:pPr eaLnBrk="1" hangingPunct="1">
              <a:defRPr/>
            </a:pPr>
            <a:r>
              <a:rPr lang="zh-CN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……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7104112" y="879101"/>
            <a:ext cx="4038600" cy="45259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zh-CN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   父母常说：</a:t>
            </a:r>
          </a:p>
          <a:p>
            <a:pPr eaLnBrk="1" hangingPunct="1">
              <a:defRPr/>
            </a:pPr>
            <a:endParaRPr lang="en-US" altLang="zh-CN" sz="3200" dirty="0">
              <a:effectLst>
                <a:outerShdw blurRad="38100" dist="38100" dir="2700000" algn="tl">
                  <a:srgbClr val="C0C0C0"/>
                </a:outerShdw>
              </a:effectLst>
              <a:cs typeface="+mn-ea"/>
              <a:sym typeface="+mn-lt"/>
            </a:endParaRPr>
          </a:p>
          <a:p>
            <a:pPr eaLnBrk="1" hangingPunct="1">
              <a:defRPr/>
            </a:pPr>
            <a:r>
              <a:rPr lang="zh-CN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好好学习啊。</a:t>
            </a:r>
          </a:p>
          <a:p>
            <a:pPr eaLnBrk="1" hangingPunct="1">
              <a:defRPr/>
            </a:pPr>
            <a:r>
              <a:rPr lang="zh-CN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累不累啊？</a:t>
            </a:r>
          </a:p>
          <a:p>
            <a:pPr eaLnBrk="1" hangingPunct="1">
              <a:defRPr/>
            </a:pPr>
            <a:r>
              <a:rPr lang="zh-CN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早睡啊。</a:t>
            </a:r>
          </a:p>
          <a:p>
            <a:pPr eaLnBrk="1" hangingPunct="1">
              <a:defRPr/>
            </a:pPr>
            <a:r>
              <a:rPr lang="zh-CN" altLang="en-US" sz="3200" dirty="0">
                <a:effectLst>
                  <a:outerShdw blurRad="38100" dist="38100" dir="2700000" algn="tl">
                    <a:srgbClr val="C0C0C0"/>
                  </a:outerShdw>
                </a:effectLst>
                <a:cs typeface="+mn-ea"/>
                <a:sym typeface="+mn-lt"/>
              </a:rPr>
              <a:t>……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5333" b="100000" l="17820" r="9245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11796" y="2996952"/>
            <a:ext cx="4592527" cy="288838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9383052" y="4312475"/>
            <a:ext cx="826011" cy="82601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314067" y="3083936"/>
            <a:ext cx="1995483" cy="852405"/>
          </a:xfrm>
          <a:prstGeom prst="roundRect">
            <a:avLst>
              <a:gd name="adj" fmla="val 25721"/>
            </a:avLst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35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355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/>
      <p:bldP spid="2355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2299515"/>
            <a:ext cx="109728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zh-CN" sz="3600" dirty="0">
                <a:cs typeface="+mn-ea"/>
                <a:sym typeface="+mn-lt"/>
              </a:rPr>
              <a:t>母亲的爱是温和的，她用她的仁慈和善良滋润着我们的心田。</a:t>
            </a:r>
          </a:p>
          <a:p>
            <a:pPr eaLnBrk="1" hangingPunct="1">
              <a:buFontTx/>
              <a:buNone/>
            </a:pPr>
            <a:r>
              <a:rPr lang="zh-CN" altLang="zh-CN" sz="3600" dirty="0">
                <a:cs typeface="+mn-ea"/>
                <a:sym typeface="+mn-lt"/>
              </a:rPr>
              <a:t>父亲的爱是默默无闻的，他像一棵参天的大树，为我们遮挡风雪和严寒。他像夜晚的一盏明灯，给我们带来光明和温暖。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2321" y="-459432"/>
            <a:ext cx="4107358" cy="244827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763852" y="692696"/>
            <a:ext cx="2664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latin typeface="+mn-lt"/>
                <a:ea typeface="+mn-ea"/>
                <a:cs typeface="+mn-ea"/>
                <a:sym typeface="+mn-lt"/>
              </a:rPr>
              <a:t>父母的爱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8921876" y="1245460"/>
            <a:ext cx="826011" cy="82601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2568055" y="1225983"/>
            <a:ext cx="823158" cy="823158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 bwMode="auto">
          <a:xfrm>
            <a:off x="3517179" y="2105117"/>
            <a:ext cx="5326836" cy="270130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51784" y="2840821"/>
            <a:ext cx="5184576" cy="1346025"/>
          </a:xfrm>
        </p:spPr>
        <p:txBody>
          <a:bodyPr>
            <a:normAutofit/>
          </a:bodyPr>
          <a:lstStyle/>
          <a:p>
            <a:r>
              <a:rPr lang="zh-CN" altLang="en-US" sz="7200" b="0" dirty="0">
                <a:latin typeface="+mn-lt"/>
                <a:ea typeface="+mn-ea"/>
                <a:cs typeface="+mn-ea"/>
                <a:sym typeface="+mn-lt"/>
              </a:rPr>
              <a:t>课堂调查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824191" y="0"/>
            <a:ext cx="4367807" cy="152184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063206" y="5735044"/>
            <a:ext cx="7128792" cy="1100336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82750" l="0" r="9780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86870" y="1491310"/>
            <a:ext cx="2014468" cy="438306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82750" l="0" r="9780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933942" y="1497823"/>
            <a:ext cx="2146352" cy="438306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400" b="98800" l="3053" r="9942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422001" flipH="1">
            <a:off x="-234490" y="2685202"/>
            <a:ext cx="4825177" cy="460007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2609854" y="1183635"/>
            <a:ext cx="823158" cy="82315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9732362" y="3660688"/>
            <a:ext cx="730336" cy="730336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gradFill flip="none" rotWithShape="1">
          <a:gsLst>
            <a:gs pos="0">
              <a:srgbClr val="B6EDFD"/>
            </a:gs>
            <a:gs pos="0">
              <a:srgbClr val="D8FAFE"/>
            </a:gs>
            <a:gs pos="67396">
              <a:srgbClr val="D4F8FE"/>
            </a:gs>
            <a:gs pos="32000">
              <a:srgbClr val="E7FFFF"/>
            </a:gs>
            <a:gs pos="100000">
              <a:schemeClr val="accent6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999656" y="1567333"/>
            <a:ext cx="7128792" cy="4525963"/>
          </a:xfrm>
        </p:spPr>
        <p:txBody>
          <a:bodyPr/>
          <a:lstStyle/>
          <a:p>
            <a:pPr>
              <a:buFontTx/>
              <a:buNone/>
            </a:pPr>
            <a:r>
              <a:rPr lang="zh-CN" altLang="zh-CN" sz="3600" dirty="0">
                <a:cs typeface="+mn-ea"/>
                <a:sym typeface="+mn-lt"/>
              </a:rPr>
              <a:t>六月，</a:t>
            </a:r>
            <a:endParaRPr lang="en-US" altLang="zh-CN" sz="3600" dirty="0">
              <a:cs typeface="+mn-ea"/>
              <a:sym typeface="+mn-lt"/>
            </a:endParaRPr>
          </a:p>
          <a:p>
            <a:pPr>
              <a:buFontTx/>
              <a:buNone/>
            </a:pPr>
            <a:r>
              <a:rPr lang="zh-CN" altLang="zh-CN" sz="3600" dirty="0">
                <a:cs typeface="+mn-ea"/>
                <a:sym typeface="+mn-lt"/>
              </a:rPr>
              <a:t>我们迎来热情奔放的初夏。 </a:t>
            </a:r>
          </a:p>
          <a:p>
            <a:pPr>
              <a:buFontTx/>
              <a:buNone/>
            </a:pPr>
            <a:r>
              <a:rPr lang="zh-CN" altLang="zh-CN" sz="3600" dirty="0">
                <a:cs typeface="+mn-ea"/>
                <a:sym typeface="+mn-lt"/>
              </a:rPr>
              <a:t>六月，</a:t>
            </a:r>
            <a:endParaRPr lang="en-US" altLang="zh-CN" sz="3600" dirty="0">
              <a:cs typeface="+mn-ea"/>
              <a:sym typeface="+mn-lt"/>
            </a:endParaRPr>
          </a:p>
          <a:p>
            <a:pPr>
              <a:buFontTx/>
              <a:buNone/>
            </a:pPr>
            <a:r>
              <a:rPr lang="zh-CN" altLang="zh-CN" sz="3600" dirty="0">
                <a:cs typeface="+mn-ea"/>
                <a:sym typeface="+mn-lt"/>
              </a:rPr>
              <a:t>有灿烂的阳光照耀在我们的身上。</a:t>
            </a:r>
          </a:p>
          <a:p>
            <a:pPr>
              <a:buFontTx/>
              <a:buNone/>
            </a:pPr>
            <a:r>
              <a:rPr lang="zh-CN" altLang="zh-CN" sz="3600" dirty="0">
                <a:cs typeface="+mn-ea"/>
                <a:sym typeface="+mn-lt"/>
              </a:rPr>
              <a:t>六月，</a:t>
            </a:r>
            <a:endParaRPr lang="en-US" altLang="zh-CN" sz="3600" dirty="0">
              <a:cs typeface="+mn-ea"/>
              <a:sym typeface="+mn-lt"/>
            </a:endParaRPr>
          </a:p>
          <a:p>
            <a:pPr>
              <a:buFontTx/>
              <a:buNone/>
            </a:pPr>
            <a:r>
              <a:rPr lang="zh-CN" altLang="zh-CN" sz="3600" dirty="0">
                <a:cs typeface="+mn-ea"/>
                <a:sym typeface="+mn-lt"/>
              </a:rPr>
              <a:t>我们也将迎来一年一度的父亲节</a:t>
            </a:r>
            <a:r>
              <a:rPr lang="zh-CN" altLang="en-US" sz="3600" dirty="0">
                <a:cs typeface="+mn-ea"/>
                <a:sym typeface="+mn-lt"/>
              </a:rPr>
              <a:t>一</a:t>
            </a:r>
            <a:r>
              <a:rPr lang="zh-CN" altLang="zh-CN" sz="3600" dirty="0">
                <a:cs typeface="+mn-ea"/>
                <a:sym typeface="+mn-lt"/>
              </a:rPr>
              <a:t>个值得我们去感恩的日子。 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757664"/>
            <a:ext cx="7128792" cy="110033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824191" y="0"/>
            <a:ext cx="4367807" cy="152184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17503" flipH="1">
            <a:off x="5735663" y="603532"/>
            <a:ext cx="1602517" cy="160251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8281" y="704067"/>
            <a:ext cx="2304008" cy="1100136"/>
          </a:xfrm>
          <a:prstGeom prst="roundRect">
            <a:avLst>
              <a:gd name="adj" fmla="val 25721"/>
            </a:avLst>
          </a:prstGeom>
        </p:spPr>
      </p:pic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a16="http://schemas.microsoft.com/office/drawing/2014/main" id="{AACAEEC0-8DAE-4190-AF6F-9019EB63AEF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0" l="0" r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35960" y="3573016"/>
            <a:ext cx="4421461" cy="328498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855640" y="332656"/>
            <a:ext cx="14401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DDFCFE"/>
                </a:solidFill>
              </a:rPr>
              <a:t>https://www.ypppt.com/</a:t>
            </a:r>
            <a:endParaRPr lang="zh-CN" altLang="en-US" sz="900" dirty="0">
              <a:solidFill>
                <a:srgbClr val="DDFCFE"/>
              </a:solidFill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672752" y="-200220"/>
            <a:ext cx="6414864" cy="1944216"/>
          </a:xfrm>
          <a:prstGeom prst="roundRect">
            <a:avLst>
              <a:gd name="adj" fmla="val 25721"/>
            </a:avLst>
          </a:prstGeom>
        </p:spPr>
      </p:pic>
      <p:sp>
        <p:nvSpPr>
          <p:cNvPr id="25603" name="Rectangle 3"/>
          <p:cNvSpPr>
            <a:spLocks noGrp="1" noChangeArrowheads="1"/>
          </p:cNvSpPr>
          <p:nvPr>
            <p:ph type="title"/>
          </p:nvPr>
        </p:nvSpPr>
        <p:spPr>
          <a:xfrm>
            <a:off x="-501055" y="116632"/>
            <a:ext cx="5932240" cy="1143000"/>
          </a:xfrm>
        </p:spPr>
        <p:txBody>
          <a:bodyPr/>
          <a:lstStyle/>
          <a:p>
            <a:pPr eaLnBrk="1" hangingPunct="1"/>
            <a:r>
              <a:rPr lang="zh-CN" altLang="en-US" sz="3600" b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你对父亲的了解有多少？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27401" y="1259632"/>
            <a:ext cx="4453905" cy="4678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2800" dirty="0">
                <a:cs typeface="+mn-ea"/>
                <a:sym typeface="+mn-lt"/>
              </a:rPr>
              <a:t>你的父母多少岁？</a:t>
            </a:r>
          </a:p>
          <a:p>
            <a:pPr eaLnBrk="1" hangingPunct="1">
              <a:buFontTx/>
              <a:buNone/>
            </a:pPr>
            <a:r>
              <a:rPr lang="zh-CN" altLang="en-US" sz="2800" dirty="0">
                <a:cs typeface="+mn-ea"/>
                <a:sym typeface="+mn-lt"/>
              </a:rPr>
              <a:t>你的父母是什么时候的生日？</a:t>
            </a:r>
          </a:p>
          <a:p>
            <a:pPr eaLnBrk="1" hangingPunct="1">
              <a:buFontTx/>
              <a:buNone/>
            </a:pPr>
            <a:r>
              <a:rPr lang="zh-CN" altLang="en-US" sz="2800" dirty="0">
                <a:cs typeface="+mn-ea"/>
                <a:sym typeface="+mn-lt"/>
              </a:rPr>
              <a:t>你父母穿什么码数的鞋？</a:t>
            </a:r>
          </a:p>
          <a:p>
            <a:pPr eaLnBrk="1" hangingPunct="1">
              <a:buFontTx/>
              <a:buNone/>
            </a:pPr>
            <a:r>
              <a:rPr lang="zh-CN" altLang="en-US" sz="2800" dirty="0">
                <a:cs typeface="+mn-ea"/>
                <a:sym typeface="+mn-lt"/>
              </a:rPr>
              <a:t>你父母喜欢吃什么？</a:t>
            </a:r>
          </a:p>
          <a:p>
            <a:pPr eaLnBrk="1" hangingPunct="1">
              <a:buFontTx/>
              <a:buNone/>
            </a:pPr>
            <a:r>
              <a:rPr lang="zh-CN" altLang="en-US" sz="2800" dirty="0">
                <a:cs typeface="+mn-ea"/>
                <a:sym typeface="+mn-lt"/>
              </a:rPr>
              <a:t>你的父母喜欢什么颜色？</a:t>
            </a:r>
          </a:p>
          <a:p>
            <a:pPr eaLnBrk="1" hangingPunct="1">
              <a:buFontTx/>
              <a:buNone/>
            </a:pPr>
            <a:r>
              <a:rPr lang="zh-CN" altLang="en-US" sz="2800" dirty="0">
                <a:cs typeface="+mn-ea"/>
                <a:sym typeface="+mn-lt"/>
              </a:rPr>
              <a:t>你的父母……</a:t>
            </a:r>
          </a:p>
          <a:p>
            <a:pPr eaLnBrk="1" hangingPunct="1">
              <a:buFontTx/>
              <a:buNone/>
            </a:pPr>
            <a:endParaRPr lang="zh-CN" altLang="en-US" sz="2800" dirty="0">
              <a:cs typeface="+mn-ea"/>
              <a:sym typeface="+mn-lt"/>
            </a:endParaRPr>
          </a:p>
          <a:p>
            <a:pPr eaLnBrk="1" hangingPunct="1">
              <a:buFontTx/>
              <a:buNone/>
            </a:pPr>
            <a:r>
              <a:rPr lang="zh-CN" altLang="en-US" sz="2800" dirty="0">
                <a:cs typeface="+mn-ea"/>
                <a:sym typeface="+mn-lt"/>
              </a:rPr>
              <a:t>同学们，你能答上几个？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280" y="1864754"/>
            <a:ext cx="4453905" cy="27881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5589518" y="4546544"/>
            <a:ext cx="823158" cy="823158"/>
          </a:xfrm>
          <a:prstGeom prst="rect">
            <a:avLst/>
          </a:prstGeom>
        </p:spPr>
      </p:pic>
    </p:spTree>
  </p:cSld>
  <p:clrMapOvr>
    <a:masterClrMapping/>
  </p:clrMapOvr>
  <p:transition spd="slow"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5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5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56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56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2560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 bwMode="auto">
          <a:xfrm>
            <a:off x="955770" y="2595537"/>
            <a:ext cx="4060110" cy="17146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384720" y="-55439"/>
            <a:ext cx="3528392" cy="1540988"/>
          </a:xfrm>
          <a:prstGeom prst="roundRect">
            <a:avLst>
              <a:gd name="adj" fmla="val 25721"/>
            </a:avLst>
          </a:prstGeom>
        </p:spPr>
      </p:pic>
      <p:pic>
        <p:nvPicPr>
          <p:cNvPr id="27651" name="Picture 3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40187" y="1409006"/>
            <a:ext cx="5616624" cy="367240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07368" y="257944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+mn-lt"/>
                <a:ea typeface="+mn-ea"/>
                <a:cs typeface="+mn-ea"/>
                <a:sym typeface="+mn-lt"/>
              </a:rPr>
              <a:t>问题一：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38884" y="3104964"/>
            <a:ext cx="3982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爸爸的口头禅是？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7240405" y="439462"/>
            <a:ext cx="730336" cy="73033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3216127" y="5153870"/>
            <a:ext cx="823158" cy="823158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 bwMode="auto">
          <a:xfrm>
            <a:off x="7391762" y="2273603"/>
            <a:ext cx="4060110" cy="17146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384720" y="-55439"/>
            <a:ext cx="3528392" cy="1540988"/>
          </a:xfrm>
          <a:prstGeom prst="roundRect">
            <a:avLst>
              <a:gd name="adj" fmla="val 25721"/>
            </a:avLst>
          </a:prstGeom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392144" y="2559028"/>
            <a:ext cx="3744416" cy="1143000"/>
          </a:xfrm>
        </p:spPr>
        <p:txBody>
          <a:bodyPr/>
          <a:lstStyle/>
          <a:p>
            <a:pPr eaLnBrk="1" hangingPunct="1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爸爸的身高和体重你知道吗？</a:t>
            </a:r>
            <a:endParaRPr lang="zh-CN" altLang="zh-CN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867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71464" y="1519439"/>
            <a:ext cx="5256584" cy="356515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07368" y="257944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+mn-lt"/>
                <a:ea typeface="+mn-ea"/>
                <a:cs typeface="+mn-ea"/>
                <a:sym typeface="+mn-lt"/>
              </a:rPr>
              <a:t>问题二：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7793420" y="962147"/>
            <a:ext cx="823158" cy="82315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785581" y="4454790"/>
            <a:ext cx="2384194" cy="1041271"/>
          </a:xfrm>
          <a:prstGeom prst="roundRect">
            <a:avLst>
              <a:gd name="adj" fmla="val 25721"/>
            </a:avLst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2867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839416" y="2374964"/>
            <a:ext cx="4654474" cy="17146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384720" y="-55439"/>
            <a:ext cx="3528392" cy="1540988"/>
          </a:xfrm>
          <a:prstGeom prst="roundRect">
            <a:avLst>
              <a:gd name="adj" fmla="val 25721"/>
            </a:avLst>
          </a:prstGeom>
        </p:spPr>
      </p:pic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1292" y="2636912"/>
            <a:ext cx="4838328" cy="1143000"/>
          </a:xfrm>
        </p:spPr>
        <p:txBody>
          <a:bodyPr/>
          <a:lstStyle/>
          <a:p>
            <a:pPr eaLnBrk="1" hangingPunct="1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爸爸最爱吃的是什么菜？</a:t>
            </a:r>
            <a:endParaRPr lang="zh-CN" altLang="zh-CN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9699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84032" y="1593570"/>
            <a:ext cx="5046676" cy="341319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07368" y="257944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+mn-lt"/>
                <a:ea typeface="+mn-ea"/>
                <a:cs typeface="+mn-ea"/>
                <a:sym typeface="+mn-lt"/>
              </a:rPr>
              <a:t>问题三：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3374537" y="1368617"/>
            <a:ext cx="730336" cy="73033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807806" y="444278"/>
            <a:ext cx="2384194" cy="1041271"/>
          </a:xfrm>
          <a:prstGeom prst="roundRect">
            <a:avLst>
              <a:gd name="adj" fmla="val 25721"/>
            </a:avLst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9698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6816080" y="2449887"/>
            <a:ext cx="4525898" cy="17146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556397" y="2735703"/>
            <a:ext cx="4766320" cy="1143000"/>
          </a:xfrm>
        </p:spPr>
        <p:txBody>
          <a:bodyPr/>
          <a:lstStyle/>
          <a:p>
            <a:pPr eaLnBrk="1" hangingPunct="1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爸爸穿多大码的鞋子？</a:t>
            </a:r>
            <a:endParaRPr lang="zh-CN" altLang="zh-CN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384720" y="-55439"/>
            <a:ext cx="3528392" cy="1540988"/>
          </a:xfrm>
          <a:prstGeom prst="roundRect">
            <a:avLst>
              <a:gd name="adj" fmla="val 25721"/>
            </a:avLst>
          </a:prstGeom>
        </p:spPr>
      </p:pic>
      <p:pic>
        <p:nvPicPr>
          <p:cNvPr id="3072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95"/>
          <a:stretch>
            <a:fillRect/>
          </a:stretch>
        </p:blipFill>
        <p:spPr>
          <a:xfrm>
            <a:off x="1360290" y="1582758"/>
            <a:ext cx="4486402" cy="343403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07368" y="257944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+mn-lt"/>
                <a:ea typeface="+mn-ea"/>
                <a:cs typeface="+mn-ea"/>
                <a:sym typeface="+mn-lt"/>
              </a:rPr>
              <a:t>问题四：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7853585" y="1345066"/>
            <a:ext cx="632767" cy="63276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807806" y="703718"/>
            <a:ext cx="2384194" cy="1041271"/>
          </a:xfrm>
          <a:prstGeom prst="roundRect">
            <a:avLst>
              <a:gd name="adj" fmla="val 25721"/>
            </a:avLst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9621859" y="4544974"/>
            <a:ext cx="730336" cy="730336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0722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384720" y="-55439"/>
            <a:ext cx="3528392" cy="1540988"/>
          </a:xfrm>
          <a:prstGeom prst="roundRect">
            <a:avLst>
              <a:gd name="adj" fmla="val 25721"/>
            </a:avLst>
          </a:prstGeom>
        </p:spPr>
      </p:pic>
      <p:pic>
        <p:nvPicPr>
          <p:cNvPr id="3174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40016" y="1700808"/>
            <a:ext cx="5112568" cy="362260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07368" y="257944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+mn-lt"/>
                <a:ea typeface="+mn-ea"/>
                <a:cs typeface="+mn-ea"/>
                <a:sym typeface="+mn-lt"/>
              </a:rPr>
              <a:t>问题五：</a:t>
            </a:r>
          </a:p>
        </p:txBody>
      </p:sp>
      <p:sp>
        <p:nvSpPr>
          <p:cNvPr id="8" name="矩形 7"/>
          <p:cNvSpPr/>
          <p:nvPr/>
        </p:nvSpPr>
        <p:spPr bwMode="auto">
          <a:xfrm>
            <a:off x="922532" y="2745042"/>
            <a:ext cx="4525898" cy="17146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08723" y="3025771"/>
            <a:ext cx="3830216" cy="1143000"/>
          </a:xfrm>
        </p:spPr>
        <p:txBody>
          <a:bodyPr/>
          <a:lstStyle/>
          <a:p>
            <a:pPr eaLnBrk="1" hangingPunct="1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爸爸的出生年份？</a:t>
            </a:r>
            <a:r>
              <a:rPr lang="en-US" altLang="zh-CN" b="0" dirty="0"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b="0" dirty="0"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生日是那一天呢？</a:t>
            </a:r>
            <a:endParaRPr lang="zh-CN" altLang="zh-CN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3559409" y="1531379"/>
            <a:ext cx="632767" cy="63276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9616669" y="690928"/>
            <a:ext cx="730336" cy="730336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3174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69215" y="4900808"/>
            <a:ext cx="1994937" cy="871267"/>
          </a:xfrm>
          <a:prstGeom prst="roundRect">
            <a:avLst>
              <a:gd name="adj" fmla="val 25721"/>
            </a:avLst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384720" y="-55439"/>
            <a:ext cx="3528392" cy="1540988"/>
          </a:xfrm>
          <a:prstGeom prst="roundRect">
            <a:avLst>
              <a:gd name="adj" fmla="val 25721"/>
            </a:avLst>
          </a:prstGeom>
        </p:spPr>
      </p:pic>
      <p:pic>
        <p:nvPicPr>
          <p:cNvPr id="32771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8079" y="1585307"/>
            <a:ext cx="4983066" cy="352869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 bwMode="auto">
          <a:xfrm>
            <a:off x="6728023" y="2571684"/>
            <a:ext cx="4525898" cy="171463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632456" y="2819791"/>
            <a:ext cx="4766320" cy="1143000"/>
          </a:xfrm>
        </p:spPr>
        <p:txBody>
          <a:bodyPr/>
          <a:lstStyle/>
          <a:p>
            <a:pPr eaLnBrk="1" hangingPunct="1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爸爸最大的爱好是什么？</a:t>
            </a:r>
            <a:endParaRPr lang="zh-CN" altLang="zh-CN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07368" y="257944"/>
            <a:ext cx="30963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+mn-lt"/>
                <a:ea typeface="+mn-ea"/>
                <a:cs typeface="+mn-ea"/>
                <a:sym typeface="+mn-lt"/>
              </a:rPr>
              <a:t>问题六：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8032494" y="1440285"/>
            <a:ext cx="730336" cy="73033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807806" y="703718"/>
            <a:ext cx="2384194" cy="1041271"/>
          </a:xfrm>
          <a:prstGeom prst="roundRect">
            <a:avLst>
              <a:gd name="adj" fmla="val 25721"/>
            </a:avLst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2770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 bwMode="auto">
          <a:xfrm>
            <a:off x="3517179" y="2105117"/>
            <a:ext cx="5326836" cy="270130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51784" y="2336819"/>
            <a:ext cx="4608512" cy="1346025"/>
          </a:xfrm>
        </p:spPr>
        <p:txBody>
          <a:bodyPr>
            <a:normAutofit fontScale="90000"/>
          </a:bodyPr>
          <a:lstStyle/>
          <a:p>
            <a:r>
              <a:rPr lang="zh-CN" altLang="en-US" sz="7200" b="0" dirty="0">
                <a:latin typeface="+mn-lt"/>
                <a:ea typeface="+mn-ea"/>
                <a:cs typeface="+mn-ea"/>
                <a:sym typeface="+mn-lt"/>
              </a:rPr>
              <a:t>孝敬父母从现在做起</a:t>
            </a:r>
            <a:r>
              <a:rPr lang="en-US" altLang="zh-CN" sz="7200" b="0" dirty="0"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en-US" altLang="zh-CN" sz="7200" b="0" dirty="0">
                <a:latin typeface="+mn-lt"/>
                <a:ea typeface="+mn-ea"/>
                <a:cs typeface="+mn-ea"/>
                <a:sym typeface="+mn-lt"/>
              </a:rPr>
            </a:br>
            <a:endParaRPr lang="zh-CN" altLang="en-US" sz="7200" b="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824191" y="0"/>
            <a:ext cx="4367807" cy="152184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063206" y="5735044"/>
            <a:ext cx="7128792" cy="1100336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82750" l="0" r="9780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86870" y="1491310"/>
            <a:ext cx="2014468" cy="438306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82750" l="0" r="9780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933942" y="1497823"/>
            <a:ext cx="2146352" cy="438306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400" b="98800" l="3053" r="9942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422001" flipH="1">
            <a:off x="-234490" y="2685202"/>
            <a:ext cx="4825177" cy="460007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2609854" y="1183635"/>
            <a:ext cx="823158" cy="82315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9732362" y="3660688"/>
            <a:ext cx="730336" cy="730336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292590" y="4025762"/>
            <a:ext cx="2083522" cy="909956"/>
          </a:xfrm>
          <a:prstGeom prst="roundRect">
            <a:avLst>
              <a:gd name="adj" fmla="val 25721"/>
            </a:avLst>
          </a:prstGeom>
        </p:spPr>
      </p:pic>
      <p:sp>
        <p:nvSpPr>
          <p:cNvPr id="34818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zh-CN" altLang="en-US">
              <a:cs typeface="+mn-ea"/>
              <a:sym typeface="+mn-lt"/>
            </a:endParaRPr>
          </a:p>
          <a:p>
            <a:pPr eaLnBrk="1" hangingPunct="1">
              <a:buFontTx/>
              <a:buNone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991543" y="1400550"/>
            <a:ext cx="8503039" cy="37045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      其实孝敬父母并不需要我们以后轰轰烈烈的去为他们做什么大事，而是要求我们从现在做起，从点滴做起；动一动手，搬一把椅子给他们歇歇；动一动嘴，说一句真诚温暖的话语。其实就是这么简单。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1383848" y="4397024"/>
            <a:ext cx="730336" cy="73033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10121480" y="4504050"/>
            <a:ext cx="746206" cy="74620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850988" y="359279"/>
            <a:ext cx="2384194" cy="1041271"/>
          </a:xfrm>
          <a:prstGeom prst="roundRect">
            <a:avLst>
              <a:gd name="adj" fmla="val 25721"/>
            </a:avLst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773605"/>
            <a:ext cx="2258497" cy="986374"/>
          </a:xfrm>
          <a:prstGeom prst="roundRect">
            <a:avLst>
              <a:gd name="adj" fmla="val 25721"/>
            </a:avLst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9651">
            <a:off x="3929434" y="506811"/>
            <a:ext cx="746206" cy="746206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8"/>
          <p:cNvSpPr>
            <a:spLocks noChangeArrowheads="1"/>
          </p:cNvSpPr>
          <p:nvPr/>
        </p:nvSpPr>
        <p:spPr bwMode="auto">
          <a:xfrm>
            <a:off x="279197" y="1358244"/>
            <a:ext cx="6948772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父亲如良药</a:t>
            </a:r>
          </a:p>
          <a:p>
            <a:pPr eaLnBrk="1" hangingPunct="1"/>
            <a:r>
              <a:rPr lang="zh-CN" altLang="en-US" sz="44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    总在不经意间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598079" y="1358244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     让</a:t>
            </a:r>
            <a:r>
              <a:rPr lang="zh-CN" altLang="en-US" sz="44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我尝到苦</a:t>
            </a:r>
          </a:p>
          <a:p>
            <a:pPr lvl="0"/>
            <a:r>
              <a:rPr lang="zh-CN" altLang="en-US" sz="4400" dirty="0" smtClean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苦</a:t>
            </a:r>
            <a:r>
              <a:rPr lang="zh-CN" altLang="en-US" sz="44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得让我回味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5417311" y="686370"/>
            <a:ext cx="746206" cy="74620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850988" y="359279"/>
            <a:ext cx="2384194" cy="1041271"/>
          </a:xfrm>
          <a:prstGeom prst="roundRect">
            <a:avLst>
              <a:gd name="adj" fmla="val 25721"/>
            </a:avLst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10269222" y="4206010"/>
            <a:ext cx="730336" cy="73033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22132" y="3422610"/>
            <a:ext cx="2371239" cy="1148569"/>
          </a:xfrm>
          <a:prstGeom prst="roundRect">
            <a:avLst>
              <a:gd name="adj" fmla="val 25721"/>
            </a:avLst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105" y="1165154"/>
            <a:ext cx="5360190" cy="5360190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7" presetClass="entr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48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98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480"/>
                            </p:stCondLst>
                            <p:childTnLst>
                              <p:par>
                                <p:cTn id="2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48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480"/>
                            </p:stCondLst>
                            <p:childTnLst>
                              <p:par>
                                <p:cTn id="4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480"/>
                            </p:stCondLst>
                            <p:childTnLst>
                              <p:par>
                                <p:cTn id="4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1" autoUpdateAnimBg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5360" y="980131"/>
            <a:ext cx="3289604" cy="1325563"/>
          </a:xfrm>
        </p:spPr>
        <p:txBody>
          <a:bodyPr>
            <a:normAutofit/>
          </a:bodyPr>
          <a:lstStyle/>
          <a:p>
            <a:r>
              <a:rPr lang="zh-CN" altLang="en-US" sz="6000" b="0" dirty="0"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676400" y="2402710"/>
            <a:ext cx="10515600" cy="4351338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cs typeface="+mn-ea"/>
                <a:sym typeface="+mn-lt"/>
              </a:rPr>
              <a:t>父亲节由来</a:t>
            </a:r>
            <a:endParaRPr lang="en-US" altLang="zh-CN" sz="4000" dirty="0">
              <a:cs typeface="+mn-ea"/>
              <a:sym typeface="+mn-lt"/>
            </a:endParaRPr>
          </a:p>
          <a:p>
            <a:r>
              <a:rPr lang="zh-CN" altLang="en-US" sz="4000" dirty="0">
                <a:cs typeface="+mn-ea"/>
                <a:sym typeface="+mn-lt"/>
              </a:rPr>
              <a:t>有一种爱叫父爱</a:t>
            </a:r>
            <a:endParaRPr lang="en-US" altLang="zh-CN" sz="4000" dirty="0">
              <a:cs typeface="+mn-ea"/>
              <a:sym typeface="+mn-lt"/>
            </a:endParaRPr>
          </a:p>
          <a:p>
            <a:r>
              <a:rPr lang="zh-CN" altLang="en-US" sz="4000" dirty="0">
                <a:cs typeface="+mn-ea"/>
                <a:sym typeface="+mn-lt"/>
              </a:rPr>
              <a:t>课堂调查</a:t>
            </a:r>
            <a:endParaRPr lang="en-US" altLang="zh-CN" sz="4000" dirty="0">
              <a:cs typeface="+mn-ea"/>
              <a:sym typeface="+mn-lt"/>
            </a:endParaRPr>
          </a:p>
          <a:p>
            <a:r>
              <a:rPr lang="zh-CN" altLang="en-US" sz="4000" dirty="0">
                <a:cs typeface="+mn-ea"/>
                <a:sym typeface="+mn-lt"/>
              </a:rPr>
              <a:t>孝敬父母从现在做起</a:t>
            </a:r>
            <a:endParaRPr lang="en-US" altLang="zh-CN" sz="4000" dirty="0">
              <a:cs typeface="+mn-ea"/>
              <a:sym typeface="+mn-lt"/>
            </a:endParaRPr>
          </a:p>
          <a:p>
            <a:endParaRPr lang="zh-CN" altLang="en-US" sz="4000" dirty="0"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670386" flipH="1">
            <a:off x="5377856" y="1441037"/>
            <a:ext cx="909468" cy="90946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4223792" cy="117174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a16="http://schemas.microsoft.com/office/drawing/2014/main" id="{CFCF3EF7-A49D-498A-A28C-FCDB91CBD4C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98772" y="980728"/>
            <a:ext cx="4752057" cy="4486855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3396401" y="-174959"/>
            <a:ext cx="4608512" cy="2232248"/>
          </a:xfrm>
          <a:prstGeom prst="roundRect">
            <a:avLst>
              <a:gd name="adj" fmla="val 25721"/>
            </a:avLst>
          </a:prstGeom>
        </p:spPr>
      </p:pic>
      <p:pic>
        <p:nvPicPr>
          <p:cNvPr id="37890" name="Picture 2" descr="013000000401151195783906370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8088" y="1700808"/>
            <a:ext cx="4209256" cy="315694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1" name="Rectangle 4"/>
          <p:cNvSpPr>
            <a:spLocks noChangeArrowheads="1"/>
          </p:cNvSpPr>
          <p:nvPr/>
        </p:nvSpPr>
        <p:spPr bwMode="auto">
          <a:xfrm>
            <a:off x="1293845" y="1413063"/>
            <a:ext cx="48768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当我第一次</a:t>
            </a:r>
          </a:p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离家去远地上学的时候</a:t>
            </a:r>
          </a:p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母亲</a:t>
            </a:r>
          </a:p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一个劲儿地牵着我的手</a:t>
            </a:r>
          </a:p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在我耳边唠叨</a:t>
            </a:r>
          </a:p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父亲</a:t>
            </a:r>
          </a:p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则是跑到路边的小摊子前</a:t>
            </a:r>
          </a:p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为我准备很多喜爱的小吃</a:t>
            </a:r>
          </a:p>
        </p:txBody>
      </p:sp>
      <p:sp>
        <p:nvSpPr>
          <p:cNvPr id="36868" name="WordArt 4"/>
          <p:cNvSpPr>
            <a:spLocks noChangeArrowheads="1" noChangeShapeType="1"/>
          </p:cNvSpPr>
          <p:nvPr/>
        </p:nvSpPr>
        <p:spPr bwMode="auto">
          <a:xfrm>
            <a:off x="4439816" y="374275"/>
            <a:ext cx="2808312" cy="858547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ctr"/>
            <a:r>
              <a:rPr lang="zh-CN" altLang="en-US" sz="3600" kern="1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冰心说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5477381" y="3367106"/>
            <a:ext cx="746206" cy="81289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10732176" y="867833"/>
            <a:ext cx="730336" cy="730336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6" presetClass="emph" presetSubtype="0" fill="hold" grpId="2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6" dur="5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5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4700"/>
                            </p:stCondLst>
                            <p:childTnLst>
                              <p:par>
                                <p:cTn id="5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700"/>
                            </p:stCondLst>
                            <p:childTnLst>
                              <p:par>
                                <p:cTn id="5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1" autoUpdateAnimBg="0"/>
      <p:bldP spid="37891" grpId="2" autoUpdateAnimBg="0"/>
      <p:bldP spid="3686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1619" y="980728"/>
            <a:ext cx="9548762" cy="5266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2639616" y="1659285"/>
            <a:ext cx="548640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老师说</a:t>
            </a:r>
          </a:p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世界上最关心你们的</a:t>
            </a:r>
          </a:p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不是朋友</a:t>
            </a:r>
          </a:p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而是父母</a:t>
            </a:r>
          </a:p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回家握握他们的手吧</a:t>
            </a:r>
          </a:p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你会发现</a:t>
            </a:r>
          </a:p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他们的手很粗糙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9616669" y="186107"/>
            <a:ext cx="730336" cy="73033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306285" y="2135973"/>
            <a:ext cx="746206" cy="746206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0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0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693661" y="476672"/>
            <a:ext cx="6410451" cy="4176465"/>
          </a:xfrm>
          <a:prstGeom prst="rect">
            <a:avLst/>
          </a:prstGeom>
          <a:solidFill>
            <a:schemeClr val="tx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9939" name="Picture 8" descr="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040" y="1916832"/>
            <a:ext cx="5162764" cy="37776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1501305" y="870863"/>
            <a:ext cx="449353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我用手拉住母亲的手</a:t>
            </a:r>
          </a:p>
          <a:p>
            <a:pPr eaLnBrk="1" hangingPunct="1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发现母亲的手是如此的粗糙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1526273" y="1916832"/>
            <a:ext cx="377539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我用手拉住父亲的手</a:t>
            </a:r>
          </a:p>
          <a:p>
            <a:pPr eaLnBrk="1" hangingPunct="1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发现父亲的手更是粗糙</a:t>
            </a:r>
          </a:p>
        </p:txBody>
      </p:sp>
      <p:sp>
        <p:nvSpPr>
          <p:cNvPr id="39942" name="Text Box 7"/>
          <p:cNvSpPr txBox="1">
            <a:spLocks noChangeArrowheads="1"/>
          </p:cNvSpPr>
          <p:nvPr/>
        </p:nvSpPr>
        <p:spPr bwMode="auto">
          <a:xfrm>
            <a:off x="1526274" y="3127413"/>
            <a:ext cx="469872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父亲的手</a:t>
            </a:r>
          </a:p>
          <a:p>
            <a:pPr eaLnBrk="1" hangingPunct="1"/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是因为抚养这个家而粗糙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483512" y="3193096"/>
            <a:ext cx="746206" cy="74620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11189484" y="828989"/>
            <a:ext cx="730336" cy="73033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176120" y="879914"/>
            <a:ext cx="2384194" cy="1041271"/>
          </a:xfrm>
          <a:prstGeom prst="roundRect">
            <a:avLst>
              <a:gd name="adj" fmla="val 25721"/>
            </a:avLst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40"/>
                            </p:stCondLst>
                            <p:childTnLst>
                              <p:par>
                                <p:cTn id="4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640"/>
                            </p:stCondLst>
                            <p:childTnLst>
                              <p:par>
                                <p:cTn id="4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640"/>
                            </p:stCondLst>
                            <p:childTnLst>
                              <p:par>
                                <p:cTn id="5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940" grpId="0" autoUpdateAnimBg="0"/>
      <p:bldP spid="39941" grpId="0" autoUpdateAnimBg="0"/>
      <p:bldP spid="39942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410" y="723576"/>
            <a:ext cx="10314916" cy="5599485"/>
          </a:xfrm>
          <a:prstGeom prst="rect">
            <a:avLst/>
          </a:prstGeom>
        </p:spPr>
      </p:pic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1530453" y="1014393"/>
            <a:ext cx="815839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时光荏苒 如白驹过隙</a:t>
            </a:r>
          </a:p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有一种感情并不随岁月流逝而减弱</a:t>
            </a:r>
          </a:p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相反 一日复一日在心底某个深处酝酿</a:t>
            </a:r>
          </a:p>
          <a:p>
            <a:pPr eaLnBrk="1" hangingPunct="1"/>
            <a:r>
              <a:rPr lang="zh-CN" altLang="en-US" sz="32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酝酿渐渐扩大 渐渐拉长</a:t>
            </a:r>
          </a:p>
        </p:txBody>
      </p:sp>
      <p:sp>
        <p:nvSpPr>
          <p:cNvPr id="40964" name="Text Box 5"/>
          <p:cNvSpPr txBox="1">
            <a:spLocks noChangeArrowheads="1"/>
          </p:cNvSpPr>
          <p:nvPr/>
        </p:nvSpPr>
        <p:spPr bwMode="auto">
          <a:xfrm>
            <a:off x="6047770" y="3523319"/>
            <a:ext cx="496855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这种感情便是感恩－－    感谢父亲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10211275" y="2341157"/>
            <a:ext cx="730336" cy="73033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8897986" y="829883"/>
            <a:ext cx="746206" cy="746206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000"/>
                            </p:stCondLst>
                            <p:childTnLst>
                              <p:par>
                                <p:cTn id="47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Scale>
                                      <p:cBhvr>
                                        <p:cTn id="48" dur="1000" fill="hold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0"/>
                            </p:stCondLst>
                            <p:childTnLst>
                              <p:par>
                                <p:cTn id="5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9000"/>
                            </p:stCondLst>
                            <p:childTnLst>
                              <p:par>
                                <p:cTn id="5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build="allAtOnce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7" descr="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384" y="2371121"/>
            <a:ext cx="4932659" cy="3486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2" name="Rectangle 9"/>
          <p:cNvSpPr>
            <a:spLocks noChangeArrowheads="1"/>
          </p:cNvSpPr>
          <p:nvPr/>
        </p:nvSpPr>
        <p:spPr bwMode="auto">
          <a:xfrm>
            <a:off x="4727848" y="268338"/>
            <a:ext cx="6948487" cy="4024758"/>
          </a:xfrm>
          <a:prstGeom prst="rect">
            <a:avLst/>
          </a:prstGeom>
          <a:solidFill>
            <a:schemeClr val="tx1">
              <a:lumMod val="5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963" name="Rectangle 5"/>
          <p:cNvSpPr>
            <a:spLocks noChangeArrowheads="1"/>
          </p:cNvSpPr>
          <p:nvPr/>
        </p:nvSpPr>
        <p:spPr bwMode="auto">
          <a:xfrm>
            <a:off x="1524000" y="685801"/>
            <a:ext cx="457200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en-US" altLang="zh-CN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en-US" altLang="zh-CN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en-US" altLang="zh-CN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en-US" altLang="zh-CN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</a:p>
          <a:p>
            <a:pPr eaLnBrk="1" hangingPunct="1"/>
            <a:endParaRPr lang="en-US" altLang="zh-CN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989" name="WordArt 8"/>
          <p:cNvSpPr>
            <a:spLocks noChangeArrowheads="1" noChangeShapeType="1" noTextEdit="1"/>
          </p:cNvSpPr>
          <p:nvPr/>
        </p:nvSpPr>
        <p:spPr bwMode="auto">
          <a:xfrm>
            <a:off x="6196777" y="764704"/>
            <a:ext cx="3810000" cy="828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b="1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5000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向父亲致敬</a:t>
            </a:r>
          </a:p>
        </p:txBody>
      </p:sp>
      <p:sp>
        <p:nvSpPr>
          <p:cNvPr id="41990" name="Rectangle 11"/>
          <p:cNvSpPr>
            <a:spLocks noChangeArrowheads="1"/>
          </p:cNvSpPr>
          <p:nvPr/>
        </p:nvSpPr>
        <p:spPr bwMode="auto">
          <a:xfrm>
            <a:off x="5916091" y="1864656"/>
            <a:ext cx="45720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父亲</a:t>
            </a:r>
          </a:p>
          <a:p>
            <a:pPr algn="ctr" eaLnBrk="1" hangingPunct="1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您一生受尽劳累</a:t>
            </a:r>
          </a:p>
          <a:p>
            <a:pPr algn="ctr" eaLnBrk="1" hangingPunct="1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信念只有一个</a:t>
            </a:r>
            <a:r>
              <a:rPr lang="en-US" altLang="zh-CN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</a:p>
          <a:p>
            <a:pPr algn="ctr" eaLnBrk="1" hangingPunct="1"/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为儿女谋幸福！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977106" y="1045328"/>
            <a:ext cx="746206" cy="74620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10408757" y="3023956"/>
            <a:ext cx="730336" cy="73033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2343654" y="1549991"/>
            <a:ext cx="1880138" cy="821130"/>
          </a:xfrm>
          <a:prstGeom prst="roundRect">
            <a:avLst>
              <a:gd name="adj" fmla="val 25721"/>
            </a:avLst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87833" y="4941168"/>
            <a:ext cx="2098078" cy="916313"/>
          </a:xfrm>
          <a:prstGeom prst="roundRect">
            <a:avLst>
              <a:gd name="adj" fmla="val 25721"/>
            </a:avLst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41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41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41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41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1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1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41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41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419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4" descr="cb8e25341c41f3a5d1a2d3c4副本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534" y="249648"/>
            <a:ext cx="3384376" cy="27100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9"/>
          <p:cNvSpPr>
            <a:spLocks noChangeArrowheads="1"/>
          </p:cNvSpPr>
          <p:nvPr/>
        </p:nvSpPr>
        <p:spPr bwMode="auto">
          <a:xfrm>
            <a:off x="3673698" y="1149556"/>
            <a:ext cx="506095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父爱就如一株玫瑰</a:t>
            </a:r>
          </a:p>
          <a:p>
            <a:pPr algn="ctr"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无私地吐着它那清新的芬芳</a:t>
            </a:r>
          </a:p>
        </p:txBody>
      </p:sp>
      <p:sp>
        <p:nvSpPr>
          <p:cNvPr id="43012" name="Text Box 10"/>
          <p:cNvSpPr txBox="1">
            <a:spLocks noChangeArrowheads="1"/>
          </p:cNvSpPr>
          <p:nvPr/>
        </p:nvSpPr>
        <p:spPr bwMode="auto">
          <a:xfrm>
            <a:off x="4784725" y="2644569"/>
            <a:ext cx="262255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在这感恩节里</a:t>
            </a:r>
          </a:p>
          <a:p>
            <a:pPr algn="ctr"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祝愿父亲</a:t>
            </a:r>
          </a:p>
          <a:p>
            <a:pPr algn="ctr" eaLnBrk="1" hangingPunct="1"/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愿他心想事成</a:t>
            </a:r>
          </a:p>
          <a:p>
            <a:pPr algn="ctr"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笑口常开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451" y="2284448"/>
            <a:ext cx="3171073" cy="31710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850988" y="359279"/>
            <a:ext cx="2384194" cy="1041271"/>
          </a:xfrm>
          <a:prstGeom prst="roundRect">
            <a:avLst>
              <a:gd name="adj" fmla="val 25721"/>
            </a:avLst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132" y="4341566"/>
            <a:ext cx="2622550" cy="1145370"/>
          </a:xfrm>
          <a:prstGeom prst="roundRect">
            <a:avLst>
              <a:gd name="adj" fmla="val 25721"/>
            </a:avLst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3990104" y="3300956"/>
            <a:ext cx="730336" cy="730336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3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0"/>
                            </p:stCondLst>
                            <p:childTnLst>
                              <p:par>
                                <p:cTn id="4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273753" y="-67620"/>
            <a:ext cx="3498515" cy="1691889"/>
          </a:xfrm>
          <a:prstGeom prst="roundRect">
            <a:avLst>
              <a:gd name="adj" fmla="val 25721"/>
            </a:avLst>
          </a:prstGeom>
        </p:spPr>
      </p:pic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07368" y="147063"/>
            <a:ext cx="10972800" cy="1143000"/>
          </a:xfrm>
        </p:spPr>
        <p:txBody>
          <a:bodyPr/>
          <a:lstStyle/>
          <a:p>
            <a:pPr eaLnBrk="1" hangingPunct="1"/>
            <a:r>
              <a:rPr lang="zh-CN" altLang="en-US" sz="3600" dirty="0">
                <a:latin typeface="+mn-lt"/>
                <a:ea typeface="+mn-ea"/>
                <a:cs typeface="+mn-ea"/>
                <a:sym typeface="+mn-lt"/>
              </a:rPr>
              <a:t>朗读《感恩》：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51784" y="746861"/>
            <a:ext cx="8229600" cy="532923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800" dirty="0">
                <a:cs typeface="+mn-ea"/>
                <a:sym typeface="+mn-lt"/>
              </a:rPr>
              <a:t>感激生育我们的人，</a:t>
            </a:r>
          </a:p>
          <a:p>
            <a:pPr marL="0" indent="0" eaLnBrk="1" hangingPunct="1">
              <a:buNone/>
            </a:pPr>
            <a:r>
              <a:rPr lang="zh-CN" altLang="en-US" sz="2800" dirty="0">
                <a:cs typeface="+mn-ea"/>
                <a:sym typeface="+mn-lt"/>
              </a:rPr>
              <a:t>因为他使我们体验生命；</a:t>
            </a:r>
          </a:p>
          <a:p>
            <a:pPr marL="0" indent="0" eaLnBrk="1" hangingPunct="1">
              <a:buNone/>
            </a:pPr>
            <a:r>
              <a:rPr lang="zh-CN" altLang="en-US" sz="2800" dirty="0">
                <a:cs typeface="+mn-ea"/>
                <a:sym typeface="+mn-lt"/>
              </a:rPr>
              <a:t>感激抚养我们的人，</a:t>
            </a:r>
          </a:p>
          <a:p>
            <a:pPr marL="0" indent="0" eaLnBrk="1" hangingPunct="1">
              <a:buNone/>
            </a:pPr>
            <a:r>
              <a:rPr lang="zh-CN" altLang="en-US" sz="2800" dirty="0">
                <a:cs typeface="+mn-ea"/>
                <a:sym typeface="+mn-lt"/>
              </a:rPr>
              <a:t>因为他使我们不断成长。</a:t>
            </a:r>
          </a:p>
          <a:p>
            <a:pPr marL="0" indent="0" eaLnBrk="1" hangingPunct="1">
              <a:buNone/>
            </a:pPr>
            <a:r>
              <a:rPr lang="zh-CN" altLang="en-US" sz="2800" dirty="0">
                <a:cs typeface="+mn-ea"/>
                <a:sym typeface="+mn-lt"/>
              </a:rPr>
              <a:t>感激帮助我们的人，</a:t>
            </a:r>
          </a:p>
          <a:p>
            <a:pPr marL="0" indent="0" eaLnBrk="1" hangingPunct="1">
              <a:buNone/>
            </a:pPr>
            <a:r>
              <a:rPr lang="zh-CN" altLang="en-US" sz="2800" dirty="0">
                <a:cs typeface="+mn-ea"/>
                <a:sym typeface="+mn-lt"/>
              </a:rPr>
              <a:t>因为他使我们度过难关。</a:t>
            </a:r>
          </a:p>
          <a:p>
            <a:pPr marL="0" indent="0" eaLnBrk="1" hangingPunct="1">
              <a:buNone/>
            </a:pPr>
            <a:r>
              <a:rPr lang="zh-CN" altLang="en-US" sz="2800" dirty="0">
                <a:cs typeface="+mn-ea"/>
                <a:sym typeface="+mn-lt"/>
              </a:rPr>
              <a:t>感激关怀我们的人，</a:t>
            </a:r>
          </a:p>
          <a:p>
            <a:pPr marL="0" indent="0" eaLnBrk="1" hangingPunct="1">
              <a:buNone/>
            </a:pPr>
            <a:r>
              <a:rPr lang="zh-CN" altLang="en-US" sz="2800" dirty="0">
                <a:cs typeface="+mn-ea"/>
                <a:sym typeface="+mn-lt"/>
              </a:rPr>
              <a:t>因为他给我们温暖。</a:t>
            </a:r>
          </a:p>
          <a:p>
            <a:pPr marL="0" indent="0" eaLnBrk="1" hangingPunct="1">
              <a:buNone/>
            </a:pPr>
            <a:r>
              <a:rPr lang="zh-CN" altLang="en-US" sz="2800" dirty="0">
                <a:cs typeface="+mn-ea"/>
                <a:sym typeface="+mn-lt"/>
              </a:rPr>
              <a:t>感激鼓励我们的人，</a:t>
            </a:r>
          </a:p>
          <a:p>
            <a:pPr marL="0" indent="0" eaLnBrk="1" hangingPunct="1">
              <a:buNone/>
            </a:pPr>
            <a:r>
              <a:rPr lang="zh-CN" altLang="en-US" sz="2800" dirty="0">
                <a:cs typeface="+mn-ea"/>
                <a:sym typeface="+mn-lt"/>
              </a:rPr>
              <a:t>因为他给我们力量。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92" y="1800276"/>
            <a:ext cx="3096344" cy="28575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850988" y="359279"/>
            <a:ext cx="2384194" cy="1041271"/>
          </a:xfrm>
          <a:prstGeom prst="roundRect">
            <a:avLst>
              <a:gd name="adj" fmla="val 25721"/>
            </a:avLst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4130" y="4003312"/>
            <a:ext cx="2838574" cy="1145370"/>
          </a:xfrm>
          <a:prstGeom prst="roundRect">
            <a:avLst>
              <a:gd name="adj" fmla="val 25721"/>
            </a:avLst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11131778" y="3063832"/>
            <a:ext cx="730336" cy="73033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9039100" y="1355746"/>
            <a:ext cx="746206" cy="746206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5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500"/>
                            </p:stCondLst>
                            <p:childTnLst>
                              <p:par>
                                <p:cTn id="7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500"/>
                            </p:stCondLst>
                            <p:childTnLst>
                              <p:par>
                                <p:cTn id="8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500"/>
                            </p:stCondLst>
                            <p:childTnLst>
                              <p:par>
                                <p:cTn id="9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2500"/>
                            </p:stCondLst>
                            <p:childTnLst>
                              <p:par>
                                <p:cTn id="9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1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104112" y="4287958"/>
            <a:ext cx="2838574" cy="1145370"/>
          </a:xfrm>
          <a:prstGeom prst="roundRect">
            <a:avLst>
              <a:gd name="adj" fmla="val 25721"/>
            </a:avLst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3789040"/>
            <a:ext cx="2838574" cy="1145370"/>
          </a:xfrm>
          <a:prstGeom prst="roundRect">
            <a:avLst>
              <a:gd name="adj" fmla="val 25721"/>
            </a:avLst>
          </a:prstGeom>
        </p:spPr>
      </p:pic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06723" y="1424672"/>
            <a:ext cx="8569325" cy="640873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900" dirty="0">
                <a:cs typeface="+mn-ea"/>
                <a:sym typeface="+mn-lt"/>
              </a:rPr>
              <a:t>感激教育我们的人，</a:t>
            </a:r>
          </a:p>
          <a:p>
            <a:pPr marL="0" indent="0" eaLnBrk="1" hangingPunct="1">
              <a:buNone/>
            </a:pPr>
            <a:r>
              <a:rPr lang="zh-CN" altLang="en-US" sz="2900" dirty="0">
                <a:cs typeface="+mn-ea"/>
                <a:sym typeface="+mn-lt"/>
              </a:rPr>
              <a:t>因为他开化我们的蒙昧。</a:t>
            </a:r>
          </a:p>
          <a:p>
            <a:pPr marL="0" indent="0" eaLnBrk="1" hangingPunct="1">
              <a:buNone/>
            </a:pPr>
            <a:r>
              <a:rPr lang="zh-CN" altLang="en-US" sz="2900" dirty="0">
                <a:cs typeface="+mn-ea"/>
                <a:sym typeface="+mn-lt"/>
              </a:rPr>
              <a:t>感激伤害我们的人，</a:t>
            </a:r>
          </a:p>
          <a:p>
            <a:pPr marL="0" indent="0" eaLnBrk="1" hangingPunct="1">
              <a:buNone/>
            </a:pPr>
            <a:r>
              <a:rPr lang="zh-CN" altLang="en-US" sz="2900" dirty="0">
                <a:cs typeface="+mn-ea"/>
                <a:sym typeface="+mn-lt"/>
              </a:rPr>
              <a:t>因为他磨练了我们的心志；</a:t>
            </a:r>
          </a:p>
          <a:p>
            <a:pPr marL="0" indent="0" eaLnBrk="1" hangingPunct="1">
              <a:buNone/>
            </a:pPr>
            <a:r>
              <a:rPr lang="zh-CN" altLang="en-US" sz="2900" dirty="0">
                <a:cs typeface="+mn-ea"/>
                <a:sym typeface="+mn-lt"/>
              </a:rPr>
              <a:t>感激绊倒我们的人，</a:t>
            </a:r>
          </a:p>
          <a:p>
            <a:pPr marL="0" indent="0" eaLnBrk="1" hangingPunct="1">
              <a:buNone/>
            </a:pPr>
            <a:r>
              <a:rPr lang="zh-CN" altLang="en-US" sz="2900" dirty="0">
                <a:cs typeface="+mn-ea"/>
                <a:sym typeface="+mn-lt"/>
              </a:rPr>
              <a:t>因为他强化了我们的双腿；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528048" y="1412776"/>
            <a:ext cx="6096000" cy="32162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zh-CN" altLang="en-US" sz="29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感激欺骗我们的人，</a:t>
            </a:r>
          </a:p>
          <a:p>
            <a:pPr lvl="0">
              <a:spcBef>
                <a:spcPct val="20000"/>
              </a:spcBef>
            </a:pPr>
            <a:r>
              <a:rPr lang="zh-CN" altLang="en-US" sz="29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因为他增进了我们的智慧；</a:t>
            </a:r>
          </a:p>
          <a:p>
            <a:pPr lvl="0">
              <a:spcBef>
                <a:spcPct val="20000"/>
              </a:spcBef>
            </a:pPr>
            <a:r>
              <a:rPr lang="zh-CN" altLang="en-US" sz="29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感激藐视我们的人，</a:t>
            </a:r>
          </a:p>
          <a:p>
            <a:pPr lvl="0">
              <a:spcBef>
                <a:spcPct val="20000"/>
              </a:spcBef>
            </a:pPr>
            <a:r>
              <a:rPr lang="zh-CN" altLang="en-US" sz="29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因为他觉醒了我们的自尊；</a:t>
            </a:r>
          </a:p>
          <a:p>
            <a:pPr lvl="0">
              <a:spcBef>
                <a:spcPct val="20000"/>
              </a:spcBef>
            </a:pPr>
            <a:r>
              <a:rPr lang="zh-CN" altLang="en-US" sz="29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感激遗弃我们的人，</a:t>
            </a:r>
          </a:p>
          <a:p>
            <a:pPr lvl="0">
              <a:spcBef>
                <a:spcPct val="20000"/>
              </a:spcBef>
            </a:pPr>
            <a:r>
              <a:rPr lang="zh-CN" altLang="en-US" sz="2900" kern="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因为他教会了我们独立。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11816" y="267406"/>
            <a:ext cx="2838574" cy="1145370"/>
          </a:xfrm>
          <a:prstGeom prst="roundRect">
            <a:avLst>
              <a:gd name="adj" fmla="val 25721"/>
            </a:avLst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3569394" y="324840"/>
            <a:ext cx="746206" cy="74620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5474423" y="904376"/>
            <a:ext cx="730336" cy="730336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00"/>
                            </p:stCondLst>
                            <p:childTnLst>
                              <p:par>
                                <p:cTn id="9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/>
      <p:bldP spid="4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a16="http://schemas.microsoft.com/office/drawing/2014/main" id="{D3717A8F-0098-4932-A1A6-B83C7C058C2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64353" y="522107"/>
            <a:ext cx="1747044" cy="23447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  <a:headEnd/>
            <a:tailEnd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80376" y="2283630"/>
            <a:ext cx="2838574" cy="1433402"/>
          </a:xfrm>
          <a:prstGeom prst="roundRect">
            <a:avLst>
              <a:gd name="adj" fmla="val 25721"/>
            </a:avLst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143901" y="4243846"/>
            <a:ext cx="2384194" cy="1041271"/>
          </a:xfrm>
          <a:prstGeom prst="roundRect">
            <a:avLst>
              <a:gd name="adj" fmla="val 25721"/>
            </a:avLst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1620488" y="1118418"/>
            <a:ext cx="746206" cy="74620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11067635" y="4451941"/>
            <a:ext cx="730336" cy="730336"/>
          </a:xfrm>
          <a:prstGeom prst="rect">
            <a:avLst/>
          </a:prstGeom>
        </p:spPr>
      </p:pic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48196" y="980728"/>
            <a:ext cx="8000132" cy="45259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zh-CN" altLang="en-US" sz="3200" dirty="0">
                <a:cs typeface="+mn-ea"/>
                <a:sym typeface="+mn-lt"/>
              </a:rPr>
              <a:t>            在我们成长的道路上，要感谢的人太多太多，因为他们让我们过上幸福的生活，因为他们让我们没有忧虑的成长，常怀感恩之心的人是最幸福的，常怀感恩之情的生活是甜美的。同学们，让我们学会感恩，学会感激，用感恩之心去生活吧。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53400" y="4496267"/>
            <a:ext cx="3456384" cy="1394657"/>
          </a:xfrm>
          <a:prstGeom prst="roundRect">
            <a:avLst>
              <a:gd name="adj" fmla="val 25721"/>
            </a:avLst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7988" y="717944"/>
            <a:ext cx="2361197" cy="952747"/>
          </a:xfrm>
          <a:prstGeom prst="roundRect">
            <a:avLst>
              <a:gd name="adj" fmla="val 25721"/>
            </a:avLst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97832" y="1496240"/>
            <a:ext cx="2838574" cy="1145370"/>
          </a:xfrm>
          <a:prstGeom prst="roundRect">
            <a:avLst>
              <a:gd name="adj" fmla="val 25721"/>
            </a:avLst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39185" y="2066015"/>
            <a:ext cx="2838574" cy="1145370"/>
          </a:xfrm>
          <a:prstGeom prst="roundRect">
            <a:avLst>
              <a:gd name="adj" fmla="val 25721"/>
            </a:avLst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964" b="89858" l="10615" r="90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2994" y="1916832"/>
            <a:ext cx="5781470" cy="540023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3715129"/>
            <a:ext cx="909468" cy="909468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5216978"/>
            <a:ext cx="7392145" cy="1653369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616280" y="0"/>
            <a:ext cx="3575720" cy="1100336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 bwMode="auto">
          <a:xfrm>
            <a:off x="246854" y="222545"/>
            <a:ext cx="3069708" cy="2184648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98963" y="2041941"/>
            <a:ext cx="28803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latin typeface="+mn-lt"/>
                <a:ea typeface="+mn-ea"/>
                <a:cs typeface="+mn-ea"/>
                <a:sym typeface="+mn-lt"/>
              </a:rPr>
              <a:t>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281678" y="2060556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latin typeface="+mn-lt"/>
                <a:ea typeface="+mn-ea"/>
                <a:cs typeface="+mn-ea"/>
                <a:sym typeface="+mn-lt"/>
              </a:rPr>
              <a:t>谢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91961" y="2041941"/>
            <a:ext cx="1944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latin typeface="+mn-lt"/>
                <a:ea typeface="+mn-ea"/>
                <a:cs typeface="+mn-ea"/>
                <a:sym typeface="+mn-lt"/>
              </a:rPr>
              <a:t>聆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167734" y="2041941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latin typeface="+mn-lt"/>
                <a:ea typeface="+mn-ea"/>
                <a:cs typeface="+mn-ea"/>
                <a:sym typeface="+mn-lt"/>
              </a:rPr>
              <a:t>听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5730832" y="1003507"/>
            <a:ext cx="730336" cy="73033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96171" flipH="1">
            <a:off x="7205711" y="4780794"/>
            <a:ext cx="730336" cy="730336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000"/>
                            </p:stCondLst>
                            <p:childTnLst>
                              <p:par>
                                <p:cTn id="6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0"/>
                            </p:stCondLst>
                            <p:childTnLst>
                              <p:par>
                                <p:cTn id="7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000"/>
                            </p:stCondLst>
                            <p:childTnLst>
                              <p:par>
                                <p:cTn id="7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7536">
              <a:srgbClr val="B6EDFD"/>
            </a:gs>
            <a:gs pos="52000">
              <a:srgbClr val="D4F8FE"/>
            </a:gs>
            <a:gs pos="32000">
              <a:srgbClr val="E7FFFF"/>
            </a:gs>
            <a:gs pos="100000">
              <a:srgbClr val="D9F0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 bwMode="auto">
          <a:xfrm>
            <a:off x="3517179" y="2105117"/>
            <a:ext cx="5326836" cy="270130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46808" y="2856345"/>
            <a:ext cx="5184576" cy="1346025"/>
          </a:xfrm>
        </p:spPr>
        <p:txBody>
          <a:bodyPr>
            <a:normAutofit/>
          </a:bodyPr>
          <a:lstStyle/>
          <a:p>
            <a:r>
              <a:rPr lang="zh-CN" altLang="en-US" sz="7200" b="0" dirty="0">
                <a:latin typeface="+mn-lt"/>
                <a:ea typeface="+mn-ea"/>
                <a:cs typeface="+mn-ea"/>
                <a:sym typeface="+mn-lt"/>
              </a:rPr>
              <a:t>父亲节由来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824191" y="0"/>
            <a:ext cx="4367807" cy="152184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063206" y="5735044"/>
            <a:ext cx="7128792" cy="1100336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82750" l="0" r="9780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86870" y="1491310"/>
            <a:ext cx="2014468" cy="438306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82750" l="0" r="9780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933942" y="1497823"/>
            <a:ext cx="2146352" cy="438306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400" b="98800" l="3053" r="9942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422001" flipH="1">
            <a:off x="-234490" y="2685202"/>
            <a:ext cx="4825177" cy="460007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2609854" y="1183635"/>
            <a:ext cx="823158" cy="823158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9732362" y="3660688"/>
            <a:ext cx="730336" cy="730336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660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360186" y="-122651"/>
            <a:ext cx="3222816" cy="1743995"/>
          </a:xfrm>
          <a:prstGeom prst="roundRect">
            <a:avLst>
              <a:gd name="adj" fmla="val 25721"/>
            </a:avLst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4217279" y="273217"/>
            <a:ext cx="823158" cy="82315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10948033" y="3002505"/>
            <a:ext cx="730336" cy="730336"/>
          </a:xfrm>
          <a:prstGeom prst="rect">
            <a:avLst/>
          </a:prstGeom>
        </p:spPr>
      </p:pic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-2688976" y="-2908"/>
            <a:ext cx="5184576" cy="1346025"/>
          </a:xfrm>
        </p:spPr>
        <p:txBody>
          <a:bodyPr>
            <a:normAutofit/>
          </a:bodyPr>
          <a:lstStyle/>
          <a:p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父亲节由来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a16="http://schemas.microsoft.com/office/drawing/2014/main" id="{D802444C-910B-417F-B5DC-A3BE04DDB55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69"/>
          <a:stretch/>
        </p:blipFill>
        <p:spPr>
          <a:xfrm>
            <a:off x="335360" y="2079646"/>
            <a:ext cx="3888432" cy="2756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4700865" y="830317"/>
            <a:ext cx="693975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     父亲节（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Father's Day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），顾名思义是感恩父亲的节日。约始于二十世纪初，起源于美国，现已广泛流传于世界各地，节日日期因地域而存在差异。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最广泛的日期在每年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月的第三个星期日，世界上有</a:t>
            </a:r>
            <a:r>
              <a:rPr lang="en-US" altLang="zh-CN" sz="2800" dirty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52</a:t>
            </a:r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个国家和地区是在这一天过父亲节。节日里有各种的庆祝方式，大部分都与赠送礼物、家族聚餐或活动有关。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a16="http://schemas.microsoft.com/office/drawing/2014/main" id="{6CB54CD1-53A6-4450-8AB7-A4B26DCCECE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24241">
            <a:off x="181984" y="4339573"/>
            <a:ext cx="1811889" cy="10741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3503960" y="15422"/>
            <a:ext cx="3652438" cy="1743995"/>
          </a:xfrm>
          <a:prstGeom prst="roundRect">
            <a:avLst>
              <a:gd name="adj" fmla="val 25721"/>
            </a:avLst>
          </a:prstGeom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440238" y="260350"/>
            <a:ext cx="2087562" cy="1143000"/>
          </a:xfrm>
        </p:spPr>
        <p:txBody>
          <a:bodyPr/>
          <a:lstStyle/>
          <a:p>
            <a:pPr algn="l" eaLnBrk="1" hangingPunct="1"/>
            <a:r>
              <a:rPr lang="zh-CN" altLang="zh-CN" sz="3600" dirty="0">
                <a:latin typeface="+mn-lt"/>
                <a:ea typeface="+mn-ea"/>
                <a:cs typeface="+mn-ea"/>
                <a:sym typeface="+mn-lt"/>
              </a:rPr>
              <a:t>节日由来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15655" y="1703278"/>
            <a:ext cx="8365467" cy="4525963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None/>
            </a:pPr>
            <a:r>
              <a:rPr lang="en-US" altLang="zh-CN" dirty="0">
                <a:cs typeface="+mn-ea"/>
                <a:sym typeface="+mn-lt"/>
              </a:rPr>
              <a:t>1909</a:t>
            </a:r>
            <a:r>
              <a:rPr lang="zh-CN" altLang="en-US" dirty="0">
                <a:cs typeface="+mn-ea"/>
                <a:sym typeface="+mn-lt"/>
              </a:rPr>
              <a:t>年，华盛顿一位叫布鲁斯</a:t>
            </a:r>
            <a:r>
              <a:rPr lang="en-US" altLang="zh-CN" dirty="0">
                <a:cs typeface="+mn-ea"/>
                <a:sym typeface="+mn-lt"/>
              </a:rPr>
              <a:t>-</a:t>
            </a:r>
            <a:r>
              <a:rPr lang="zh-CN" altLang="en-US" dirty="0">
                <a:cs typeface="+mn-ea"/>
                <a:sym typeface="+mn-lt"/>
              </a:rPr>
              <a:t>多德的夫人，在庆贺母亲节的时候突然产生了一个念头：既然有母亲节，为什么不能有父亲节呢</a:t>
            </a:r>
            <a:r>
              <a:rPr lang="en-US" altLang="zh-CN" dirty="0">
                <a:cs typeface="+mn-ea"/>
                <a:sym typeface="+mn-lt"/>
              </a:rPr>
              <a:t>? </a:t>
            </a:r>
          </a:p>
          <a:p>
            <a:pPr marL="0" indent="0" eaLnBrk="1" hangingPunct="1">
              <a:lnSpc>
                <a:spcPct val="150000"/>
              </a:lnSpc>
              <a:buNone/>
            </a:pPr>
            <a:r>
              <a:rPr lang="zh-CN" altLang="en-US" dirty="0">
                <a:cs typeface="+mn-ea"/>
                <a:sym typeface="+mn-lt"/>
              </a:rPr>
              <a:t>多德夫人和她的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个弟弟早年丧母，他们由慈爱的父亲一手养大的。许多年过去了，姐弟</a:t>
            </a:r>
            <a:r>
              <a:rPr lang="en-US" altLang="zh-CN" dirty="0">
                <a:cs typeface="+mn-ea"/>
                <a:sym typeface="+mn-lt"/>
              </a:rPr>
              <a:t>6</a:t>
            </a:r>
            <a:r>
              <a:rPr lang="zh-CN" altLang="en-US" dirty="0">
                <a:cs typeface="+mn-ea"/>
                <a:sym typeface="+mn-lt"/>
              </a:rPr>
              <a:t>人每逢父亲的生辰忌日，总会回想起父亲含辛茹苦养家的情景。在拉斯马斯博士的支持下，她提笔给州政府写了一封措辞恳切的信，呼吁建立父亲节，并建议将节日定在</a:t>
            </a:r>
            <a:r>
              <a:rPr lang="en-US" altLang="zh-CN" dirty="0">
                <a:cs typeface="+mn-ea"/>
                <a:sym typeface="+mn-lt"/>
              </a:rPr>
              <a:t>6</a:t>
            </a:r>
            <a:r>
              <a:rPr lang="zh-CN" altLang="en-US" dirty="0">
                <a:cs typeface="+mn-ea"/>
                <a:sym typeface="+mn-lt"/>
              </a:rPr>
              <a:t>月</a:t>
            </a: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日她父亲生日这天。州政府采纳了她的建议，仓促间将父亲节定为</a:t>
            </a:r>
            <a:r>
              <a:rPr lang="en-US" altLang="zh-CN" dirty="0">
                <a:cs typeface="+mn-ea"/>
                <a:sym typeface="+mn-lt"/>
              </a:rPr>
              <a:t>19</a:t>
            </a:r>
            <a:r>
              <a:rPr lang="zh-CN" altLang="en-US" dirty="0">
                <a:cs typeface="+mn-ea"/>
                <a:sym typeface="+mn-lt"/>
              </a:rPr>
              <a:t>日，即</a:t>
            </a:r>
            <a:r>
              <a:rPr lang="en-US" altLang="zh-CN" dirty="0">
                <a:cs typeface="+mn-ea"/>
                <a:sym typeface="+mn-lt"/>
              </a:rPr>
              <a:t>1909</a:t>
            </a:r>
            <a:r>
              <a:rPr lang="zh-CN" altLang="en-US" dirty="0">
                <a:cs typeface="+mn-ea"/>
                <a:sym typeface="+mn-lt"/>
              </a:rPr>
              <a:t>年</a:t>
            </a:r>
            <a:r>
              <a:rPr lang="en-US" altLang="zh-CN" dirty="0">
                <a:cs typeface="+mn-ea"/>
                <a:sym typeface="+mn-lt"/>
              </a:rPr>
              <a:t>6</a:t>
            </a:r>
            <a:r>
              <a:rPr lang="zh-CN" altLang="en-US" dirty="0">
                <a:cs typeface="+mn-ea"/>
                <a:sym typeface="+mn-lt"/>
              </a:rPr>
              <a:t>月第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个星期日。翌年，多德夫人所在的斯波堪市正式庆祝这一节日 ，市长宣布了父亲节的文告，定这天为全州纪念日。以后，其他国家也庆父亲节并沿用至今。</a:t>
            </a:r>
            <a:endParaRPr lang="en-US" altLang="zh-CN" dirty="0">
              <a:cs typeface="+mn-ea"/>
              <a:sym typeface="+mn-lt"/>
            </a:endParaRPr>
          </a:p>
        </p:txBody>
      </p:sp>
      <p:pic>
        <p:nvPicPr>
          <p:cNvPr id="15364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1344" y="188640"/>
            <a:ext cx="1512168" cy="1899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096300"/>
            <a:ext cx="12214132" cy="174399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10814329" y="4319382"/>
            <a:ext cx="730336" cy="73033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4="http://schemas.microsoft.com/office/drawing/2010/main" xmlns:a16="http://schemas.microsoft.com/office/drawing/2014/main" id="{3D8BBC93-4102-4559-A96C-86905A323A5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73862">
            <a:off x="10258897" y="2136281"/>
            <a:ext cx="1811889" cy="107416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4="http://schemas.microsoft.com/office/drawing/2010/main" xmlns:a16="http://schemas.microsoft.com/office/drawing/2014/main" id="{2036265C-6A6B-49CD-BA78-65C98DB0B1A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7919880" y="701215"/>
            <a:ext cx="823158" cy="823158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="" xmlns:a14="http://schemas.microsoft.com/office/drawing/2010/main" xmlns:a16="http://schemas.microsoft.com/office/drawing/2014/main" id="{960DA771-DE26-4F7A-BCDE-AB96FFB9D5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1503" b="100000" l="4473" r="97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43834" y="-550249"/>
            <a:ext cx="4484814" cy="553454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332899" y="-99392"/>
            <a:ext cx="3620586" cy="1843387"/>
          </a:xfrm>
          <a:prstGeom prst="roundRect">
            <a:avLst>
              <a:gd name="adj" fmla="val 25721"/>
            </a:avLst>
          </a:prstGeom>
        </p:spPr>
      </p:pic>
      <p:sp>
        <p:nvSpPr>
          <p:cNvPr id="2" name="矩形 1"/>
          <p:cNvSpPr/>
          <p:nvPr/>
        </p:nvSpPr>
        <p:spPr>
          <a:xfrm>
            <a:off x="380997" y="1585698"/>
            <a:ext cx="7515203" cy="3355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       父亲节并非“泊来”的节日，中国也有自己的父亲节，中国的父亲节起源，要追溯到民国时期，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1945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8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8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日，上海发起了庆祝父亲节的活动，市民立即响应，抗日战争胜利后，上海市各界名流，联名请上海市政府转呈中央政府，定“爸爸 ”谐音的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8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8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日为全国性的父亲节，在父亲节这天，人们佩带鲜花，表达对父亲的敬重和思念。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63352" y="476672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中国的父亲节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140889"/>
            <a:ext cx="12192000" cy="174399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11272853" y="4705264"/>
            <a:ext cx="730336" cy="73033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5011584" y="817657"/>
            <a:ext cx="801533" cy="801533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486213" y="-185498"/>
            <a:ext cx="4746911" cy="2135488"/>
          </a:xfrm>
          <a:prstGeom prst="roundRect">
            <a:avLst>
              <a:gd name="adj" fmla="val 25721"/>
            </a:avLst>
          </a:prstGeom>
        </p:spPr>
      </p:pic>
      <p:sp>
        <p:nvSpPr>
          <p:cNvPr id="2" name="矩形 1"/>
          <p:cNvSpPr/>
          <p:nvPr/>
        </p:nvSpPr>
        <p:spPr>
          <a:xfrm>
            <a:off x="263352" y="499135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美国为父母做早餐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132" y="5114004"/>
            <a:ext cx="12192000" cy="174399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11239700" y="4771992"/>
            <a:ext cx="730336" cy="73033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24268">
            <a:off x="5357538" y="730001"/>
            <a:ext cx="609260" cy="60926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a16="http://schemas.microsoft.com/office/drawing/2014/main" id="{FE914A76-0E8F-44EB-9608-2CF46E301AA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801" y="2061630"/>
            <a:ext cx="3430068" cy="2574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4511824" y="1086991"/>
            <a:ext cx="72728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       在父亲节这一天，凡是父亲已故的美国人都会佩戴一朵白玫瑰，而父亲在世的美国人则佩戴红玫瑰。在宾夕法尼亚，人们也会用蒲公英向父亲表示致意，而在温哥华，人们选择佩戴白丁香。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       在美国，父亲节当天早餐一般是由子女们来做，父母可以继续睡觉，不必早起。由子女们做好早餐拿到床前给父母亲食用。此外，在美国儿女也会给父亲寄贺卡，买领带、袜子之类的小礼品送给父亲，以表达对父亲的敬爱。</a:t>
            </a: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824" b="89706" l="452" r="89894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600744" y="-169455"/>
            <a:ext cx="6408712" cy="1944216"/>
          </a:xfrm>
          <a:prstGeom prst="roundRect">
            <a:avLst>
              <a:gd name="adj" fmla="val 25721"/>
            </a:avLst>
          </a:prstGeom>
        </p:spPr>
      </p:pic>
      <p:sp>
        <p:nvSpPr>
          <p:cNvPr id="2" name="矩形 1"/>
          <p:cNvSpPr/>
          <p:nvPr/>
        </p:nvSpPr>
        <p:spPr>
          <a:xfrm>
            <a:off x="335360" y="476672"/>
            <a:ext cx="5109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日本给父亲念感恩信、搓背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54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114004"/>
            <a:ext cx="12192000" cy="174399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412467" y="1743996"/>
            <a:ext cx="3660197" cy="3355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      日本的洗浴文化历史久远，泡澡对日本人来说是一种享受。因此父亲节这一天，女儿们要亲手给泡澡的父亲搓搓背，也是给父亲最大的温暖一种方式。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5732" flipH="1">
            <a:off x="8047299" y="1002398"/>
            <a:ext cx="730336" cy="73033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a16="http://schemas.microsoft.com/office/drawing/2014/main" id="{674A89FE-CE79-41C4-8C18-F157AD8C68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8476" y="1797020"/>
            <a:ext cx="3561780" cy="3354613"/>
          </a:xfrm>
          <a:prstGeom prst="ellipse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35360" y="1412776"/>
            <a:ext cx="4678781" cy="5013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       在日本父亲节时，女儿一般会念感谢信给父亲。她们会和父亲团聚，给父亲送上礼物和祝福。在日本，不管是已经出嫁的还是待字闺中的女儿，一般要给父亲写一封挚爱和祝福的信，将这封信捧到父亲面前，大声念给父亲听，感谢父亲的生身和养育之恩。</a:t>
            </a:r>
          </a:p>
          <a:p>
            <a:pPr>
              <a:lnSpc>
                <a:spcPct val="150000"/>
              </a:lnSpc>
            </a:pP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3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5F5F5F"/>
      </a:dk1>
      <a:lt1>
        <a:srgbClr val="FFFFFF"/>
      </a:lt1>
      <a:dk2>
        <a:srgbClr val="5F5F5F"/>
      </a:dk2>
      <a:lt2>
        <a:srgbClr val="003E84"/>
      </a:lt2>
      <a:accent1>
        <a:srgbClr val="008EDA"/>
      </a:accent1>
      <a:accent2>
        <a:srgbClr val="43D7FF"/>
      </a:accent2>
      <a:accent3>
        <a:srgbClr val="FFFFFF"/>
      </a:accent3>
      <a:accent4>
        <a:srgbClr val="505050"/>
      </a:accent4>
      <a:accent5>
        <a:srgbClr val="AAC6EA"/>
      </a:accent5>
      <a:accent6>
        <a:srgbClr val="3CC3E7"/>
      </a:accent6>
      <a:hlink>
        <a:srgbClr val="A4E50B"/>
      </a:hlink>
      <a:folHlink>
        <a:srgbClr val="CFCFCF"/>
      </a:folHlink>
    </a:clrScheme>
    <a:fontScheme name="5xjymdgh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通讯时代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讯时代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讯时代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讯时代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讯时代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讯时代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讯时代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讯时代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讯时代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讯时代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讯时代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讯时代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讯时代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讯时代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讯时代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通讯时代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唯美图片模板_2">
  <a:themeElements>
    <a:clrScheme name="唯美图片模板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xjymdgh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唯美图片模板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唯美图片模板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唯美图片模板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唯美图片模板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唯美图片模板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唯美图片模板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唯美图片模板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唯美图片模板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唯美图片模板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唯美图片模板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唯美图片模板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唯美图片模板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1867</Words>
  <Application>Microsoft Office PowerPoint</Application>
  <PresentationFormat>宽屏</PresentationFormat>
  <Paragraphs>241</Paragraphs>
  <Slides>40</Slides>
  <Notes>40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40</vt:i4>
      </vt:variant>
    </vt:vector>
  </HeadingPairs>
  <TitlesOfParts>
    <vt:vector size="53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Microsoft Sans Serif</vt:lpstr>
      <vt:lpstr>第一PPT，www.1ppt.com</vt:lpstr>
      <vt:lpstr>唯美图片模板_2</vt:lpstr>
      <vt:lpstr>自定义设计方案</vt:lpstr>
      <vt:lpstr>Office Theme</vt:lpstr>
      <vt:lpstr>感恩父亲节</vt:lpstr>
      <vt:lpstr>PowerPoint 演示文稿</vt:lpstr>
      <vt:lpstr>目录</vt:lpstr>
      <vt:lpstr>父亲节由来</vt:lpstr>
      <vt:lpstr>父亲节由来</vt:lpstr>
      <vt:lpstr>节日由来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课堂调查</vt:lpstr>
      <vt:lpstr>你对父亲的了解有多少？</vt:lpstr>
      <vt:lpstr>PowerPoint 演示文稿</vt:lpstr>
      <vt:lpstr>爸爸的身高和体重你知道吗？</vt:lpstr>
      <vt:lpstr>爸爸最爱吃的是什么菜？</vt:lpstr>
      <vt:lpstr>爸爸穿多大码的鞋子？</vt:lpstr>
      <vt:lpstr>爸爸的出生年份？ 生日是那一天呢？</vt:lpstr>
      <vt:lpstr>爸爸最大的爱好是什么？</vt:lpstr>
      <vt:lpstr>孝敬父母从现在做起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朗读《感恩》：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103</cp:revision>
  <cp:lastPrinted>2411-12-30T00:00:00Z</cp:lastPrinted>
  <dcterms:created xsi:type="dcterms:W3CDTF">2013-06-02T15:02:00Z</dcterms:created>
  <dcterms:modified xsi:type="dcterms:W3CDTF">2023-05-28T02:57:28Z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