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65" r:id="rId2"/>
    <p:sldMasterId id="2147483669" r:id="rId3"/>
  </p:sldMasterIdLst>
  <p:notesMasterIdLst>
    <p:notesMasterId r:id="rId25"/>
  </p:notesMasterIdLst>
  <p:handoutMasterIdLst>
    <p:handoutMasterId r:id="rId26"/>
  </p:handoutMasterIdLst>
  <p:sldIdLst>
    <p:sldId id="359" r:id="rId4"/>
    <p:sldId id="360" r:id="rId5"/>
    <p:sldId id="361" r:id="rId6"/>
    <p:sldId id="362" r:id="rId7"/>
    <p:sldId id="369" r:id="rId8"/>
    <p:sldId id="368" r:id="rId9"/>
    <p:sldId id="367" r:id="rId10"/>
    <p:sldId id="379" r:id="rId11"/>
    <p:sldId id="371" r:id="rId12"/>
    <p:sldId id="370" r:id="rId13"/>
    <p:sldId id="372" r:id="rId14"/>
    <p:sldId id="380" r:id="rId15"/>
    <p:sldId id="373" r:id="rId16"/>
    <p:sldId id="374" r:id="rId17"/>
    <p:sldId id="375" r:id="rId18"/>
    <p:sldId id="381" r:id="rId19"/>
    <p:sldId id="376" r:id="rId20"/>
    <p:sldId id="377" r:id="rId21"/>
    <p:sldId id="378" r:id="rId22"/>
    <p:sldId id="363" r:id="rId23"/>
    <p:sldId id="382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F7F40"/>
    <a:srgbClr val="A4653A"/>
    <a:srgbClr val="C9994C"/>
    <a:srgbClr val="165B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171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2023/5/28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2023/5/28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1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519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680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459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021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309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250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513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3826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9692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586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263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5832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3182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308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143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784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83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542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172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414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1EB8566-7CC7-C848-A5BA-40E2005E6C5F}"/>
              </a:ext>
            </a:extLst>
          </p:cNvPr>
          <p:cNvSpPr/>
          <p:nvPr userDrawn="1"/>
        </p:nvSpPr>
        <p:spPr>
          <a:xfrm>
            <a:off x="266007" y="282633"/>
            <a:ext cx="11654444" cy="63342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F3225BF-7222-1743-BA42-6474DF2697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774" y="271463"/>
            <a:ext cx="746588" cy="7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44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77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20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579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151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657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337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05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533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91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779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891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8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0544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560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80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72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20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71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70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62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31304" y="65600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http://www.ypppt.com/jieri/</a:t>
            </a:r>
          </a:p>
        </p:txBody>
      </p:sp>
    </p:spTree>
    <p:extLst>
      <p:ext uri="{BB962C8B-B14F-4D97-AF65-F5344CB8AC3E}">
        <p14:creationId xmlns:p14="http://schemas.microsoft.com/office/powerpoint/2010/main" val="270724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69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902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06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A3944E1-1693-4847-8D0E-A4FFE74147F1}"/>
              </a:ext>
            </a:extLst>
          </p:cNvPr>
          <p:cNvSpPr txBox="1"/>
          <p:nvPr/>
        </p:nvSpPr>
        <p:spPr>
          <a:xfrm>
            <a:off x="934866" y="2584121"/>
            <a:ext cx="5475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从芒种开始一直到大暑，都是一年中万物狂长的旺季。芒种时节气温显著升高，雨量充沛，是适宜晚稻等谷类作物耕播的节令，它是古代农耕文化对于节令的反映。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92CCE46-F1BC-7C4D-9846-48E3CC43CA10}"/>
              </a:ext>
            </a:extLst>
          </p:cNvPr>
          <p:cNvSpPr txBox="1"/>
          <p:nvPr/>
        </p:nvSpPr>
        <p:spPr>
          <a:xfrm>
            <a:off x="934866" y="3931708"/>
            <a:ext cx="5475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芒种一词，现存文字记载最早见于两汉时期的著作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周礼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：“泽草所生，种之芒种。”东汉郑玄释义曰：”泽草之所生，其地可种芒种，芒种，稻麦也。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32E844F-E3DC-2743-AC0A-6F2AAF71D3F4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气候特征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0B9E951-53B7-BF4D-8195-385B003019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1114" y="1160900"/>
            <a:ext cx="4649585" cy="46495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63824" y="65854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http://www.ypppt.com/jieri/</a:t>
            </a:r>
          </a:p>
        </p:txBody>
      </p:sp>
    </p:spTree>
    <p:extLst>
      <p:ext uri="{BB962C8B-B14F-4D97-AF65-F5344CB8AC3E}">
        <p14:creationId xmlns:p14="http://schemas.microsoft.com/office/powerpoint/2010/main" val="226022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DF333B-C4B4-2247-85F3-45C1BA916601}"/>
              </a:ext>
            </a:extLst>
          </p:cNvPr>
          <p:cNvSpPr txBox="1"/>
          <p:nvPr/>
        </p:nvSpPr>
        <p:spPr>
          <a:xfrm>
            <a:off x="5804807" y="2429904"/>
            <a:ext cx="4907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芒种，二十四节气中的第九个节气，夏季的第三个节气，是干支历午月的起始。芒种于每年公历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5—7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日交节，此时斗指巳（正南偏东），太阳黄经达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75°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BB2C9B66-BA4B-AA4B-B1A5-DBEABEADD7FB}"/>
              </a:ext>
            </a:extLst>
          </p:cNvPr>
          <p:cNvSpPr txBox="1"/>
          <p:nvPr/>
        </p:nvSpPr>
        <p:spPr>
          <a:xfrm>
            <a:off x="5804807" y="3826368"/>
            <a:ext cx="4907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芒种时节，雨量充沛，气温显著升高，降雨量充足而及时，谷类作物能茁壮成长。季风气候是我国气候的主要特点。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B8B98E2-F228-E844-A17D-A1994958F1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353" y="1494972"/>
            <a:ext cx="4501522" cy="450152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7C98421-FD92-5548-823A-62A1BF8BE709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气候特征</a:t>
            </a:r>
          </a:p>
        </p:txBody>
      </p:sp>
    </p:spTree>
    <p:extLst>
      <p:ext uri="{BB962C8B-B14F-4D97-AF65-F5344CB8AC3E}">
        <p14:creationId xmlns:p14="http://schemas.microsoft.com/office/powerpoint/2010/main" val="3094366241"/>
      </p:ext>
    </p:extLst>
  </p:cSld>
  <p:clrMapOvr>
    <a:masterClrMapping/>
  </p:clrMapOvr>
  <p:transition spd="slow" advTm="3000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CA5CEC02-649F-486A-AA44-7DA1E578A8E3}"/>
              </a:ext>
            </a:extLst>
          </p:cNvPr>
          <p:cNvSpPr/>
          <p:nvPr/>
        </p:nvSpPr>
        <p:spPr>
          <a:xfrm>
            <a:off x="1111189" y="1700242"/>
            <a:ext cx="9969622" cy="3238500"/>
          </a:xfrm>
          <a:prstGeom prst="round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>
            <a:outerShdw blurRad="3429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6E05D19-7BDA-479E-B26F-623C2AE2DA42}"/>
              </a:ext>
            </a:extLst>
          </p:cNvPr>
          <p:cNvSpPr txBox="1"/>
          <p:nvPr/>
        </p:nvSpPr>
        <p:spPr>
          <a:xfrm>
            <a:off x="2508949" y="26292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第三部分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4CF3C09-BDB5-495B-A2B6-E9BE2E6ABF44}"/>
              </a:ext>
            </a:extLst>
          </p:cNvPr>
          <p:cNvSpPr txBox="1"/>
          <p:nvPr/>
        </p:nvSpPr>
        <p:spPr>
          <a:xfrm>
            <a:off x="4902050" y="2446897"/>
            <a:ext cx="5175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  <a:endParaRPr kumimoji="1" lang="en-US" altLang="zh-CN" sz="6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2D7E57D-E1B8-488B-81DC-E43DDCAF9A0B}"/>
              </a:ext>
            </a:extLst>
          </p:cNvPr>
          <p:cNvSpPr txBox="1"/>
          <p:nvPr/>
        </p:nvSpPr>
        <p:spPr>
          <a:xfrm>
            <a:off x="4935299" y="3554893"/>
            <a:ext cx="5557435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B60E5F4E-6F73-4489-BBEA-8268F92BB1B4}"/>
              </a:ext>
            </a:extLst>
          </p:cNvPr>
          <p:cNvSpPr txBox="1"/>
          <p:nvPr/>
        </p:nvSpPr>
        <p:spPr>
          <a:xfrm>
            <a:off x="2012613" y="3090892"/>
            <a:ext cx="1907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 03</a:t>
            </a:r>
            <a:endParaRPr kumimoji="1"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3" name="直线连接符 7">
            <a:extLst>
              <a:ext uri="{FF2B5EF4-FFF2-40B4-BE49-F238E27FC236}">
                <a16:creationId xmlns:a16="http://schemas.microsoft.com/office/drawing/2014/main" xmlns="" id="{9D83CD82-9D8C-4BC2-80FD-9B14BD0CB7A8}"/>
              </a:ext>
            </a:extLst>
          </p:cNvPr>
          <p:cNvCxnSpPr>
            <a:cxnSpLocks/>
          </p:cNvCxnSpPr>
          <p:nvPr/>
        </p:nvCxnSpPr>
        <p:spPr>
          <a:xfrm>
            <a:off x="4141817" y="2714105"/>
            <a:ext cx="0" cy="1397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22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>
            <a:extLst>
              <a:ext uri="{FF2B5EF4-FFF2-40B4-BE49-F238E27FC236}">
                <a16:creationId xmlns:a16="http://schemas.microsoft.com/office/drawing/2014/main" xmlns="" id="{C28D9172-2CDD-4F4B-90BB-14FC8DF334B5}"/>
              </a:ext>
            </a:extLst>
          </p:cNvPr>
          <p:cNvSpPr/>
          <p:nvPr/>
        </p:nvSpPr>
        <p:spPr>
          <a:xfrm>
            <a:off x="1099447" y="2091296"/>
            <a:ext cx="5765809" cy="1181100"/>
          </a:xfrm>
          <a:prstGeom prst="roundRect">
            <a:avLst/>
          </a:prstGeom>
          <a:solidFill>
            <a:srgbClr val="BF7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6D96F76-C0FC-D34B-9BD6-A167A7B5ADDD}"/>
              </a:ext>
            </a:extLst>
          </p:cNvPr>
          <p:cNvSpPr txBox="1"/>
          <p:nvPr/>
        </p:nvSpPr>
        <p:spPr>
          <a:xfrm>
            <a:off x="1366149" y="2274870"/>
            <a:ext cx="529590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bg1"/>
                </a:solidFill>
                <a:cs typeface="+mn-ea"/>
                <a:sym typeface="+mn-lt"/>
              </a:rPr>
              <a:t>受夏季风的影响，降水自东南沿海向西北内陆逐渐减少，且内陆全年降水量集中在夏季。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DCC916A-D634-194F-ADB1-B65C5890D768}"/>
              </a:ext>
            </a:extLst>
          </p:cNvPr>
          <p:cNvSpPr txBox="1"/>
          <p:nvPr/>
        </p:nvSpPr>
        <p:spPr>
          <a:xfrm>
            <a:off x="1099448" y="3543302"/>
            <a:ext cx="59091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时节气温显著升高，雨量充沛，是适宜晚稻等谷类作物耕播的节令，它是古代农耕文化对于节令的反映。这个时节，我国华南东南季风雨带稳定，是一年中降水量最多的时节；江南地区进入梅雨时节；西南地区也开始进入了一年中的多雨时节。北方地区也即将进入雨季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697BC1A-1D45-7B42-AEE8-D7A5C2ED31DB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民俗活动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CEA0514-2F70-9A4B-8FBF-960031F772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1595" y="1783947"/>
            <a:ext cx="4410520" cy="418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0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9EC8DD7-7421-8A4D-AB02-8F273590268A}"/>
              </a:ext>
            </a:extLst>
          </p:cNvPr>
          <p:cNvSpPr txBox="1"/>
          <p:nvPr/>
        </p:nvSpPr>
        <p:spPr>
          <a:xfrm>
            <a:off x="1329774" y="2703434"/>
            <a:ext cx="46210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淮河流域是南方多雨和北方干旱之间的过渡地区，从秦岭、淮河附近向北，降雨急剧减少。芒种节气，我国华南地区东南季风雨带稳定，是一年中降水量最多的时节；江南地区先后进入梅雨季节，雨日多，雨量大，日照少，有时还伴有低温。</a:t>
            </a:r>
          </a:p>
        </p:txBody>
      </p:sp>
      <p:sp>
        <p:nvSpPr>
          <p:cNvPr id="8" name="圆角矩形 7">
            <a:extLst>
              <a:ext uri="{FF2B5EF4-FFF2-40B4-BE49-F238E27FC236}">
                <a16:creationId xmlns:a16="http://schemas.microsoft.com/office/drawing/2014/main" xmlns="" id="{2D3C8064-0BB0-4140-90A5-A3BAF304D174}"/>
              </a:ext>
            </a:extLst>
          </p:cNvPr>
          <p:cNvSpPr/>
          <p:nvPr/>
        </p:nvSpPr>
        <p:spPr>
          <a:xfrm>
            <a:off x="1385192" y="1876459"/>
            <a:ext cx="7005869" cy="605483"/>
          </a:xfrm>
          <a:prstGeom prst="roundRect">
            <a:avLst/>
          </a:prstGeom>
          <a:solidFill>
            <a:srgbClr val="BF7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0D6C627-9CE6-DC4E-8CC8-1877EA62F1FA}"/>
              </a:ext>
            </a:extLst>
          </p:cNvPr>
          <p:cNvSpPr txBox="1"/>
          <p:nvPr/>
        </p:nvSpPr>
        <p:spPr>
          <a:xfrm>
            <a:off x="1486794" y="1876459"/>
            <a:ext cx="7356937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>
                <a:solidFill>
                  <a:schemeClr val="bg1"/>
                </a:solidFill>
                <a:cs typeface="+mn-ea"/>
                <a:sym typeface="+mn-lt"/>
              </a:rPr>
              <a:t>芒种时节雨量充沛，气温显著升高，空气湿度大，又闷又热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CDC0E8D-A2DE-654A-9775-481941CCFBFB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民俗活动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FC9B24D-3BDD-D045-9A19-74B4B5CB92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460664" y="2084608"/>
            <a:ext cx="4425050" cy="442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312520"/>
      </p:ext>
    </p:extLst>
  </p:cSld>
  <p:clrMapOvr>
    <a:masterClrMapping/>
  </p:clrMapOvr>
  <p:transition spd="slow" advTm="3000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>
            <a:extLst>
              <a:ext uri="{FF2B5EF4-FFF2-40B4-BE49-F238E27FC236}">
                <a16:creationId xmlns:a16="http://schemas.microsoft.com/office/drawing/2014/main" xmlns="" id="{D7A58B46-1C3A-9B49-90BC-09D7458E08DD}"/>
              </a:ext>
            </a:extLst>
          </p:cNvPr>
          <p:cNvSpPr/>
          <p:nvPr/>
        </p:nvSpPr>
        <p:spPr>
          <a:xfrm>
            <a:off x="5341765" y="2109005"/>
            <a:ext cx="5295900" cy="610200"/>
          </a:xfrm>
          <a:prstGeom prst="roundRect">
            <a:avLst/>
          </a:prstGeom>
          <a:solidFill>
            <a:srgbClr val="BF7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FCFEF4A-E5EB-F443-A0D6-CDAC21BCA1FA}"/>
              </a:ext>
            </a:extLst>
          </p:cNvPr>
          <p:cNvSpPr txBox="1"/>
          <p:nvPr/>
        </p:nvSpPr>
        <p:spPr>
          <a:xfrm>
            <a:off x="5506866" y="2140179"/>
            <a:ext cx="528319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>
                <a:solidFill>
                  <a:schemeClr val="bg1"/>
                </a:solidFill>
                <a:cs typeface="+mn-ea"/>
                <a:sym typeface="+mn-lt"/>
              </a:rPr>
              <a:t>芒种的气候特征是气温显著升高、雨量充沛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F1233D6-0CFF-BF4F-A454-0BC27D7C53D4}"/>
              </a:ext>
            </a:extLst>
          </p:cNvPr>
          <p:cNvSpPr txBox="1"/>
          <p:nvPr/>
        </p:nvSpPr>
        <p:spPr>
          <a:xfrm>
            <a:off x="5100465" y="2990504"/>
            <a:ext cx="568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无论是南方还是北方，都有出现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35℃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以上高温天气的可能。在此期间，除了青藏高原和黑龙江最北部的一些地区，还没有真正进入夏季以外，大部分地区的人们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一般来说都能够体验到夏天的炎热。位于黑龙江北部的嫩江，在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1971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～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2000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年间，最热的一天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37.1℃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，就出现芒种期间。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03270DD-5072-404A-BC4C-A6B16325DC24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民俗活动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BDD01E2-7707-0141-93D0-26CA144251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808" y="2089026"/>
            <a:ext cx="4973320" cy="372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67222"/>
      </p:ext>
    </p:extLst>
  </p:cSld>
  <p:clrMapOvr>
    <a:masterClrMapping/>
  </p:clrMapOvr>
  <p:transition spd="slow" advTm="3000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5B9BB436-4656-4114-89D8-C26B4C19A1E2}"/>
              </a:ext>
            </a:extLst>
          </p:cNvPr>
          <p:cNvSpPr/>
          <p:nvPr/>
        </p:nvSpPr>
        <p:spPr>
          <a:xfrm>
            <a:off x="1111189" y="1700242"/>
            <a:ext cx="9969622" cy="3238500"/>
          </a:xfrm>
          <a:prstGeom prst="round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>
            <a:outerShdw blurRad="3429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01E83E2-723D-43D2-9BCC-D3EA77E029F2}"/>
              </a:ext>
            </a:extLst>
          </p:cNvPr>
          <p:cNvSpPr txBox="1"/>
          <p:nvPr/>
        </p:nvSpPr>
        <p:spPr>
          <a:xfrm>
            <a:off x="2508949" y="26292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第四部分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38BCC4B-4C6E-487D-A9BD-A77F34AACC7E}"/>
              </a:ext>
            </a:extLst>
          </p:cNvPr>
          <p:cNvSpPr txBox="1"/>
          <p:nvPr/>
        </p:nvSpPr>
        <p:spPr>
          <a:xfrm>
            <a:off x="4902050" y="2446897"/>
            <a:ext cx="5175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文学记载</a:t>
            </a:r>
            <a:endParaRPr kumimoji="1" lang="en-US" altLang="zh-CN" sz="6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0AC3B7F-0B0C-431E-8022-6EE574663656}"/>
              </a:ext>
            </a:extLst>
          </p:cNvPr>
          <p:cNvSpPr txBox="1"/>
          <p:nvPr/>
        </p:nvSpPr>
        <p:spPr>
          <a:xfrm>
            <a:off x="4935299" y="3554893"/>
            <a:ext cx="5557435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F013466-27BA-43AF-A3BB-93B6D40B0AD0}"/>
              </a:ext>
            </a:extLst>
          </p:cNvPr>
          <p:cNvSpPr txBox="1"/>
          <p:nvPr/>
        </p:nvSpPr>
        <p:spPr>
          <a:xfrm>
            <a:off x="2012613" y="3090892"/>
            <a:ext cx="1907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 04</a:t>
            </a:r>
            <a:endParaRPr kumimoji="1"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3" name="直线连接符 7">
            <a:extLst>
              <a:ext uri="{FF2B5EF4-FFF2-40B4-BE49-F238E27FC236}">
                <a16:creationId xmlns:a16="http://schemas.microsoft.com/office/drawing/2014/main" xmlns="" id="{B3B7E6EC-5EEC-49E0-A6E5-68713E30098D}"/>
              </a:ext>
            </a:extLst>
          </p:cNvPr>
          <p:cNvCxnSpPr>
            <a:cxnSpLocks/>
          </p:cNvCxnSpPr>
          <p:nvPr/>
        </p:nvCxnSpPr>
        <p:spPr>
          <a:xfrm>
            <a:off x="4141817" y="2714105"/>
            <a:ext cx="0" cy="1397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17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>
            <a:extLst>
              <a:ext uri="{FF2B5EF4-FFF2-40B4-BE49-F238E27FC236}">
                <a16:creationId xmlns:a16="http://schemas.microsoft.com/office/drawing/2014/main" xmlns="" id="{EE21A49E-A409-9040-94B3-1396CBB960DB}"/>
              </a:ext>
            </a:extLst>
          </p:cNvPr>
          <p:cNvSpPr/>
          <p:nvPr/>
        </p:nvSpPr>
        <p:spPr>
          <a:xfrm>
            <a:off x="1036865" y="1768423"/>
            <a:ext cx="10116037" cy="1018320"/>
          </a:xfrm>
          <a:prstGeom prst="roundRect">
            <a:avLst/>
          </a:prstGeom>
          <a:solidFill>
            <a:srgbClr val="BF7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8D09C14-F073-6046-9C85-D1E6B998790A}"/>
              </a:ext>
            </a:extLst>
          </p:cNvPr>
          <p:cNvSpPr txBox="1"/>
          <p:nvPr/>
        </p:nvSpPr>
        <p:spPr>
          <a:xfrm>
            <a:off x="1303567" y="1863097"/>
            <a:ext cx="9393461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这个时节适宜水稻播种。从芒种开始一直到大暑，都是一年中万物狂长的旺季。</a:t>
            </a:r>
            <a:r>
              <a:rPr kumimoji="1"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kumimoji="1"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通纬</a:t>
            </a:r>
            <a:r>
              <a:rPr kumimoji="1"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·</a:t>
            </a:r>
            <a:r>
              <a:rPr kumimoji="1"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孝经援神契</a:t>
            </a:r>
            <a:r>
              <a:rPr kumimoji="1"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：“小满后十五日，斗指丙，为芒种，五月节。言有芒之谷可播种也。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65432A9-3345-B94D-B1B7-7CC0396BFB6D}"/>
              </a:ext>
            </a:extLst>
          </p:cNvPr>
          <p:cNvSpPr txBox="1"/>
          <p:nvPr/>
        </p:nvSpPr>
        <p:spPr>
          <a:xfrm>
            <a:off x="1320801" y="3282834"/>
            <a:ext cx="4151085" cy="2264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芒种”二字谐音，表明一切作物都在“忙种”了。所以，“芒种”也称为“忙种”、“忙着种”，是农民朋友的散播播种。“芒种”到来预示着农民开始了忙碌的田间生活。对中国大部分地区来说，芒种一到，是一年中最忙的时节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6163D6B-A9B6-604E-A7B9-5FB6EE3F155A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文学记载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E57B391-C08E-384B-81A4-32235879A0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3244" y="2540000"/>
            <a:ext cx="4155282" cy="415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492461"/>
      </p:ext>
    </p:extLst>
  </p:cSld>
  <p:clrMapOvr>
    <a:masterClrMapping/>
  </p:clrMapOvr>
  <p:transition spd="slow" advTm="3000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>
            <a:extLst>
              <a:ext uri="{FF2B5EF4-FFF2-40B4-BE49-F238E27FC236}">
                <a16:creationId xmlns:a16="http://schemas.microsoft.com/office/drawing/2014/main" xmlns="" id="{3125CE90-CC4A-0540-B82F-974328C37EFA}"/>
              </a:ext>
            </a:extLst>
          </p:cNvPr>
          <p:cNvSpPr/>
          <p:nvPr/>
        </p:nvSpPr>
        <p:spPr>
          <a:xfrm>
            <a:off x="876837" y="2273181"/>
            <a:ext cx="5689600" cy="1110099"/>
          </a:xfrm>
          <a:prstGeom prst="roundRect">
            <a:avLst/>
          </a:prstGeom>
          <a:solidFill>
            <a:srgbClr val="BF7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73D8D0E-CE31-2A44-BE19-5211A2096F09}"/>
              </a:ext>
            </a:extLst>
          </p:cNvPr>
          <p:cNvSpPr txBox="1"/>
          <p:nvPr/>
        </p:nvSpPr>
        <p:spPr>
          <a:xfrm>
            <a:off x="1143538" y="2367855"/>
            <a:ext cx="5283199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bg1"/>
                </a:solidFill>
                <a:cs typeface="+mn-ea"/>
                <a:sym typeface="+mn-lt"/>
              </a:rPr>
              <a:t>“芒种忙，下晚秧”。芒种时节，水稻等农作物生长旺盛，需水量多，适中的降雨对农业生产十分有利。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9206F44-968F-7F40-9F07-2D4BB03CBEFA}"/>
              </a:ext>
            </a:extLst>
          </p:cNvPr>
          <p:cNvSpPr txBox="1"/>
          <p:nvPr/>
        </p:nvSpPr>
        <p:spPr>
          <a:xfrm>
            <a:off x="876837" y="3645508"/>
            <a:ext cx="6284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时节气温显著升高，雨量充沛，是适宜晚稻等谷类作物耕播的节令，它是古代农耕文化对于节令的反映。这个时节，我国华南东南季风雨带稳定，是一年中降水量最多的时节；江南地区进入梅雨时节；西南地区也开始进入了一年中的多雨时节。北方地区也即将进入雨季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E4A8FEF-27DB-7440-858F-F8D803AF516E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文学记载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57B1555-97B8-C746-A1A2-AF52BE07FA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1747" y="1555358"/>
            <a:ext cx="4238200" cy="42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89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BC088E54-A27B-4B82-B88F-9E3216CA86E2}"/>
              </a:ext>
            </a:extLst>
          </p:cNvPr>
          <p:cNvSpPr/>
          <p:nvPr/>
        </p:nvSpPr>
        <p:spPr>
          <a:xfrm>
            <a:off x="957944" y="3438072"/>
            <a:ext cx="5675085" cy="2178957"/>
          </a:xfrm>
          <a:prstGeom prst="roundRect">
            <a:avLst>
              <a:gd name="adj" fmla="val 10672"/>
            </a:avLst>
          </a:prstGeom>
          <a:solidFill>
            <a:srgbClr val="BF7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45E5973-CBA3-264B-8AF6-BE90F16ED2D2}"/>
              </a:ext>
            </a:extLst>
          </p:cNvPr>
          <p:cNvSpPr txBox="1"/>
          <p:nvPr/>
        </p:nvSpPr>
        <p:spPr>
          <a:xfrm>
            <a:off x="957944" y="1940141"/>
            <a:ext cx="5283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芒种，二十四节气中的第九个节气，夏季的第三个节气，是干支历午月的起始。芒种于每年公历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5—7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日交节，此时斗指巳（正南偏东），太阳黄经达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75°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D66A16A-8B7B-AB41-9465-97080C6FFD01}"/>
              </a:ext>
            </a:extLst>
          </p:cNvPr>
          <p:cNvSpPr txBox="1"/>
          <p:nvPr/>
        </p:nvSpPr>
        <p:spPr>
          <a:xfrm>
            <a:off x="1074058" y="3568700"/>
            <a:ext cx="547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芒种时节气温显著升高，雨量充沛，是适宜晚稻等谷类作物耕播的节令，它是古代农耕文化对于节令的反映。这个时节，我国华南东南季风雨带稳定，是一年中降水量最多的时节；江南地区进入梅雨时节；西南地区也开始进入了一年中的多雨时节。北方地区也即将进入雨季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39D584C-D1F2-4A42-A3A9-B3E570BE86BA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文学记载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D610B8B4-EF1D-4F40-B585-C6F7DD4E03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6817" y="1727201"/>
            <a:ext cx="5073338" cy="507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759136"/>
      </p:ext>
    </p:extLst>
  </p:cSld>
  <p:clrMapOvr>
    <a:masterClrMapping/>
  </p:clrMapOvr>
  <p:transition spd="slow" advTm="3000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ECE847B0-D9D7-41C6-92E3-2E08E9274E1F}"/>
              </a:ext>
            </a:extLst>
          </p:cNvPr>
          <p:cNvSpPr/>
          <p:nvPr/>
        </p:nvSpPr>
        <p:spPr>
          <a:xfrm>
            <a:off x="2419350" y="952500"/>
            <a:ext cx="8807572" cy="4533900"/>
          </a:xfrm>
          <a:prstGeom prst="round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>
            <a:outerShdw blurRad="3429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7B7D382-EC71-7942-AEDC-CE23C8F7EC97}"/>
              </a:ext>
            </a:extLst>
          </p:cNvPr>
          <p:cNvSpPr txBox="1"/>
          <p:nvPr/>
        </p:nvSpPr>
        <p:spPr>
          <a:xfrm>
            <a:off x="4862432" y="1469351"/>
            <a:ext cx="170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54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619AF60-F9F7-5A40-B567-EA38C079EC37}"/>
              </a:ext>
            </a:extLst>
          </p:cNvPr>
          <p:cNvSpPr txBox="1"/>
          <p:nvPr/>
        </p:nvSpPr>
        <p:spPr>
          <a:xfrm>
            <a:off x="6546633" y="1994920"/>
            <a:ext cx="197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  <a:endParaRPr kumimoji="1"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8B12525-A38E-B64C-9F59-D8E42131EE6C}"/>
              </a:ext>
            </a:extLst>
          </p:cNvPr>
          <p:cNvSpPr txBox="1"/>
          <p:nvPr/>
        </p:nvSpPr>
        <p:spPr>
          <a:xfrm>
            <a:off x="3279773" y="2235946"/>
            <a:ext cx="2531165" cy="2344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节气起源</a:t>
            </a:r>
            <a:endParaRPr kumimoji="1"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457200" indent="-457200" algn="di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气候特征</a:t>
            </a:r>
            <a:endParaRPr kumimoji="1"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4B86DE2-464C-9345-B83C-4C10C45D1AFD}"/>
              </a:ext>
            </a:extLst>
          </p:cNvPr>
          <p:cNvSpPr txBox="1"/>
          <p:nvPr/>
        </p:nvSpPr>
        <p:spPr>
          <a:xfrm>
            <a:off x="7068405" y="2235946"/>
            <a:ext cx="2531165" cy="2344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  <a:endParaRPr kumimoji="1" lang="en-US" altLang="zh-CN" sz="3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457200" indent="-457200" algn="di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文学记载</a:t>
            </a:r>
            <a:endParaRPr kumimoji="1" lang="en-US" altLang="zh-CN" sz="3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0AE7E3F-786F-7B4B-BA26-87F1DE6C8D33}"/>
              </a:ext>
            </a:extLst>
          </p:cNvPr>
          <p:cNvSpPr txBox="1"/>
          <p:nvPr/>
        </p:nvSpPr>
        <p:spPr>
          <a:xfrm>
            <a:off x="3736971" y="3221502"/>
            <a:ext cx="283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the text you need here. thank you for using our ppt template.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ECDE9D1A-09DD-0146-BAF1-318D3D52F84D}"/>
              </a:ext>
            </a:extLst>
          </p:cNvPr>
          <p:cNvSpPr txBox="1"/>
          <p:nvPr/>
        </p:nvSpPr>
        <p:spPr>
          <a:xfrm>
            <a:off x="3736971" y="4495655"/>
            <a:ext cx="283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the text you need here. thank you for using our ppt template.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EE5E80B-1854-EC4E-A1E9-81F994E1693D}"/>
              </a:ext>
            </a:extLst>
          </p:cNvPr>
          <p:cNvSpPr txBox="1"/>
          <p:nvPr/>
        </p:nvSpPr>
        <p:spPr>
          <a:xfrm>
            <a:off x="7552108" y="3221502"/>
            <a:ext cx="283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the text you need here. thank you for using our ppt template.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54431EA-9980-BE48-A643-1C99E687FB5B}"/>
              </a:ext>
            </a:extLst>
          </p:cNvPr>
          <p:cNvSpPr txBox="1"/>
          <p:nvPr/>
        </p:nvSpPr>
        <p:spPr>
          <a:xfrm>
            <a:off x="7552108" y="4495655"/>
            <a:ext cx="283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the text you need here. thank you for using our ppt template.</a:t>
            </a:r>
          </a:p>
        </p:txBody>
      </p:sp>
    </p:spTree>
    <p:extLst>
      <p:ext uri="{BB962C8B-B14F-4D97-AF65-F5344CB8AC3E}">
        <p14:creationId xmlns:p14="http://schemas.microsoft.com/office/powerpoint/2010/main" val="10929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9EDA6BC-6AE5-45A2-8D67-53D051268DA5}"/>
              </a:ext>
            </a:extLst>
          </p:cNvPr>
          <p:cNvSpPr txBox="1"/>
          <p:nvPr/>
        </p:nvSpPr>
        <p:spPr>
          <a:xfrm>
            <a:off x="8271318" y="1214351"/>
            <a:ext cx="492443" cy="106695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zh-CN" altLang="en-US" sz="2000" dirty="0">
                <a:cs typeface="+mn-ea"/>
                <a:sym typeface="+mn-lt"/>
              </a:rPr>
              <a:t>优品</a:t>
            </a:r>
            <a:r>
              <a:rPr kumimoji="1" lang="en-US" altLang="zh-CN" sz="2000" dirty="0" smtClean="0">
                <a:cs typeface="+mn-ea"/>
                <a:sym typeface="+mn-lt"/>
              </a:rPr>
              <a:t>PPT</a:t>
            </a:r>
            <a:endParaRPr kumimoji="1" lang="zh-CN" altLang="en-US" sz="2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754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923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4067DCA8-0E71-4F74-A47D-0A6A78DA1B8A}"/>
              </a:ext>
            </a:extLst>
          </p:cNvPr>
          <p:cNvSpPr/>
          <p:nvPr/>
        </p:nvSpPr>
        <p:spPr>
          <a:xfrm>
            <a:off x="1111189" y="1700242"/>
            <a:ext cx="9969622" cy="3238500"/>
          </a:xfrm>
          <a:prstGeom prst="round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>
            <a:outerShdw blurRad="3429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77F03F7-9170-2E4C-86BA-CC99BB2C784A}"/>
              </a:ext>
            </a:extLst>
          </p:cNvPr>
          <p:cNvSpPr txBox="1"/>
          <p:nvPr/>
        </p:nvSpPr>
        <p:spPr>
          <a:xfrm>
            <a:off x="2508949" y="26292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第一部分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E42CF69-073E-6947-A2C6-9289DF479D29}"/>
              </a:ext>
            </a:extLst>
          </p:cNvPr>
          <p:cNvSpPr txBox="1"/>
          <p:nvPr/>
        </p:nvSpPr>
        <p:spPr>
          <a:xfrm>
            <a:off x="4902050" y="2446897"/>
            <a:ext cx="5175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节气起源</a:t>
            </a:r>
            <a:endParaRPr kumimoji="1" lang="en-US" altLang="zh-CN" sz="6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1C6A453-A168-E848-97A7-56E5C0BD9655}"/>
              </a:ext>
            </a:extLst>
          </p:cNvPr>
          <p:cNvSpPr txBox="1"/>
          <p:nvPr/>
        </p:nvSpPr>
        <p:spPr>
          <a:xfrm>
            <a:off x="4935299" y="3554893"/>
            <a:ext cx="5557435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B68D408-5A24-F344-8CE3-F3FFFC9E5AFF}"/>
              </a:ext>
            </a:extLst>
          </p:cNvPr>
          <p:cNvSpPr txBox="1"/>
          <p:nvPr/>
        </p:nvSpPr>
        <p:spPr>
          <a:xfrm>
            <a:off x="2012613" y="3090892"/>
            <a:ext cx="1907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 01</a:t>
            </a:r>
            <a:endParaRPr kumimoji="1" lang="zh-CN" altLang="en-US" sz="3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xmlns="" id="{648A4D73-7540-194B-BDBD-544369F1B0EB}"/>
              </a:ext>
            </a:extLst>
          </p:cNvPr>
          <p:cNvCxnSpPr>
            <a:cxnSpLocks/>
          </p:cNvCxnSpPr>
          <p:nvPr/>
        </p:nvCxnSpPr>
        <p:spPr>
          <a:xfrm>
            <a:off x="4141817" y="2714105"/>
            <a:ext cx="0" cy="1397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44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>
            <a:extLst>
              <a:ext uri="{FF2B5EF4-FFF2-40B4-BE49-F238E27FC236}">
                <a16:creationId xmlns:a16="http://schemas.microsoft.com/office/drawing/2014/main" xmlns="" id="{A885ECAA-EA1A-064B-9E29-8573E97011A9}"/>
              </a:ext>
            </a:extLst>
          </p:cNvPr>
          <p:cNvSpPr/>
          <p:nvPr/>
        </p:nvSpPr>
        <p:spPr>
          <a:xfrm>
            <a:off x="5032928" y="1975011"/>
            <a:ext cx="5689600" cy="1358900"/>
          </a:xfrm>
          <a:prstGeom prst="roundRect">
            <a:avLst/>
          </a:prstGeom>
          <a:solidFill>
            <a:srgbClr val="BF7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77A6AF3-0E2B-AC42-A530-1FE8BAA6A2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7456" y="620400"/>
            <a:ext cx="3933172" cy="60656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33BB15C-37C4-5442-BB48-810EAE9E213A}"/>
              </a:ext>
            </a:extLst>
          </p:cNvPr>
          <p:cNvSpPr txBox="1"/>
          <p:nvPr/>
        </p:nvSpPr>
        <p:spPr>
          <a:xfrm>
            <a:off x="5299629" y="2069685"/>
            <a:ext cx="5283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bg1"/>
                </a:solidFill>
                <a:cs typeface="+mn-ea"/>
                <a:sym typeface="+mn-lt"/>
              </a:rPr>
              <a:t>芒种，二十四节气中的第九个节气，夏季的第三个节气，是干支历午月的起始。芒种于每年公历</a:t>
            </a:r>
            <a:r>
              <a:rPr kumimoji="1" lang="en-US" altLang="zh-CN" sz="1600">
                <a:solidFill>
                  <a:schemeClr val="bg1"/>
                </a:solidFill>
                <a:cs typeface="+mn-ea"/>
                <a:sym typeface="+mn-lt"/>
              </a:rPr>
              <a:t>6</a:t>
            </a:r>
            <a:r>
              <a:rPr kumimoji="1" lang="zh-CN" altLang="en-US" sz="160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kumimoji="1" lang="en-US" altLang="zh-CN" sz="1600">
                <a:solidFill>
                  <a:schemeClr val="bg1"/>
                </a:solidFill>
                <a:cs typeface="+mn-ea"/>
                <a:sym typeface="+mn-lt"/>
              </a:rPr>
              <a:t>5—7</a:t>
            </a:r>
            <a:r>
              <a:rPr kumimoji="1" lang="zh-CN" altLang="en-US" sz="1600">
                <a:solidFill>
                  <a:schemeClr val="bg1"/>
                </a:solidFill>
                <a:cs typeface="+mn-ea"/>
                <a:sym typeface="+mn-lt"/>
              </a:rPr>
              <a:t>日交节，此时斗指巳（正南偏东），太阳黄经达</a:t>
            </a:r>
            <a:r>
              <a:rPr kumimoji="1" lang="en-US" altLang="zh-CN" sz="1600">
                <a:solidFill>
                  <a:schemeClr val="bg1"/>
                </a:solidFill>
                <a:cs typeface="+mn-ea"/>
                <a:sym typeface="+mn-lt"/>
              </a:rPr>
              <a:t>75°</a:t>
            </a:r>
            <a:r>
              <a:rPr kumimoji="1" lang="zh-CN" altLang="en-US" sz="1600">
                <a:solidFill>
                  <a:schemeClr val="bg1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4B55ED8-BC27-9C42-91FD-3B1F283A1F67}"/>
              </a:ext>
            </a:extLst>
          </p:cNvPr>
          <p:cNvSpPr txBox="1"/>
          <p:nvPr/>
        </p:nvSpPr>
        <p:spPr>
          <a:xfrm>
            <a:off x="5153578" y="3643910"/>
            <a:ext cx="547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时节气温显著升高，雨量充沛，是适宜晚稻等谷类作物耕播的节令，它是古代农耕文化对于节令的反映。这个时节，我国华南东南季风雨带稳定，是一年中降水量最多的时节；江南地区进入梅雨时节；西南地区也开始进入了一年中的多雨时节。北方地区也即将进入雨季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1A84553-E5C8-634C-AFC4-0B1C402DD39D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节气起源</a:t>
            </a:r>
            <a:endParaRPr kumimoji="1" lang="en-US" altLang="zh-CN" sz="2400">
              <a:solidFill>
                <a:srgbClr val="A4653A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72000" y="692458"/>
            <a:ext cx="1624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09456"/>
      </p:ext>
    </p:extLst>
  </p:cSld>
  <p:clrMapOvr>
    <a:masterClrMapping/>
  </p:clrMapOvr>
  <p:transition spd="slow" advTm="3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0C56083F-C80A-2E4F-B2CA-964E439AEA77}"/>
              </a:ext>
            </a:extLst>
          </p:cNvPr>
          <p:cNvSpPr txBox="1"/>
          <p:nvPr/>
        </p:nvSpPr>
        <p:spPr>
          <a:xfrm>
            <a:off x="1113962" y="3873500"/>
            <a:ext cx="2203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芒种，是二十四节气中的第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个节气，干支历午月的起始。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980013F-49AF-5748-998B-92D9031B444F}"/>
              </a:ext>
            </a:extLst>
          </p:cNvPr>
          <p:cNvSpPr txBox="1"/>
          <p:nvPr/>
        </p:nvSpPr>
        <p:spPr>
          <a:xfrm>
            <a:off x="4923962" y="3873499"/>
            <a:ext cx="2203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此时北斗星斗柄指向巳位（正南偏东），太阳到达黄经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75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度。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62A5467-FC31-5741-A5D7-25479AD8BDA2}"/>
              </a:ext>
            </a:extLst>
          </p:cNvPr>
          <p:cNvSpPr txBox="1"/>
          <p:nvPr/>
        </p:nvSpPr>
        <p:spPr>
          <a:xfrm>
            <a:off x="8733962" y="3873499"/>
            <a:ext cx="25436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所属季节：夏季。气候特点：雨量充沛，气温显著升高。农事：水稻等农作物栽培。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9B34A80-1E8E-D342-88F5-4F154524F8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31240" y="1988458"/>
            <a:ext cx="1901432" cy="180636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A2D3273-B3DF-9048-857C-32D1E08844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7787" y="2037196"/>
            <a:ext cx="1868714" cy="177527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7E66253-4C4E-7049-8FB3-25E7592680F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368" y="1947443"/>
            <a:ext cx="1905436" cy="18101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85D02E5-1C12-6C48-A050-A199B3048DFD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节气起源</a:t>
            </a:r>
            <a:endParaRPr kumimoji="1" lang="en-US" altLang="zh-CN" sz="2400">
              <a:solidFill>
                <a:srgbClr val="A4653A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374438"/>
      </p:ext>
    </p:extLst>
  </p:cSld>
  <p:clrMapOvr>
    <a:masterClrMapping/>
  </p:clrMapOvr>
  <p:transition spd="slow" advTm="300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>
            <a:extLst>
              <a:ext uri="{FF2B5EF4-FFF2-40B4-BE49-F238E27FC236}">
                <a16:creationId xmlns:a16="http://schemas.microsoft.com/office/drawing/2014/main" xmlns="" id="{73CD1828-64F9-BF48-9F9C-80DE515E46D7}"/>
              </a:ext>
            </a:extLst>
          </p:cNvPr>
          <p:cNvSpPr/>
          <p:nvPr/>
        </p:nvSpPr>
        <p:spPr>
          <a:xfrm>
            <a:off x="5463702" y="2432401"/>
            <a:ext cx="3042576" cy="710203"/>
          </a:xfrm>
          <a:prstGeom prst="roundRect">
            <a:avLst/>
          </a:prstGeom>
          <a:solidFill>
            <a:srgbClr val="BF7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79742F3-97F1-0645-807F-E2BE77D40F50}"/>
              </a:ext>
            </a:extLst>
          </p:cNvPr>
          <p:cNvSpPr txBox="1"/>
          <p:nvPr/>
        </p:nvSpPr>
        <p:spPr>
          <a:xfrm>
            <a:off x="5723995" y="2396113"/>
            <a:ext cx="3064337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芒种忙，忙着种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A49CF5E-A8EB-CA42-8E13-F3AFC9731F39}"/>
              </a:ext>
            </a:extLst>
          </p:cNvPr>
          <p:cNvSpPr txBox="1"/>
          <p:nvPr/>
        </p:nvSpPr>
        <p:spPr>
          <a:xfrm>
            <a:off x="5308590" y="3392714"/>
            <a:ext cx="547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时节气温显著升高，雨量充沛，是适宜晚稻等谷类作物耕播的节令，它是古代农耕文化对于节令的反映。这个时节，我国华南东南季风雨带稳定，是一年中降水量最多的时节；江南地区进入梅雨时节；西南地区也开始进入了一年中的多雨时节。北方地区也即将进入雨季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2260BE-F5AD-A64B-BB60-F7213A029390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节气起源</a:t>
            </a:r>
            <a:endParaRPr kumimoji="1" lang="en-US" altLang="zh-CN" sz="2400">
              <a:solidFill>
                <a:srgbClr val="A4653A"/>
              </a:solidFill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8B3DC06-298D-A641-BF9F-E1F3CCF84E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5824" y="1071023"/>
            <a:ext cx="5070063" cy="547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7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>
            <a:extLst>
              <a:ext uri="{FF2B5EF4-FFF2-40B4-BE49-F238E27FC236}">
                <a16:creationId xmlns:a16="http://schemas.microsoft.com/office/drawing/2014/main" xmlns="" id="{2DBA80DB-7B75-FF48-A2B6-204CC547A502}"/>
              </a:ext>
            </a:extLst>
          </p:cNvPr>
          <p:cNvSpPr/>
          <p:nvPr/>
        </p:nvSpPr>
        <p:spPr>
          <a:xfrm>
            <a:off x="1084809" y="4181113"/>
            <a:ext cx="4114800" cy="1358900"/>
          </a:xfrm>
          <a:prstGeom prst="roundRect">
            <a:avLst/>
          </a:prstGeom>
          <a:solidFill>
            <a:srgbClr val="BF7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2224908-80BC-9A49-992D-2F9513CC091E}"/>
              </a:ext>
            </a:extLst>
          </p:cNvPr>
          <p:cNvSpPr txBox="1"/>
          <p:nvPr/>
        </p:nvSpPr>
        <p:spPr>
          <a:xfrm>
            <a:off x="1351510" y="4275787"/>
            <a:ext cx="3441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bg1"/>
                </a:solidFill>
                <a:cs typeface="+mn-ea"/>
                <a:sym typeface="+mn-lt"/>
              </a:rPr>
              <a:t>芒种节气作为种植农作物时机的分界点，是一个播种忙碌的节气，民间也称其为“忙种”。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ECD6001-20FE-C445-B651-6808441922FD}"/>
              </a:ext>
            </a:extLst>
          </p:cNvPr>
          <p:cNvSpPr txBox="1"/>
          <p:nvPr/>
        </p:nvSpPr>
        <p:spPr>
          <a:xfrm>
            <a:off x="5582347" y="4181113"/>
            <a:ext cx="5854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历书记载：“斗指巳为芒种，此时可种有芒之谷，过此即失效，故名芒种也。”意思是讲，芒种节气是最适合播种有芒的谷类作物，如晚稻、黍、稷等。芒种也是种植农作物时机的分界点，由于天气炎热，已经进入典型的夏季，农事种作都以这一时节为界，过了这一节气，农作物的成活率就越来越低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A421ED2-F301-2B4F-A0B9-F1FFE00D90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6743" y="-265856"/>
            <a:ext cx="5259258" cy="525925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EAE5ADF-EEAC-BD4C-9296-F18A9D03462B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节气起源</a:t>
            </a:r>
            <a:endParaRPr kumimoji="1" lang="en-US" altLang="zh-CN" sz="2400">
              <a:solidFill>
                <a:srgbClr val="A4653A"/>
              </a:solidFill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278FF3D-53CB-D94D-BDD9-EB73A6081F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0574" y="1437643"/>
            <a:ext cx="3683270" cy="276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575885"/>
      </p:ext>
    </p:extLst>
  </p:cSld>
  <p:clrMapOvr>
    <a:masterClrMapping/>
  </p:clrMapOvr>
  <p:transition spd="slow" advTm="3000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38E43607-7CA8-4A96-9C4E-45EE10B4CE3D}"/>
              </a:ext>
            </a:extLst>
          </p:cNvPr>
          <p:cNvSpPr/>
          <p:nvPr/>
        </p:nvSpPr>
        <p:spPr>
          <a:xfrm>
            <a:off x="1111189" y="1700242"/>
            <a:ext cx="9969622" cy="3238500"/>
          </a:xfrm>
          <a:prstGeom prst="round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>
            <a:outerShdw blurRad="3429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F7F1FB3-7EF3-45B8-AB2B-712D9AFCFE72}"/>
              </a:ext>
            </a:extLst>
          </p:cNvPr>
          <p:cNvSpPr txBox="1"/>
          <p:nvPr/>
        </p:nvSpPr>
        <p:spPr>
          <a:xfrm>
            <a:off x="2508949" y="26292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79AED77-510F-4831-81D2-043E40B98147}"/>
              </a:ext>
            </a:extLst>
          </p:cNvPr>
          <p:cNvSpPr txBox="1"/>
          <p:nvPr/>
        </p:nvSpPr>
        <p:spPr>
          <a:xfrm>
            <a:off x="4902050" y="2446897"/>
            <a:ext cx="5175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气候特征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5FAF6BA-5EC9-4C22-B8BA-AF67D63A6EC5}"/>
              </a:ext>
            </a:extLst>
          </p:cNvPr>
          <p:cNvSpPr txBox="1"/>
          <p:nvPr/>
        </p:nvSpPr>
        <p:spPr>
          <a:xfrm>
            <a:off x="4935299" y="3554893"/>
            <a:ext cx="555743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</a:t>
            </a:r>
          </a:p>
          <a:p>
            <a:pPr>
              <a:lnSpc>
                <a:spcPct val="150000"/>
              </a:lnSpc>
              <a:defRPr/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B1E84F17-FD36-464E-AA7F-446D8A03A47F}"/>
              </a:ext>
            </a:extLst>
          </p:cNvPr>
          <p:cNvSpPr txBox="1"/>
          <p:nvPr/>
        </p:nvSpPr>
        <p:spPr>
          <a:xfrm>
            <a:off x="2012613" y="3090892"/>
            <a:ext cx="1907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 02</a:t>
            </a:r>
            <a:endParaRPr kumimoji="1"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3" name="直线连接符 7">
            <a:extLst>
              <a:ext uri="{FF2B5EF4-FFF2-40B4-BE49-F238E27FC236}">
                <a16:creationId xmlns:a16="http://schemas.microsoft.com/office/drawing/2014/main" xmlns="" id="{D8342B5D-C834-4AB0-932C-E1D2A0E7EEDD}"/>
              </a:ext>
            </a:extLst>
          </p:cNvPr>
          <p:cNvCxnSpPr>
            <a:cxnSpLocks/>
          </p:cNvCxnSpPr>
          <p:nvPr/>
        </p:nvCxnSpPr>
        <p:spPr>
          <a:xfrm>
            <a:off x="4141817" y="2714105"/>
            <a:ext cx="0" cy="1397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16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4CE69C-031D-234D-96B2-7E8F46B9CF58}"/>
              </a:ext>
            </a:extLst>
          </p:cNvPr>
          <p:cNvSpPr txBox="1"/>
          <p:nvPr/>
        </p:nvSpPr>
        <p:spPr>
          <a:xfrm>
            <a:off x="654050" y="2019300"/>
            <a:ext cx="34607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吴澄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月令七十二侯集解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：“五月节，谓有芒之种谷可稼种矣。”芒种的字面意思是“有芒的稻谷类作物可以播种”。</a:t>
            </a:r>
            <a:endParaRPr kumimoji="1"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亦有对此解释为“有芒的麦子快收，有芒的稻子可种”。添加了麦子收获；既涉及播种，也涉及收获。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17EB24E-18E1-704E-852D-EEA09B3C4116}"/>
              </a:ext>
            </a:extLst>
          </p:cNvPr>
          <p:cNvSpPr txBox="1"/>
          <p:nvPr/>
        </p:nvSpPr>
        <p:spPr>
          <a:xfrm>
            <a:off x="8051800" y="2019300"/>
            <a:ext cx="3619500" cy="300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吴澄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月令七十二侯集解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：“五月节，谓有芒之种谷可稼种矣。”芒种的字面意思是“有芒的稻谷类作物可以播种”。</a:t>
            </a:r>
            <a:endParaRPr kumimoji="1"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亦有对此解释为“有芒的麦子快收，有芒的稻子可种”。添加了麦子收获；既涉及播种，也涉及收获。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AB85085-FD54-0248-9185-CD064CACDB9D}"/>
              </a:ext>
            </a:extLst>
          </p:cNvPr>
          <p:cNvSpPr/>
          <p:nvPr/>
        </p:nvSpPr>
        <p:spPr>
          <a:xfrm>
            <a:off x="1065494" y="435186"/>
            <a:ext cx="2076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400">
                <a:solidFill>
                  <a:srgbClr val="A4653A"/>
                </a:solidFill>
                <a:cs typeface="+mn-ea"/>
                <a:sym typeface="+mn-lt"/>
              </a:rPr>
              <a:t>气候特征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8F66FC5-73CB-F648-A6B5-1FB7A1B26E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7412" y="1103087"/>
            <a:ext cx="6941888" cy="490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518490"/>
      </p:ext>
    </p:extLst>
  </p:cSld>
  <p:clrMapOvr>
    <a:masterClrMapping/>
  </p:clrMapOvr>
  <p:transition spd="slow" advTm="3000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etrnpd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1700</Words>
  <Application>Microsoft Office PowerPoint</Application>
  <PresentationFormat>宽屏</PresentationFormat>
  <Paragraphs>105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DengXian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2021-05-30T05:56:23Z</dcterms:created>
  <dcterms:modified xsi:type="dcterms:W3CDTF">2023-05-28T03:44:20Z</dcterms:modified>
</cp:coreProperties>
</file>