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75" r:id="rId2"/>
    <p:sldMasterId id="2147483679" r:id="rId3"/>
  </p:sldMasterIdLst>
  <p:notesMasterIdLst>
    <p:notesMasterId r:id="rId25"/>
  </p:notesMasterIdLst>
  <p:sldIdLst>
    <p:sldId id="256" r:id="rId4"/>
    <p:sldId id="257" r:id="rId5"/>
    <p:sldId id="258" r:id="rId6"/>
    <p:sldId id="259" r:id="rId7"/>
    <p:sldId id="260" r:id="rId8"/>
    <p:sldId id="261" r:id="rId9"/>
    <p:sldId id="277" r:id="rId10"/>
    <p:sldId id="263" r:id="rId11"/>
    <p:sldId id="264" r:id="rId12"/>
    <p:sldId id="278" r:id="rId13"/>
    <p:sldId id="265" r:id="rId14"/>
    <p:sldId id="267" r:id="rId15"/>
    <p:sldId id="268" r:id="rId16"/>
    <p:sldId id="269" r:id="rId17"/>
    <p:sldId id="279" r:id="rId18"/>
    <p:sldId id="271" r:id="rId19"/>
    <p:sldId id="272" r:id="rId20"/>
    <p:sldId id="273" r:id="rId21"/>
    <p:sldId id="274" r:id="rId22"/>
    <p:sldId id="280" r:id="rId23"/>
    <p:sldId id="281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E5E9"/>
    <a:srgbClr val="53D1DB"/>
    <a:srgbClr val="30C8D4"/>
    <a:srgbClr val="8BD9CB"/>
    <a:srgbClr val="95E3E9"/>
    <a:srgbClr val="F0B500"/>
    <a:srgbClr val="E3A44C"/>
    <a:srgbClr val="A6E3FA"/>
    <a:srgbClr val="B0E8FA"/>
    <a:srgbClr val="34B0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165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31B53-7794-445A-B1A2-4A97C1C9596B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9D411D-377A-4146-BADD-18383F83665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322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D411D-377A-4146-BADD-18383F83665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1343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9D411D-377A-4146-BADD-18383F83665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459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9D411D-377A-4146-BADD-18383F83665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2433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94337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6EBF13E3-AE18-4E21-ADB3-C24032FC263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F21047C7-470B-4B4C-B209-1BB650695146}"/>
              </a:ext>
            </a:extLst>
          </p:cNvPr>
          <p:cNvSpPr/>
          <p:nvPr userDrawn="1"/>
        </p:nvSpPr>
        <p:spPr>
          <a:xfrm>
            <a:off x="571500" y="428625"/>
            <a:ext cx="11049000" cy="6000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E52DA27D-1FE2-4227-B325-5F16850441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14550"/>
            <a:ext cx="12192000" cy="474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381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5239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1156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3291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4845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98729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26537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7071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59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141173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467545" y="6737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21614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B7DABA1-F32F-4357-BBD4-F9DF9734E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332F5C1E-9D43-4DE7-BC25-58478E83C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25895407-C96F-4C27-A7A5-167D8F3F6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76429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49406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060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1297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2023/5/28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95196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59073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2713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8937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519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8466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30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7CF0311F-4984-4431-B1C3-2110CE7A2EC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963E38A2-C3C8-4C3B-9F50-3E471DE5699F}"/>
              </a:ext>
            </a:extLst>
          </p:cNvPr>
          <p:cNvSpPr/>
          <p:nvPr userDrawn="1"/>
        </p:nvSpPr>
        <p:spPr>
          <a:xfrm>
            <a:off x="571500" y="428625"/>
            <a:ext cx="11049000" cy="6000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6CD7E7D1-F7B6-4F03-B35D-CA5B4BA5B927}"/>
              </a:ext>
            </a:extLst>
          </p:cNvPr>
          <p:cNvGrpSpPr/>
          <p:nvPr userDrawn="1"/>
        </p:nvGrpSpPr>
        <p:grpSpPr>
          <a:xfrm>
            <a:off x="3494393" y="640407"/>
            <a:ext cx="5203214" cy="461665"/>
            <a:chOff x="2819400" y="1388417"/>
            <a:chExt cx="5203214" cy="461665"/>
          </a:xfrm>
        </p:grpSpPr>
        <p:sp>
          <p:nvSpPr>
            <p:cNvPr id="16" name="TextBox 37">
              <a:extLst>
                <a:ext uri="{FF2B5EF4-FFF2-40B4-BE49-F238E27FC236}">
                  <a16:creationId xmlns="" xmlns:a16="http://schemas.microsoft.com/office/drawing/2014/main" id="{D94BBA39-060C-4D98-A4F2-14A46F096953}"/>
                </a:ext>
              </a:extLst>
            </p:cNvPr>
            <p:cNvSpPr txBox="1"/>
            <p:nvPr/>
          </p:nvSpPr>
          <p:spPr>
            <a:xfrm>
              <a:off x="4456556" y="1388417"/>
              <a:ext cx="19126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+mn-ea"/>
                  <a:sym typeface="Arial" panose="020B0604020202020204" pitchFamily="34" charset="0"/>
                </a:rPr>
                <a:t>节气详解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E61EDAC8-3FAE-419D-BDDB-8A6D502BFF86}"/>
                </a:ext>
              </a:extLst>
            </p:cNvPr>
            <p:cNvCxnSpPr/>
            <p:nvPr/>
          </p:nvCxnSpPr>
          <p:spPr>
            <a:xfrm>
              <a:off x="2819400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B0E8FA"/>
                  </a:gs>
                  <a:gs pos="0">
                    <a:srgbClr val="B0E8FA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128C46CC-26D4-40A6-BFEE-F46AF70A7E3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22414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B0E8FA"/>
                  </a:gs>
                  <a:gs pos="0">
                    <a:srgbClr val="B0E8FA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F6BE7F5D-EAFD-4CBC-A478-F64D89F00C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95500"/>
            <a:ext cx="12192000" cy="476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3158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4478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5000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60328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0343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1567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547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90CFA26F-7517-45C3-9FC1-1E2763D796E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2114BEA1-9014-4CFB-9425-6DAD4783A6D7}"/>
              </a:ext>
            </a:extLst>
          </p:cNvPr>
          <p:cNvSpPr/>
          <p:nvPr userDrawn="1"/>
        </p:nvSpPr>
        <p:spPr>
          <a:xfrm>
            <a:off x="571500" y="428625"/>
            <a:ext cx="11049000" cy="6000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2FE1608F-1F40-434B-BB25-1EC261F97240}"/>
              </a:ext>
            </a:extLst>
          </p:cNvPr>
          <p:cNvGrpSpPr/>
          <p:nvPr userDrawn="1"/>
        </p:nvGrpSpPr>
        <p:grpSpPr>
          <a:xfrm>
            <a:off x="3494393" y="640407"/>
            <a:ext cx="5203214" cy="461665"/>
            <a:chOff x="2819400" y="1388417"/>
            <a:chExt cx="5203214" cy="461665"/>
          </a:xfrm>
        </p:grpSpPr>
        <p:sp>
          <p:nvSpPr>
            <p:cNvPr id="16" name="TextBox 37">
              <a:extLst>
                <a:ext uri="{FF2B5EF4-FFF2-40B4-BE49-F238E27FC236}">
                  <a16:creationId xmlns="" xmlns:a16="http://schemas.microsoft.com/office/drawing/2014/main" id="{CC573775-F010-4B84-9823-B65F1968C9F0}"/>
                </a:ext>
              </a:extLst>
            </p:cNvPr>
            <p:cNvSpPr txBox="1"/>
            <p:nvPr/>
          </p:nvSpPr>
          <p:spPr>
            <a:xfrm>
              <a:off x="4456556" y="1388417"/>
              <a:ext cx="19126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+mn-ea"/>
                </a:defRPr>
              </a:lvl1pPr>
            </a:lstStyle>
            <a:p>
              <a:pPr lvl="0"/>
              <a:r>
                <a:rPr lang="zh-CN" altLang="en-US" dirty="0">
                  <a:sym typeface="Arial" panose="020B0604020202020204" pitchFamily="34" charset="0"/>
                </a:rPr>
                <a:t>芒种民俗</a:t>
              </a: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0B24957C-EFCF-4D4D-91C6-844F5FE782A6}"/>
                </a:ext>
              </a:extLst>
            </p:cNvPr>
            <p:cNvCxnSpPr/>
            <p:nvPr/>
          </p:nvCxnSpPr>
          <p:spPr>
            <a:xfrm>
              <a:off x="2819400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B0E8FA"/>
                  </a:gs>
                  <a:gs pos="0">
                    <a:srgbClr val="B0E8FA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="" xmlns:a16="http://schemas.microsoft.com/office/drawing/2014/main" id="{C640E642-5972-40D4-8774-42DE9A50D3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22414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B0E8FA"/>
                  </a:gs>
                  <a:gs pos="0">
                    <a:srgbClr val="B0E8FA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C501FDAA-B28C-4C2F-9010-970B4259D9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14500"/>
            <a:ext cx="12192000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059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5CF5776-79F0-427A-869A-2D8C1AD7A3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5EC30AF7-8117-470B-B6F0-CAD4C5DA055D}"/>
              </a:ext>
            </a:extLst>
          </p:cNvPr>
          <p:cNvSpPr/>
          <p:nvPr userDrawn="1"/>
        </p:nvSpPr>
        <p:spPr>
          <a:xfrm>
            <a:off x="571500" y="428625"/>
            <a:ext cx="11049000" cy="6000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8751763-2532-4A64-9BBE-8EF293D33AC8}"/>
              </a:ext>
            </a:extLst>
          </p:cNvPr>
          <p:cNvGrpSpPr/>
          <p:nvPr userDrawn="1"/>
        </p:nvGrpSpPr>
        <p:grpSpPr>
          <a:xfrm>
            <a:off x="3494393" y="640407"/>
            <a:ext cx="5203214" cy="461665"/>
            <a:chOff x="2819400" y="1388417"/>
            <a:chExt cx="5203214" cy="461665"/>
          </a:xfrm>
        </p:grpSpPr>
        <p:sp>
          <p:nvSpPr>
            <p:cNvPr id="15" name="TextBox 37">
              <a:extLst>
                <a:ext uri="{FF2B5EF4-FFF2-40B4-BE49-F238E27FC236}">
                  <a16:creationId xmlns="" xmlns:a16="http://schemas.microsoft.com/office/drawing/2014/main" id="{55EDE5C8-FF87-4539-869B-27E0644503E8}"/>
                </a:ext>
              </a:extLst>
            </p:cNvPr>
            <p:cNvSpPr txBox="1"/>
            <p:nvPr/>
          </p:nvSpPr>
          <p:spPr>
            <a:xfrm>
              <a:off x="4456556" y="1388417"/>
              <a:ext cx="19126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+mn-ea"/>
                </a:defRPr>
              </a:lvl1pPr>
            </a:lstStyle>
            <a:p>
              <a:pPr lvl="0"/>
              <a:r>
                <a:rPr lang="zh-CN" altLang="en-US" dirty="0">
                  <a:sym typeface="Arial" panose="020B0604020202020204" pitchFamily="34" charset="0"/>
                </a:rPr>
                <a:t>芒种饮食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88E066BF-9FC7-4C94-B193-0C73CBA68139}"/>
                </a:ext>
              </a:extLst>
            </p:cNvPr>
            <p:cNvCxnSpPr/>
            <p:nvPr/>
          </p:nvCxnSpPr>
          <p:spPr>
            <a:xfrm>
              <a:off x="2819400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B0E8FA"/>
                  </a:gs>
                  <a:gs pos="0">
                    <a:srgbClr val="B0E8FA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46700554-BEF4-466F-9560-77DB19F0BB5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22414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B0E8FA"/>
                  </a:gs>
                  <a:gs pos="0">
                    <a:srgbClr val="B0E8FA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图片 19">
            <a:extLst>
              <a:ext uri="{FF2B5EF4-FFF2-40B4-BE49-F238E27FC236}">
                <a16:creationId xmlns="" xmlns:a16="http://schemas.microsoft.com/office/drawing/2014/main" id="{F9B5A2D5-CEE2-4EDD-B2C1-25271D70EDE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14550"/>
            <a:ext cx="12192000" cy="4743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87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7DEFD642-ACB7-44A8-9F19-B16E56373F4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D97FD194-3DD3-4BC7-9717-365BD29E7B10}"/>
              </a:ext>
            </a:extLst>
          </p:cNvPr>
          <p:cNvSpPr/>
          <p:nvPr userDrawn="1"/>
        </p:nvSpPr>
        <p:spPr>
          <a:xfrm>
            <a:off x="571500" y="428625"/>
            <a:ext cx="11049000" cy="60007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EFD0B402-6187-4E76-A811-79051AD1DB89}"/>
              </a:ext>
            </a:extLst>
          </p:cNvPr>
          <p:cNvGrpSpPr/>
          <p:nvPr userDrawn="1"/>
        </p:nvGrpSpPr>
        <p:grpSpPr>
          <a:xfrm>
            <a:off x="3494393" y="640407"/>
            <a:ext cx="5203214" cy="461665"/>
            <a:chOff x="2819400" y="1388417"/>
            <a:chExt cx="5203214" cy="461665"/>
          </a:xfrm>
        </p:grpSpPr>
        <p:sp>
          <p:nvSpPr>
            <p:cNvPr id="15" name="TextBox 37">
              <a:extLst>
                <a:ext uri="{FF2B5EF4-FFF2-40B4-BE49-F238E27FC236}">
                  <a16:creationId xmlns="" xmlns:a16="http://schemas.microsoft.com/office/drawing/2014/main" id="{A6AE06FF-E0B0-402D-A3E6-0D675D789570}"/>
                </a:ext>
              </a:extLst>
            </p:cNvPr>
            <p:cNvSpPr txBox="1"/>
            <p:nvPr/>
          </p:nvSpPr>
          <p:spPr>
            <a:xfrm>
              <a:off x="4456556" y="1388417"/>
              <a:ext cx="19126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dist">
                <a:defRPr sz="2400" b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cs typeface="+mn-ea"/>
                </a:defRPr>
              </a:lvl1pPr>
            </a:lstStyle>
            <a:p>
              <a:pPr lvl="0"/>
              <a:r>
                <a:rPr lang="zh-CN" altLang="en-US" dirty="0">
                  <a:sym typeface="Arial" panose="020B0604020202020204" pitchFamily="34" charset="0"/>
                </a:rPr>
                <a:t>芒种谚语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EA4F42DF-AF89-497B-9D3A-EA3DC359F8FF}"/>
                </a:ext>
              </a:extLst>
            </p:cNvPr>
            <p:cNvCxnSpPr/>
            <p:nvPr/>
          </p:nvCxnSpPr>
          <p:spPr>
            <a:xfrm>
              <a:off x="2819400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B0E8FA"/>
                  </a:gs>
                  <a:gs pos="0">
                    <a:srgbClr val="B0E8FA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5C496ABC-4770-4418-990E-E3BF898424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22414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B0E8FA"/>
                  </a:gs>
                  <a:gs pos="0">
                    <a:srgbClr val="B0E8FA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图片 20">
            <a:extLst>
              <a:ext uri="{FF2B5EF4-FFF2-40B4-BE49-F238E27FC236}">
                <a16:creationId xmlns="" xmlns:a16="http://schemas.microsoft.com/office/drawing/2014/main" id="{FDD963CA-0E66-4589-A6CD-2B9D341EF4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943100"/>
            <a:ext cx="12192000" cy="491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470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108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2793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560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1FA439C-DC07-4C3E-9C7A-F754B5D77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60D0851-20A4-4CB8-81A9-C2FAD55E32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35AFBAE-CE2D-4CBF-9CB0-12ED6F1B44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2E3D-A626-4A38-A5BD-C0D2ADFD1EAA}" type="datetimeFigureOut">
              <a:rPr lang="zh-CN" altLang="en-US" smtClean="0"/>
              <a:t>2023/5/28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1DA5138-7C0E-449B-85BC-49BE006754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39E17E2-1659-4317-A658-940A5139C2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25663-824C-4B8E-B90A-C2709E61C3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7521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  <p:sldLayoutId id="2147483667" r:id="rId14"/>
    <p:sldLayoutId id="2147483668" r:id="rId15"/>
    <p:sldLayoutId id="2147483669" r:id="rId16"/>
    <p:sldLayoutId id="2147483670" r:id="rId17"/>
    <p:sldLayoutId id="2147483671" r:id="rId18"/>
    <p:sldLayoutId id="2147483672" r:id="rId19"/>
    <p:sldLayoutId id="2147483673" r:id="rId20"/>
    <p:sldLayoutId id="2147483674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5833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34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7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F7117EF-90E0-4F7F-ABCC-7D5DF9F211D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5E9D9930-0688-43B5-92D4-F7A75733E006}"/>
              </a:ext>
            </a:extLst>
          </p:cNvPr>
          <p:cNvGrpSpPr/>
          <p:nvPr/>
        </p:nvGrpSpPr>
        <p:grpSpPr>
          <a:xfrm>
            <a:off x="3028817" y="3209412"/>
            <a:ext cx="6134367" cy="461665"/>
            <a:chOff x="2781300" y="2891912"/>
            <a:chExt cx="6134367" cy="461665"/>
          </a:xfrm>
        </p:grpSpPr>
        <p:sp>
          <p:nvSpPr>
            <p:cNvPr id="48" name="TextBox 37">
              <a:extLst>
                <a:ext uri="{FF2B5EF4-FFF2-40B4-BE49-F238E27FC236}">
                  <a16:creationId xmlns="" xmlns:a16="http://schemas.microsoft.com/office/drawing/2014/main" id="{82A288EF-28F1-48A7-9329-212F8D058B3F}"/>
                </a:ext>
              </a:extLst>
            </p:cNvPr>
            <p:cNvSpPr txBox="1"/>
            <p:nvPr/>
          </p:nvSpPr>
          <p:spPr>
            <a:xfrm>
              <a:off x="3258421" y="2891912"/>
              <a:ext cx="5193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二十四节气之芒种介绍</a:t>
              </a:r>
            </a:p>
          </p:txBody>
        </p:sp>
        <p:cxnSp>
          <p:nvCxnSpPr>
            <p:cNvPr id="52" name="直接连接符 51">
              <a:extLst>
                <a:ext uri="{FF2B5EF4-FFF2-40B4-BE49-F238E27FC236}">
                  <a16:creationId xmlns="" xmlns:a16="http://schemas.microsoft.com/office/drawing/2014/main" id="{0E61A86C-075A-4698-B1FE-2B3A7FED599F}"/>
                </a:ext>
              </a:extLst>
            </p:cNvPr>
            <p:cNvCxnSpPr>
              <a:cxnSpLocks/>
            </p:cNvCxnSpPr>
            <p:nvPr/>
          </p:nvCxnSpPr>
          <p:spPr>
            <a:xfrm>
              <a:off x="2781300" y="3120799"/>
              <a:ext cx="45124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>
              <a:extLst>
                <a:ext uri="{FF2B5EF4-FFF2-40B4-BE49-F238E27FC236}">
                  <a16:creationId xmlns="" xmlns:a16="http://schemas.microsoft.com/office/drawing/2014/main" id="{B429E3F9-29C6-4BAC-92B1-A67D63AC678A}"/>
                </a:ext>
              </a:extLst>
            </p:cNvPr>
            <p:cNvCxnSpPr>
              <a:cxnSpLocks/>
            </p:cNvCxnSpPr>
            <p:nvPr/>
          </p:nvCxnSpPr>
          <p:spPr>
            <a:xfrm>
              <a:off x="8464423" y="3120799"/>
              <a:ext cx="45124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55">
            <a:extLst>
              <a:ext uri="{FF2B5EF4-FFF2-40B4-BE49-F238E27FC236}">
                <a16:creationId xmlns="" xmlns:a16="http://schemas.microsoft.com/office/drawing/2014/main" id="{AD61C1C6-5F50-4C2B-92D6-2A0DA58A4498}"/>
              </a:ext>
            </a:extLst>
          </p:cNvPr>
          <p:cNvSpPr txBox="1"/>
          <p:nvPr/>
        </p:nvSpPr>
        <p:spPr>
          <a:xfrm>
            <a:off x="2838451" y="3595643"/>
            <a:ext cx="6515100" cy="70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Reply to the conclusion of innovation and Entrepreneurship Reply to the conclusion of innovation</a:t>
            </a: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D3F11336-3D46-420F-BF95-D1B26C61FBF9}"/>
              </a:ext>
            </a:extLst>
          </p:cNvPr>
          <p:cNvGrpSpPr/>
          <p:nvPr/>
        </p:nvGrpSpPr>
        <p:grpSpPr>
          <a:xfrm>
            <a:off x="4302869" y="4464307"/>
            <a:ext cx="3586262" cy="369910"/>
            <a:chOff x="4524882" y="4011643"/>
            <a:chExt cx="3735130" cy="369910"/>
          </a:xfrm>
        </p:grpSpPr>
        <p:sp>
          <p:nvSpPr>
            <p:cNvPr id="3" name="矩形: 圆角 2">
              <a:extLst>
                <a:ext uri="{FF2B5EF4-FFF2-40B4-BE49-F238E27FC236}">
                  <a16:creationId xmlns="" xmlns:a16="http://schemas.microsoft.com/office/drawing/2014/main" id="{904F1EE7-51D8-4C53-BBC6-A2FB6E46DBEF}"/>
                </a:ext>
              </a:extLst>
            </p:cNvPr>
            <p:cNvSpPr/>
            <p:nvPr/>
          </p:nvSpPr>
          <p:spPr>
            <a:xfrm>
              <a:off x="4524882" y="4011643"/>
              <a:ext cx="1551982" cy="369910"/>
            </a:xfrm>
            <a:prstGeom prst="roundRect">
              <a:avLst/>
            </a:prstGeom>
            <a:solidFill>
              <a:srgbClr val="F0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TextBox 37">
              <a:extLst>
                <a:ext uri="{FF2B5EF4-FFF2-40B4-BE49-F238E27FC236}">
                  <a16:creationId xmlns="" xmlns:a16="http://schemas.microsoft.com/office/drawing/2014/main" id="{444D9C19-FD51-4DB0-8D4C-38D98004B00C}"/>
                </a:ext>
              </a:extLst>
            </p:cNvPr>
            <p:cNvSpPr txBox="1"/>
            <p:nvPr/>
          </p:nvSpPr>
          <p:spPr>
            <a:xfrm>
              <a:off x="4587855" y="4034344"/>
              <a:ext cx="15654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老师</a:t>
              </a:r>
              <a:r>
                <a:rPr lang="zh-CN" alt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优品</a:t>
              </a:r>
              <a:r>
                <a:rPr lang="en-US" altLang="zh-CN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矩形: 圆角 31">
              <a:extLst>
                <a:ext uri="{FF2B5EF4-FFF2-40B4-BE49-F238E27FC236}">
                  <a16:creationId xmlns="" xmlns:a16="http://schemas.microsoft.com/office/drawing/2014/main" id="{B408F707-9F42-4E31-BA9C-A710D7EA166E}"/>
                </a:ext>
              </a:extLst>
            </p:cNvPr>
            <p:cNvSpPr/>
            <p:nvPr/>
          </p:nvSpPr>
          <p:spPr>
            <a:xfrm>
              <a:off x="6631546" y="4011643"/>
              <a:ext cx="1551982" cy="369910"/>
            </a:xfrm>
            <a:prstGeom prst="roundRect">
              <a:avLst/>
            </a:prstGeom>
            <a:solidFill>
              <a:srgbClr val="F0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TextBox 37">
              <a:extLst>
                <a:ext uri="{FF2B5EF4-FFF2-40B4-BE49-F238E27FC236}">
                  <a16:creationId xmlns="" xmlns:a16="http://schemas.microsoft.com/office/drawing/2014/main" id="{B7CE3386-7285-466A-A6C3-DF5F78B786E9}"/>
                </a:ext>
              </a:extLst>
            </p:cNvPr>
            <p:cNvSpPr txBox="1"/>
            <p:nvPr/>
          </p:nvSpPr>
          <p:spPr>
            <a:xfrm>
              <a:off x="6694518" y="4034344"/>
              <a:ext cx="15654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日期：</a:t>
              </a:r>
              <a:r>
                <a:rPr lang="en-US" altLang="zh-CN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20XX.X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7752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5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E1CB667A-61B1-44A4-8519-1F93E85A5ED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BC80D9EB-0F1C-41CB-8095-82CFABFBF2E3}"/>
              </a:ext>
            </a:extLst>
          </p:cNvPr>
          <p:cNvGrpSpPr/>
          <p:nvPr/>
        </p:nvGrpSpPr>
        <p:grpSpPr>
          <a:xfrm>
            <a:off x="3580118" y="1120588"/>
            <a:ext cx="5031764" cy="646331"/>
            <a:chOff x="2819400" y="1290935"/>
            <a:chExt cx="5031764" cy="646331"/>
          </a:xfrm>
        </p:grpSpPr>
        <p:sp>
          <p:nvSpPr>
            <p:cNvPr id="33" name="TextBox 37">
              <a:extLst>
                <a:ext uri="{FF2B5EF4-FFF2-40B4-BE49-F238E27FC236}">
                  <a16:creationId xmlns="" xmlns:a16="http://schemas.microsoft.com/office/drawing/2014/main" id="{961C95EF-8D83-4169-BBC2-5016F12CBD03}"/>
                </a:ext>
              </a:extLst>
            </p:cNvPr>
            <p:cNvSpPr txBox="1"/>
            <p:nvPr/>
          </p:nvSpPr>
          <p:spPr>
            <a:xfrm>
              <a:off x="4392927" y="1290935"/>
              <a:ext cx="19126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第三章</a:t>
              </a:r>
            </a:p>
          </p:txBody>
        </p: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AA57E03C-9D84-41E1-BDC4-006A553E1E46}"/>
                </a:ext>
              </a:extLst>
            </p:cNvPr>
            <p:cNvCxnSpPr/>
            <p:nvPr/>
          </p:nvCxnSpPr>
          <p:spPr>
            <a:xfrm>
              <a:off x="2819400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34B0AF"/>
                  </a:gs>
                  <a:gs pos="0">
                    <a:srgbClr val="34B0A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0656A534-E835-4C22-A979-7B1F0B20CA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0964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34B0AF"/>
                  </a:gs>
                  <a:gs pos="0">
                    <a:srgbClr val="34B0A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37">
            <a:extLst>
              <a:ext uri="{FF2B5EF4-FFF2-40B4-BE49-F238E27FC236}">
                <a16:creationId xmlns="" xmlns:a16="http://schemas.microsoft.com/office/drawing/2014/main" id="{3863802F-987F-4EBE-BC7B-5172DD5FD0DF}"/>
              </a:ext>
            </a:extLst>
          </p:cNvPr>
          <p:cNvSpPr txBox="1"/>
          <p:nvPr/>
        </p:nvSpPr>
        <p:spPr>
          <a:xfrm>
            <a:off x="3517909" y="1898734"/>
            <a:ext cx="5156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芒种饮食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A46E361B-A9E9-4F0F-B9D2-BA657E233812}"/>
              </a:ext>
            </a:extLst>
          </p:cNvPr>
          <p:cNvSpPr txBox="1"/>
          <p:nvPr/>
        </p:nvSpPr>
        <p:spPr>
          <a:xfrm>
            <a:off x="2865743" y="3177568"/>
            <a:ext cx="6460514" cy="70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Reply to the conclusion of innovation and Entrepreneurship Reply to the conclusion of innovation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80318" y="328474"/>
            <a:ext cx="150456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" dirty="0">
                <a:solidFill>
                  <a:srgbClr val="9EE5E9"/>
                </a:solidFill>
              </a:rPr>
              <a:t>https://www.ypppt.com/</a:t>
            </a:r>
            <a:endParaRPr lang="zh-CN" altLang="en-US" sz="600" dirty="0">
              <a:solidFill>
                <a:srgbClr val="9EE5E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4580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FBADBF10-0103-47A1-8A4C-827C75340B8F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89092" y="2086610"/>
            <a:ext cx="9791173" cy="5232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dist">
              <a:lnSpc>
                <a:spcPct val="150000"/>
              </a:lnSpc>
            </a:pPr>
            <a:r>
              <a:rPr lang="zh-CN" altLang="en-US" sz="16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芒种期间的饮食宜以清补为主。顾脾胃</a:t>
            </a:r>
            <a:r>
              <a:rPr lang="en-US" altLang="zh-CN" sz="16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, </a:t>
            </a:r>
            <a:r>
              <a:rPr lang="zh-CN" altLang="en-US" sz="1600" spc="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少寒凉。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D4176FD2-72C7-468F-801F-B72EE30E7390}"/>
              </a:ext>
            </a:extLst>
          </p:cNvPr>
          <p:cNvGrpSpPr/>
          <p:nvPr/>
        </p:nvGrpSpPr>
        <p:grpSpPr>
          <a:xfrm>
            <a:off x="1060492" y="2819400"/>
            <a:ext cx="3168607" cy="2434590"/>
            <a:chOff x="1289092" y="1638300"/>
            <a:chExt cx="3168607" cy="2434590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1D01A88F-13B2-468C-9D72-0E0165914637}"/>
                </a:ext>
              </a:extLst>
            </p:cNvPr>
            <p:cNvSpPr/>
            <p:nvPr/>
          </p:nvSpPr>
          <p:spPr>
            <a:xfrm>
              <a:off x="1289092" y="1638300"/>
              <a:ext cx="3168607" cy="2434590"/>
            </a:xfrm>
            <a:prstGeom prst="roundRect">
              <a:avLst>
                <a:gd name="adj" fmla="val 24326"/>
              </a:avLst>
            </a:prstGeom>
            <a:noFill/>
            <a:ln>
              <a:solidFill>
                <a:srgbClr val="53D1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TextBox 50">
              <a:extLst>
                <a:ext uri="{FF2B5EF4-FFF2-40B4-BE49-F238E27FC236}">
                  <a16:creationId xmlns="" xmlns:a16="http://schemas.microsoft.com/office/drawing/2014/main" id="{14E145A8-415F-4A52-8BF3-B850BE2662A6}"/>
                </a:ext>
              </a:extLst>
            </p:cNvPr>
            <p:cNvSpPr txBox="1"/>
            <p:nvPr/>
          </p:nvSpPr>
          <p:spPr>
            <a:xfrm>
              <a:off x="1646472" y="2461833"/>
              <a:ext cx="2453845" cy="791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45720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避免过多食肉</a:t>
              </a:r>
              <a:r>
                <a:rPr lang="en-US" altLang="zh-CN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, </a:t>
              </a:r>
              <a:r>
                <a: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多吃谷菽菜果</a:t>
              </a:r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920FAE4A-E325-4C54-BAF1-3D166DF12884}"/>
              </a:ext>
            </a:extLst>
          </p:cNvPr>
          <p:cNvGrpSpPr/>
          <p:nvPr/>
        </p:nvGrpSpPr>
        <p:grpSpPr>
          <a:xfrm>
            <a:off x="4527592" y="2819400"/>
            <a:ext cx="3168607" cy="2434590"/>
            <a:chOff x="1289092" y="1638300"/>
            <a:chExt cx="3168607" cy="2434590"/>
          </a:xfrm>
        </p:grpSpPr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07BA0B15-01C1-459A-BB20-8E9376CE2994}"/>
                </a:ext>
              </a:extLst>
            </p:cNvPr>
            <p:cNvSpPr/>
            <p:nvPr/>
          </p:nvSpPr>
          <p:spPr>
            <a:xfrm>
              <a:off x="1289092" y="1638300"/>
              <a:ext cx="3168607" cy="2434590"/>
            </a:xfrm>
            <a:prstGeom prst="roundRect">
              <a:avLst>
                <a:gd name="adj" fmla="val 24326"/>
              </a:avLst>
            </a:prstGeom>
            <a:noFill/>
            <a:ln>
              <a:solidFill>
                <a:srgbClr val="53D1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TextBox 50">
              <a:extLst>
                <a:ext uri="{FF2B5EF4-FFF2-40B4-BE49-F238E27FC236}">
                  <a16:creationId xmlns="" xmlns:a16="http://schemas.microsoft.com/office/drawing/2014/main" id="{3A6238FC-3EBD-47C7-964A-0AEE0E605EC9}"/>
                </a:ext>
              </a:extLst>
            </p:cNvPr>
            <p:cNvSpPr txBox="1"/>
            <p:nvPr/>
          </p:nvSpPr>
          <p:spPr>
            <a:xfrm>
              <a:off x="1719255" y="2295578"/>
              <a:ext cx="245384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45720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补钾防打盹，如荞麦、玉米、大豆、香蕉、甘蓝、莴苣、毛豆、苋菜等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025F6FFD-0460-4084-9805-5EE94FF86C24}"/>
              </a:ext>
            </a:extLst>
          </p:cNvPr>
          <p:cNvGrpSpPr/>
          <p:nvPr/>
        </p:nvGrpSpPr>
        <p:grpSpPr>
          <a:xfrm>
            <a:off x="7994692" y="2819400"/>
            <a:ext cx="3168607" cy="2434590"/>
            <a:chOff x="1289092" y="1638300"/>
            <a:chExt cx="3168607" cy="2434590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71DB1544-A247-435B-A194-4221E6BB5567}"/>
                </a:ext>
              </a:extLst>
            </p:cNvPr>
            <p:cNvSpPr/>
            <p:nvPr/>
          </p:nvSpPr>
          <p:spPr>
            <a:xfrm>
              <a:off x="1289092" y="1638300"/>
              <a:ext cx="3168607" cy="2434590"/>
            </a:xfrm>
            <a:prstGeom prst="roundRect">
              <a:avLst>
                <a:gd name="adj" fmla="val 24326"/>
              </a:avLst>
            </a:prstGeom>
            <a:noFill/>
            <a:ln>
              <a:solidFill>
                <a:srgbClr val="53D1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TextBox 50">
              <a:extLst>
                <a:ext uri="{FF2B5EF4-FFF2-40B4-BE49-F238E27FC236}">
                  <a16:creationId xmlns="" xmlns:a16="http://schemas.microsoft.com/office/drawing/2014/main" id="{790C0D73-23DF-49DE-B2D4-32FF8CE20C33}"/>
                </a:ext>
              </a:extLst>
            </p:cNvPr>
            <p:cNvSpPr txBox="1"/>
            <p:nvPr/>
          </p:nvSpPr>
          <p:spPr>
            <a:xfrm>
              <a:off x="1722672" y="2442783"/>
              <a:ext cx="2453845" cy="791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 defTabSz="457200">
                <a:lnSpc>
                  <a:spcPct val="150000"/>
                </a:lnSpc>
                <a:defRPr/>
              </a:pPr>
              <a:r>
                <a:rPr lang="zh-CN" altLang="en-US" sz="16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吃苦饮酸有生津、止渴、开胃的作用。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84900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80640EC7-791A-4C54-A608-36FCF2C02FF2}"/>
              </a:ext>
            </a:extLst>
          </p:cNvPr>
          <p:cNvCxnSpPr>
            <a:cxnSpLocks/>
          </p:cNvCxnSpPr>
          <p:nvPr/>
        </p:nvCxnSpPr>
        <p:spPr>
          <a:xfrm flipH="1">
            <a:off x="3224214" y="5293478"/>
            <a:ext cx="6491286" cy="0"/>
          </a:xfrm>
          <a:prstGeom prst="line">
            <a:avLst/>
          </a:prstGeom>
          <a:noFill/>
          <a:ln w="28575" cap="rnd" cmpd="sng" algn="ctr">
            <a:solidFill>
              <a:srgbClr val="53D1DB"/>
            </a:solidFill>
            <a:prstDash val="solid"/>
            <a:round/>
          </a:ln>
          <a:effectLst/>
        </p:spPr>
      </p:cxnSp>
      <p:sp>
        <p:nvSpPr>
          <p:cNvPr id="24" name="išḻîḑè">
            <a:extLst>
              <a:ext uri="{FF2B5EF4-FFF2-40B4-BE49-F238E27FC236}">
                <a16:creationId xmlns="" xmlns:a16="http://schemas.microsoft.com/office/drawing/2014/main" id="{6C40C7F2-2112-4988-AE33-C0739CD3EDDE}"/>
              </a:ext>
            </a:extLst>
          </p:cNvPr>
          <p:cNvSpPr/>
          <p:nvPr/>
        </p:nvSpPr>
        <p:spPr bwMode="auto">
          <a:xfrm>
            <a:off x="3262626" y="4734281"/>
            <a:ext cx="6593818" cy="53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lnSpc>
                <a:spcPct val="120000"/>
              </a:lnSpc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衣服要勤洗勤换，要“汗出不见湿”，因为若“汗出见湿，乃生痤疮”。</a:t>
            </a:r>
          </a:p>
        </p:txBody>
      </p:sp>
      <p:sp>
        <p:nvSpPr>
          <p:cNvPr id="25" name="îśľíḋè">
            <a:extLst>
              <a:ext uri="{FF2B5EF4-FFF2-40B4-BE49-F238E27FC236}">
                <a16:creationId xmlns="" xmlns:a16="http://schemas.microsoft.com/office/drawing/2014/main" id="{B276F577-CAD7-417A-A47D-87A3B046FE2A}"/>
              </a:ext>
            </a:extLst>
          </p:cNvPr>
          <p:cNvSpPr txBox="1"/>
          <p:nvPr/>
        </p:nvSpPr>
        <p:spPr bwMode="auto">
          <a:xfrm>
            <a:off x="3262626" y="4371498"/>
            <a:ext cx="3803650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天热易出汗</a:t>
            </a: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35E25B23-12F8-418C-9D14-85C58A6C6348}"/>
              </a:ext>
            </a:extLst>
          </p:cNvPr>
          <p:cNvCxnSpPr>
            <a:cxnSpLocks/>
          </p:cNvCxnSpPr>
          <p:nvPr/>
        </p:nvCxnSpPr>
        <p:spPr>
          <a:xfrm flipH="1">
            <a:off x="3224214" y="4054288"/>
            <a:ext cx="7843836" cy="0"/>
          </a:xfrm>
          <a:prstGeom prst="line">
            <a:avLst/>
          </a:prstGeom>
          <a:noFill/>
          <a:ln w="28575" cap="rnd" cmpd="sng" algn="ctr">
            <a:solidFill>
              <a:srgbClr val="53D1DB"/>
            </a:solidFill>
            <a:prstDash val="solid"/>
            <a:round/>
          </a:ln>
          <a:effectLst/>
        </p:spPr>
      </p:cxnSp>
      <p:sp>
        <p:nvSpPr>
          <p:cNvPr id="26" name="íslïḓê">
            <a:extLst>
              <a:ext uri="{FF2B5EF4-FFF2-40B4-BE49-F238E27FC236}">
                <a16:creationId xmlns="" xmlns:a16="http://schemas.microsoft.com/office/drawing/2014/main" id="{31AC8DCA-6F45-45B5-8DFD-01EC974A6F09}"/>
              </a:ext>
            </a:extLst>
          </p:cNvPr>
          <p:cNvSpPr/>
          <p:nvPr/>
        </p:nvSpPr>
        <p:spPr bwMode="auto">
          <a:xfrm>
            <a:off x="3227387" y="3519907"/>
            <a:ext cx="8031163" cy="53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defTabSz="45720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晚睡早起、注意防暑，中午最好能小睡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分钟至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个小时为宜，以解除疲劳，利于健康。</a:t>
            </a:r>
          </a:p>
        </p:txBody>
      </p:sp>
      <p:sp>
        <p:nvSpPr>
          <p:cNvPr id="27" name="ïSḷïḋè">
            <a:extLst>
              <a:ext uri="{FF2B5EF4-FFF2-40B4-BE49-F238E27FC236}">
                <a16:creationId xmlns="" xmlns:a16="http://schemas.microsoft.com/office/drawing/2014/main" id="{CE56208F-CECA-46D9-BC0E-3E5BB3913883}"/>
              </a:ext>
            </a:extLst>
          </p:cNvPr>
          <p:cNvSpPr txBox="1"/>
          <p:nvPr/>
        </p:nvSpPr>
        <p:spPr bwMode="auto">
          <a:xfrm>
            <a:off x="3227388" y="3132309"/>
            <a:ext cx="3803650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起居方面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2A018522-AD43-46EA-A3AC-E2F5F8A1FD2F}"/>
              </a:ext>
            </a:extLst>
          </p:cNvPr>
          <p:cNvCxnSpPr>
            <a:cxnSpLocks/>
          </p:cNvCxnSpPr>
          <p:nvPr/>
        </p:nvCxnSpPr>
        <p:spPr>
          <a:xfrm flipH="1">
            <a:off x="3224214" y="2887629"/>
            <a:ext cx="8034336" cy="0"/>
          </a:xfrm>
          <a:prstGeom prst="line">
            <a:avLst/>
          </a:prstGeom>
          <a:noFill/>
          <a:ln w="28575" cap="rnd" cmpd="sng" algn="ctr">
            <a:solidFill>
              <a:srgbClr val="53D1DB"/>
            </a:solidFill>
            <a:prstDash val="solid"/>
            <a:round/>
          </a:ln>
          <a:effectLst/>
        </p:spPr>
      </p:cxnSp>
      <p:sp>
        <p:nvSpPr>
          <p:cNvPr id="28" name="i$ľíḍé">
            <a:extLst>
              <a:ext uri="{FF2B5EF4-FFF2-40B4-BE49-F238E27FC236}">
                <a16:creationId xmlns="" xmlns:a16="http://schemas.microsoft.com/office/drawing/2014/main" id="{6033E34D-33F5-4670-B07A-E1AEE31C70A0}"/>
              </a:ext>
            </a:extLst>
          </p:cNvPr>
          <p:cNvSpPr/>
          <p:nvPr/>
        </p:nvSpPr>
        <p:spPr bwMode="auto">
          <a:xfrm>
            <a:off x="3227387" y="2353248"/>
            <a:ext cx="8374521" cy="53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defTabSz="45720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应使自己保持轻松愉快的心情，忌恼怒忧郁，这样可使气机得以宣畅、通泄得以自如。</a:t>
            </a:r>
          </a:p>
        </p:txBody>
      </p:sp>
      <p:sp>
        <p:nvSpPr>
          <p:cNvPr id="29" name="íśļîḍe">
            <a:extLst>
              <a:ext uri="{FF2B5EF4-FFF2-40B4-BE49-F238E27FC236}">
                <a16:creationId xmlns="" xmlns:a16="http://schemas.microsoft.com/office/drawing/2014/main" id="{86CAD35A-E304-44E4-AE9B-CB01B7F43966}"/>
              </a:ext>
            </a:extLst>
          </p:cNvPr>
          <p:cNvSpPr txBox="1"/>
          <p:nvPr/>
        </p:nvSpPr>
        <p:spPr bwMode="auto">
          <a:xfrm>
            <a:off x="3227388" y="1965650"/>
            <a:ext cx="3803650" cy="38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 anchorCtr="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>
              <a:spcBef>
                <a:spcPct val="0"/>
              </a:spcBef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精神调养方面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1D3FEAEE-88DA-4A1B-94B8-FC304F0C442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" y="1752600"/>
            <a:ext cx="35433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3409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84E6E85-B72F-4EBF-A25E-C82406745629}"/>
              </a:ext>
            </a:extLst>
          </p:cNvPr>
          <p:cNvGrpSpPr/>
          <p:nvPr/>
        </p:nvGrpSpPr>
        <p:grpSpPr>
          <a:xfrm>
            <a:off x="1422404" y="1390650"/>
            <a:ext cx="9385292" cy="4400549"/>
            <a:chOff x="1422404" y="1390650"/>
            <a:chExt cx="9385292" cy="4400549"/>
          </a:xfrm>
        </p:grpSpPr>
        <p:sp>
          <p:nvSpPr>
            <p:cNvPr id="2" name="矩形 1">
              <a:extLst>
                <a:ext uri="{FF2B5EF4-FFF2-40B4-BE49-F238E27FC236}">
                  <a16:creationId xmlns="" xmlns:a16="http://schemas.microsoft.com/office/drawing/2014/main" id="{92093601-3F28-4D52-B084-750CE9ADFEDD}"/>
                </a:ext>
              </a:extLst>
            </p:cNvPr>
            <p:cNvSpPr/>
            <p:nvPr/>
          </p:nvSpPr>
          <p:spPr>
            <a:xfrm>
              <a:off x="1465947" y="1390650"/>
              <a:ext cx="9303649" cy="4400549"/>
            </a:xfrm>
            <a:prstGeom prst="rect">
              <a:avLst/>
            </a:prstGeom>
            <a:noFill/>
            <a:ln w="19050">
              <a:solidFill>
                <a:srgbClr val="53D1D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" name="矩形 2">
              <a:extLst>
                <a:ext uri="{FF2B5EF4-FFF2-40B4-BE49-F238E27FC236}">
                  <a16:creationId xmlns="" xmlns:a16="http://schemas.microsoft.com/office/drawing/2014/main" id="{078B8FE1-6638-43A0-A629-B3D9E5C5D8B6}"/>
                </a:ext>
              </a:extLst>
            </p:cNvPr>
            <p:cNvSpPr/>
            <p:nvPr/>
          </p:nvSpPr>
          <p:spPr>
            <a:xfrm>
              <a:off x="1422404" y="2790351"/>
              <a:ext cx="87086" cy="1523990"/>
            </a:xfrm>
            <a:prstGeom prst="rect">
              <a:avLst/>
            </a:prstGeom>
            <a:solidFill>
              <a:srgbClr val="53D1DB"/>
            </a:solidFill>
            <a:ln>
              <a:solidFill>
                <a:srgbClr val="A6E3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矩形 3">
              <a:extLst>
                <a:ext uri="{FF2B5EF4-FFF2-40B4-BE49-F238E27FC236}">
                  <a16:creationId xmlns="" xmlns:a16="http://schemas.microsoft.com/office/drawing/2014/main" id="{0E3BD90E-A417-4E1C-ADA2-B194EF4F7ACB}"/>
                </a:ext>
              </a:extLst>
            </p:cNvPr>
            <p:cNvSpPr/>
            <p:nvPr/>
          </p:nvSpPr>
          <p:spPr>
            <a:xfrm>
              <a:off x="10720610" y="2790351"/>
              <a:ext cx="87086" cy="1523990"/>
            </a:xfrm>
            <a:prstGeom prst="rect">
              <a:avLst/>
            </a:prstGeom>
            <a:solidFill>
              <a:srgbClr val="53D1DB"/>
            </a:solidFill>
            <a:ln>
              <a:solidFill>
                <a:srgbClr val="A6E3FA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4A52705A-2F9A-4244-8252-0A878F80014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846038" y="1780750"/>
            <a:ext cx="8259323" cy="52324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芒种时节，我国长江中、下游地区开始进人梅雨季节，持续阴雨，雨量增多，气温升高，空气非常潮湿，天气十分闷热，各种物品容易发霉，蚊虫开始孳生，极易传染疾病。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FE324D0-CF9F-40FF-8F88-DFD6D929899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846038" y="3222776"/>
            <a:ext cx="8538024" cy="2183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进入芒种以后，尽管天气已经炎热起来，但由于我国经常受来自北方的冷空气影响，有些地区的气温有时仍很不稳定。比如东北地区在此期间有时还会出现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4℃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以下的低温，华北地区有时也可出现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10℃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左右的低温，即使是长江下游地区也曾出现过</a:t>
            </a:r>
            <a:r>
              <a:rPr lang="en-US" altLang="zh-CN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12℃</a:t>
            </a: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以下的低温，因此在芒种时节春天御寒的衣服不要过早地收藏起来，必要时还要穿着，以免受凉。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u"/>
            </a:pPr>
            <a:endParaRPr lang="zh-CN" altLang="en-US" sz="1600" spc="300" dirty="0">
              <a:solidFill>
                <a:schemeClr val="tx1">
                  <a:lumMod val="75000"/>
                  <a:lumOff val="25000"/>
                </a:schemeClr>
              </a:solidFill>
              <a:uFillTx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9825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46EAFC81-3812-431C-AF73-DAD5A70434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0541" y="1512730"/>
            <a:ext cx="4546600" cy="4319270"/>
          </a:xfrm>
          <a:prstGeom prst="rect">
            <a:avLst/>
          </a:prstGeom>
        </p:spPr>
      </p:pic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98E8E996-6AF6-46D1-97BF-A78CED1F4953}"/>
              </a:ext>
            </a:extLst>
          </p:cNvPr>
          <p:cNvGrpSpPr/>
          <p:nvPr/>
        </p:nvGrpSpPr>
        <p:grpSpPr>
          <a:xfrm>
            <a:off x="2244437" y="2156434"/>
            <a:ext cx="3485163" cy="1102194"/>
            <a:chOff x="5512127" y="1851634"/>
            <a:chExt cx="3485163" cy="1102194"/>
          </a:xfrm>
        </p:grpSpPr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A140D91F-3390-46E2-8C51-39C1624038E1}"/>
                </a:ext>
              </a:extLst>
            </p:cNvPr>
            <p:cNvSpPr txBox="1"/>
            <p:nvPr/>
          </p:nvSpPr>
          <p:spPr>
            <a:xfrm>
              <a:off x="5512128" y="2162586"/>
              <a:ext cx="3485162" cy="791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不要因贪图凉快而迎风或露天睡卧，也不要大汗而光膀吹风。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BD028617-8F1D-467B-B4E2-F443EC8023A1}"/>
                </a:ext>
              </a:extLst>
            </p:cNvPr>
            <p:cNvSpPr txBox="1"/>
            <p:nvPr/>
          </p:nvSpPr>
          <p:spPr>
            <a:xfrm>
              <a:off x="5512127" y="1851634"/>
              <a:ext cx="33718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迎风露天睡卧</a:t>
              </a:r>
              <a:endParaRPr lang="zh-CN" altLang="en-US" sz="2000" b="1" spc="3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endParaRP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34527D11-8157-4E5E-9CA8-EC1991AF3B94}"/>
              </a:ext>
            </a:extLst>
          </p:cNvPr>
          <p:cNvGrpSpPr/>
          <p:nvPr/>
        </p:nvGrpSpPr>
        <p:grpSpPr>
          <a:xfrm>
            <a:off x="2244437" y="3733800"/>
            <a:ext cx="3485163" cy="1102194"/>
            <a:chOff x="5512127" y="1851634"/>
            <a:chExt cx="3485163" cy="1102194"/>
          </a:xfrm>
        </p:grpSpPr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484F27B8-EF25-4379-B474-91A56DEC1873}"/>
                </a:ext>
              </a:extLst>
            </p:cNvPr>
            <p:cNvSpPr txBox="1"/>
            <p:nvPr/>
          </p:nvSpPr>
          <p:spPr>
            <a:xfrm>
              <a:off x="5512128" y="2162586"/>
              <a:ext cx="3485162" cy="7912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要经常洗澡，但出汗时不能立刻用冷水冲澡。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18E46EE5-5A03-4F43-A339-8DDA4D0DFD2A}"/>
                </a:ext>
              </a:extLst>
            </p:cNvPr>
            <p:cNvSpPr txBox="1"/>
            <p:nvPr/>
          </p:nvSpPr>
          <p:spPr>
            <a:xfrm>
              <a:off x="5512127" y="1851634"/>
              <a:ext cx="337184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spc="3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要经常洗澡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4319435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D53C27EC-E155-4BA8-BE64-4A2943FA5BD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BC80D9EB-0F1C-41CB-8095-82CFABFBF2E3}"/>
              </a:ext>
            </a:extLst>
          </p:cNvPr>
          <p:cNvGrpSpPr/>
          <p:nvPr/>
        </p:nvGrpSpPr>
        <p:grpSpPr>
          <a:xfrm>
            <a:off x="3580118" y="1215838"/>
            <a:ext cx="5031764" cy="646331"/>
            <a:chOff x="2819400" y="1290935"/>
            <a:chExt cx="5031764" cy="646331"/>
          </a:xfrm>
        </p:grpSpPr>
        <p:sp>
          <p:nvSpPr>
            <p:cNvPr id="33" name="TextBox 37">
              <a:extLst>
                <a:ext uri="{FF2B5EF4-FFF2-40B4-BE49-F238E27FC236}">
                  <a16:creationId xmlns="" xmlns:a16="http://schemas.microsoft.com/office/drawing/2014/main" id="{961C95EF-8D83-4169-BBC2-5016F12CBD03}"/>
                </a:ext>
              </a:extLst>
            </p:cNvPr>
            <p:cNvSpPr txBox="1"/>
            <p:nvPr/>
          </p:nvSpPr>
          <p:spPr>
            <a:xfrm>
              <a:off x="4392927" y="1290935"/>
              <a:ext cx="19126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第四章</a:t>
              </a:r>
            </a:p>
          </p:txBody>
        </p: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AA57E03C-9D84-41E1-BDC4-006A553E1E46}"/>
                </a:ext>
              </a:extLst>
            </p:cNvPr>
            <p:cNvCxnSpPr/>
            <p:nvPr/>
          </p:nvCxnSpPr>
          <p:spPr>
            <a:xfrm>
              <a:off x="2819400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34B0AF"/>
                  </a:gs>
                  <a:gs pos="0">
                    <a:srgbClr val="34B0A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0656A534-E835-4C22-A979-7B1F0B20CA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0964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34B0AF"/>
                  </a:gs>
                  <a:gs pos="0">
                    <a:srgbClr val="34B0A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37">
            <a:extLst>
              <a:ext uri="{FF2B5EF4-FFF2-40B4-BE49-F238E27FC236}">
                <a16:creationId xmlns="" xmlns:a16="http://schemas.microsoft.com/office/drawing/2014/main" id="{3863802F-987F-4EBE-BC7B-5172DD5FD0DF}"/>
              </a:ext>
            </a:extLst>
          </p:cNvPr>
          <p:cNvSpPr txBox="1"/>
          <p:nvPr/>
        </p:nvSpPr>
        <p:spPr>
          <a:xfrm>
            <a:off x="3517909" y="1993984"/>
            <a:ext cx="5156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芒种谚语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A46E361B-A9E9-4F0F-B9D2-BA657E233812}"/>
              </a:ext>
            </a:extLst>
          </p:cNvPr>
          <p:cNvSpPr txBox="1"/>
          <p:nvPr/>
        </p:nvSpPr>
        <p:spPr>
          <a:xfrm>
            <a:off x="2865743" y="3272818"/>
            <a:ext cx="6460514" cy="70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Reply to the conclusion of innovation and Entrepreneurship Reply to the conclusion of innovation</a:t>
            </a:r>
          </a:p>
        </p:txBody>
      </p:sp>
    </p:spTree>
    <p:extLst>
      <p:ext uri="{BB962C8B-B14F-4D97-AF65-F5344CB8AC3E}">
        <p14:creationId xmlns:p14="http://schemas.microsoft.com/office/powerpoint/2010/main" val="5800825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3E590932-0FB8-4CE2-9C69-10BCBAE13DC1}"/>
              </a:ext>
            </a:extLst>
          </p:cNvPr>
          <p:cNvSpPr/>
          <p:nvPr/>
        </p:nvSpPr>
        <p:spPr>
          <a:xfrm>
            <a:off x="1165221" y="1369460"/>
            <a:ext cx="9709150" cy="4421740"/>
          </a:xfrm>
          <a:prstGeom prst="rect">
            <a:avLst/>
          </a:prstGeom>
          <a:noFill/>
          <a:ln>
            <a:solidFill>
              <a:srgbClr val="53D1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B53C84C-0BCD-46B5-95BB-65AAFCEB4C98}"/>
              </a:ext>
            </a:extLst>
          </p:cNvPr>
          <p:cNvGrpSpPr/>
          <p:nvPr/>
        </p:nvGrpSpPr>
        <p:grpSpPr>
          <a:xfrm>
            <a:off x="4066278" y="1529736"/>
            <a:ext cx="3987794" cy="400110"/>
            <a:chOff x="4066278" y="1529736"/>
            <a:chExt cx="3987794" cy="400110"/>
          </a:xfrm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0759C912-D1BC-4AAD-A4B4-958AAA4DE1E1}"/>
                </a:ext>
              </a:extLst>
            </p:cNvPr>
            <p:cNvCxnSpPr/>
            <p:nvPr/>
          </p:nvCxnSpPr>
          <p:spPr>
            <a:xfrm>
              <a:off x="4066278" y="1729791"/>
              <a:ext cx="1054094" cy="0"/>
            </a:xfrm>
            <a:prstGeom prst="line">
              <a:avLst/>
            </a:prstGeom>
            <a:ln w="19050">
              <a:solidFill>
                <a:srgbClr val="A6E3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>
              <a:extLst>
                <a:ext uri="{FF2B5EF4-FFF2-40B4-BE49-F238E27FC236}">
                  <a16:creationId xmlns="" xmlns:a16="http://schemas.microsoft.com/office/drawing/2014/main" id="{1AB52A18-BD11-48F9-AE04-C095C14D06D8}"/>
                </a:ext>
              </a:extLst>
            </p:cNvPr>
            <p:cNvCxnSpPr/>
            <p:nvPr/>
          </p:nvCxnSpPr>
          <p:spPr>
            <a:xfrm>
              <a:off x="6999978" y="1729791"/>
              <a:ext cx="1054094" cy="0"/>
            </a:xfrm>
            <a:prstGeom prst="line">
              <a:avLst/>
            </a:prstGeom>
            <a:ln w="19050">
              <a:solidFill>
                <a:srgbClr val="A6E3F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26ABABE2-37C7-4DDB-95B1-AABFA9312F78}"/>
                </a:ext>
              </a:extLst>
            </p:cNvPr>
            <p:cNvSpPr txBox="1"/>
            <p:nvPr/>
          </p:nvSpPr>
          <p:spPr>
            <a:xfrm>
              <a:off x="5179323" y="1529736"/>
              <a:ext cx="183335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芒种谚语</a:t>
              </a: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A2664E2F-79F3-400E-B215-52BDCDA4472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773339" y="2295871"/>
            <a:ext cx="3721106" cy="2183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芒种忙，麦上场。</a:t>
            </a: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夏季农活繁，做好收、种、管。</a:t>
            </a: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大旱小旱，不过五月十三。</a:t>
            </a: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五月十三，不雨直干。</a:t>
            </a: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吃了端午粽，寒衣不可送。</a:t>
            </a: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芒种芒种，连收带种。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C1E555F7-9BCE-4DAA-A41A-3AE6E5C0862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494445" y="2295871"/>
            <a:ext cx="4771813" cy="21831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机、畜、人，齐上阵，割运打轧快入囤。</a:t>
            </a: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推车不用教，全靠屁股摇。</a:t>
            </a: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两腿拉得宽，屁股摆得欢。</a:t>
            </a: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平路怕后沉，上坡怕前沉，下坡载重难驾稳。</a:t>
            </a:r>
          </a:p>
          <a:p>
            <a:pPr>
              <a:lnSpc>
                <a:spcPct val="200000"/>
              </a:lnSpc>
            </a:pPr>
            <a:r>
              <a:rPr lang="zh-CN" altLang="en-US" sz="1600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小麦选种在田间，弄到场里就要掺。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1A927749-ED06-4213-81B7-4106DE02E99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110" y="4603173"/>
            <a:ext cx="2299854" cy="172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3459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26D3511C-721D-439C-9074-322B40867C0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262563" y="1445780"/>
            <a:ext cx="4792341" cy="4552724"/>
          </a:xfrm>
          <a:prstGeom prst="rect">
            <a:avLst/>
          </a:prstGeom>
        </p:spPr>
      </p:pic>
      <p:cxnSp>
        <p:nvCxnSpPr>
          <p:cNvPr id="2" name="直接连接符 1">
            <a:extLst>
              <a:ext uri="{FF2B5EF4-FFF2-40B4-BE49-F238E27FC236}">
                <a16:creationId xmlns="" xmlns:a16="http://schemas.microsoft.com/office/drawing/2014/main" id="{6C2FD381-038B-41A1-9529-A7FB199A695B}"/>
              </a:ext>
            </a:extLst>
          </p:cNvPr>
          <p:cNvCxnSpPr>
            <a:cxnSpLocks/>
          </p:cNvCxnSpPr>
          <p:nvPr/>
        </p:nvCxnSpPr>
        <p:spPr>
          <a:xfrm flipH="1">
            <a:off x="1634212" y="960315"/>
            <a:ext cx="33450" cy="5038189"/>
          </a:xfrm>
          <a:prstGeom prst="line">
            <a:avLst/>
          </a:prstGeom>
          <a:ln w="28575">
            <a:solidFill>
              <a:srgbClr val="A6E3F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任意多边形: 形状 2">
            <a:extLst>
              <a:ext uri="{FF2B5EF4-FFF2-40B4-BE49-F238E27FC236}">
                <a16:creationId xmlns="" xmlns:a16="http://schemas.microsoft.com/office/drawing/2014/main" id="{62EA0426-0CFA-43E2-97AC-66A83FA1CF45}"/>
              </a:ext>
            </a:extLst>
          </p:cNvPr>
          <p:cNvSpPr/>
          <p:nvPr/>
        </p:nvSpPr>
        <p:spPr>
          <a:xfrm>
            <a:off x="1404248" y="1172217"/>
            <a:ext cx="457200" cy="371675"/>
          </a:xfrm>
          <a:custGeom>
            <a:avLst/>
            <a:gdLst>
              <a:gd name="connsiteX0" fmla="*/ 241650 w 3253610"/>
              <a:gd name="connsiteY0" fmla="*/ 0 h 459845"/>
              <a:gd name="connsiteX1" fmla="*/ 3025010 w 3253610"/>
              <a:gd name="connsiteY1" fmla="*/ 0 h 459845"/>
              <a:gd name="connsiteX2" fmla="*/ 3025010 w 3253610"/>
              <a:gd name="connsiteY2" fmla="*/ 2645 h 459845"/>
              <a:gd name="connsiteX3" fmla="*/ 3253610 w 3253610"/>
              <a:gd name="connsiteY3" fmla="*/ 231245 h 459845"/>
              <a:gd name="connsiteX4" fmla="*/ 3025010 w 3253610"/>
              <a:gd name="connsiteY4" fmla="*/ 459845 h 459845"/>
              <a:gd name="connsiteX5" fmla="*/ 2998773 w 3253610"/>
              <a:gd name="connsiteY5" fmla="*/ 457200 h 459845"/>
              <a:gd name="connsiteX6" fmla="*/ 254838 w 3253610"/>
              <a:gd name="connsiteY6" fmla="*/ 457200 h 459845"/>
              <a:gd name="connsiteX7" fmla="*/ 228600 w 3253610"/>
              <a:gd name="connsiteY7" fmla="*/ 459845 h 459845"/>
              <a:gd name="connsiteX8" fmla="*/ 0 w 3253610"/>
              <a:gd name="connsiteY8" fmla="*/ 231245 h 459845"/>
              <a:gd name="connsiteX9" fmla="*/ 228600 w 3253610"/>
              <a:gd name="connsiteY9" fmla="*/ 2645 h 459845"/>
              <a:gd name="connsiteX10" fmla="*/ 241650 w 3253610"/>
              <a:gd name="connsiteY10" fmla="*/ 3961 h 45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3610" h="459845">
                <a:moveTo>
                  <a:pt x="241650" y="0"/>
                </a:moveTo>
                <a:lnTo>
                  <a:pt x="3025010" y="0"/>
                </a:lnTo>
                <a:lnTo>
                  <a:pt x="3025010" y="2645"/>
                </a:lnTo>
                <a:cubicBezTo>
                  <a:pt x="3151262" y="2645"/>
                  <a:pt x="3253610" y="104993"/>
                  <a:pt x="3253610" y="231245"/>
                </a:cubicBezTo>
                <a:cubicBezTo>
                  <a:pt x="3253610" y="357497"/>
                  <a:pt x="3151262" y="459845"/>
                  <a:pt x="3025010" y="459845"/>
                </a:cubicBezTo>
                <a:lnTo>
                  <a:pt x="2998773" y="457200"/>
                </a:lnTo>
                <a:lnTo>
                  <a:pt x="254838" y="457200"/>
                </a:lnTo>
                <a:lnTo>
                  <a:pt x="228600" y="459845"/>
                </a:lnTo>
                <a:cubicBezTo>
                  <a:pt x="102348" y="459845"/>
                  <a:pt x="0" y="357497"/>
                  <a:pt x="0" y="231245"/>
                </a:cubicBezTo>
                <a:cubicBezTo>
                  <a:pt x="0" y="104993"/>
                  <a:pt x="102348" y="2645"/>
                  <a:pt x="228600" y="2645"/>
                </a:cubicBezTo>
                <a:lnTo>
                  <a:pt x="241650" y="3961"/>
                </a:lnTo>
                <a:close/>
              </a:path>
            </a:pathLst>
          </a:cu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0B0FC63-B811-4EBD-BA2E-A8FF47864069}"/>
              </a:ext>
            </a:extLst>
          </p:cNvPr>
          <p:cNvSpPr txBox="1"/>
          <p:nvPr/>
        </p:nvSpPr>
        <p:spPr>
          <a:xfrm>
            <a:off x="1137096" y="1172217"/>
            <a:ext cx="9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="" xmlns:a16="http://schemas.microsoft.com/office/drawing/2014/main" id="{99203AFD-C7E0-449A-9411-5BCA3AAAFE8E}"/>
              </a:ext>
            </a:extLst>
          </p:cNvPr>
          <p:cNvSpPr/>
          <p:nvPr/>
        </p:nvSpPr>
        <p:spPr>
          <a:xfrm>
            <a:off x="1404249" y="1781720"/>
            <a:ext cx="457200" cy="371675"/>
          </a:xfrm>
          <a:custGeom>
            <a:avLst/>
            <a:gdLst>
              <a:gd name="connsiteX0" fmla="*/ 241650 w 3253610"/>
              <a:gd name="connsiteY0" fmla="*/ 0 h 459845"/>
              <a:gd name="connsiteX1" fmla="*/ 3025010 w 3253610"/>
              <a:gd name="connsiteY1" fmla="*/ 0 h 459845"/>
              <a:gd name="connsiteX2" fmla="*/ 3025010 w 3253610"/>
              <a:gd name="connsiteY2" fmla="*/ 2645 h 459845"/>
              <a:gd name="connsiteX3" fmla="*/ 3253610 w 3253610"/>
              <a:gd name="connsiteY3" fmla="*/ 231245 h 459845"/>
              <a:gd name="connsiteX4" fmla="*/ 3025010 w 3253610"/>
              <a:gd name="connsiteY4" fmla="*/ 459845 h 459845"/>
              <a:gd name="connsiteX5" fmla="*/ 2998773 w 3253610"/>
              <a:gd name="connsiteY5" fmla="*/ 457200 h 459845"/>
              <a:gd name="connsiteX6" fmla="*/ 254838 w 3253610"/>
              <a:gd name="connsiteY6" fmla="*/ 457200 h 459845"/>
              <a:gd name="connsiteX7" fmla="*/ 228600 w 3253610"/>
              <a:gd name="connsiteY7" fmla="*/ 459845 h 459845"/>
              <a:gd name="connsiteX8" fmla="*/ 0 w 3253610"/>
              <a:gd name="connsiteY8" fmla="*/ 231245 h 459845"/>
              <a:gd name="connsiteX9" fmla="*/ 228600 w 3253610"/>
              <a:gd name="connsiteY9" fmla="*/ 2645 h 459845"/>
              <a:gd name="connsiteX10" fmla="*/ 241650 w 3253610"/>
              <a:gd name="connsiteY10" fmla="*/ 3961 h 45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3610" h="459845">
                <a:moveTo>
                  <a:pt x="241650" y="0"/>
                </a:moveTo>
                <a:lnTo>
                  <a:pt x="3025010" y="0"/>
                </a:lnTo>
                <a:lnTo>
                  <a:pt x="3025010" y="2645"/>
                </a:lnTo>
                <a:cubicBezTo>
                  <a:pt x="3151262" y="2645"/>
                  <a:pt x="3253610" y="104993"/>
                  <a:pt x="3253610" y="231245"/>
                </a:cubicBezTo>
                <a:cubicBezTo>
                  <a:pt x="3253610" y="357497"/>
                  <a:pt x="3151262" y="459845"/>
                  <a:pt x="3025010" y="459845"/>
                </a:cubicBezTo>
                <a:lnTo>
                  <a:pt x="2998773" y="457200"/>
                </a:lnTo>
                <a:lnTo>
                  <a:pt x="254838" y="457200"/>
                </a:lnTo>
                <a:lnTo>
                  <a:pt x="228600" y="459845"/>
                </a:lnTo>
                <a:cubicBezTo>
                  <a:pt x="102348" y="459845"/>
                  <a:pt x="0" y="357497"/>
                  <a:pt x="0" y="231245"/>
                </a:cubicBezTo>
                <a:cubicBezTo>
                  <a:pt x="0" y="104993"/>
                  <a:pt x="102348" y="2645"/>
                  <a:pt x="228600" y="2645"/>
                </a:cubicBezTo>
                <a:lnTo>
                  <a:pt x="241650" y="3961"/>
                </a:lnTo>
                <a:close/>
              </a:path>
            </a:pathLst>
          </a:cu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D9168549-7055-4E75-B48D-420DE024A555}"/>
              </a:ext>
            </a:extLst>
          </p:cNvPr>
          <p:cNvSpPr txBox="1"/>
          <p:nvPr/>
        </p:nvSpPr>
        <p:spPr>
          <a:xfrm>
            <a:off x="1137097" y="1781720"/>
            <a:ext cx="9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="" xmlns:a16="http://schemas.microsoft.com/office/drawing/2014/main" id="{6D0D5577-4862-47D9-BB68-433D405F2EC9}"/>
              </a:ext>
            </a:extLst>
          </p:cNvPr>
          <p:cNvSpPr/>
          <p:nvPr/>
        </p:nvSpPr>
        <p:spPr>
          <a:xfrm>
            <a:off x="1404249" y="2391223"/>
            <a:ext cx="457200" cy="371675"/>
          </a:xfrm>
          <a:custGeom>
            <a:avLst/>
            <a:gdLst>
              <a:gd name="connsiteX0" fmla="*/ 241650 w 3253610"/>
              <a:gd name="connsiteY0" fmla="*/ 0 h 459845"/>
              <a:gd name="connsiteX1" fmla="*/ 3025010 w 3253610"/>
              <a:gd name="connsiteY1" fmla="*/ 0 h 459845"/>
              <a:gd name="connsiteX2" fmla="*/ 3025010 w 3253610"/>
              <a:gd name="connsiteY2" fmla="*/ 2645 h 459845"/>
              <a:gd name="connsiteX3" fmla="*/ 3253610 w 3253610"/>
              <a:gd name="connsiteY3" fmla="*/ 231245 h 459845"/>
              <a:gd name="connsiteX4" fmla="*/ 3025010 w 3253610"/>
              <a:gd name="connsiteY4" fmla="*/ 459845 h 459845"/>
              <a:gd name="connsiteX5" fmla="*/ 2998773 w 3253610"/>
              <a:gd name="connsiteY5" fmla="*/ 457200 h 459845"/>
              <a:gd name="connsiteX6" fmla="*/ 254838 w 3253610"/>
              <a:gd name="connsiteY6" fmla="*/ 457200 h 459845"/>
              <a:gd name="connsiteX7" fmla="*/ 228600 w 3253610"/>
              <a:gd name="connsiteY7" fmla="*/ 459845 h 459845"/>
              <a:gd name="connsiteX8" fmla="*/ 0 w 3253610"/>
              <a:gd name="connsiteY8" fmla="*/ 231245 h 459845"/>
              <a:gd name="connsiteX9" fmla="*/ 228600 w 3253610"/>
              <a:gd name="connsiteY9" fmla="*/ 2645 h 459845"/>
              <a:gd name="connsiteX10" fmla="*/ 241650 w 3253610"/>
              <a:gd name="connsiteY10" fmla="*/ 3961 h 45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3610" h="459845">
                <a:moveTo>
                  <a:pt x="241650" y="0"/>
                </a:moveTo>
                <a:lnTo>
                  <a:pt x="3025010" y="0"/>
                </a:lnTo>
                <a:lnTo>
                  <a:pt x="3025010" y="2645"/>
                </a:lnTo>
                <a:cubicBezTo>
                  <a:pt x="3151262" y="2645"/>
                  <a:pt x="3253610" y="104993"/>
                  <a:pt x="3253610" y="231245"/>
                </a:cubicBezTo>
                <a:cubicBezTo>
                  <a:pt x="3253610" y="357497"/>
                  <a:pt x="3151262" y="459845"/>
                  <a:pt x="3025010" y="459845"/>
                </a:cubicBezTo>
                <a:lnTo>
                  <a:pt x="2998773" y="457200"/>
                </a:lnTo>
                <a:lnTo>
                  <a:pt x="254838" y="457200"/>
                </a:lnTo>
                <a:lnTo>
                  <a:pt x="228600" y="459845"/>
                </a:lnTo>
                <a:cubicBezTo>
                  <a:pt x="102348" y="459845"/>
                  <a:pt x="0" y="357497"/>
                  <a:pt x="0" y="231245"/>
                </a:cubicBezTo>
                <a:cubicBezTo>
                  <a:pt x="0" y="104993"/>
                  <a:pt x="102348" y="2645"/>
                  <a:pt x="228600" y="2645"/>
                </a:cubicBezTo>
                <a:lnTo>
                  <a:pt x="241650" y="3961"/>
                </a:lnTo>
                <a:close/>
              </a:path>
            </a:pathLst>
          </a:cu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9BC9DB41-6603-4ECC-9D61-54AF8A8D878C}"/>
              </a:ext>
            </a:extLst>
          </p:cNvPr>
          <p:cNvSpPr txBox="1"/>
          <p:nvPr/>
        </p:nvSpPr>
        <p:spPr>
          <a:xfrm>
            <a:off x="1137097" y="2391223"/>
            <a:ext cx="9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任意多边形: 形状 13">
            <a:extLst>
              <a:ext uri="{FF2B5EF4-FFF2-40B4-BE49-F238E27FC236}">
                <a16:creationId xmlns="" xmlns:a16="http://schemas.microsoft.com/office/drawing/2014/main" id="{5DC7A111-B025-41B4-8297-6222CBDCEDC9}"/>
              </a:ext>
            </a:extLst>
          </p:cNvPr>
          <p:cNvSpPr/>
          <p:nvPr/>
        </p:nvSpPr>
        <p:spPr>
          <a:xfrm>
            <a:off x="1404249" y="3000726"/>
            <a:ext cx="457200" cy="371675"/>
          </a:xfrm>
          <a:custGeom>
            <a:avLst/>
            <a:gdLst>
              <a:gd name="connsiteX0" fmla="*/ 241650 w 3253610"/>
              <a:gd name="connsiteY0" fmla="*/ 0 h 459845"/>
              <a:gd name="connsiteX1" fmla="*/ 3025010 w 3253610"/>
              <a:gd name="connsiteY1" fmla="*/ 0 h 459845"/>
              <a:gd name="connsiteX2" fmla="*/ 3025010 w 3253610"/>
              <a:gd name="connsiteY2" fmla="*/ 2645 h 459845"/>
              <a:gd name="connsiteX3" fmla="*/ 3253610 w 3253610"/>
              <a:gd name="connsiteY3" fmla="*/ 231245 h 459845"/>
              <a:gd name="connsiteX4" fmla="*/ 3025010 w 3253610"/>
              <a:gd name="connsiteY4" fmla="*/ 459845 h 459845"/>
              <a:gd name="connsiteX5" fmla="*/ 2998773 w 3253610"/>
              <a:gd name="connsiteY5" fmla="*/ 457200 h 459845"/>
              <a:gd name="connsiteX6" fmla="*/ 254838 w 3253610"/>
              <a:gd name="connsiteY6" fmla="*/ 457200 h 459845"/>
              <a:gd name="connsiteX7" fmla="*/ 228600 w 3253610"/>
              <a:gd name="connsiteY7" fmla="*/ 459845 h 459845"/>
              <a:gd name="connsiteX8" fmla="*/ 0 w 3253610"/>
              <a:gd name="connsiteY8" fmla="*/ 231245 h 459845"/>
              <a:gd name="connsiteX9" fmla="*/ 228600 w 3253610"/>
              <a:gd name="connsiteY9" fmla="*/ 2645 h 459845"/>
              <a:gd name="connsiteX10" fmla="*/ 241650 w 3253610"/>
              <a:gd name="connsiteY10" fmla="*/ 3961 h 45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3610" h="459845">
                <a:moveTo>
                  <a:pt x="241650" y="0"/>
                </a:moveTo>
                <a:lnTo>
                  <a:pt x="3025010" y="0"/>
                </a:lnTo>
                <a:lnTo>
                  <a:pt x="3025010" y="2645"/>
                </a:lnTo>
                <a:cubicBezTo>
                  <a:pt x="3151262" y="2645"/>
                  <a:pt x="3253610" y="104993"/>
                  <a:pt x="3253610" y="231245"/>
                </a:cubicBezTo>
                <a:cubicBezTo>
                  <a:pt x="3253610" y="357497"/>
                  <a:pt x="3151262" y="459845"/>
                  <a:pt x="3025010" y="459845"/>
                </a:cubicBezTo>
                <a:lnTo>
                  <a:pt x="2998773" y="457200"/>
                </a:lnTo>
                <a:lnTo>
                  <a:pt x="254838" y="457200"/>
                </a:lnTo>
                <a:lnTo>
                  <a:pt x="228600" y="459845"/>
                </a:lnTo>
                <a:cubicBezTo>
                  <a:pt x="102348" y="459845"/>
                  <a:pt x="0" y="357497"/>
                  <a:pt x="0" y="231245"/>
                </a:cubicBezTo>
                <a:cubicBezTo>
                  <a:pt x="0" y="104993"/>
                  <a:pt x="102348" y="2645"/>
                  <a:pt x="228600" y="2645"/>
                </a:cubicBezTo>
                <a:lnTo>
                  <a:pt x="241650" y="3961"/>
                </a:lnTo>
                <a:close/>
              </a:path>
            </a:pathLst>
          </a:cu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DA30CBE9-451C-444C-8C60-94ED05D6A9DD}"/>
              </a:ext>
            </a:extLst>
          </p:cNvPr>
          <p:cNvSpPr txBox="1"/>
          <p:nvPr/>
        </p:nvSpPr>
        <p:spPr>
          <a:xfrm>
            <a:off x="1137097" y="3000726"/>
            <a:ext cx="9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任意多边形: 形状 16">
            <a:extLst>
              <a:ext uri="{FF2B5EF4-FFF2-40B4-BE49-F238E27FC236}">
                <a16:creationId xmlns="" xmlns:a16="http://schemas.microsoft.com/office/drawing/2014/main" id="{849AC112-BA5A-41B3-92D3-B43D43FDDE26}"/>
              </a:ext>
            </a:extLst>
          </p:cNvPr>
          <p:cNvSpPr/>
          <p:nvPr/>
        </p:nvSpPr>
        <p:spPr>
          <a:xfrm>
            <a:off x="1404249" y="3610229"/>
            <a:ext cx="457200" cy="371675"/>
          </a:xfrm>
          <a:custGeom>
            <a:avLst/>
            <a:gdLst>
              <a:gd name="connsiteX0" fmla="*/ 241650 w 3253610"/>
              <a:gd name="connsiteY0" fmla="*/ 0 h 459845"/>
              <a:gd name="connsiteX1" fmla="*/ 3025010 w 3253610"/>
              <a:gd name="connsiteY1" fmla="*/ 0 h 459845"/>
              <a:gd name="connsiteX2" fmla="*/ 3025010 w 3253610"/>
              <a:gd name="connsiteY2" fmla="*/ 2645 h 459845"/>
              <a:gd name="connsiteX3" fmla="*/ 3253610 w 3253610"/>
              <a:gd name="connsiteY3" fmla="*/ 231245 h 459845"/>
              <a:gd name="connsiteX4" fmla="*/ 3025010 w 3253610"/>
              <a:gd name="connsiteY4" fmla="*/ 459845 h 459845"/>
              <a:gd name="connsiteX5" fmla="*/ 2998773 w 3253610"/>
              <a:gd name="connsiteY5" fmla="*/ 457200 h 459845"/>
              <a:gd name="connsiteX6" fmla="*/ 254838 w 3253610"/>
              <a:gd name="connsiteY6" fmla="*/ 457200 h 459845"/>
              <a:gd name="connsiteX7" fmla="*/ 228600 w 3253610"/>
              <a:gd name="connsiteY7" fmla="*/ 459845 h 459845"/>
              <a:gd name="connsiteX8" fmla="*/ 0 w 3253610"/>
              <a:gd name="connsiteY8" fmla="*/ 231245 h 459845"/>
              <a:gd name="connsiteX9" fmla="*/ 228600 w 3253610"/>
              <a:gd name="connsiteY9" fmla="*/ 2645 h 459845"/>
              <a:gd name="connsiteX10" fmla="*/ 241650 w 3253610"/>
              <a:gd name="connsiteY10" fmla="*/ 3961 h 45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3610" h="459845">
                <a:moveTo>
                  <a:pt x="241650" y="0"/>
                </a:moveTo>
                <a:lnTo>
                  <a:pt x="3025010" y="0"/>
                </a:lnTo>
                <a:lnTo>
                  <a:pt x="3025010" y="2645"/>
                </a:lnTo>
                <a:cubicBezTo>
                  <a:pt x="3151262" y="2645"/>
                  <a:pt x="3253610" y="104993"/>
                  <a:pt x="3253610" y="231245"/>
                </a:cubicBezTo>
                <a:cubicBezTo>
                  <a:pt x="3253610" y="357497"/>
                  <a:pt x="3151262" y="459845"/>
                  <a:pt x="3025010" y="459845"/>
                </a:cubicBezTo>
                <a:lnTo>
                  <a:pt x="2998773" y="457200"/>
                </a:lnTo>
                <a:lnTo>
                  <a:pt x="254838" y="457200"/>
                </a:lnTo>
                <a:lnTo>
                  <a:pt x="228600" y="459845"/>
                </a:lnTo>
                <a:cubicBezTo>
                  <a:pt x="102348" y="459845"/>
                  <a:pt x="0" y="357497"/>
                  <a:pt x="0" y="231245"/>
                </a:cubicBezTo>
                <a:cubicBezTo>
                  <a:pt x="0" y="104993"/>
                  <a:pt x="102348" y="2645"/>
                  <a:pt x="228600" y="2645"/>
                </a:cubicBezTo>
                <a:lnTo>
                  <a:pt x="241650" y="3961"/>
                </a:lnTo>
                <a:close/>
              </a:path>
            </a:pathLst>
          </a:cu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DF6685A-0E07-4D9D-A195-BBADEAB3E5FE}"/>
              </a:ext>
            </a:extLst>
          </p:cNvPr>
          <p:cNvSpPr txBox="1"/>
          <p:nvPr/>
        </p:nvSpPr>
        <p:spPr>
          <a:xfrm>
            <a:off x="1137097" y="3610229"/>
            <a:ext cx="9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任意多边形: 形状 19">
            <a:extLst>
              <a:ext uri="{FF2B5EF4-FFF2-40B4-BE49-F238E27FC236}">
                <a16:creationId xmlns="" xmlns:a16="http://schemas.microsoft.com/office/drawing/2014/main" id="{DE397E5D-75EE-4EE4-8458-913CAEB9200F}"/>
              </a:ext>
            </a:extLst>
          </p:cNvPr>
          <p:cNvSpPr/>
          <p:nvPr/>
        </p:nvSpPr>
        <p:spPr>
          <a:xfrm>
            <a:off x="1404249" y="4219732"/>
            <a:ext cx="457200" cy="371675"/>
          </a:xfrm>
          <a:custGeom>
            <a:avLst/>
            <a:gdLst>
              <a:gd name="connsiteX0" fmla="*/ 241650 w 3253610"/>
              <a:gd name="connsiteY0" fmla="*/ 0 h 459845"/>
              <a:gd name="connsiteX1" fmla="*/ 3025010 w 3253610"/>
              <a:gd name="connsiteY1" fmla="*/ 0 h 459845"/>
              <a:gd name="connsiteX2" fmla="*/ 3025010 w 3253610"/>
              <a:gd name="connsiteY2" fmla="*/ 2645 h 459845"/>
              <a:gd name="connsiteX3" fmla="*/ 3253610 w 3253610"/>
              <a:gd name="connsiteY3" fmla="*/ 231245 h 459845"/>
              <a:gd name="connsiteX4" fmla="*/ 3025010 w 3253610"/>
              <a:gd name="connsiteY4" fmla="*/ 459845 h 459845"/>
              <a:gd name="connsiteX5" fmla="*/ 2998773 w 3253610"/>
              <a:gd name="connsiteY5" fmla="*/ 457200 h 459845"/>
              <a:gd name="connsiteX6" fmla="*/ 254838 w 3253610"/>
              <a:gd name="connsiteY6" fmla="*/ 457200 h 459845"/>
              <a:gd name="connsiteX7" fmla="*/ 228600 w 3253610"/>
              <a:gd name="connsiteY7" fmla="*/ 459845 h 459845"/>
              <a:gd name="connsiteX8" fmla="*/ 0 w 3253610"/>
              <a:gd name="connsiteY8" fmla="*/ 231245 h 459845"/>
              <a:gd name="connsiteX9" fmla="*/ 228600 w 3253610"/>
              <a:gd name="connsiteY9" fmla="*/ 2645 h 459845"/>
              <a:gd name="connsiteX10" fmla="*/ 241650 w 3253610"/>
              <a:gd name="connsiteY10" fmla="*/ 3961 h 45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3610" h="459845">
                <a:moveTo>
                  <a:pt x="241650" y="0"/>
                </a:moveTo>
                <a:lnTo>
                  <a:pt x="3025010" y="0"/>
                </a:lnTo>
                <a:lnTo>
                  <a:pt x="3025010" y="2645"/>
                </a:lnTo>
                <a:cubicBezTo>
                  <a:pt x="3151262" y="2645"/>
                  <a:pt x="3253610" y="104993"/>
                  <a:pt x="3253610" y="231245"/>
                </a:cubicBezTo>
                <a:cubicBezTo>
                  <a:pt x="3253610" y="357497"/>
                  <a:pt x="3151262" y="459845"/>
                  <a:pt x="3025010" y="459845"/>
                </a:cubicBezTo>
                <a:lnTo>
                  <a:pt x="2998773" y="457200"/>
                </a:lnTo>
                <a:lnTo>
                  <a:pt x="254838" y="457200"/>
                </a:lnTo>
                <a:lnTo>
                  <a:pt x="228600" y="459845"/>
                </a:lnTo>
                <a:cubicBezTo>
                  <a:pt x="102348" y="459845"/>
                  <a:pt x="0" y="357497"/>
                  <a:pt x="0" y="231245"/>
                </a:cubicBezTo>
                <a:cubicBezTo>
                  <a:pt x="0" y="104993"/>
                  <a:pt x="102348" y="2645"/>
                  <a:pt x="228600" y="2645"/>
                </a:cubicBezTo>
                <a:lnTo>
                  <a:pt x="241650" y="3961"/>
                </a:lnTo>
                <a:close/>
              </a:path>
            </a:pathLst>
          </a:cu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EFFFF20C-30E7-49D2-AB56-AB033D0266C6}"/>
              </a:ext>
            </a:extLst>
          </p:cNvPr>
          <p:cNvSpPr txBox="1"/>
          <p:nvPr/>
        </p:nvSpPr>
        <p:spPr>
          <a:xfrm>
            <a:off x="1137097" y="4219732"/>
            <a:ext cx="9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任意多边形: 形状 22">
            <a:extLst>
              <a:ext uri="{FF2B5EF4-FFF2-40B4-BE49-F238E27FC236}">
                <a16:creationId xmlns="" xmlns:a16="http://schemas.microsoft.com/office/drawing/2014/main" id="{93846788-F193-48A4-BB67-0E96FCA6F8A8}"/>
              </a:ext>
            </a:extLst>
          </p:cNvPr>
          <p:cNvSpPr/>
          <p:nvPr/>
        </p:nvSpPr>
        <p:spPr>
          <a:xfrm>
            <a:off x="1404248" y="4829235"/>
            <a:ext cx="457200" cy="371675"/>
          </a:xfrm>
          <a:custGeom>
            <a:avLst/>
            <a:gdLst>
              <a:gd name="connsiteX0" fmla="*/ 241650 w 3253610"/>
              <a:gd name="connsiteY0" fmla="*/ 0 h 459845"/>
              <a:gd name="connsiteX1" fmla="*/ 3025010 w 3253610"/>
              <a:gd name="connsiteY1" fmla="*/ 0 h 459845"/>
              <a:gd name="connsiteX2" fmla="*/ 3025010 w 3253610"/>
              <a:gd name="connsiteY2" fmla="*/ 2645 h 459845"/>
              <a:gd name="connsiteX3" fmla="*/ 3253610 w 3253610"/>
              <a:gd name="connsiteY3" fmla="*/ 231245 h 459845"/>
              <a:gd name="connsiteX4" fmla="*/ 3025010 w 3253610"/>
              <a:gd name="connsiteY4" fmla="*/ 459845 h 459845"/>
              <a:gd name="connsiteX5" fmla="*/ 2998773 w 3253610"/>
              <a:gd name="connsiteY5" fmla="*/ 457200 h 459845"/>
              <a:gd name="connsiteX6" fmla="*/ 254838 w 3253610"/>
              <a:gd name="connsiteY6" fmla="*/ 457200 h 459845"/>
              <a:gd name="connsiteX7" fmla="*/ 228600 w 3253610"/>
              <a:gd name="connsiteY7" fmla="*/ 459845 h 459845"/>
              <a:gd name="connsiteX8" fmla="*/ 0 w 3253610"/>
              <a:gd name="connsiteY8" fmla="*/ 231245 h 459845"/>
              <a:gd name="connsiteX9" fmla="*/ 228600 w 3253610"/>
              <a:gd name="connsiteY9" fmla="*/ 2645 h 459845"/>
              <a:gd name="connsiteX10" fmla="*/ 241650 w 3253610"/>
              <a:gd name="connsiteY10" fmla="*/ 3961 h 45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3610" h="459845">
                <a:moveTo>
                  <a:pt x="241650" y="0"/>
                </a:moveTo>
                <a:lnTo>
                  <a:pt x="3025010" y="0"/>
                </a:lnTo>
                <a:lnTo>
                  <a:pt x="3025010" y="2645"/>
                </a:lnTo>
                <a:cubicBezTo>
                  <a:pt x="3151262" y="2645"/>
                  <a:pt x="3253610" y="104993"/>
                  <a:pt x="3253610" y="231245"/>
                </a:cubicBezTo>
                <a:cubicBezTo>
                  <a:pt x="3253610" y="357497"/>
                  <a:pt x="3151262" y="459845"/>
                  <a:pt x="3025010" y="459845"/>
                </a:cubicBezTo>
                <a:lnTo>
                  <a:pt x="2998773" y="457200"/>
                </a:lnTo>
                <a:lnTo>
                  <a:pt x="254838" y="457200"/>
                </a:lnTo>
                <a:lnTo>
                  <a:pt x="228600" y="459845"/>
                </a:lnTo>
                <a:cubicBezTo>
                  <a:pt x="102348" y="459845"/>
                  <a:pt x="0" y="357497"/>
                  <a:pt x="0" y="231245"/>
                </a:cubicBezTo>
                <a:cubicBezTo>
                  <a:pt x="0" y="104993"/>
                  <a:pt x="102348" y="2645"/>
                  <a:pt x="228600" y="2645"/>
                </a:cubicBezTo>
                <a:lnTo>
                  <a:pt x="241650" y="3961"/>
                </a:lnTo>
                <a:close/>
              </a:path>
            </a:pathLst>
          </a:cu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FD009355-E581-4CC6-8F7F-1CD458B3D2F4}"/>
              </a:ext>
            </a:extLst>
          </p:cNvPr>
          <p:cNvSpPr txBox="1"/>
          <p:nvPr/>
        </p:nvSpPr>
        <p:spPr>
          <a:xfrm>
            <a:off x="1137096" y="4829235"/>
            <a:ext cx="9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7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任意多边形: 形状 25">
            <a:extLst>
              <a:ext uri="{FF2B5EF4-FFF2-40B4-BE49-F238E27FC236}">
                <a16:creationId xmlns="" xmlns:a16="http://schemas.microsoft.com/office/drawing/2014/main" id="{E1E78AFE-5F57-4A49-A8CF-FDF93F2278E4}"/>
              </a:ext>
            </a:extLst>
          </p:cNvPr>
          <p:cNvSpPr/>
          <p:nvPr/>
        </p:nvSpPr>
        <p:spPr>
          <a:xfrm>
            <a:off x="1404248" y="5438737"/>
            <a:ext cx="457200" cy="371675"/>
          </a:xfrm>
          <a:custGeom>
            <a:avLst/>
            <a:gdLst>
              <a:gd name="connsiteX0" fmla="*/ 241650 w 3253610"/>
              <a:gd name="connsiteY0" fmla="*/ 0 h 459845"/>
              <a:gd name="connsiteX1" fmla="*/ 3025010 w 3253610"/>
              <a:gd name="connsiteY1" fmla="*/ 0 h 459845"/>
              <a:gd name="connsiteX2" fmla="*/ 3025010 w 3253610"/>
              <a:gd name="connsiteY2" fmla="*/ 2645 h 459845"/>
              <a:gd name="connsiteX3" fmla="*/ 3253610 w 3253610"/>
              <a:gd name="connsiteY3" fmla="*/ 231245 h 459845"/>
              <a:gd name="connsiteX4" fmla="*/ 3025010 w 3253610"/>
              <a:gd name="connsiteY4" fmla="*/ 459845 h 459845"/>
              <a:gd name="connsiteX5" fmla="*/ 2998773 w 3253610"/>
              <a:gd name="connsiteY5" fmla="*/ 457200 h 459845"/>
              <a:gd name="connsiteX6" fmla="*/ 254838 w 3253610"/>
              <a:gd name="connsiteY6" fmla="*/ 457200 h 459845"/>
              <a:gd name="connsiteX7" fmla="*/ 228600 w 3253610"/>
              <a:gd name="connsiteY7" fmla="*/ 459845 h 459845"/>
              <a:gd name="connsiteX8" fmla="*/ 0 w 3253610"/>
              <a:gd name="connsiteY8" fmla="*/ 231245 h 459845"/>
              <a:gd name="connsiteX9" fmla="*/ 228600 w 3253610"/>
              <a:gd name="connsiteY9" fmla="*/ 2645 h 459845"/>
              <a:gd name="connsiteX10" fmla="*/ 241650 w 3253610"/>
              <a:gd name="connsiteY10" fmla="*/ 3961 h 4598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53610" h="459845">
                <a:moveTo>
                  <a:pt x="241650" y="0"/>
                </a:moveTo>
                <a:lnTo>
                  <a:pt x="3025010" y="0"/>
                </a:lnTo>
                <a:lnTo>
                  <a:pt x="3025010" y="2645"/>
                </a:lnTo>
                <a:cubicBezTo>
                  <a:pt x="3151262" y="2645"/>
                  <a:pt x="3253610" y="104993"/>
                  <a:pt x="3253610" y="231245"/>
                </a:cubicBezTo>
                <a:cubicBezTo>
                  <a:pt x="3253610" y="357497"/>
                  <a:pt x="3151262" y="459845"/>
                  <a:pt x="3025010" y="459845"/>
                </a:cubicBezTo>
                <a:lnTo>
                  <a:pt x="2998773" y="457200"/>
                </a:lnTo>
                <a:lnTo>
                  <a:pt x="254838" y="457200"/>
                </a:lnTo>
                <a:lnTo>
                  <a:pt x="228600" y="459845"/>
                </a:lnTo>
                <a:cubicBezTo>
                  <a:pt x="102348" y="459845"/>
                  <a:pt x="0" y="357497"/>
                  <a:pt x="0" y="231245"/>
                </a:cubicBezTo>
                <a:cubicBezTo>
                  <a:pt x="0" y="104993"/>
                  <a:pt x="102348" y="2645"/>
                  <a:pt x="228600" y="2645"/>
                </a:cubicBezTo>
                <a:lnTo>
                  <a:pt x="241650" y="3961"/>
                </a:lnTo>
                <a:close/>
              </a:path>
            </a:pathLst>
          </a:cu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9F26BB94-2511-4097-A6E3-1B4A3643DC80}"/>
              </a:ext>
            </a:extLst>
          </p:cNvPr>
          <p:cNvSpPr txBox="1"/>
          <p:nvPr/>
        </p:nvSpPr>
        <p:spPr>
          <a:xfrm>
            <a:off x="1137096" y="5438737"/>
            <a:ext cx="9915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8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3DD170F7-5BDF-43A7-B95A-17EAF2902A4C}"/>
              </a:ext>
            </a:extLst>
          </p:cNvPr>
          <p:cNvSpPr/>
          <p:nvPr/>
        </p:nvSpPr>
        <p:spPr>
          <a:xfrm>
            <a:off x="2091410" y="1131932"/>
            <a:ext cx="3397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麦子夹生割，谷子要熟妥。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31" name="矩形 30">
            <a:extLst>
              <a:ext uri="{FF2B5EF4-FFF2-40B4-BE49-F238E27FC236}">
                <a16:creationId xmlns="" xmlns:a16="http://schemas.microsoft.com/office/drawing/2014/main" id="{B0ADAFF6-64E5-4A94-803B-5BD3B3DCEBD9}"/>
              </a:ext>
            </a:extLst>
          </p:cNvPr>
          <p:cNvSpPr/>
          <p:nvPr/>
        </p:nvSpPr>
        <p:spPr>
          <a:xfrm>
            <a:off x="2091410" y="1798280"/>
            <a:ext cx="46987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麦子争青打满仓，谷子争青少打粮。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367C1E2F-96C1-403E-A5D3-B10DA5D4CA83}"/>
              </a:ext>
            </a:extLst>
          </p:cNvPr>
          <p:cNvSpPr/>
          <p:nvPr/>
        </p:nvSpPr>
        <p:spPr>
          <a:xfrm>
            <a:off x="2091410" y="2375037"/>
            <a:ext cx="46987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生割麦子出好面，生砍高粱煮好饭。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="" xmlns:a16="http://schemas.microsoft.com/office/drawing/2014/main" id="{916CB865-953D-418F-910F-424C0085973C}"/>
              </a:ext>
            </a:extLst>
          </p:cNvPr>
          <p:cNvSpPr/>
          <p:nvPr/>
        </p:nvSpPr>
        <p:spPr>
          <a:xfrm>
            <a:off x="2091410" y="3004015"/>
            <a:ext cx="2268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杏子黄，麦上场。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="" xmlns:a16="http://schemas.microsoft.com/office/drawing/2014/main" id="{866C2FB6-0430-424C-8B0A-310392DC0460}"/>
              </a:ext>
            </a:extLst>
          </p:cNvPr>
          <p:cNvSpPr/>
          <p:nvPr/>
        </p:nvSpPr>
        <p:spPr>
          <a:xfrm>
            <a:off x="2091410" y="4217097"/>
            <a:ext cx="28328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快割快打，麦粒不撒。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06DD1899-033C-488D-96D3-B3C7B123773F}"/>
              </a:ext>
            </a:extLst>
          </p:cNvPr>
          <p:cNvSpPr/>
          <p:nvPr/>
        </p:nvSpPr>
        <p:spPr>
          <a:xfrm>
            <a:off x="2091410" y="4826600"/>
            <a:ext cx="3397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麦收无大小，一人一镰刀。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="" xmlns:a16="http://schemas.microsoft.com/office/drawing/2014/main" id="{CC89C0DF-DD10-4B9F-83C9-655400C62A4B}"/>
              </a:ext>
            </a:extLst>
          </p:cNvPr>
          <p:cNvSpPr/>
          <p:nvPr/>
        </p:nvSpPr>
        <p:spPr>
          <a:xfrm>
            <a:off x="2091410" y="3641007"/>
            <a:ext cx="46987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三麦不如一秋长，三秋不如一麦忙。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68CD0E1D-ADFE-4CC4-BF18-5C0083ED54A2}"/>
              </a:ext>
            </a:extLst>
          </p:cNvPr>
          <p:cNvSpPr/>
          <p:nvPr/>
        </p:nvSpPr>
        <p:spPr>
          <a:xfrm>
            <a:off x="2091410" y="5402262"/>
            <a:ext cx="21595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好手不压快刀。</a:t>
            </a:r>
          </a:p>
        </p:txBody>
      </p:sp>
    </p:spTree>
    <p:extLst>
      <p:ext uri="{BB962C8B-B14F-4D97-AF65-F5344CB8AC3E}">
        <p14:creationId xmlns:p14="http://schemas.microsoft.com/office/powerpoint/2010/main" val="2918123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DEC956AE-246D-4B18-AABA-A82831CF6EA9}"/>
              </a:ext>
            </a:extLst>
          </p:cNvPr>
          <p:cNvSpPr/>
          <p:nvPr/>
        </p:nvSpPr>
        <p:spPr>
          <a:xfrm>
            <a:off x="1458686" y="1463720"/>
            <a:ext cx="3397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选种忙几天，增产一年甜。</a:t>
            </a: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D3D6BE0-4CE6-439F-A710-CD755CBF213E}"/>
              </a:ext>
            </a:extLst>
          </p:cNvPr>
          <p:cNvSpPr/>
          <p:nvPr/>
        </p:nvSpPr>
        <p:spPr>
          <a:xfrm>
            <a:off x="1458686" y="2250075"/>
            <a:ext cx="52629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若要种子选得好，秆粗、穗大、籽粒饱。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2687A5F2-2624-4FB1-A42E-BB9FE54F1133}"/>
              </a:ext>
            </a:extLst>
          </p:cNvPr>
          <p:cNvSpPr/>
          <p:nvPr/>
        </p:nvSpPr>
        <p:spPr>
          <a:xfrm>
            <a:off x="1458686" y="2860290"/>
            <a:ext cx="4942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秆黑粉，不抽穗；散黑穗，不长粒；腥黑穗，粒腥味。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B8DF20B2-62EA-4DA7-8297-D9DC53CDCA9D}"/>
              </a:ext>
            </a:extLst>
          </p:cNvPr>
          <p:cNvSpPr/>
          <p:nvPr/>
        </p:nvSpPr>
        <p:spPr>
          <a:xfrm>
            <a:off x="1458686" y="3822785"/>
            <a:ext cx="46987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麦收有三怕：雹砸、雨淋、大风刮。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611154E2-BF49-47C6-ADA0-F16CD865E844}"/>
              </a:ext>
            </a:extLst>
          </p:cNvPr>
          <p:cNvSpPr/>
          <p:nvPr/>
        </p:nvSpPr>
        <p:spPr>
          <a:xfrm>
            <a:off x="1458686" y="4609140"/>
            <a:ext cx="46987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麦在地里不要笑，收到囤里才牢靠。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2D6D1073-4DDE-46EC-9D65-978CE57AA9E0}"/>
              </a:ext>
            </a:extLst>
          </p:cNvPr>
          <p:cNvSpPr/>
          <p:nvPr/>
        </p:nvSpPr>
        <p:spPr>
          <a:xfrm>
            <a:off x="1458686" y="5395497"/>
            <a:ext cx="28328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麦熟一晌，虎口夺粮。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="" xmlns:a16="http://schemas.microsoft.com/office/drawing/2014/main" id="{E29B4997-BE25-42A1-9020-560F83014D7B}"/>
              </a:ext>
            </a:extLst>
          </p:cNvPr>
          <p:cNvSpPr/>
          <p:nvPr/>
        </p:nvSpPr>
        <p:spPr>
          <a:xfrm>
            <a:off x="7116536" y="1770351"/>
            <a:ext cx="41985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九成熟，十成收；十成熟，一成丢。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0C3E0CD8-2C21-4FE5-A0F1-CFE1A436DCF9}"/>
              </a:ext>
            </a:extLst>
          </p:cNvPr>
          <p:cNvSpPr/>
          <p:nvPr/>
        </p:nvSpPr>
        <p:spPr>
          <a:xfrm>
            <a:off x="7116536" y="2556706"/>
            <a:ext cx="3397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麦收九十九，不收一百一。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D3E5B78E-DB5B-4625-9A39-14624BBFA21A}"/>
              </a:ext>
            </a:extLst>
          </p:cNvPr>
          <p:cNvSpPr/>
          <p:nvPr/>
        </p:nvSpPr>
        <p:spPr>
          <a:xfrm>
            <a:off x="7116536" y="3462666"/>
            <a:ext cx="46987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麦熟九成动手割，莫等熟透颗粒落。</a:t>
            </a: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7E244821-2B6B-4456-B103-992EED079E5B}"/>
              </a:ext>
            </a:extLst>
          </p:cNvPr>
          <p:cNvSpPr/>
          <p:nvPr/>
        </p:nvSpPr>
        <p:spPr>
          <a:xfrm>
            <a:off x="7116536" y="4249021"/>
            <a:ext cx="22685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黄熟收，干熟丢。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="" xmlns:a16="http://schemas.microsoft.com/office/drawing/2014/main" id="{910BAAB7-C675-4CD4-B45C-5BC9B26B68A8}"/>
              </a:ext>
            </a:extLst>
          </p:cNvPr>
          <p:cNvSpPr/>
          <p:nvPr/>
        </p:nvSpPr>
        <p:spPr>
          <a:xfrm>
            <a:off x="7116536" y="5035378"/>
            <a:ext cx="28344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麦收要紧，秋收要稳。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E1ED9F5-85B9-4100-8B01-5738FDFA9DA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273" y="1295400"/>
            <a:ext cx="665018" cy="665018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="" xmlns:a16="http://schemas.microsoft.com/office/drawing/2014/main" id="{42F81548-5B0D-4A7E-BA0A-2EF1F124F33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273" y="2029691"/>
            <a:ext cx="665018" cy="665018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="" xmlns:a16="http://schemas.microsoft.com/office/drawing/2014/main" id="{B5C793F7-6D18-4E86-A188-215AC6AC48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273" y="2805546"/>
            <a:ext cx="665018" cy="665018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="" xmlns:a16="http://schemas.microsoft.com/office/drawing/2014/main" id="{7CF842D8-F0AD-4100-A2DE-15857F0B62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273" y="3539837"/>
            <a:ext cx="665018" cy="665018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="" xmlns:a16="http://schemas.microsoft.com/office/drawing/2014/main" id="{406C99C8-EBBB-444F-AD9F-B109576A480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273" y="4481946"/>
            <a:ext cx="665018" cy="66501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20C1C57D-AD44-474C-BF14-C0BC2CA345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273" y="5216237"/>
            <a:ext cx="665018" cy="665018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="" xmlns:a16="http://schemas.microsoft.com/office/drawing/2014/main" id="{D186D554-5CE3-408F-A7FE-1857185300C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928" y="4066309"/>
            <a:ext cx="665018" cy="665018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="" xmlns:a16="http://schemas.microsoft.com/office/drawing/2014/main" id="{EFBE6583-1E7C-40C4-BCBA-DC3941F9CC9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928" y="4800600"/>
            <a:ext cx="665018" cy="665018"/>
          </a:xfrm>
          <a:prstGeom prst="rect">
            <a:avLst/>
          </a:prstGeom>
        </p:spPr>
      </p:pic>
      <p:pic>
        <p:nvPicPr>
          <p:cNvPr id="47" name="图片 46">
            <a:extLst>
              <a:ext uri="{FF2B5EF4-FFF2-40B4-BE49-F238E27FC236}">
                <a16:creationId xmlns="" xmlns:a16="http://schemas.microsoft.com/office/drawing/2014/main" id="{AB9726B6-E016-4BDB-AB33-064265F29E8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928" y="2473037"/>
            <a:ext cx="665018" cy="665018"/>
          </a:xfrm>
          <a:prstGeom prst="rect">
            <a:avLst/>
          </a:prstGeom>
        </p:spPr>
      </p:pic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38EE3691-C7F6-4D6D-B58C-77510F58C2C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928" y="3207328"/>
            <a:ext cx="665018" cy="665018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94BE3707-05B8-46DF-AB9B-72AA609EFD4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928" y="1614055"/>
            <a:ext cx="665018" cy="665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5582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="" xmlns:a16="http://schemas.microsoft.com/office/drawing/2014/main" id="{20BA9FC4-6D5B-48CF-B0E6-25252D18CC86}"/>
              </a:ext>
            </a:extLst>
          </p:cNvPr>
          <p:cNvSpPr/>
          <p:nvPr/>
        </p:nvSpPr>
        <p:spPr>
          <a:xfrm flipH="1">
            <a:off x="1870304" y="1422918"/>
            <a:ext cx="4225696" cy="575222"/>
          </a:xfrm>
          <a:prstGeom prst="rect">
            <a:avLst/>
          </a:prstGeom>
          <a:noFill/>
          <a:ln>
            <a:solidFill>
              <a:srgbClr val="A6E3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箭头: 五边形 3">
            <a:extLst>
              <a:ext uri="{FF2B5EF4-FFF2-40B4-BE49-F238E27FC236}">
                <a16:creationId xmlns="" xmlns:a16="http://schemas.microsoft.com/office/drawing/2014/main" id="{833EDA64-D280-48B2-935F-7C3BA4230D71}"/>
              </a:ext>
            </a:extLst>
          </p:cNvPr>
          <p:cNvSpPr/>
          <p:nvPr/>
        </p:nvSpPr>
        <p:spPr>
          <a:xfrm flipH="1">
            <a:off x="1103318" y="1422918"/>
            <a:ext cx="810528" cy="584846"/>
          </a:xfrm>
          <a:prstGeom prst="homePlate">
            <a:avLst/>
          </a:pr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ACA365B-AFF3-4EAE-B5CB-4C87D3EE2C0C}"/>
              </a:ext>
            </a:extLst>
          </p:cNvPr>
          <p:cNvSpPr txBox="1"/>
          <p:nvPr/>
        </p:nvSpPr>
        <p:spPr>
          <a:xfrm flipH="1">
            <a:off x="1313779" y="1510474"/>
            <a:ext cx="556526" cy="400110"/>
          </a:xfrm>
          <a:prstGeom prst="rect">
            <a:avLst/>
          </a:prstGeom>
          <a:solidFill>
            <a:srgbClr val="53D1DB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2763D00C-4B03-4935-BD87-B19067A2B3AF}"/>
              </a:ext>
            </a:extLst>
          </p:cNvPr>
          <p:cNvSpPr/>
          <p:nvPr/>
        </p:nvSpPr>
        <p:spPr>
          <a:xfrm>
            <a:off x="2141815" y="1434274"/>
            <a:ext cx="3682418" cy="4622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手快不如工具快，老汉能把青年赛。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15683A3-5C8F-4A02-94D7-896C44FB5706}"/>
              </a:ext>
            </a:extLst>
          </p:cNvPr>
          <p:cNvSpPr/>
          <p:nvPr/>
        </p:nvSpPr>
        <p:spPr>
          <a:xfrm flipH="1">
            <a:off x="1870304" y="2149355"/>
            <a:ext cx="4225696" cy="575222"/>
          </a:xfrm>
          <a:prstGeom prst="rect">
            <a:avLst/>
          </a:prstGeom>
          <a:noFill/>
          <a:ln>
            <a:solidFill>
              <a:srgbClr val="A6E3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箭头: 五边形 9">
            <a:extLst>
              <a:ext uri="{FF2B5EF4-FFF2-40B4-BE49-F238E27FC236}">
                <a16:creationId xmlns="" xmlns:a16="http://schemas.microsoft.com/office/drawing/2014/main" id="{95CE7806-A78E-411D-B107-25F7CC2A710C}"/>
              </a:ext>
            </a:extLst>
          </p:cNvPr>
          <p:cNvSpPr/>
          <p:nvPr/>
        </p:nvSpPr>
        <p:spPr>
          <a:xfrm flipH="1">
            <a:off x="1103318" y="2149355"/>
            <a:ext cx="810528" cy="584846"/>
          </a:xfrm>
          <a:prstGeom prst="homePlate">
            <a:avLst/>
          </a:pr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FF0B6276-01C7-4068-A715-1526D43EBB9A}"/>
              </a:ext>
            </a:extLst>
          </p:cNvPr>
          <p:cNvSpPr txBox="1"/>
          <p:nvPr/>
        </p:nvSpPr>
        <p:spPr>
          <a:xfrm flipH="1">
            <a:off x="1313779" y="2236911"/>
            <a:ext cx="556526" cy="400110"/>
          </a:xfrm>
          <a:prstGeom prst="rect">
            <a:avLst/>
          </a:prstGeom>
          <a:solidFill>
            <a:srgbClr val="53D1DB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B5CCBE04-2330-4727-8585-9572CC9E70F2}"/>
              </a:ext>
            </a:extLst>
          </p:cNvPr>
          <p:cNvSpPr/>
          <p:nvPr/>
        </p:nvSpPr>
        <p:spPr>
          <a:xfrm>
            <a:off x="2141815" y="2160711"/>
            <a:ext cx="3451586" cy="4622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心巧不如手巧，手巧不如家什巧。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2C9E30E9-0DB7-4544-AD2A-40F45C0DBF1E}"/>
              </a:ext>
            </a:extLst>
          </p:cNvPr>
          <p:cNvSpPr/>
          <p:nvPr/>
        </p:nvSpPr>
        <p:spPr>
          <a:xfrm flipH="1">
            <a:off x="1870304" y="2875792"/>
            <a:ext cx="4225696" cy="575222"/>
          </a:xfrm>
          <a:prstGeom prst="rect">
            <a:avLst/>
          </a:prstGeom>
          <a:noFill/>
          <a:ln>
            <a:solidFill>
              <a:srgbClr val="A6E3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箭头: 五边形 14">
            <a:extLst>
              <a:ext uri="{FF2B5EF4-FFF2-40B4-BE49-F238E27FC236}">
                <a16:creationId xmlns="" xmlns:a16="http://schemas.microsoft.com/office/drawing/2014/main" id="{9507822C-322D-463A-84D2-E84B55551947}"/>
              </a:ext>
            </a:extLst>
          </p:cNvPr>
          <p:cNvSpPr/>
          <p:nvPr/>
        </p:nvSpPr>
        <p:spPr>
          <a:xfrm flipH="1">
            <a:off x="1103318" y="2875792"/>
            <a:ext cx="810528" cy="584846"/>
          </a:xfrm>
          <a:prstGeom prst="homePlate">
            <a:avLst/>
          </a:pr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55A639DE-2C2B-4B6F-8D84-556C77E296A1}"/>
              </a:ext>
            </a:extLst>
          </p:cNvPr>
          <p:cNvSpPr txBox="1"/>
          <p:nvPr/>
        </p:nvSpPr>
        <p:spPr>
          <a:xfrm flipH="1">
            <a:off x="1313779" y="2963348"/>
            <a:ext cx="556526" cy="400110"/>
          </a:xfrm>
          <a:prstGeom prst="rect">
            <a:avLst/>
          </a:prstGeom>
          <a:solidFill>
            <a:srgbClr val="53D1DB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A46CD156-CC48-4DEE-9BA4-1ACA5CBFD227}"/>
              </a:ext>
            </a:extLst>
          </p:cNvPr>
          <p:cNvSpPr/>
          <p:nvPr/>
        </p:nvSpPr>
        <p:spPr>
          <a:xfrm>
            <a:off x="2141815" y="2887148"/>
            <a:ext cx="3682418" cy="4622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要酿好酒需好曲，巧手还得好工具。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33BF69FB-9C09-4B06-A1F9-BD7ACDD168A0}"/>
              </a:ext>
            </a:extLst>
          </p:cNvPr>
          <p:cNvSpPr/>
          <p:nvPr/>
        </p:nvSpPr>
        <p:spPr>
          <a:xfrm flipH="1">
            <a:off x="1870304" y="3602229"/>
            <a:ext cx="4225696" cy="575222"/>
          </a:xfrm>
          <a:prstGeom prst="rect">
            <a:avLst/>
          </a:prstGeom>
          <a:noFill/>
          <a:ln>
            <a:solidFill>
              <a:srgbClr val="A6E3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箭头: 五边形 19">
            <a:extLst>
              <a:ext uri="{FF2B5EF4-FFF2-40B4-BE49-F238E27FC236}">
                <a16:creationId xmlns="" xmlns:a16="http://schemas.microsoft.com/office/drawing/2014/main" id="{9BEAF07B-1E52-42E1-9B43-866BBE73C93A}"/>
              </a:ext>
            </a:extLst>
          </p:cNvPr>
          <p:cNvSpPr/>
          <p:nvPr/>
        </p:nvSpPr>
        <p:spPr>
          <a:xfrm flipH="1">
            <a:off x="1103318" y="3602229"/>
            <a:ext cx="810528" cy="584846"/>
          </a:xfrm>
          <a:prstGeom prst="homePlate">
            <a:avLst/>
          </a:pr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05560BF7-A6AC-488E-8908-44B5F4E84FEC}"/>
              </a:ext>
            </a:extLst>
          </p:cNvPr>
          <p:cNvSpPr txBox="1"/>
          <p:nvPr/>
        </p:nvSpPr>
        <p:spPr>
          <a:xfrm flipH="1">
            <a:off x="1313779" y="3689785"/>
            <a:ext cx="556526" cy="400110"/>
          </a:xfrm>
          <a:prstGeom prst="rect">
            <a:avLst/>
          </a:prstGeom>
          <a:solidFill>
            <a:srgbClr val="53D1DB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2CC267A-0FCA-4750-9DB2-15F4AD3F90ED}"/>
              </a:ext>
            </a:extLst>
          </p:cNvPr>
          <p:cNvSpPr/>
          <p:nvPr/>
        </p:nvSpPr>
        <p:spPr>
          <a:xfrm>
            <a:off x="2141815" y="3613585"/>
            <a:ext cx="2989921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战士爱武器，庄稼人爱农具。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B6D31118-86B6-4F0C-8607-A67D939D8D06}"/>
              </a:ext>
            </a:extLst>
          </p:cNvPr>
          <p:cNvSpPr/>
          <p:nvPr/>
        </p:nvSpPr>
        <p:spPr>
          <a:xfrm flipH="1">
            <a:off x="1870304" y="4328666"/>
            <a:ext cx="4225696" cy="575222"/>
          </a:xfrm>
          <a:prstGeom prst="rect">
            <a:avLst/>
          </a:prstGeom>
          <a:noFill/>
          <a:ln>
            <a:solidFill>
              <a:srgbClr val="A6E3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箭头: 五边形 24">
            <a:extLst>
              <a:ext uri="{FF2B5EF4-FFF2-40B4-BE49-F238E27FC236}">
                <a16:creationId xmlns="" xmlns:a16="http://schemas.microsoft.com/office/drawing/2014/main" id="{A725947E-0260-4013-83EE-8A6F85D76A61}"/>
              </a:ext>
            </a:extLst>
          </p:cNvPr>
          <p:cNvSpPr/>
          <p:nvPr/>
        </p:nvSpPr>
        <p:spPr>
          <a:xfrm flipH="1">
            <a:off x="1103318" y="4328666"/>
            <a:ext cx="810528" cy="584846"/>
          </a:xfrm>
          <a:prstGeom prst="homePlate">
            <a:avLst/>
          </a:pr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23CCA31D-BA2E-4B1A-B7BB-25201B6E15B5}"/>
              </a:ext>
            </a:extLst>
          </p:cNvPr>
          <p:cNvSpPr txBox="1"/>
          <p:nvPr/>
        </p:nvSpPr>
        <p:spPr>
          <a:xfrm flipH="1">
            <a:off x="1313779" y="4416222"/>
            <a:ext cx="556526" cy="400110"/>
          </a:xfrm>
          <a:prstGeom prst="rect">
            <a:avLst/>
          </a:prstGeom>
          <a:solidFill>
            <a:srgbClr val="53D1DB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A2C1CFF0-A711-42ED-9877-D29CD76DFF39}"/>
              </a:ext>
            </a:extLst>
          </p:cNvPr>
          <p:cNvSpPr/>
          <p:nvPr/>
        </p:nvSpPr>
        <p:spPr>
          <a:xfrm>
            <a:off x="2141815" y="4340022"/>
            <a:ext cx="2759089" cy="4631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工欲善其事，必先利其器。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DD11B63A-2632-49D7-9C99-B9BA6781A6DF}"/>
              </a:ext>
            </a:extLst>
          </p:cNvPr>
          <p:cNvSpPr/>
          <p:nvPr/>
        </p:nvSpPr>
        <p:spPr>
          <a:xfrm flipH="1">
            <a:off x="1870304" y="5055103"/>
            <a:ext cx="4225696" cy="575222"/>
          </a:xfrm>
          <a:prstGeom prst="rect">
            <a:avLst/>
          </a:prstGeom>
          <a:noFill/>
          <a:ln>
            <a:solidFill>
              <a:srgbClr val="A6E3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箭头: 五边形 29">
            <a:extLst>
              <a:ext uri="{FF2B5EF4-FFF2-40B4-BE49-F238E27FC236}">
                <a16:creationId xmlns="" xmlns:a16="http://schemas.microsoft.com/office/drawing/2014/main" id="{EFE91E9D-5893-46DD-A9CA-FB1E6FD5313E}"/>
              </a:ext>
            </a:extLst>
          </p:cNvPr>
          <p:cNvSpPr/>
          <p:nvPr/>
        </p:nvSpPr>
        <p:spPr>
          <a:xfrm flipH="1">
            <a:off x="1103318" y="5055103"/>
            <a:ext cx="810528" cy="584846"/>
          </a:xfrm>
          <a:prstGeom prst="homePlate">
            <a:avLst/>
          </a:pr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CD803D51-3237-4A74-9DA7-660B8AA4342F}"/>
              </a:ext>
            </a:extLst>
          </p:cNvPr>
          <p:cNvSpPr txBox="1"/>
          <p:nvPr/>
        </p:nvSpPr>
        <p:spPr>
          <a:xfrm flipH="1">
            <a:off x="1313779" y="5142659"/>
            <a:ext cx="556526" cy="400110"/>
          </a:xfrm>
          <a:prstGeom prst="rect">
            <a:avLst/>
          </a:prstGeom>
          <a:solidFill>
            <a:srgbClr val="53D1DB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6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27A211BD-93C6-4703-9D32-7619EF60DD27}"/>
              </a:ext>
            </a:extLst>
          </p:cNvPr>
          <p:cNvSpPr/>
          <p:nvPr/>
        </p:nvSpPr>
        <p:spPr>
          <a:xfrm>
            <a:off x="2141815" y="5066459"/>
            <a:ext cx="2299027" cy="4622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磨镰擦锄，不误工夫。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="" xmlns:a16="http://schemas.microsoft.com/office/drawing/2014/main" id="{16A16CD3-B8A5-49AD-9FDA-375803FB0A5B}"/>
              </a:ext>
            </a:extLst>
          </p:cNvPr>
          <p:cNvSpPr/>
          <p:nvPr/>
        </p:nvSpPr>
        <p:spPr>
          <a:xfrm flipH="1">
            <a:off x="7014755" y="1422918"/>
            <a:ext cx="4225696" cy="575222"/>
          </a:xfrm>
          <a:prstGeom prst="rect">
            <a:avLst/>
          </a:prstGeom>
          <a:noFill/>
          <a:ln>
            <a:solidFill>
              <a:srgbClr val="A6E3F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箭头: 五边形 39">
            <a:extLst>
              <a:ext uri="{FF2B5EF4-FFF2-40B4-BE49-F238E27FC236}">
                <a16:creationId xmlns="" xmlns:a16="http://schemas.microsoft.com/office/drawing/2014/main" id="{02FA7546-B60F-4DF6-AC80-157F873996D0}"/>
              </a:ext>
            </a:extLst>
          </p:cNvPr>
          <p:cNvSpPr/>
          <p:nvPr/>
        </p:nvSpPr>
        <p:spPr>
          <a:xfrm flipH="1">
            <a:off x="6247769" y="1422918"/>
            <a:ext cx="810528" cy="584846"/>
          </a:xfrm>
          <a:prstGeom prst="homePlate">
            <a:avLst/>
          </a:prstGeom>
          <a:solidFill>
            <a:srgbClr val="53D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="" xmlns:a16="http://schemas.microsoft.com/office/drawing/2014/main" id="{C87DFFBE-BC17-4980-B976-48B1E76D8685}"/>
              </a:ext>
            </a:extLst>
          </p:cNvPr>
          <p:cNvSpPr txBox="1"/>
          <p:nvPr/>
        </p:nvSpPr>
        <p:spPr>
          <a:xfrm flipH="1">
            <a:off x="6458230" y="1510474"/>
            <a:ext cx="556526" cy="400110"/>
          </a:xfrm>
          <a:prstGeom prst="rect">
            <a:avLst/>
          </a:prstGeom>
          <a:solidFill>
            <a:srgbClr val="53D1DB"/>
          </a:solidFill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7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635C01BF-D3C5-49FA-98B5-1AE04175A7F4}"/>
              </a:ext>
            </a:extLst>
          </p:cNvPr>
          <p:cNvSpPr/>
          <p:nvPr/>
        </p:nvSpPr>
        <p:spPr>
          <a:xfrm>
            <a:off x="7286266" y="1434274"/>
            <a:ext cx="203132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磨刀不误砍柴工。</a:t>
            </a: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E9076FA8-657C-45D3-A519-60451D8F728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5212" y="1475160"/>
            <a:ext cx="4762898" cy="476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7786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C35CCB45-9FCA-44D8-AD46-6FFD8BB2F4B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extBox 37">
            <a:extLst>
              <a:ext uri="{FF2B5EF4-FFF2-40B4-BE49-F238E27FC236}">
                <a16:creationId xmlns="" xmlns:a16="http://schemas.microsoft.com/office/drawing/2014/main" id="{AACD2F37-BCBA-4473-AB3C-961FA0FAE473}"/>
              </a:ext>
            </a:extLst>
          </p:cNvPr>
          <p:cNvSpPr txBox="1"/>
          <p:nvPr/>
        </p:nvSpPr>
        <p:spPr>
          <a:xfrm>
            <a:off x="2839069" y="902065"/>
            <a:ext cx="581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目录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C531957B-84B6-4E02-A41D-E1628C54021B}"/>
              </a:ext>
            </a:extLst>
          </p:cNvPr>
          <p:cNvGrpSpPr/>
          <p:nvPr/>
        </p:nvGrpSpPr>
        <p:grpSpPr>
          <a:xfrm>
            <a:off x="4321185" y="781050"/>
            <a:ext cx="4974360" cy="3180755"/>
            <a:chOff x="4321185" y="781050"/>
            <a:chExt cx="4974360" cy="3180755"/>
          </a:xfrm>
        </p:grpSpPr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71E0C11D-12E4-4679-981B-30FB7E053E6E}"/>
                </a:ext>
              </a:extLst>
            </p:cNvPr>
            <p:cNvGrpSpPr/>
            <p:nvPr/>
          </p:nvGrpSpPr>
          <p:grpSpPr>
            <a:xfrm>
              <a:off x="4321185" y="781050"/>
              <a:ext cx="4974360" cy="3180755"/>
              <a:chOff x="4652867" y="598020"/>
              <a:chExt cx="4974360" cy="3180755"/>
            </a:xfrm>
          </p:grpSpPr>
          <p:pic>
            <p:nvPicPr>
              <p:cNvPr id="17" name="图片 16">
                <a:extLst>
                  <a:ext uri="{FF2B5EF4-FFF2-40B4-BE49-F238E27FC236}">
                    <a16:creationId xmlns="" xmlns:a16="http://schemas.microsoft.com/office/drawing/2014/main" id="{5765E371-350D-44D1-8A8A-F4059FDD05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52867" y="598020"/>
                <a:ext cx="954810" cy="716108"/>
              </a:xfrm>
              <a:prstGeom prst="rect">
                <a:avLst/>
              </a:prstGeom>
            </p:spPr>
          </p:pic>
          <p:sp>
            <p:nvSpPr>
              <p:cNvPr id="18" name="矩形 17">
                <a:extLst>
                  <a:ext uri="{FF2B5EF4-FFF2-40B4-BE49-F238E27FC236}">
                    <a16:creationId xmlns="" xmlns:a16="http://schemas.microsoft.com/office/drawing/2014/main" id="{101A58AC-285F-4D2D-8716-08069CCB34C3}"/>
                  </a:ext>
                </a:extLst>
              </p:cNvPr>
              <p:cNvSpPr/>
              <p:nvPr/>
            </p:nvSpPr>
            <p:spPr>
              <a:xfrm>
                <a:off x="4803764" y="1470451"/>
                <a:ext cx="677108" cy="2308324"/>
              </a:xfrm>
              <a:prstGeom prst="rect">
                <a:avLst/>
              </a:prstGeom>
            </p:spPr>
            <p:txBody>
              <a:bodyPr vert="eaVert" wrap="square">
                <a:spAutoFit/>
              </a:bodyPr>
              <a:lstStyle/>
              <a:p>
                <a:pPr algn="dist"/>
                <a:r>
                  <a:rPr lang="zh-CN" altLang="en-US" sz="3200" spc="2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cs typeface="+mn-ea"/>
                    <a:sym typeface="+mn-lt"/>
                  </a:rPr>
                  <a:t>节气详解</a:t>
                </a:r>
              </a:p>
            </p:txBody>
          </p:sp>
          <p:pic>
            <p:nvPicPr>
              <p:cNvPr id="28" name="图片 27">
                <a:extLst>
                  <a:ext uri="{FF2B5EF4-FFF2-40B4-BE49-F238E27FC236}">
                    <a16:creationId xmlns="" xmlns:a16="http://schemas.microsoft.com/office/drawing/2014/main" id="{B5BD5000-1BD1-4E87-B8D5-C30C9619CF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05417" y="598020"/>
                <a:ext cx="954810" cy="716108"/>
              </a:xfrm>
              <a:prstGeom prst="rect">
                <a:avLst/>
              </a:prstGeom>
            </p:spPr>
          </p:pic>
          <p:pic>
            <p:nvPicPr>
              <p:cNvPr id="38" name="图片 37">
                <a:extLst>
                  <a:ext uri="{FF2B5EF4-FFF2-40B4-BE49-F238E27FC236}">
                    <a16:creationId xmlns="" xmlns:a16="http://schemas.microsoft.com/office/drawing/2014/main" id="{47574F4F-153E-4345-8424-18782FFD051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7357967" y="598020"/>
                <a:ext cx="954810" cy="716108"/>
              </a:xfrm>
              <a:prstGeom prst="rect">
                <a:avLst/>
              </a:prstGeom>
            </p:spPr>
          </p:pic>
          <p:pic>
            <p:nvPicPr>
              <p:cNvPr id="39" name="图片 38">
                <a:extLst>
                  <a:ext uri="{FF2B5EF4-FFF2-40B4-BE49-F238E27FC236}">
                    <a16:creationId xmlns="" xmlns:a16="http://schemas.microsoft.com/office/drawing/2014/main" id="{5BFB1BDA-FAB2-421E-B624-793FE6C475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672417" y="598020"/>
                <a:ext cx="954810" cy="716108"/>
              </a:xfrm>
              <a:prstGeom prst="rect">
                <a:avLst/>
              </a:prstGeom>
            </p:spPr>
          </p:pic>
        </p:grp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570560E1-FD10-49DA-B9D4-D582EB9669FE}"/>
                </a:ext>
              </a:extLst>
            </p:cNvPr>
            <p:cNvSpPr/>
            <p:nvPr/>
          </p:nvSpPr>
          <p:spPr>
            <a:xfrm>
              <a:off x="5865404" y="1653481"/>
              <a:ext cx="677108" cy="230832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dist"/>
              <a:r>
                <a:rPr lang="zh-CN" altLang="en-US" sz="32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芒种民俗</a:t>
              </a:r>
            </a:p>
          </p:txBody>
        </p:sp>
        <p:sp>
          <p:nvSpPr>
            <p:cNvPr id="34" name="矩形 33">
              <a:extLst>
                <a:ext uri="{FF2B5EF4-FFF2-40B4-BE49-F238E27FC236}">
                  <a16:creationId xmlns="" xmlns:a16="http://schemas.microsoft.com/office/drawing/2014/main" id="{E5EA5720-0974-46C4-AF39-877F51B39C3A}"/>
                </a:ext>
              </a:extLst>
            </p:cNvPr>
            <p:cNvSpPr/>
            <p:nvPr/>
          </p:nvSpPr>
          <p:spPr>
            <a:xfrm>
              <a:off x="7198130" y="1653481"/>
              <a:ext cx="677108" cy="230832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dist"/>
              <a:r>
                <a:rPr lang="zh-CN" altLang="en-US" sz="32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芒种饮食</a:t>
              </a:r>
            </a:p>
          </p:txBody>
        </p:sp>
        <p:sp>
          <p:nvSpPr>
            <p:cNvPr id="37" name="矩形 36">
              <a:extLst>
                <a:ext uri="{FF2B5EF4-FFF2-40B4-BE49-F238E27FC236}">
                  <a16:creationId xmlns="" xmlns:a16="http://schemas.microsoft.com/office/drawing/2014/main" id="{3E0E4879-835A-4F7D-80A9-B41A0C14FCFE}"/>
                </a:ext>
              </a:extLst>
            </p:cNvPr>
            <p:cNvSpPr/>
            <p:nvPr/>
          </p:nvSpPr>
          <p:spPr>
            <a:xfrm>
              <a:off x="8566052" y="1653481"/>
              <a:ext cx="677108" cy="2308324"/>
            </a:xfrm>
            <a:prstGeom prst="rect">
              <a:avLst/>
            </a:prstGeom>
          </p:spPr>
          <p:txBody>
            <a:bodyPr vert="eaVert" wrap="square">
              <a:spAutoFit/>
            </a:bodyPr>
            <a:lstStyle/>
            <a:p>
              <a:pPr algn="dist"/>
              <a:r>
                <a:rPr lang="zh-CN" altLang="en-US" sz="3200" spc="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芒种谚语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091853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>
            <a:extLst>
              <a:ext uri="{FF2B5EF4-FFF2-40B4-BE49-F238E27FC236}">
                <a16:creationId xmlns="" xmlns:a16="http://schemas.microsoft.com/office/drawing/2014/main" id="{3D8A2668-25BB-4F55-B2E4-F1734CA183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1E035C3A-995F-4971-B873-18CE4BCD0C92}"/>
              </a:ext>
            </a:extLst>
          </p:cNvPr>
          <p:cNvGrpSpPr/>
          <p:nvPr/>
        </p:nvGrpSpPr>
        <p:grpSpPr>
          <a:xfrm>
            <a:off x="3028817" y="3209412"/>
            <a:ext cx="6134367" cy="461665"/>
            <a:chOff x="2781300" y="2891912"/>
            <a:chExt cx="6134367" cy="461665"/>
          </a:xfrm>
        </p:grpSpPr>
        <p:sp>
          <p:nvSpPr>
            <p:cNvPr id="40" name="TextBox 37">
              <a:extLst>
                <a:ext uri="{FF2B5EF4-FFF2-40B4-BE49-F238E27FC236}">
                  <a16:creationId xmlns="" xmlns:a16="http://schemas.microsoft.com/office/drawing/2014/main" id="{089DFE9B-1F3F-4878-8C10-9CB169699097}"/>
                </a:ext>
              </a:extLst>
            </p:cNvPr>
            <p:cNvSpPr txBox="1"/>
            <p:nvPr/>
          </p:nvSpPr>
          <p:spPr>
            <a:xfrm>
              <a:off x="3258421" y="2891912"/>
              <a:ext cx="51934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二十四节气之芒种介绍</a:t>
              </a:r>
            </a:p>
          </p:txBody>
        </p:sp>
        <p:cxnSp>
          <p:nvCxnSpPr>
            <p:cNvPr id="41" name="直接连接符 40">
              <a:extLst>
                <a:ext uri="{FF2B5EF4-FFF2-40B4-BE49-F238E27FC236}">
                  <a16:creationId xmlns="" xmlns:a16="http://schemas.microsoft.com/office/drawing/2014/main" id="{E279A930-F921-4F72-87F4-F0C69C89CF39}"/>
                </a:ext>
              </a:extLst>
            </p:cNvPr>
            <p:cNvCxnSpPr>
              <a:cxnSpLocks/>
            </p:cNvCxnSpPr>
            <p:nvPr/>
          </p:nvCxnSpPr>
          <p:spPr>
            <a:xfrm>
              <a:off x="2781300" y="3120799"/>
              <a:ext cx="45124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>
              <a:extLst>
                <a:ext uri="{FF2B5EF4-FFF2-40B4-BE49-F238E27FC236}">
                  <a16:creationId xmlns="" xmlns:a16="http://schemas.microsoft.com/office/drawing/2014/main" id="{88F9CCA9-9246-4631-8006-7A3770ACE288}"/>
                </a:ext>
              </a:extLst>
            </p:cNvPr>
            <p:cNvCxnSpPr>
              <a:cxnSpLocks/>
            </p:cNvCxnSpPr>
            <p:nvPr/>
          </p:nvCxnSpPr>
          <p:spPr>
            <a:xfrm>
              <a:off x="8464423" y="3120799"/>
              <a:ext cx="451244" cy="0"/>
            </a:xfrm>
            <a:prstGeom prst="line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>
            <a:extLst>
              <a:ext uri="{FF2B5EF4-FFF2-40B4-BE49-F238E27FC236}">
                <a16:creationId xmlns="" xmlns:a16="http://schemas.microsoft.com/office/drawing/2014/main" id="{1B083079-B10F-4A0A-86BE-BAEBD980A1BD}"/>
              </a:ext>
            </a:extLst>
          </p:cNvPr>
          <p:cNvSpPr txBox="1"/>
          <p:nvPr/>
        </p:nvSpPr>
        <p:spPr>
          <a:xfrm>
            <a:off x="2838451" y="3595643"/>
            <a:ext cx="6515100" cy="70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Reply to the conclusion of innovation and Entrepreneurship Reply to the conclusion of innovation</a:t>
            </a:r>
          </a:p>
        </p:txBody>
      </p: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B1E845C9-4025-49AC-BC8B-9EA6935920E4}"/>
              </a:ext>
            </a:extLst>
          </p:cNvPr>
          <p:cNvGrpSpPr/>
          <p:nvPr/>
        </p:nvGrpSpPr>
        <p:grpSpPr>
          <a:xfrm>
            <a:off x="4302869" y="4464307"/>
            <a:ext cx="3586262" cy="369910"/>
            <a:chOff x="4524882" y="4011643"/>
            <a:chExt cx="3735130" cy="369910"/>
          </a:xfrm>
        </p:grpSpPr>
        <p:sp>
          <p:nvSpPr>
            <p:cNvPr id="50" name="矩形: 圆角 49">
              <a:extLst>
                <a:ext uri="{FF2B5EF4-FFF2-40B4-BE49-F238E27FC236}">
                  <a16:creationId xmlns="" xmlns:a16="http://schemas.microsoft.com/office/drawing/2014/main" id="{A93616DB-DA71-4DBC-A915-32EC12A2C0F0}"/>
                </a:ext>
              </a:extLst>
            </p:cNvPr>
            <p:cNvSpPr/>
            <p:nvPr/>
          </p:nvSpPr>
          <p:spPr>
            <a:xfrm>
              <a:off x="4524882" y="4011643"/>
              <a:ext cx="1551982" cy="369910"/>
            </a:xfrm>
            <a:prstGeom prst="roundRect">
              <a:avLst/>
            </a:prstGeom>
            <a:solidFill>
              <a:srgbClr val="F0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TextBox 37">
              <a:extLst>
                <a:ext uri="{FF2B5EF4-FFF2-40B4-BE49-F238E27FC236}">
                  <a16:creationId xmlns="" xmlns:a16="http://schemas.microsoft.com/office/drawing/2014/main" id="{AEA5FD06-1201-4610-9DD4-B864F144B8DB}"/>
                </a:ext>
              </a:extLst>
            </p:cNvPr>
            <p:cNvSpPr txBox="1"/>
            <p:nvPr/>
          </p:nvSpPr>
          <p:spPr>
            <a:xfrm>
              <a:off x="4587855" y="4034344"/>
              <a:ext cx="15654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老师</a:t>
              </a:r>
              <a:r>
                <a:rPr lang="zh-CN" altLang="en-US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：</a:t>
              </a: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优品</a:t>
              </a:r>
              <a:r>
                <a:rPr lang="en-US" altLang="zh-CN" sz="160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矩形: 圆角 52">
              <a:extLst>
                <a:ext uri="{FF2B5EF4-FFF2-40B4-BE49-F238E27FC236}">
                  <a16:creationId xmlns="" xmlns:a16="http://schemas.microsoft.com/office/drawing/2014/main" id="{E4555AA6-8EFB-4086-9DB7-8722124F66C3}"/>
                </a:ext>
              </a:extLst>
            </p:cNvPr>
            <p:cNvSpPr/>
            <p:nvPr/>
          </p:nvSpPr>
          <p:spPr>
            <a:xfrm>
              <a:off x="6631546" y="4011643"/>
              <a:ext cx="1551982" cy="369910"/>
            </a:xfrm>
            <a:prstGeom prst="roundRect">
              <a:avLst/>
            </a:prstGeom>
            <a:solidFill>
              <a:srgbClr val="F0B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TextBox 37">
              <a:extLst>
                <a:ext uri="{FF2B5EF4-FFF2-40B4-BE49-F238E27FC236}">
                  <a16:creationId xmlns="" xmlns:a16="http://schemas.microsoft.com/office/drawing/2014/main" id="{E67C37B4-8AC9-4583-A0CD-E4C9204CFBD1}"/>
                </a:ext>
              </a:extLst>
            </p:cNvPr>
            <p:cNvSpPr txBox="1"/>
            <p:nvPr/>
          </p:nvSpPr>
          <p:spPr>
            <a:xfrm>
              <a:off x="6694518" y="4034344"/>
              <a:ext cx="156549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日期：</a:t>
              </a:r>
              <a:r>
                <a:rPr lang="en-US" altLang="zh-CN" sz="1600" dirty="0">
                  <a:solidFill>
                    <a:schemeClr val="bg1"/>
                  </a:solidFill>
                  <a:cs typeface="+mn-ea"/>
                  <a:sym typeface="+mn-lt"/>
                </a:rPr>
                <a:t>20XX.X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7425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995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F5A2450-17C9-4588-9642-489110F443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BC80D9EB-0F1C-41CB-8095-82CFABFBF2E3}"/>
              </a:ext>
            </a:extLst>
          </p:cNvPr>
          <p:cNvGrpSpPr/>
          <p:nvPr/>
        </p:nvGrpSpPr>
        <p:grpSpPr>
          <a:xfrm>
            <a:off x="3580118" y="1253938"/>
            <a:ext cx="5031764" cy="646331"/>
            <a:chOff x="2819400" y="1290935"/>
            <a:chExt cx="5031764" cy="646331"/>
          </a:xfrm>
        </p:grpSpPr>
        <p:sp>
          <p:nvSpPr>
            <p:cNvPr id="33" name="TextBox 37">
              <a:extLst>
                <a:ext uri="{FF2B5EF4-FFF2-40B4-BE49-F238E27FC236}">
                  <a16:creationId xmlns="" xmlns:a16="http://schemas.microsoft.com/office/drawing/2014/main" id="{961C95EF-8D83-4169-BBC2-5016F12CBD03}"/>
                </a:ext>
              </a:extLst>
            </p:cNvPr>
            <p:cNvSpPr txBox="1"/>
            <p:nvPr/>
          </p:nvSpPr>
          <p:spPr>
            <a:xfrm>
              <a:off x="4392927" y="1290935"/>
              <a:ext cx="19126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第一章</a:t>
              </a:r>
            </a:p>
          </p:txBody>
        </p: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AA57E03C-9D84-41E1-BDC4-006A553E1E46}"/>
                </a:ext>
              </a:extLst>
            </p:cNvPr>
            <p:cNvCxnSpPr/>
            <p:nvPr/>
          </p:nvCxnSpPr>
          <p:spPr>
            <a:xfrm>
              <a:off x="2819400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34B0AF"/>
                  </a:gs>
                  <a:gs pos="0">
                    <a:srgbClr val="34B0A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0656A534-E835-4C22-A979-7B1F0B20CA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0964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34B0AF"/>
                  </a:gs>
                  <a:gs pos="0">
                    <a:srgbClr val="34B0A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37">
            <a:extLst>
              <a:ext uri="{FF2B5EF4-FFF2-40B4-BE49-F238E27FC236}">
                <a16:creationId xmlns="" xmlns:a16="http://schemas.microsoft.com/office/drawing/2014/main" id="{3863802F-987F-4EBE-BC7B-5172DD5FD0DF}"/>
              </a:ext>
            </a:extLst>
          </p:cNvPr>
          <p:cNvSpPr txBox="1"/>
          <p:nvPr/>
        </p:nvSpPr>
        <p:spPr>
          <a:xfrm>
            <a:off x="3517909" y="2032084"/>
            <a:ext cx="5156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节气详解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A46E361B-A9E9-4F0F-B9D2-BA657E233812}"/>
              </a:ext>
            </a:extLst>
          </p:cNvPr>
          <p:cNvSpPr txBox="1"/>
          <p:nvPr/>
        </p:nvSpPr>
        <p:spPr>
          <a:xfrm>
            <a:off x="2865743" y="3310918"/>
            <a:ext cx="6460514" cy="70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Reply to the conclusion of innovation and Entrepreneurship Reply to the conclusion of innovation</a:t>
            </a:r>
          </a:p>
        </p:txBody>
      </p:sp>
    </p:spTree>
    <p:extLst>
      <p:ext uri="{BB962C8B-B14F-4D97-AF65-F5344CB8AC3E}">
        <p14:creationId xmlns:p14="http://schemas.microsoft.com/office/powerpoint/2010/main" val="153145360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6646D26D-65D3-4023-B89B-BC6756156DB5}"/>
              </a:ext>
            </a:extLst>
          </p:cNvPr>
          <p:cNvSpPr/>
          <p:nvPr/>
        </p:nvSpPr>
        <p:spPr>
          <a:xfrm>
            <a:off x="1162050" y="1421287"/>
            <a:ext cx="9906000" cy="3988913"/>
          </a:xfrm>
          <a:prstGeom prst="rect">
            <a:avLst/>
          </a:prstGeom>
          <a:noFill/>
          <a:ln>
            <a:solidFill>
              <a:srgbClr val="53D1D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06FC1D0A-35EF-49F2-BA0A-6331C3E1E568}"/>
              </a:ext>
            </a:extLst>
          </p:cNvPr>
          <p:cNvGrpSpPr/>
          <p:nvPr/>
        </p:nvGrpSpPr>
        <p:grpSpPr>
          <a:xfrm>
            <a:off x="1162050" y="1447800"/>
            <a:ext cx="9906000" cy="400110"/>
            <a:chOff x="1162050" y="1447800"/>
            <a:chExt cx="9906000" cy="400110"/>
          </a:xfrm>
          <a:solidFill>
            <a:srgbClr val="53D1DB"/>
          </a:solidFill>
        </p:grpSpPr>
        <p:sp>
          <p:nvSpPr>
            <p:cNvPr id="14" name="TextBox 11">
              <a:extLst>
                <a:ext uri="{FF2B5EF4-FFF2-40B4-BE49-F238E27FC236}">
                  <a16:creationId xmlns="" xmlns:a16="http://schemas.microsoft.com/office/drawing/2014/main" id="{5F5F47C6-E5F1-4D4D-8A90-564F976A892A}"/>
                </a:ext>
              </a:extLst>
            </p:cNvPr>
            <p:cNvSpPr txBox="1"/>
            <p:nvPr/>
          </p:nvSpPr>
          <p:spPr>
            <a:xfrm>
              <a:off x="1162050" y="1447800"/>
              <a:ext cx="9906000" cy="373597"/>
            </a:xfrm>
            <a:prstGeom prst="roundRect">
              <a:avLst>
                <a:gd name="adj" fmla="val 0"/>
              </a:avLst>
            </a:prstGeom>
            <a:grpFill/>
            <a:ln>
              <a:noFill/>
            </a:ln>
            <a:effectLst/>
          </p:spPr>
          <p:txBody>
            <a:bodyPr wrap="square" rtlCol="0" anchor="ctr" anchorCtr="0">
              <a:noAutofit/>
            </a:bodyPr>
            <a:lstStyle/>
            <a:p>
              <a:pPr algn="ctr"/>
              <a:endParaRPr lang="zh-CN" altLang="en-US" sz="3467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C30E9C24-C4D7-4ABC-BC12-A63D60992995}"/>
                </a:ext>
              </a:extLst>
            </p:cNvPr>
            <p:cNvSpPr txBox="1"/>
            <p:nvPr/>
          </p:nvSpPr>
          <p:spPr>
            <a:xfrm>
              <a:off x="2228850" y="1447800"/>
              <a:ext cx="8343899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芒种</a:t>
              </a: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上声</a:t>
              </a: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】</a:t>
              </a: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，五月节。谓有芒之种谷可稼种</a:t>
              </a: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【</a:t>
              </a: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去声</a:t>
              </a:r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】</a:t>
              </a:r>
              <a:r>
                <a:rPr lang="zh-CN" altLang="en-US" sz="2000" b="1" dirty="0">
                  <a:solidFill>
                    <a:schemeClr val="bg1"/>
                  </a:solidFill>
                  <a:cs typeface="+mn-ea"/>
                  <a:sym typeface="+mn-lt"/>
                </a:rPr>
                <a:t>矣。</a:t>
              </a:r>
            </a:p>
          </p:txBody>
        </p:sp>
      </p:grp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1F549DD4-0062-40E3-ADFD-7858CB33CC1C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554061" y="2159197"/>
            <a:ext cx="9723539" cy="99741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algn="l" fontAlgn="auto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芒种，是农历二十四节气中的第9个节气，此时太阳到达黄经75度。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="" xmlns:a16="http://schemas.microsoft.com/office/drawing/2014/main" id="{EE60BD33-0965-44D0-BF88-60A346F9404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84087" y="3174481"/>
            <a:ext cx="9045813" cy="2348319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 algn="l" fontAlgn="auto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cs typeface="+mn-ea"/>
                <a:sym typeface="+mn-lt"/>
              </a:rPr>
              <a:t>芒种的“芒”字，是指麦类等有芒植物的收获，芒种的“种”字，是指谷黍类作物播种的节令。“芒种”二字谐音，表明一切作物都在“忙种”了。所以，“芒种”也称为“忙种”，农民间也称其为“忙着种”。“芒种”到来预示着农民开始了忙碌的田间生活。</a:t>
            </a:r>
          </a:p>
        </p:txBody>
      </p:sp>
    </p:spTree>
    <p:extLst>
      <p:ext uri="{BB962C8B-B14F-4D97-AF65-F5344CB8AC3E}">
        <p14:creationId xmlns:p14="http://schemas.microsoft.com/office/powerpoint/2010/main" val="698751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FC8944EC-EAFF-4AEE-B73B-3A00A84C384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05675" y="1587297"/>
            <a:ext cx="3886200" cy="369189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6B3BC3B4-68F3-4BCC-B402-D5084CF3617A}"/>
              </a:ext>
            </a:extLst>
          </p:cNvPr>
          <p:cNvSpPr txBox="1"/>
          <p:nvPr/>
        </p:nvSpPr>
        <p:spPr>
          <a:xfrm>
            <a:off x="1009650" y="1623492"/>
            <a:ext cx="6331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4572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螳螂生。螳螂，草虫也，饮风食露，感一阴之气而生，能捕蝉而食，故又名杀虫；曰天马，言其飞捷如马也；曰斧虫，以前二足如斧也，尚名不一，各随其地而称之。深秋生子于林木闲，一壳百子，至此时则破壳而出，药中桑螵蛸是也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F425DA6-0363-403C-A0D7-C0E5BA9EDD94}"/>
              </a:ext>
            </a:extLst>
          </p:cNvPr>
          <p:cNvSpPr txBox="1"/>
          <p:nvPr/>
        </p:nvSpPr>
        <p:spPr>
          <a:xfrm>
            <a:off x="981075" y="3769123"/>
            <a:ext cx="6464462" cy="1526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defTabSz="457200">
              <a:lnSpc>
                <a:spcPct val="150000"/>
              </a:lnSpc>
              <a:buFont typeface="Wingdings" panose="05000000000000000000" pitchFamily="2" charset="2"/>
              <a:buChar char="p"/>
              <a:defRPr/>
            </a:pP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鵙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【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音局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】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始鸣。鵙，百劳也，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本草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作博劳；朱子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孟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注曰：博劳，恶声之鸟，盖枭类也。曹子建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恶鸟论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：百劳以五月鸣，其声鵙鵙然，故以之立名，似俗称浊温。故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埤雅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禽经注云：伯劳不能翱翔，直飞而已。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毛诗</a:t>
            </a:r>
            <a:r>
              <a:rPr lang="en-US" altLang="zh-CN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曰：七月鸣鵙。盖周七月夏五月也。</a:t>
            </a:r>
          </a:p>
        </p:txBody>
      </p:sp>
    </p:spTree>
    <p:extLst>
      <p:ext uri="{BB962C8B-B14F-4D97-AF65-F5344CB8AC3E}">
        <p14:creationId xmlns:p14="http://schemas.microsoft.com/office/powerpoint/2010/main" val="4124138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00F8CB9D-570D-4B51-B3F1-DC34B7FC1636}"/>
              </a:ext>
            </a:extLst>
          </p:cNvPr>
          <p:cNvGrpSpPr/>
          <p:nvPr/>
        </p:nvGrpSpPr>
        <p:grpSpPr>
          <a:xfrm>
            <a:off x="1010104" y="1292348"/>
            <a:ext cx="9970406" cy="649263"/>
            <a:chOff x="1010104" y="1406648"/>
            <a:chExt cx="9970406" cy="649263"/>
          </a:xfrm>
        </p:grpSpPr>
        <p:cxnSp>
          <p:nvCxnSpPr>
            <p:cNvPr id="2" name="直接连接符 1">
              <a:extLst>
                <a:ext uri="{FF2B5EF4-FFF2-40B4-BE49-F238E27FC236}">
                  <a16:creationId xmlns="" xmlns:a16="http://schemas.microsoft.com/office/drawing/2014/main" id="{53F8E9BB-8F75-408C-95F8-AE553CBE8E87}"/>
                </a:ext>
              </a:extLst>
            </p:cNvPr>
            <p:cNvCxnSpPr>
              <a:cxnSpLocks/>
            </p:cNvCxnSpPr>
            <p:nvPr/>
          </p:nvCxnSpPr>
          <p:spPr>
            <a:xfrm>
              <a:off x="1010104" y="1717198"/>
              <a:ext cx="9970406" cy="0"/>
            </a:xfrm>
            <a:prstGeom prst="line">
              <a:avLst/>
            </a:prstGeom>
            <a:ln w="28575">
              <a:solidFill>
                <a:srgbClr val="53D1DB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任意多边形: 形状 2">
              <a:extLst>
                <a:ext uri="{FF2B5EF4-FFF2-40B4-BE49-F238E27FC236}">
                  <a16:creationId xmlns="" xmlns:a16="http://schemas.microsoft.com/office/drawing/2014/main" id="{BB1DC35F-8B83-449A-9824-CB085296C83A}"/>
                </a:ext>
              </a:extLst>
            </p:cNvPr>
            <p:cNvSpPr/>
            <p:nvPr/>
          </p:nvSpPr>
          <p:spPr>
            <a:xfrm>
              <a:off x="2518683" y="1406648"/>
              <a:ext cx="6953248" cy="649257"/>
            </a:xfrm>
            <a:custGeom>
              <a:avLst/>
              <a:gdLst>
                <a:gd name="connsiteX0" fmla="*/ 241650 w 3253610"/>
                <a:gd name="connsiteY0" fmla="*/ 0 h 459845"/>
                <a:gd name="connsiteX1" fmla="*/ 3025010 w 3253610"/>
                <a:gd name="connsiteY1" fmla="*/ 0 h 459845"/>
                <a:gd name="connsiteX2" fmla="*/ 3025010 w 3253610"/>
                <a:gd name="connsiteY2" fmla="*/ 2645 h 459845"/>
                <a:gd name="connsiteX3" fmla="*/ 3253610 w 3253610"/>
                <a:gd name="connsiteY3" fmla="*/ 231245 h 459845"/>
                <a:gd name="connsiteX4" fmla="*/ 3025010 w 3253610"/>
                <a:gd name="connsiteY4" fmla="*/ 459845 h 459845"/>
                <a:gd name="connsiteX5" fmla="*/ 2998773 w 3253610"/>
                <a:gd name="connsiteY5" fmla="*/ 457200 h 459845"/>
                <a:gd name="connsiteX6" fmla="*/ 254838 w 3253610"/>
                <a:gd name="connsiteY6" fmla="*/ 457200 h 459845"/>
                <a:gd name="connsiteX7" fmla="*/ 228600 w 3253610"/>
                <a:gd name="connsiteY7" fmla="*/ 459845 h 459845"/>
                <a:gd name="connsiteX8" fmla="*/ 0 w 3253610"/>
                <a:gd name="connsiteY8" fmla="*/ 231245 h 459845"/>
                <a:gd name="connsiteX9" fmla="*/ 228600 w 3253610"/>
                <a:gd name="connsiteY9" fmla="*/ 2645 h 459845"/>
                <a:gd name="connsiteX10" fmla="*/ 241650 w 3253610"/>
                <a:gd name="connsiteY10" fmla="*/ 3961 h 459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53610" h="459845">
                  <a:moveTo>
                    <a:pt x="241650" y="0"/>
                  </a:moveTo>
                  <a:lnTo>
                    <a:pt x="3025010" y="0"/>
                  </a:lnTo>
                  <a:lnTo>
                    <a:pt x="3025010" y="2645"/>
                  </a:lnTo>
                  <a:cubicBezTo>
                    <a:pt x="3151262" y="2645"/>
                    <a:pt x="3253610" y="104993"/>
                    <a:pt x="3253610" y="231245"/>
                  </a:cubicBezTo>
                  <a:cubicBezTo>
                    <a:pt x="3253610" y="357497"/>
                    <a:pt x="3151262" y="459845"/>
                    <a:pt x="3025010" y="459845"/>
                  </a:cubicBezTo>
                  <a:lnTo>
                    <a:pt x="2998773" y="457200"/>
                  </a:lnTo>
                  <a:lnTo>
                    <a:pt x="254838" y="457200"/>
                  </a:lnTo>
                  <a:lnTo>
                    <a:pt x="228600" y="459845"/>
                  </a:lnTo>
                  <a:cubicBezTo>
                    <a:pt x="102348" y="459845"/>
                    <a:pt x="0" y="357497"/>
                    <a:pt x="0" y="231245"/>
                  </a:cubicBezTo>
                  <a:cubicBezTo>
                    <a:pt x="0" y="104993"/>
                    <a:pt x="102348" y="2645"/>
                    <a:pt x="228600" y="2645"/>
                  </a:cubicBezTo>
                  <a:lnTo>
                    <a:pt x="241650" y="3961"/>
                  </a:lnTo>
                  <a:close/>
                </a:path>
              </a:pathLst>
            </a:custGeom>
            <a:solidFill>
              <a:srgbClr val="53D1D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E21422D9-1239-43CD-96DE-EF8683D82686}"/>
                </a:ext>
              </a:extLst>
            </p:cNvPr>
            <p:cNvSpPr txBox="1"/>
            <p:nvPr/>
          </p:nvSpPr>
          <p:spPr>
            <a:xfrm>
              <a:off x="2925990" y="1471136"/>
              <a:ext cx="634002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芒种时节雨量充沛，气温显著升高。常见的天气灾害有龙卷风、冰雹、大风、暴雨、干旱等。</a:t>
              </a:r>
            </a:p>
          </p:txBody>
        </p:sp>
      </p:grp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FF52318-D0BB-412E-A22A-9BB5627901EA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917441" y="2225767"/>
            <a:ext cx="10357118" cy="843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芒种时节沿江多雨，黄淮平原也即将进入雨季。华南东南季风雨带稳定，是一年中降水量最多的时节。长江中下游地区先后进入梅雨季节，雨日多，雨量大，日照少，有时还伴有低温。西南地区从</a:t>
            </a:r>
            <a:r>
              <a:rPr lang="en-US" altLang="zh-CN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</a:t>
            </a: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月份也开始进入了一年中的多雨季节。此时，西南西部的高原地区冰雹天气开始增多。</a:t>
            </a:r>
            <a:endParaRPr lang="zh-CN" altLang="en-US" sz="1600" spc="200" dirty="0">
              <a:solidFill>
                <a:schemeClr val="tx1">
                  <a:lumMod val="75000"/>
                  <a:lumOff val="25000"/>
                </a:schemeClr>
              </a:solidFill>
              <a:uFillTx/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AC7F18E8-2802-44D8-A1FA-3A744926157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71631" y="3397604"/>
            <a:ext cx="10357118" cy="843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芒种后，中国华南东南季风雨带稳定，是一年中降水量最多的时节，长江中下游地区先后进入梅雨季节，雨日多，雨量大，日照少，有时还伴有低温。宋人范成大的</a:t>
            </a:r>
            <a:r>
              <a:rPr lang="en-US" altLang="zh-CN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芒种后积雨骤冷</a:t>
            </a:r>
            <a:r>
              <a:rPr lang="en-US" altLang="zh-CN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诗：“梅霖倾泻九河翻，百渎交流海面宽。良苦吴农田下湿，年年披絮播秧寒。”绘出了阴雨连绵不止，河满沟平，农夫冒着寒冷身披棉絮播秧忙的画面。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="" xmlns:a16="http://schemas.microsoft.com/office/drawing/2014/main" id="{05D5628A-4341-4380-9212-74BFE05F87D7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71631" y="4890489"/>
            <a:ext cx="10357118" cy="84391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zh-CN" altLang="en-US" sz="1600" spc="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在此期间，除了青藏高原和黑龙江最北部的一些地区，还没有真正进入夏季以外，大部分地区的人们，一般来说都能够体验到夏天的炎热。</a:t>
            </a:r>
          </a:p>
        </p:txBody>
      </p:sp>
    </p:spTree>
    <p:extLst>
      <p:ext uri="{BB962C8B-B14F-4D97-AF65-F5344CB8AC3E}">
        <p14:creationId xmlns:p14="http://schemas.microsoft.com/office/powerpoint/2010/main" val="1628470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ageCurlDoubl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34B94AA8-8A11-4F25-B47A-1F1245E28C9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BC80D9EB-0F1C-41CB-8095-82CFABFBF2E3}"/>
              </a:ext>
            </a:extLst>
          </p:cNvPr>
          <p:cNvGrpSpPr/>
          <p:nvPr/>
        </p:nvGrpSpPr>
        <p:grpSpPr>
          <a:xfrm>
            <a:off x="3580118" y="1253938"/>
            <a:ext cx="5031764" cy="646331"/>
            <a:chOff x="2819400" y="1290935"/>
            <a:chExt cx="5031764" cy="646331"/>
          </a:xfrm>
        </p:grpSpPr>
        <p:sp>
          <p:nvSpPr>
            <p:cNvPr id="33" name="TextBox 37">
              <a:extLst>
                <a:ext uri="{FF2B5EF4-FFF2-40B4-BE49-F238E27FC236}">
                  <a16:creationId xmlns="" xmlns:a16="http://schemas.microsoft.com/office/drawing/2014/main" id="{961C95EF-8D83-4169-BBC2-5016F12CBD03}"/>
                </a:ext>
              </a:extLst>
            </p:cNvPr>
            <p:cNvSpPr txBox="1"/>
            <p:nvPr/>
          </p:nvSpPr>
          <p:spPr>
            <a:xfrm>
              <a:off x="4392927" y="1290935"/>
              <a:ext cx="19126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第二章</a:t>
              </a:r>
            </a:p>
          </p:txBody>
        </p:sp>
        <p:cxnSp>
          <p:nvCxnSpPr>
            <p:cNvPr id="38" name="直接连接符 37">
              <a:extLst>
                <a:ext uri="{FF2B5EF4-FFF2-40B4-BE49-F238E27FC236}">
                  <a16:creationId xmlns="" xmlns:a16="http://schemas.microsoft.com/office/drawing/2014/main" id="{AA57E03C-9D84-41E1-BDC4-006A553E1E46}"/>
                </a:ext>
              </a:extLst>
            </p:cNvPr>
            <p:cNvCxnSpPr/>
            <p:nvPr/>
          </p:nvCxnSpPr>
          <p:spPr>
            <a:xfrm>
              <a:off x="2819400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34B0AF"/>
                  </a:gs>
                  <a:gs pos="0">
                    <a:srgbClr val="34B0A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>
              <a:extLst>
                <a:ext uri="{FF2B5EF4-FFF2-40B4-BE49-F238E27FC236}">
                  <a16:creationId xmlns="" xmlns:a16="http://schemas.microsoft.com/office/drawing/2014/main" id="{0656A534-E835-4C22-A979-7B1F0B20CAB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50964" y="1600200"/>
              <a:ext cx="1600200" cy="0"/>
            </a:xfrm>
            <a:prstGeom prst="line">
              <a:avLst/>
            </a:prstGeom>
            <a:ln w="57150">
              <a:gradFill flip="none" rotWithShape="1">
                <a:gsLst>
                  <a:gs pos="100000">
                    <a:srgbClr val="34B0AF"/>
                  </a:gs>
                  <a:gs pos="0">
                    <a:srgbClr val="34B0AF">
                      <a:alpha val="0"/>
                    </a:srgb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37">
            <a:extLst>
              <a:ext uri="{FF2B5EF4-FFF2-40B4-BE49-F238E27FC236}">
                <a16:creationId xmlns="" xmlns:a16="http://schemas.microsoft.com/office/drawing/2014/main" id="{3863802F-987F-4EBE-BC7B-5172DD5FD0DF}"/>
              </a:ext>
            </a:extLst>
          </p:cNvPr>
          <p:cNvSpPr txBox="1"/>
          <p:nvPr/>
        </p:nvSpPr>
        <p:spPr>
          <a:xfrm>
            <a:off x="3517909" y="2032084"/>
            <a:ext cx="5156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7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芒种民俗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A46E361B-A9E9-4F0F-B9D2-BA657E233812}"/>
              </a:ext>
            </a:extLst>
          </p:cNvPr>
          <p:cNvSpPr txBox="1"/>
          <p:nvPr/>
        </p:nvSpPr>
        <p:spPr>
          <a:xfrm>
            <a:off x="2865743" y="3310918"/>
            <a:ext cx="6460514" cy="70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Reply to the conclusion of innovation and Entrepreneurship Reply to the conclusion of innovation</a:t>
            </a:r>
          </a:p>
        </p:txBody>
      </p:sp>
    </p:spTree>
    <p:extLst>
      <p:ext uri="{BB962C8B-B14F-4D97-AF65-F5344CB8AC3E}">
        <p14:creationId xmlns:p14="http://schemas.microsoft.com/office/powerpoint/2010/main" val="3656459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drap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B0EB682-85CB-43EF-B6C7-41833E3A3EC3}"/>
              </a:ext>
            </a:extLst>
          </p:cNvPr>
          <p:cNvSpPr txBox="1"/>
          <p:nvPr/>
        </p:nvSpPr>
        <p:spPr>
          <a:xfrm>
            <a:off x="4049940" y="1413986"/>
            <a:ext cx="6340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农历二月初二日花朝节上迎花神。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96DA8707-34D6-4062-AA4B-5F5E5450BD21}"/>
              </a:ext>
            </a:extLst>
          </p:cNvPr>
          <p:cNvGrpSpPr/>
          <p:nvPr/>
        </p:nvGrpSpPr>
        <p:grpSpPr>
          <a:xfrm>
            <a:off x="1181100" y="2043781"/>
            <a:ext cx="9925050" cy="1042319"/>
            <a:chOff x="1389377" y="2213381"/>
            <a:chExt cx="4001773" cy="2770070"/>
          </a:xfrm>
        </p:grpSpPr>
        <p:sp>
          <p:nvSpPr>
            <p:cNvPr id="4" name="矩形: 圆角 3">
              <a:extLst>
                <a:ext uri="{FF2B5EF4-FFF2-40B4-BE49-F238E27FC236}">
                  <a16:creationId xmlns="" xmlns:a16="http://schemas.microsoft.com/office/drawing/2014/main" id="{D0531124-9EF8-4DCF-B54D-AB535DFD497B}"/>
                </a:ext>
              </a:extLst>
            </p:cNvPr>
            <p:cNvSpPr/>
            <p:nvPr/>
          </p:nvSpPr>
          <p:spPr>
            <a:xfrm>
              <a:off x="1389377" y="2213381"/>
              <a:ext cx="4001773" cy="2770070"/>
            </a:xfrm>
            <a:prstGeom prst="roundRect">
              <a:avLst/>
            </a:prstGeom>
            <a:noFill/>
            <a:ln>
              <a:solidFill>
                <a:srgbClr val="53D1DB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="" xmlns:a16="http://schemas.microsoft.com/office/drawing/2014/main" id="{F6933729-1686-4DA3-94E4-5C700E530CCD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1606072" y="2555050"/>
              <a:ext cx="3568382" cy="7060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uFillTx/>
                  <a:cs typeface="+mn-ea"/>
                  <a:sym typeface="+mn-lt"/>
                </a:rPr>
                <a:t>芒种已近五月间，百花开始凋残、零落，民间多在芒种日举行祭祀花神仪式，饯送花神归位，同时表达对花神的感激之情，盼望来年再次相会。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A5F2277B-F7C3-4428-AFEC-94E8C2352D94}"/>
              </a:ext>
            </a:extLst>
          </p:cNvPr>
          <p:cNvGrpSpPr/>
          <p:nvPr/>
        </p:nvGrpSpPr>
        <p:grpSpPr>
          <a:xfrm>
            <a:off x="1181100" y="3238500"/>
            <a:ext cx="9925050" cy="2228850"/>
            <a:chOff x="1389377" y="2213381"/>
            <a:chExt cx="4001773" cy="5923398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6F06A1FD-F1A5-4AF4-BAD7-7863AC04360B}"/>
                </a:ext>
              </a:extLst>
            </p:cNvPr>
            <p:cNvSpPr/>
            <p:nvPr/>
          </p:nvSpPr>
          <p:spPr>
            <a:xfrm>
              <a:off x="1389377" y="2213381"/>
              <a:ext cx="4001773" cy="5923398"/>
            </a:xfrm>
            <a:prstGeom prst="roundRect">
              <a:avLst/>
            </a:prstGeom>
            <a:noFill/>
            <a:ln>
              <a:solidFill>
                <a:srgbClr val="53D1DB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49D6AC8C-3B19-4E35-92A6-891D027900F6}"/>
                </a:ext>
              </a:extLst>
            </p:cNvPr>
            <p:cNvSpPr txBox="1"/>
            <p:nvPr>
              <p:custDataLst>
                <p:tags r:id="rId1"/>
              </p:custDataLst>
            </p:nvPr>
          </p:nvSpPr>
          <p:spPr>
            <a:xfrm>
              <a:off x="1597804" y="2706933"/>
              <a:ext cx="3568382" cy="70608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此俗今已不存，但从著名小说家曹雪芹的</a:t>
              </a:r>
              <a:r>
                <a:rPr lang="en-US" altLang="zh-CN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《</a:t>
              </a:r>
              <a:r>
                <a:rPr lang="zh-CN" altLang="en-US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红楼梦</a:t>
              </a:r>
              <a:r>
                <a:rPr lang="en-US" altLang="zh-CN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》</a:t>
              </a:r>
              <a:r>
                <a:rPr lang="zh-CN" altLang="en-US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第二十七回中可窥见一斑：“（大观园中）那些女孩子们，或用花瓣柳枝编成轿马的，或用绫锦纱罗叠成千旄旌幢的，都用彩线系了。每一棵树上，每一枝花上，都系了这些物事。满园里绣带飘飘，花枝招展，更兼这些人打扮得桃羞杏让，燕妒莺惭，一时也道不尽。</a:t>
              </a:r>
              <a:r>
                <a:rPr lang="en-US" altLang="zh-CN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……”“</a:t>
              </a:r>
              <a:r>
                <a:rPr lang="zh-CN" altLang="en-US" sz="1600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千旄旌幢”中“千”即盾牌；旄，旌，幢，都是古代的旗子。由此可见大户人家芒种节为花神饯行的热闹场面。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05670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8">
            <a:extLst>
              <a:ext uri="{FF2B5EF4-FFF2-40B4-BE49-F238E27FC236}">
                <a16:creationId xmlns="" xmlns:a16="http://schemas.microsoft.com/office/drawing/2014/main" id="{5BAE646C-A9D0-41DC-BD50-BF226178B0C5}"/>
              </a:ext>
            </a:extLst>
          </p:cNvPr>
          <p:cNvSpPr txBox="1"/>
          <p:nvPr/>
        </p:nvSpPr>
        <p:spPr>
          <a:xfrm>
            <a:off x="1675975" y="1631262"/>
            <a:ext cx="8840049" cy="421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defTabSz="457200">
              <a:lnSpc>
                <a:spcPct val="150000"/>
              </a:lnSpc>
              <a:defRPr/>
            </a:pPr>
            <a:r>
              <a:rPr lang="zh-CN" altLang="en-US" sz="1600" kern="0" dirty="0">
                <a:solidFill>
                  <a:prstClr val="black">
                    <a:lumMod val="65000"/>
                    <a:lumOff val="35000"/>
                  </a:prstClr>
                </a:solidFill>
                <a:cs typeface="+mn-ea"/>
                <a:sym typeface="+mn-lt"/>
              </a:rPr>
              <a:t>在南方，每年五、六月是梅子成熟的季节，三国时有“青梅煮酒论英雄”的典故。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53361A3-B01D-4DB8-818F-42A1C900E783}"/>
              </a:ext>
            </a:extLst>
          </p:cNvPr>
          <p:cNvGrpSpPr/>
          <p:nvPr/>
        </p:nvGrpSpPr>
        <p:grpSpPr>
          <a:xfrm>
            <a:off x="1949449" y="2261873"/>
            <a:ext cx="4064000" cy="3429000"/>
            <a:chOff x="4063999" y="2185673"/>
            <a:chExt cx="4064000" cy="3429000"/>
          </a:xfrm>
          <a:solidFill>
            <a:srgbClr val="53D1DB"/>
          </a:solidFill>
        </p:grpSpPr>
        <p:sp>
          <p:nvSpPr>
            <p:cNvPr id="2" name="Rectangle 12">
              <a:extLst>
                <a:ext uri="{FF2B5EF4-FFF2-40B4-BE49-F238E27FC236}">
                  <a16:creationId xmlns="" xmlns:a16="http://schemas.microsoft.com/office/drawing/2014/main" id="{711AD20E-3E05-4D17-B4D7-563E45B532E1}"/>
                </a:ext>
              </a:extLst>
            </p:cNvPr>
            <p:cNvSpPr/>
            <p:nvPr/>
          </p:nvSpPr>
          <p:spPr>
            <a:xfrm>
              <a:off x="4063999" y="2185673"/>
              <a:ext cx="4064000" cy="3429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TextBox 50">
              <a:extLst>
                <a:ext uri="{FF2B5EF4-FFF2-40B4-BE49-F238E27FC236}">
                  <a16:creationId xmlns="" xmlns:a16="http://schemas.microsoft.com/office/drawing/2014/main" id="{CB96FF21-6563-41F9-8EC1-D8F26DA734D8}"/>
                </a:ext>
              </a:extLst>
            </p:cNvPr>
            <p:cNvSpPr txBox="1"/>
            <p:nvPr/>
          </p:nvSpPr>
          <p:spPr>
            <a:xfrm>
              <a:off x="4451290" y="2739071"/>
              <a:ext cx="3187760" cy="2308324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lvl="0" algn="ctr" defTabSz="457200">
                <a:lnSpc>
                  <a:spcPct val="200000"/>
                </a:lnSpc>
                <a:defRPr/>
              </a:pPr>
              <a:r>
                <a:rPr lang="zh-CN" altLang="en-US" kern="0" dirty="0">
                  <a:solidFill>
                    <a:schemeClr val="bg1"/>
                  </a:solidFill>
                  <a:cs typeface="+mn-ea"/>
                  <a:sym typeface="+mn-lt"/>
                </a:rPr>
                <a:t>芒种安苗是皖南的农事习俗活动，始于明初。每到芒种时节，为祈求秋天有个好收成，各地都要举行安苗祭祀活动。</a:t>
              </a:r>
            </a:p>
          </p:txBody>
        </p:sp>
      </p:grp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172409B3-2590-455A-8229-5809BA2886D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300" y="2374583"/>
            <a:ext cx="3543300" cy="336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9928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0">
        <p15:prstTrans prst="peelOff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799"/>
  <p:tag name="KSO_WM_UNIT_TYPE" val="l_h_f"/>
  <p:tag name="KSO_WM_UNIT_INDEX" val="1_1_1"/>
  <p:tag name="KSO_WM_UNIT_ID" val="261*l_h_f*1_1_1"/>
  <p:tag name="KSO_WM_UNIT_CLEAR" val="1"/>
  <p:tag name="KSO_WM_UNIT_LAYERLEVEL" val="1_1_1"/>
  <p:tag name="KSO_WM_UNIT_VALUE" val="57"/>
  <p:tag name="KSO_WM_UNIT_HIGHLIGHT" val="0"/>
  <p:tag name="KSO_WM_UNIT_COMPATIBLE" val="0"/>
  <p:tag name="KSO_WM_BEAUTIFY_FLAG" val="#wm#"/>
  <p:tag name="KSO_WM_UNIT_PRESET_TEXT_INDEX" val="4"/>
  <p:tag name="KSO_WM_UNIT_PRESET_TEXT_LEN" val="120"/>
  <p:tag name="KSO_WM_DIAGRAM_GROUP_CODE" val="l1-1"/>
  <p:tag name="KSO_WM_UNIT_TEXT_FILL_FORE_SCHEMECOLOR_INDEX" val="13"/>
  <p:tag name="KSO_WM_UNIT_TEXT_FILL_TYPE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BEAUTIFY_FLAG" val="#wm#"/>
  <p:tag name="KSO_WM_TEMPLATE_CATEGORY" val="diagram"/>
  <p:tag name="KSO_WM_TEMPLATE_INDEX" val="786"/>
  <p:tag name="KSO_WM_UNIT_TYPE" val="m_h_f"/>
  <p:tag name="KSO_WM_UNIT_INDEX" val="1_1_1"/>
  <p:tag name="KSO_WM_UNIT_ID" val="diagram786_6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59"/>
  <p:tag name="KSO_WM_DIAGRAM_GROUP_CODE" val="m1-1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ijvdqyzs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637564471014445391</Template>
  <TotalTime>0</TotalTime>
  <Words>1737</Words>
  <Application>Microsoft Office PowerPoint</Application>
  <PresentationFormat>宽屏</PresentationFormat>
  <Paragraphs>122</Paragraphs>
  <Slides>21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3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2021-05-30T03:33:15Z</dcterms:created>
  <dcterms:modified xsi:type="dcterms:W3CDTF">2023-05-28T04:02:11Z</dcterms:modified>
</cp:coreProperties>
</file>