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  <p:sldMasterId id="2147483666" r:id="rId3"/>
  </p:sldMasterIdLst>
  <p:notesMasterIdLst>
    <p:notesMasterId r:id="rId28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6" r:id="rId22"/>
    <p:sldId id="274" r:id="rId23"/>
    <p:sldId id="275" r:id="rId24"/>
    <p:sldId id="277" r:id="rId25"/>
    <p:sldId id="278" r:id="rId26"/>
    <p:sldId id="279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BDDDF4"/>
    <a:srgbClr val="E7D826"/>
    <a:srgbClr val="8C50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32E5AE-AC8F-44B5-8EAA-1F8A8E270A06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D96847-06B2-4D32-81BF-4C3D7FEEFE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23939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D96847-06B2-4D32-81BF-4C3D7FEEFEF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67945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D96847-06B2-4D32-81BF-4C3D7FEEFEF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01785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D96847-06B2-4D32-81BF-4C3D7FEEFEF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23993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D96847-06B2-4D32-81BF-4C3D7FEEFEF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94587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D96847-06B2-4D32-81BF-4C3D7FEEFEF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26929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D96847-06B2-4D32-81BF-4C3D7FEEFEF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26326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D96847-06B2-4D32-81BF-4C3D7FEEFEF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42962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D96847-06B2-4D32-81BF-4C3D7FEEFEF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04401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D96847-06B2-4D32-81BF-4C3D7FEEFEF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00774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D96847-06B2-4D32-81BF-4C3D7FEEFEF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51795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D96847-06B2-4D32-81BF-4C3D7FEEFEF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96246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D96847-06B2-4D32-81BF-4C3D7FEEFEF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82940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D96847-06B2-4D32-81BF-4C3D7FEEFEF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61417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D96847-06B2-4D32-81BF-4C3D7FEEFEF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695181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D96847-06B2-4D32-81BF-4C3D7FEEFEF1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950883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D96847-06B2-4D32-81BF-4C3D7FEEFEF1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133153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682077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D96847-06B2-4D32-81BF-4C3D7FEEFEF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85929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D96847-06B2-4D32-81BF-4C3D7FEEFEF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67491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D96847-06B2-4D32-81BF-4C3D7FEEFEF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66190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D96847-06B2-4D32-81BF-4C3D7FEEFEF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42274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D96847-06B2-4D32-81BF-4C3D7FEEFEF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07664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D96847-06B2-4D32-81BF-4C3D7FEEFEF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93726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D96847-06B2-4D32-81BF-4C3D7FEEFEF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7097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C0B3D-9C79-420E-81B8-0B88AC93941F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3EE9F-1906-4513-9EE0-CAFC9178BB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9142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C0B3D-9C79-420E-81B8-0B88AC93941F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3EE9F-1906-4513-9EE0-CAFC9178BB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2756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C0B3D-9C79-420E-81B8-0B88AC93941F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3EE9F-1906-4513-9EE0-CAFC9178BB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5048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C0B3D-9C79-420E-81B8-0B88AC93941F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3EE9F-1906-4513-9EE0-CAFC9178BB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4785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2023/5/28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2193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2023/5/28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8159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38404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4012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1052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2685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04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C0B3D-9C79-420E-81B8-0B88AC93941F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3EE9F-1906-4513-9EE0-CAFC9178BB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991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3614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0716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1471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835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8216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0500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990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C0B3D-9C79-420E-81B8-0B88AC93941F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3EE9F-1906-4513-9EE0-CAFC9178BB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4094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C0B3D-9C79-420E-81B8-0B88AC93941F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3EE9F-1906-4513-9EE0-CAFC9178BB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799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C0B3D-9C79-420E-81B8-0B88AC93941F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3EE9F-1906-4513-9EE0-CAFC9178BB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9231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C0B3D-9C79-420E-81B8-0B88AC93941F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3EE9F-1906-4513-9EE0-CAFC9178BB0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907703" y="6723094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54691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C0B3D-9C79-420E-81B8-0B88AC93941F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3EE9F-1906-4513-9EE0-CAFC9178BB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1656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C0B3D-9C79-420E-81B8-0B88AC93941F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3EE9F-1906-4513-9EE0-CAFC9178BB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7538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C0B3D-9C79-420E-81B8-0B88AC93941F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3EE9F-1906-4513-9EE0-CAFC9178BB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013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4C0B3D-9C79-420E-81B8-0B88AC93941F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3EE9F-1906-4513-9EE0-CAFC9178BB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1084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1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3497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954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02511" y="3544441"/>
            <a:ext cx="5112770" cy="2382303"/>
          </a:xfrm>
          <a:prstGeom prst="rect">
            <a:avLst/>
          </a:prstGeom>
        </p:spPr>
      </p:pic>
      <p:grpSp>
        <p:nvGrpSpPr>
          <p:cNvPr id="15" name="组合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42B8D51-6699-45B9-8708-2A938C8DC98A}"/>
              </a:ext>
            </a:extLst>
          </p:cNvPr>
          <p:cNvGrpSpPr/>
          <p:nvPr/>
        </p:nvGrpSpPr>
        <p:grpSpPr>
          <a:xfrm>
            <a:off x="1204788" y="419012"/>
            <a:ext cx="5215062" cy="6019976"/>
            <a:chOff x="1544351" y="403092"/>
            <a:chExt cx="5275652" cy="6089916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3837CCA-8D24-4A7B-9800-5ECD0EBD2F5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44351" y="403092"/>
              <a:ext cx="5275652" cy="6089916"/>
            </a:xfrm>
            <a:prstGeom prst="rect">
              <a:avLst/>
            </a:prstGeom>
          </p:spPr>
        </p:pic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870615A-F1BF-474F-A275-8EAED17A736F}"/>
                </a:ext>
              </a:extLst>
            </p:cNvPr>
            <p:cNvSpPr/>
            <p:nvPr/>
          </p:nvSpPr>
          <p:spPr>
            <a:xfrm>
              <a:off x="2404189" y="634416"/>
              <a:ext cx="304767" cy="304767"/>
            </a:xfrm>
            <a:prstGeom prst="ellipse">
              <a:avLst/>
            </a:prstGeom>
            <a:solidFill>
              <a:srgbClr val="BDDD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椭圆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0B98804-875E-4919-B0BD-9B6A07FC1963}"/>
                </a:ext>
              </a:extLst>
            </p:cNvPr>
            <p:cNvSpPr/>
            <p:nvPr/>
          </p:nvSpPr>
          <p:spPr>
            <a:xfrm>
              <a:off x="2708956" y="447778"/>
              <a:ext cx="235692" cy="235692"/>
            </a:xfrm>
            <a:prstGeom prst="ellipse">
              <a:avLst/>
            </a:prstGeom>
            <a:solidFill>
              <a:srgbClr val="BDDD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椭圆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56F0F67-6299-4666-AA1C-1A8063BCC099}"/>
                </a:ext>
              </a:extLst>
            </p:cNvPr>
            <p:cNvSpPr/>
            <p:nvPr/>
          </p:nvSpPr>
          <p:spPr>
            <a:xfrm>
              <a:off x="4348233" y="5372092"/>
              <a:ext cx="512790" cy="512788"/>
            </a:xfrm>
            <a:prstGeom prst="ellipse">
              <a:avLst/>
            </a:prstGeom>
            <a:solidFill>
              <a:srgbClr val="BDDD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椭圆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D518212-4770-4AFC-807F-1955E96B4AD0}"/>
                </a:ext>
              </a:extLst>
            </p:cNvPr>
            <p:cNvSpPr/>
            <p:nvPr/>
          </p:nvSpPr>
          <p:spPr>
            <a:xfrm>
              <a:off x="4990841" y="5087920"/>
              <a:ext cx="284172" cy="284172"/>
            </a:xfrm>
            <a:prstGeom prst="ellipse">
              <a:avLst/>
            </a:prstGeom>
            <a:solidFill>
              <a:srgbClr val="BDDD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1338" y="3715189"/>
            <a:ext cx="3999094" cy="2954328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58CED28-4AA2-4234-8C26-2947D6D5005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62719" y="798312"/>
            <a:ext cx="480450" cy="548156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03487FB-AD84-497F-99C5-2B1837748EB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8792" y="5336530"/>
            <a:ext cx="5760208" cy="1102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396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6="http://schemas.microsoft.com/office/drawing/2014/main" xmlns:a14="http://schemas.microsoft.com/office/drawing/2010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449FF3A-BEAB-4442-978E-BA30E11A7F84}"/>
              </a:ext>
            </a:extLst>
          </p:cNvPr>
          <p:cNvGrpSpPr/>
          <p:nvPr/>
        </p:nvGrpSpPr>
        <p:grpSpPr>
          <a:xfrm>
            <a:off x="165100" y="224100"/>
            <a:ext cx="2022515" cy="526197"/>
            <a:chOff x="165100" y="177800"/>
            <a:chExt cx="3390899" cy="526197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D2178A4-4203-4631-AF58-A8FB28AF690B}"/>
                </a:ext>
              </a:extLst>
            </p:cNvPr>
            <p:cNvSpPr/>
            <p:nvPr/>
          </p:nvSpPr>
          <p:spPr>
            <a:xfrm>
              <a:off x="165100" y="177800"/>
              <a:ext cx="3390899" cy="526197"/>
            </a:xfrm>
            <a:prstGeom prst="rect">
              <a:avLst/>
            </a:prstGeom>
            <a:solidFill>
              <a:srgbClr val="8C50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7F479F-4734-481A-A101-BBFC7F53B150}"/>
                </a:ext>
              </a:extLst>
            </p:cNvPr>
            <p:cNvSpPr txBox="1"/>
            <p:nvPr/>
          </p:nvSpPr>
          <p:spPr>
            <a:xfrm>
              <a:off x="395758" y="233032"/>
              <a:ext cx="31602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bg1"/>
                  </a:solidFill>
                  <a:cs typeface="+mn-ea"/>
                  <a:sym typeface="+mn-lt"/>
                </a:rPr>
                <a:t>芒种起源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" name="Shape 90"/>
          <p:cNvSpPr txBox="1"/>
          <p:nvPr/>
        </p:nvSpPr>
        <p:spPr>
          <a:xfrm>
            <a:off x="831729" y="1759705"/>
            <a:ext cx="6197722" cy="468160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lvl="0" indent="0" algn="just">
              <a:lnSpc>
                <a:spcPct val="110000"/>
              </a:lnSpc>
              <a:buSzPct val="25000"/>
              <a:buNone/>
            </a:pPr>
            <a:r>
              <a:rPr lang="zh-CN" altLang="en-US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二十四节气起源于黄河流域。远在春秋时代，就定出仲春、仲夏、仲秋和仲冬等四个节气。以后不断地改进与完善，到秦汉年间，二十四节气已完全确立。</a:t>
            </a:r>
          </a:p>
          <a:p>
            <a:pPr lvl="0" indent="0" algn="just">
              <a:lnSpc>
                <a:spcPct val="110000"/>
              </a:lnSpc>
              <a:buSzPct val="25000"/>
              <a:buNone/>
            </a:pPr>
            <a:r>
              <a:rPr lang="zh-CN" altLang="en-US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公元前104年，由邓平等制定的《太初历》，正式把二十四节气订于历法，明确了二十四节气的天文位置。 太阳从黄经零度起，沿黄经每运行15度所经历的时日称为“一个节气”。每年运行360度，共经历24个节气，每月2个。其中，每月第一个节气为“节气”，每月的第二个节气为“中气”， “节气” 和“中气”交替出现，各历时15天，现在人们已经把“节气”和“中气”统称为“节气”。 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45248" y="1596765"/>
            <a:ext cx="4356202" cy="4138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013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449FF3A-BEAB-4442-978E-BA30E11A7F84}"/>
              </a:ext>
            </a:extLst>
          </p:cNvPr>
          <p:cNvGrpSpPr/>
          <p:nvPr/>
        </p:nvGrpSpPr>
        <p:grpSpPr>
          <a:xfrm>
            <a:off x="165100" y="224100"/>
            <a:ext cx="2022515" cy="526197"/>
            <a:chOff x="165100" y="177800"/>
            <a:chExt cx="3390899" cy="526197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D2178A4-4203-4631-AF58-A8FB28AF690B}"/>
                </a:ext>
              </a:extLst>
            </p:cNvPr>
            <p:cNvSpPr/>
            <p:nvPr/>
          </p:nvSpPr>
          <p:spPr>
            <a:xfrm>
              <a:off x="165100" y="177800"/>
              <a:ext cx="3390899" cy="526197"/>
            </a:xfrm>
            <a:prstGeom prst="rect">
              <a:avLst/>
            </a:prstGeom>
            <a:solidFill>
              <a:srgbClr val="8C50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7F479F-4734-481A-A101-BBFC7F53B150}"/>
                </a:ext>
              </a:extLst>
            </p:cNvPr>
            <p:cNvSpPr txBox="1"/>
            <p:nvPr/>
          </p:nvSpPr>
          <p:spPr>
            <a:xfrm>
              <a:off x="395758" y="233032"/>
              <a:ext cx="31602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bg1"/>
                  </a:solidFill>
                  <a:cs typeface="+mn-ea"/>
                  <a:sym typeface="+mn-lt"/>
                </a:rPr>
                <a:t>芒种起源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0" name="Shape 90"/>
          <p:cNvSpPr txBox="1"/>
          <p:nvPr/>
        </p:nvSpPr>
        <p:spPr>
          <a:xfrm>
            <a:off x="5533077" y="2221448"/>
            <a:ext cx="5630223" cy="2966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lvl="0" indent="0" algn="just">
              <a:lnSpc>
                <a:spcPct val="110000"/>
              </a:lnSpc>
              <a:buSzPct val="25000"/>
              <a:buNone/>
            </a:pPr>
            <a:r>
              <a:rPr lang="zh-CN" altLang="en-US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公元前104年，由邓平等制定的《太初历》，正式把二十四节气订于历法，明确了二十四节气的天文位置。 太阳从黄经零度起，沿黄经每运行15度所经历的时日称为“一个节气”。每年运行360度，共经历24个节气，每月2个。其中，每月第一个节气为“节气”，每月的第二个节气为“中气”， “节气” 和“中气”交替出现，各历时15天，现在人们已经把“节气”和“中气”统称为“节气”。 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00247"/>
            <a:ext cx="5409124" cy="5409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264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33522" y="1156971"/>
            <a:ext cx="5039360" cy="5039358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449FF3A-BEAB-4442-978E-BA30E11A7F84}"/>
              </a:ext>
            </a:extLst>
          </p:cNvPr>
          <p:cNvGrpSpPr/>
          <p:nvPr/>
        </p:nvGrpSpPr>
        <p:grpSpPr>
          <a:xfrm>
            <a:off x="165100" y="224100"/>
            <a:ext cx="2022515" cy="526197"/>
            <a:chOff x="165100" y="177800"/>
            <a:chExt cx="3390899" cy="526197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D2178A4-4203-4631-AF58-A8FB28AF690B}"/>
                </a:ext>
              </a:extLst>
            </p:cNvPr>
            <p:cNvSpPr/>
            <p:nvPr/>
          </p:nvSpPr>
          <p:spPr>
            <a:xfrm>
              <a:off x="165100" y="177800"/>
              <a:ext cx="3390899" cy="526197"/>
            </a:xfrm>
            <a:prstGeom prst="rect">
              <a:avLst/>
            </a:prstGeom>
            <a:solidFill>
              <a:srgbClr val="8C50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7F479F-4734-481A-A101-BBFC7F53B150}"/>
                </a:ext>
              </a:extLst>
            </p:cNvPr>
            <p:cNvSpPr txBox="1"/>
            <p:nvPr/>
          </p:nvSpPr>
          <p:spPr>
            <a:xfrm>
              <a:off x="395758" y="233032"/>
              <a:ext cx="31602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bg1"/>
                  </a:solidFill>
                  <a:cs typeface="+mn-ea"/>
                  <a:sym typeface="+mn-lt"/>
                </a:rPr>
                <a:t>芒种起源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" name="Shape 90"/>
          <p:cNvSpPr txBox="1"/>
          <p:nvPr/>
        </p:nvSpPr>
        <p:spPr>
          <a:xfrm>
            <a:off x="1176357" y="1945640"/>
            <a:ext cx="5257165" cy="2966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lvl="0" indent="0" algn="just">
              <a:lnSpc>
                <a:spcPct val="150000"/>
              </a:lnSpc>
              <a:buSzPct val="25000"/>
              <a:buNone/>
            </a:pPr>
            <a:r>
              <a:rPr lang="zh-CN" altLang="en-US" sz="2000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芒种是表征麦类等有芒作物的成熟，是一个反映农业物候现象的节气。时至芒种，南方地区麦收季节已经过去，中稻、红苕移栽接近尾声。大部地区中稻进入返青阶段，秧苗嫩绿，一派生机。“东风染尽三千顷，折鹭飞来无处停”的诗句，生动的描绘了这时田野的秀丽景色。</a:t>
            </a:r>
          </a:p>
        </p:txBody>
      </p:sp>
    </p:spTree>
    <p:extLst>
      <p:ext uri="{BB962C8B-B14F-4D97-AF65-F5344CB8AC3E}">
        <p14:creationId xmlns:p14="http://schemas.microsoft.com/office/powerpoint/2010/main" val="2255440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6="http://schemas.microsoft.com/office/drawing/2014/main" xmlns:a14="http://schemas.microsoft.com/office/drawing/2010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B81D160-1336-408E-BC3A-02DB0AFC5645}"/>
              </a:ext>
            </a:extLst>
          </p:cNvPr>
          <p:cNvSpPr txBox="1"/>
          <p:nvPr/>
        </p:nvSpPr>
        <p:spPr>
          <a:xfrm>
            <a:off x="6038021" y="3539713"/>
            <a:ext cx="47007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芒种习俗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01281E3-ACCE-47B6-AD12-AE458F79E8B1}"/>
              </a:ext>
            </a:extLst>
          </p:cNvPr>
          <p:cNvSpPr txBox="1"/>
          <p:nvPr/>
        </p:nvSpPr>
        <p:spPr>
          <a:xfrm>
            <a:off x="6571488" y="2505670"/>
            <a:ext cx="36338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PART 03</a:t>
            </a:r>
            <a:endParaRPr lang="zh-CN" altLang="en-US" sz="5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B79A749-1789-42F0-A002-A04957949339}"/>
              </a:ext>
            </a:extLst>
          </p:cNvPr>
          <p:cNvGrpSpPr/>
          <p:nvPr/>
        </p:nvGrpSpPr>
        <p:grpSpPr>
          <a:xfrm>
            <a:off x="1204788" y="419012"/>
            <a:ext cx="5215062" cy="6019976"/>
            <a:chOff x="1544351" y="403092"/>
            <a:chExt cx="5275652" cy="6089916"/>
          </a:xfrm>
        </p:grpSpPr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6866EF8-E1FB-4D28-B380-6AC8E5AD11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44351" y="403092"/>
              <a:ext cx="5275652" cy="6089916"/>
            </a:xfrm>
            <a:prstGeom prst="rect">
              <a:avLst/>
            </a:prstGeom>
          </p:spPr>
        </p:pic>
        <p:sp>
          <p:nvSpPr>
            <p:cNvPr id="13" name="椭圆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929ED05-45E9-4840-A809-B26F4694551D}"/>
                </a:ext>
              </a:extLst>
            </p:cNvPr>
            <p:cNvSpPr/>
            <p:nvPr/>
          </p:nvSpPr>
          <p:spPr>
            <a:xfrm>
              <a:off x="2404189" y="634416"/>
              <a:ext cx="304767" cy="304767"/>
            </a:xfrm>
            <a:prstGeom prst="ellipse">
              <a:avLst/>
            </a:prstGeom>
            <a:solidFill>
              <a:srgbClr val="BDDD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椭圆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41990F1-7FD9-4CFF-9F59-933330F0D767}"/>
                </a:ext>
              </a:extLst>
            </p:cNvPr>
            <p:cNvSpPr/>
            <p:nvPr/>
          </p:nvSpPr>
          <p:spPr>
            <a:xfrm>
              <a:off x="2708956" y="447778"/>
              <a:ext cx="235692" cy="235692"/>
            </a:xfrm>
            <a:prstGeom prst="ellipse">
              <a:avLst/>
            </a:prstGeom>
            <a:solidFill>
              <a:srgbClr val="BDDD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椭圆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5AADC99-28BE-46DC-8BA2-5BB2764CE463}"/>
                </a:ext>
              </a:extLst>
            </p:cNvPr>
            <p:cNvSpPr/>
            <p:nvPr/>
          </p:nvSpPr>
          <p:spPr>
            <a:xfrm>
              <a:off x="4348233" y="5372092"/>
              <a:ext cx="512790" cy="512788"/>
            </a:xfrm>
            <a:prstGeom prst="ellipse">
              <a:avLst/>
            </a:prstGeom>
            <a:solidFill>
              <a:srgbClr val="BDDD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椭圆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7514D6F-E8BC-4FBD-9078-259C78EBDB1C}"/>
                </a:ext>
              </a:extLst>
            </p:cNvPr>
            <p:cNvSpPr/>
            <p:nvPr/>
          </p:nvSpPr>
          <p:spPr>
            <a:xfrm>
              <a:off x="4990841" y="5087920"/>
              <a:ext cx="284172" cy="284172"/>
            </a:xfrm>
            <a:prstGeom prst="ellipse">
              <a:avLst/>
            </a:prstGeom>
            <a:solidFill>
              <a:srgbClr val="BDDD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17" name="图片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F340C31-9058-4652-B44C-1B009E7F2B8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1338" y="3715189"/>
            <a:ext cx="3999094" cy="2954328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295B002-F42B-4084-8BB8-85AEC30355D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62719" y="798312"/>
            <a:ext cx="480450" cy="548156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3F9E620-B21B-4498-96CB-1B4C49CEF5D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8792" y="5336530"/>
            <a:ext cx="5760208" cy="1102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232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449FF3A-BEAB-4442-978E-BA30E11A7F84}"/>
              </a:ext>
            </a:extLst>
          </p:cNvPr>
          <p:cNvGrpSpPr/>
          <p:nvPr/>
        </p:nvGrpSpPr>
        <p:grpSpPr>
          <a:xfrm>
            <a:off x="165100" y="224100"/>
            <a:ext cx="2022515" cy="526197"/>
            <a:chOff x="165100" y="177800"/>
            <a:chExt cx="3390899" cy="526197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D2178A4-4203-4631-AF58-A8FB28AF690B}"/>
                </a:ext>
              </a:extLst>
            </p:cNvPr>
            <p:cNvSpPr/>
            <p:nvPr/>
          </p:nvSpPr>
          <p:spPr>
            <a:xfrm>
              <a:off x="165100" y="177800"/>
              <a:ext cx="3390899" cy="526197"/>
            </a:xfrm>
            <a:prstGeom prst="rect">
              <a:avLst/>
            </a:prstGeom>
            <a:solidFill>
              <a:srgbClr val="8C50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7F479F-4734-481A-A101-BBFC7F53B150}"/>
                </a:ext>
              </a:extLst>
            </p:cNvPr>
            <p:cNvSpPr txBox="1"/>
            <p:nvPr/>
          </p:nvSpPr>
          <p:spPr>
            <a:xfrm>
              <a:off x="395758" y="233032"/>
              <a:ext cx="31602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芒种习俗</a:t>
              </a: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2280" y="1638300"/>
            <a:ext cx="4738370" cy="4738370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Shape 90"/>
          <p:cNvSpPr txBox="1"/>
          <p:nvPr/>
        </p:nvSpPr>
        <p:spPr>
          <a:xfrm>
            <a:off x="5672455" y="1945640"/>
            <a:ext cx="5257165" cy="2966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lvl="0" indent="0" algn="just">
              <a:lnSpc>
                <a:spcPct val="150000"/>
              </a:lnSpc>
              <a:buSzPct val="25000"/>
              <a:buNone/>
            </a:pPr>
            <a:r>
              <a:rPr lang="zh-CN" altLang="en-US" sz="2500" b="1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煮梅民俗</a:t>
            </a:r>
            <a:endParaRPr lang="zh-CN" altLang="en-US" sz="1700" spc="3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lvl="0" indent="0" algn="just">
              <a:lnSpc>
                <a:spcPct val="150000"/>
              </a:lnSpc>
              <a:buSzPct val="25000"/>
              <a:buNone/>
            </a:pPr>
            <a:r>
              <a:rPr lang="zh-CN" altLang="en-US" sz="17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南方，每年五、六月是梅子成熟的季节，三国时有“青梅煮酒论英雄”的典故。青梅含有多种天然优质有机酸和丰富的矿物质，具有净血、整肠、降血脂、消除疲劳、美容、调节酸碱平衡，增强人体免疫力等独特营养保健功能。但是，新鲜梅子大多味道酸涩，难以直接入口，需加工后方可食用，这种加工过程便是煮梅。</a:t>
            </a:r>
          </a:p>
        </p:txBody>
      </p:sp>
    </p:spTree>
    <p:extLst>
      <p:ext uri="{BB962C8B-B14F-4D97-AF65-F5344CB8AC3E}">
        <p14:creationId xmlns:p14="http://schemas.microsoft.com/office/powerpoint/2010/main" val="3111400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449FF3A-BEAB-4442-978E-BA30E11A7F84}"/>
              </a:ext>
            </a:extLst>
          </p:cNvPr>
          <p:cNvGrpSpPr/>
          <p:nvPr/>
        </p:nvGrpSpPr>
        <p:grpSpPr>
          <a:xfrm>
            <a:off x="165100" y="224100"/>
            <a:ext cx="2022515" cy="526197"/>
            <a:chOff x="165100" y="177800"/>
            <a:chExt cx="3390899" cy="526197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D2178A4-4203-4631-AF58-A8FB28AF690B}"/>
                </a:ext>
              </a:extLst>
            </p:cNvPr>
            <p:cNvSpPr/>
            <p:nvPr/>
          </p:nvSpPr>
          <p:spPr>
            <a:xfrm>
              <a:off x="165100" y="177800"/>
              <a:ext cx="3390899" cy="526197"/>
            </a:xfrm>
            <a:prstGeom prst="rect">
              <a:avLst/>
            </a:prstGeom>
            <a:solidFill>
              <a:srgbClr val="8C50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7F479F-4734-481A-A101-BBFC7F53B150}"/>
                </a:ext>
              </a:extLst>
            </p:cNvPr>
            <p:cNvSpPr txBox="1"/>
            <p:nvPr/>
          </p:nvSpPr>
          <p:spPr>
            <a:xfrm>
              <a:off x="395758" y="233032"/>
              <a:ext cx="31602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芒种习俗</a:t>
              </a:r>
            </a:p>
          </p:txBody>
        </p:sp>
      </p:grpSp>
      <p:sp>
        <p:nvSpPr>
          <p:cNvPr id="10" name="Shape 90"/>
          <p:cNvSpPr txBox="1"/>
          <p:nvPr/>
        </p:nvSpPr>
        <p:spPr>
          <a:xfrm>
            <a:off x="1245146" y="2254885"/>
            <a:ext cx="5257165" cy="2966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lvl="0" indent="0" algn="just">
              <a:lnSpc>
                <a:spcPct val="150000"/>
              </a:lnSpc>
              <a:buSzPct val="25000"/>
              <a:buNone/>
            </a:pPr>
            <a:r>
              <a:rPr lang="zh-CN" altLang="en-US" sz="25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送花神民俗</a:t>
            </a:r>
            <a:endParaRPr lang="zh-CN" altLang="en-US" sz="1700" spc="3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lvl="0" indent="0" algn="just">
              <a:lnSpc>
                <a:spcPct val="150000"/>
              </a:lnSpc>
              <a:buSzPct val="25000"/>
              <a:buNone/>
            </a:pPr>
            <a:r>
              <a:rPr lang="zh-CN" altLang="en-US" sz="17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农历二月二花朝节上迎花神。芒种已近五月间，百花开始凋残、零落，民间多在芒种日举行祭祀花神仪式，饯送花神归位，同时表达对花神的感激之情，盼望来年再次相会。此俗今已不存，但著名小说家曹雪芹的《红楼梦》提及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30202" y="2319519"/>
            <a:ext cx="4255645" cy="2837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823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449FF3A-BEAB-4442-978E-BA30E11A7F84}"/>
              </a:ext>
            </a:extLst>
          </p:cNvPr>
          <p:cNvGrpSpPr/>
          <p:nvPr/>
        </p:nvGrpSpPr>
        <p:grpSpPr>
          <a:xfrm>
            <a:off x="165100" y="224100"/>
            <a:ext cx="2022515" cy="526197"/>
            <a:chOff x="165100" y="177800"/>
            <a:chExt cx="3390899" cy="526197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D2178A4-4203-4631-AF58-A8FB28AF690B}"/>
                </a:ext>
              </a:extLst>
            </p:cNvPr>
            <p:cNvSpPr/>
            <p:nvPr/>
          </p:nvSpPr>
          <p:spPr>
            <a:xfrm>
              <a:off x="165100" y="177800"/>
              <a:ext cx="3390899" cy="526197"/>
            </a:xfrm>
            <a:prstGeom prst="rect">
              <a:avLst/>
            </a:prstGeom>
            <a:solidFill>
              <a:srgbClr val="8C50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7F479F-4734-481A-A101-BBFC7F53B150}"/>
                </a:ext>
              </a:extLst>
            </p:cNvPr>
            <p:cNvSpPr txBox="1"/>
            <p:nvPr/>
          </p:nvSpPr>
          <p:spPr>
            <a:xfrm>
              <a:off x="395758" y="233032"/>
              <a:ext cx="31602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芒种习俗</a:t>
              </a:r>
            </a:p>
          </p:txBody>
        </p:sp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854" y="1847851"/>
            <a:ext cx="5127180" cy="3845382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sp>
        <p:nvSpPr>
          <p:cNvPr id="11" name="Shape 90"/>
          <p:cNvSpPr txBox="1"/>
          <p:nvPr/>
        </p:nvSpPr>
        <p:spPr>
          <a:xfrm>
            <a:off x="6096000" y="2287181"/>
            <a:ext cx="5257165" cy="2966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lvl="0" indent="0" algn="just">
              <a:lnSpc>
                <a:spcPct val="150000"/>
              </a:lnSpc>
              <a:buSzPct val="25000"/>
              <a:buNone/>
            </a:pPr>
            <a:r>
              <a:rPr lang="zh-CN" altLang="en-US" sz="2500" b="1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打泥巴仗</a:t>
            </a:r>
            <a:endParaRPr lang="zh-CN" altLang="en-US" sz="1700" spc="3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lvl="0" indent="0" algn="just">
              <a:lnSpc>
                <a:spcPct val="150000"/>
              </a:lnSpc>
              <a:buSzPct val="25000"/>
              <a:buNone/>
            </a:pPr>
            <a:r>
              <a:rPr lang="zh-CN" altLang="en-US" sz="17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贵州东南部一带的侗族青年男女，每年芒种前后都要举办打泥巴仗节。当天，新婚夫妇由要好的男女青年陪同，集体插秧，边插秧边打闹，互扔泥巴。活动结束，检查战果，身上泥巴最多的，就是最受欢迎的人。</a:t>
            </a:r>
          </a:p>
        </p:txBody>
      </p:sp>
    </p:spTree>
    <p:extLst>
      <p:ext uri="{BB962C8B-B14F-4D97-AF65-F5344CB8AC3E}">
        <p14:creationId xmlns:p14="http://schemas.microsoft.com/office/powerpoint/2010/main" val="2865149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449FF3A-BEAB-4442-978E-BA30E11A7F84}"/>
              </a:ext>
            </a:extLst>
          </p:cNvPr>
          <p:cNvGrpSpPr/>
          <p:nvPr/>
        </p:nvGrpSpPr>
        <p:grpSpPr>
          <a:xfrm>
            <a:off x="165100" y="224100"/>
            <a:ext cx="2022515" cy="526197"/>
            <a:chOff x="165100" y="177800"/>
            <a:chExt cx="3390899" cy="526197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D2178A4-4203-4631-AF58-A8FB28AF690B}"/>
                </a:ext>
              </a:extLst>
            </p:cNvPr>
            <p:cNvSpPr/>
            <p:nvPr/>
          </p:nvSpPr>
          <p:spPr>
            <a:xfrm>
              <a:off x="165100" y="177800"/>
              <a:ext cx="3390899" cy="526197"/>
            </a:xfrm>
            <a:prstGeom prst="rect">
              <a:avLst/>
            </a:prstGeom>
            <a:solidFill>
              <a:srgbClr val="8C50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7F479F-4734-481A-A101-BBFC7F53B150}"/>
                </a:ext>
              </a:extLst>
            </p:cNvPr>
            <p:cNvSpPr txBox="1"/>
            <p:nvPr/>
          </p:nvSpPr>
          <p:spPr>
            <a:xfrm>
              <a:off x="395758" y="233032"/>
              <a:ext cx="31602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芒种习俗</a:t>
              </a:r>
            </a:p>
          </p:txBody>
        </p:sp>
      </p:grpSp>
      <p:sp>
        <p:nvSpPr>
          <p:cNvPr id="10" name="Shape 90"/>
          <p:cNvSpPr txBox="1"/>
          <p:nvPr/>
        </p:nvSpPr>
        <p:spPr>
          <a:xfrm>
            <a:off x="1245146" y="1985934"/>
            <a:ext cx="5257165" cy="329189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lvl="0" indent="0" algn="just">
              <a:lnSpc>
                <a:spcPct val="130000"/>
              </a:lnSpc>
              <a:buSzPct val="25000"/>
              <a:buNone/>
            </a:pPr>
            <a:r>
              <a:rPr lang="zh-CN" altLang="en-US" sz="25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开犁节</a:t>
            </a:r>
            <a:endParaRPr lang="zh-CN" altLang="en-US" sz="1700" spc="3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lvl="0" indent="0" algn="just">
              <a:lnSpc>
                <a:spcPct val="130000"/>
              </a:lnSpc>
              <a:buSzPct val="25000"/>
              <a:buNone/>
            </a:pPr>
            <a:r>
              <a:rPr lang="zh-CN" altLang="en-US" sz="17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浙江省云和县有“开犁节”，在农历二十四节气的芒种节那天举办。</a:t>
            </a:r>
          </a:p>
          <a:p>
            <a:pPr lvl="0" indent="0" algn="just">
              <a:lnSpc>
                <a:spcPct val="130000"/>
              </a:lnSpc>
              <a:buSzPct val="25000"/>
              <a:buNone/>
            </a:pPr>
            <a:r>
              <a:rPr lang="zh-CN" altLang="en-US" sz="17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在云和梅源一带流传着这样的传说：牛是天庭的司草官，因为同情人间饥荒，偷偷播下草籽，但结果导致野草疯长拯救了牲畜，而农田被野草淹没使农人无法耕种，上天为了惩罚牛，指令其下凡犁田，直至今日。</a:t>
            </a:r>
          </a:p>
          <a:p>
            <a:pPr lvl="0" indent="0" algn="just">
              <a:lnSpc>
                <a:spcPct val="130000"/>
              </a:lnSpc>
              <a:buSzPct val="25000"/>
              <a:buNone/>
            </a:pPr>
            <a:r>
              <a:rPr lang="zh-CN" altLang="en-US" sz="17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开犁是云和梅源一带山区农民启动春耕的时令体现，过去把“开犁节”叫做“牛大王节”。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63258" y="1589363"/>
            <a:ext cx="4300042" cy="4085038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20091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449FF3A-BEAB-4442-978E-BA30E11A7F84}"/>
              </a:ext>
            </a:extLst>
          </p:cNvPr>
          <p:cNvGrpSpPr/>
          <p:nvPr/>
        </p:nvGrpSpPr>
        <p:grpSpPr>
          <a:xfrm>
            <a:off x="165100" y="224100"/>
            <a:ext cx="2022515" cy="526197"/>
            <a:chOff x="165100" y="177800"/>
            <a:chExt cx="3390899" cy="526197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D2178A4-4203-4631-AF58-A8FB28AF690B}"/>
                </a:ext>
              </a:extLst>
            </p:cNvPr>
            <p:cNvSpPr/>
            <p:nvPr/>
          </p:nvSpPr>
          <p:spPr>
            <a:xfrm>
              <a:off x="165100" y="177800"/>
              <a:ext cx="3390899" cy="526197"/>
            </a:xfrm>
            <a:prstGeom prst="rect">
              <a:avLst/>
            </a:prstGeom>
            <a:solidFill>
              <a:srgbClr val="8C50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7F479F-4734-481A-A101-BBFC7F53B150}"/>
                </a:ext>
              </a:extLst>
            </p:cNvPr>
            <p:cNvSpPr txBox="1"/>
            <p:nvPr/>
          </p:nvSpPr>
          <p:spPr>
            <a:xfrm>
              <a:off x="395758" y="233032"/>
              <a:ext cx="31602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芒种习俗</a:t>
              </a:r>
            </a:p>
          </p:txBody>
        </p:sp>
      </p:grpSp>
      <p:sp>
        <p:nvSpPr>
          <p:cNvPr id="7" name="Shape 90"/>
          <p:cNvSpPr txBox="1"/>
          <p:nvPr/>
        </p:nvSpPr>
        <p:spPr>
          <a:xfrm>
            <a:off x="5957570" y="2214301"/>
            <a:ext cx="5257165" cy="2966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lvl="0" indent="0" algn="just">
              <a:lnSpc>
                <a:spcPct val="150000"/>
              </a:lnSpc>
              <a:buSzPct val="25000"/>
              <a:buNone/>
            </a:pPr>
            <a:r>
              <a:rPr lang="zh-CN" altLang="en-US" sz="25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安苗习俗</a:t>
            </a:r>
            <a:endParaRPr lang="zh-CN" altLang="en-US" sz="1700" spc="3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lvl="0" indent="0" algn="just">
              <a:lnSpc>
                <a:spcPct val="150000"/>
              </a:lnSpc>
              <a:buSzPct val="25000"/>
              <a:buNone/>
            </a:pPr>
            <a:r>
              <a:rPr lang="zh-CN" altLang="en-US" sz="17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芒种打泥巴仗习俗安苗系皖南的农事习俗活动，始于明初。每到芒种时节，种完水稻，为祈求秋天有个好收成，各地都要举行安苗祭祀活动。家家户户用新麦面蒸发包，把面捏成五谷六畜、瓜果蔬菜等形状，然后用蔬菜汁染上颜色，作为祭祀供品，祈求五谷丰登、村民平安。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1085" y="1364671"/>
            <a:ext cx="4665980" cy="4665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950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55FC647-97A1-43C8-9C62-D67FE7C70A2F}"/>
              </a:ext>
            </a:extLst>
          </p:cNvPr>
          <p:cNvSpPr txBox="1"/>
          <p:nvPr/>
        </p:nvSpPr>
        <p:spPr>
          <a:xfrm>
            <a:off x="6038021" y="3539713"/>
            <a:ext cx="47007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芒种诗歌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CE9F432-F1BB-42A4-B52C-BB6CB60B95EB}"/>
              </a:ext>
            </a:extLst>
          </p:cNvPr>
          <p:cNvSpPr txBox="1"/>
          <p:nvPr/>
        </p:nvSpPr>
        <p:spPr>
          <a:xfrm>
            <a:off x="6571488" y="2505670"/>
            <a:ext cx="36338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PART 04</a:t>
            </a:r>
            <a:endParaRPr lang="zh-CN" altLang="en-US" sz="5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DBABFEA-6BC9-4331-B0AF-81A23ACF1C3B}"/>
              </a:ext>
            </a:extLst>
          </p:cNvPr>
          <p:cNvGrpSpPr/>
          <p:nvPr/>
        </p:nvGrpSpPr>
        <p:grpSpPr>
          <a:xfrm>
            <a:off x="1204788" y="419012"/>
            <a:ext cx="5215062" cy="6019976"/>
            <a:chOff x="1544351" y="403092"/>
            <a:chExt cx="5275652" cy="6089916"/>
          </a:xfrm>
        </p:grpSpPr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1037513-978B-4653-837E-FB7BAD52532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44351" y="403092"/>
              <a:ext cx="5275652" cy="6089916"/>
            </a:xfrm>
            <a:prstGeom prst="rect">
              <a:avLst/>
            </a:prstGeom>
          </p:spPr>
        </p:pic>
        <p:sp>
          <p:nvSpPr>
            <p:cNvPr id="13" name="椭圆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4CB15B2-F148-4FB6-B983-D5A93BCF70FE}"/>
                </a:ext>
              </a:extLst>
            </p:cNvPr>
            <p:cNvSpPr/>
            <p:nvPr/>
          </p:nvSpPr>
          <p:spPr>
            <a:xfrm>
              <a:off x="2404189" y="634416"/>
              <a:ext cx="304767" cy="304767"/>
            </a:xfrm>
            <a:prstGeom prst="ellipse">
              <a:avLst/>
            </a:prstGeom>
            <a:solidFill>
              <a:srgbClr val="BDDD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椭圆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CE96A99-4C43-4559-80B4-39D85CCA6778}"/>
                </a:ext>
              </a:extLst>
            </p:cNvPr>
            <p:cNvSpPr/>
            <p:nvPr/>
          </p:nvSpPr>
          <p:spPr>
            <a:xfrm>
              <a:off x="2708956" y="447778"/>
              <a:ext cx="235692" cy="235692"/>
            </a:xfrm>
            <a:prstGeom prst="ellipse">
              <a:avLst/>
            </a:prstGeom>
            <a:solidFill>
              <a:srgbClr val="BDDD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椭圆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9B2DE13-406B-4A76-B42A-6DBD905B6357}"/>
                </a:ext>
              </a:extLst>
            </p:cNvPr>
            <p:cNvSpPr/>
            <p:nvPr/>
          </p:nvSpPr>
          <p:spPr>
            <a:xfrm>
              <a:off x="4348233" y="5372092"/>
              <a:ext cx="512790" cy="512788"/>
            </a:xfrm>
            <a:prstGeom prst="ellipse">
              <a:avLst/>
            </a:prstGeom>
            <a:solidFill>
              <a:srgbClr val="BDDD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椭圆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4B488C2-DD26-4B0E-BDDD-9A1FAC8DC1E1}"/>
                </a:ext>
              </a:extLst>
            </p:cNvPr>
            <p:cNvSpPr/>
            <p:nvPr/>
          </p:nvSpPr>
          <p:spPr>
            <a:xfrm>
              <a:off x="4990841" y="5087920"/>
              <a:ext cx="284172" cy="284172"/>
            </a:xfrm>
            <a:prstGeom prst="ellipse">
              <a:avLst/>
            </a:prstGeom>
            <a:solidFill>
              <a:srgbClr val="BDDD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17" name="图片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62A8A4B-29CB-49AA-B81B-B375C3766FB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1338" y="3715189"/>
            <a:ext cx="3999094" cy="2954328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3706E60-14CB-45E8-96ED-DA7B0669AA4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62719" y="798312"/>
            <a:ext cx="480450" cy="548156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8A55F09-67A3-4D48-8B7D-9AA2E135F7C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8792" y="5336530"/>
            <a:ext cx="5760208" cy="1102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731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FB41F20-45DC-4A04-9DAB-0734186F65D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987944"/>
            <a:ext cx="12192000" cy="3870056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2601" y="621542"/>
            <a:ext cx="3351670" cy="2366402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F4AFE1C-5AEE-44EB-AA5F-882469231FD0}"/>
              </a:ext>
            </a:extLst>
          </p:cNvPr>
          <p:cNvSpPr txBox="1"/>
          <p:nvPr/>
        </p:nvSpPr>
        <p:spPr>
          <a:xfrm>
            <a:off x="4416872" y="1326335"/>
            <a:ext cx="7242527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spc="300" dirty="0">
                <a:cs typeface="+mn-ea"/>
                <a:sym typeface="+mn-lt"/>
              </a:rPr>
              <a:t>芒种是二十四节气之一，一般在</a:t>
            </a:r>
            <a:r>
              <a:rPr lang="en-US" altLang="zh-CN" sz="1600" spc="300" dirty="0">
                <a:cs typeface="+mn-ea"/>
                <a:sym typeface="+mn-lt"/>
              </a:rPr>
              <a:t>6</a:t>
            </a:r>
            <a:r>
              <a:rPr lang="zh-CN" altLang="en-US" sz="1600" spc="300" dirty="0">
                <a:cs typeface="+mn-ea"/>
                <a:sym typeface="+mn-lt"/>
              </a:rPr>
              <a:t>月</a:t>
            </a:r>
            <a:r>
              <a:rPr lang="en-US" altLang="zh-CN" sz="1600" spc="300" dirty="0">
                <a:cs typeface="+mn-ea"/>
                <a:sym typeface="+mn-lt"/>
              </a:rPr>
              <a:t>6</a:t>
            </a:r>
            <a:r>
              <a:rPr lang="zh-CN" altLang="en-US" sz="1600" spc="300" dirty="0">
                <a:cs typeface="+mn-ea"/>
                <a:sym typeface="+mn-lt"/>
              </a:rPr>
              <a:t>日前后，太阳到达黄经</a:t>
            </a:r>
            <a:r>
              <a:rPr lang="en-US" altLang="zh-CN" sz="1600" spc="300" dirty="0">
                <a:cs typeface="+mn-ea"/>
                <a:sym typeface="+mn-lt"/>
              </a:rPr>
              <a:t>75°</a:t>
            </a:r>
            <a:r>
              <a:rPr lang="zh-CN" altLang="en-US" sz="1600" spc="300" dirty="0">
                <a:cs typeface="+mn-ea"/>
                <a:sym typeface="+mn-lt"/>
              </a:rPr>
              <a:t>的时候。芒种字面的意思是“有芒的麦子快收，有芒的稻子可种”。</a:t>
            </a:r>
            <a:r>
              <a:rPr lang="en-US" altLang="zh-CN" sz="1600" spc="300" dirty="0">
                <a:cs typeface="+mn-ea"/>
                <a:sym typeface="+mn-lt"/>
              </a:rPr>
              <a:t>《</a:t>
            </a:r>
            <a:r>
              <a:rPr lang="zh-CN" altLang="en-US" sz="1600" spc="300" dirty="0">
                <a:cs typeface="+mn-ea"/>
                <a:sym typeface="+mn-lt"/>
              </a:rPr>
              <a:t>月令七十二侯集解</a:t>
            </a:r>
            <a:r>
              <a:rPr lang="en-US" altLang="zh-CN" sz="1600" spc="300" dirty="0">
                <a:cs typeface="+mn-ea"/>
                <a:sym typeface="+mn-lt"/>
              </a:rPr>
              <a:t>》</a:t>
            </a:r>
            <a:r>
              <a:rPr lang="zh-CN" altLang="en-US" sz="1600" spc="300" dirty="0">
                <a:cs typeface="+mn-ea"/>
                <a:sym typeface="+mn-lt"/>
              </a:rPr>
              <a:t>：“五月节，谓有芒之种谷可稼种矣。”此时中国长江中下游地区将进入多雨的黄梅时节。</a:t>
            </a:r>
            <a:endParaRPr lang="en-US" altLang="zh-CN" sz="1600" spc="300" dirty="0"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lang="en-US" altLang="zh-CN" sz="1600" spc="300" dirty="0">
                <a:cs typeface="+mn-ea"/>
                <a:sym typeface="+mn-lt"/>
              </a:rPr>
              <a:t>2016</a:t>
            </a:r>
            <a:r>
              <a:rPr lang="zh-CN" altLang="en-US" sz="1600" spc="300" dirty="0">
                <a:cs typeface="+mn-ea"/>
                <a:sym typeface="+mn-lt"/>
              </a:rPr>
              <a:t>年</a:t>
            </a:r>
            <a:r>
              <a:rPr lang="en-US" altLang="zh-CN" sz="1600" spc="300" dirty="0">
                <a:cs typeface="+mn-ea"/>
                <a:sym typeface="+mn-lt"/>
              </a:rPr>
              <a:t>11</a:t>
            </a:r>
            <a:r>
              <a:rPr lang="zh-CN" altLang="en-US" sz="1600" spc="300" dirty="0">
                <a:cs typeface="+mn-ea"/>
                <a:sym typeface="+mn-lt"/>
              </a:rPr>
              <a:t>月</a:t>
            </a:r>
            <a:r>
              <a:rPr lang="en-US" altLang="zh-CN" sz="1600" spc="300" dirty="0">
                <a:cs typeface="+mn-ea"/>
                <a:sym typeface="+mn-lt"/>
              </a:rPr>
              <a:t>30</a:t>
            </a:r>
            <a:r>
              <a:rPr lang="zh-CN" altLang="en-US" sz="1600" spc="300" dirty="0">
                <a:cs typeface="+mn-ea"/>
                <a:sym typeface="+mn-lt"/>
              </a:rPr>
              <a:t>日，中国“二十四节气”正式列入联合国非遗名录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884271" y="381740"/>
            <a:ext cx="14156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solidFill>
                  <a:srgbClr val="FFFFFF"/>
                </a:solidFill>
              </a:rPr>
              <a:t>https://www.ypppt.com/</a:t>
            </a:r>
            <a:endParaRPr lang="zh-CN" altLang="en-US" sz="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332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449FF3A-BEAB-4442-978E-BA30E11A7F84}"/>
              </a:ext>
            </a:extLst>
          </p:cNvPr>
          <p:cNvGrpSpPr/>
          <p:nvPr/>
        </p:nvGrpSpPr>
        <p:grpSpPr>
          <a:xfrm>
            <a:off x="165100" y="224100"/>
            <a:ext cx="2022515" cy="526197"/>
            <a:chOff x="165100" y="177800"/>
            <a:chExt cx="3390899" cy="526197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D2178A4-4203-4631-AF58-A8FB28AF690B}"/>
                </a:ext>
              </a:extLst>
            </p:cNvPr>
            <p:cNvSpPr/>
            <p:nvPr/>
          </p:nvSpPr>
          <p:spPr>
            <a:xfrm>
              <a:off x="165100" y="177800"/>
              <a:ext cx="3390899" cy="526197"/>
            </a:xfrm>
            <a:prstGeom prst="rect">
              <a:avLst/>
            </a:prstGeom>
            <a:solidFill>
              <a:srgbClr val="8C50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7F479F-4734-481A-A101-BBFC7F53B150}"/>
                </a:ext>
              </a:extLst>
            </p:cNvPr>
            <p:cNvSpPr txBox="1"/>
            <p:nvPr/>
          </p:nvSpPr>
          <p:spPr>
            <a:xfrm>
              <a:off x="395758" y="233032"/>
              <a:ext cx="31602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芒种诗歌</a:t>
              </a:r>
            </a:p>
          </p:txBody>
        </p:sp>
      </p:grpSp>
      <p:sp>
        <p:nvSpPr>
          <p:cNvPr id="5" name="Shape 90"/>
          <p:cNvSpPr txBox="1"/>
          <p:nvPr/>
        </p:nvSpPr>
        <p:spPr>
          <a:xfrm>
            <a:off x="5881370" y="2313678"/>
            <a:ext cx="5257165" cy="264950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lvl="0" indent="0" algn="ctr">
              <a:lnSpc>
                <a:spcPts val="4000"/>
              </a:lnSpc>
              <a:buSzPct val="25000"/>
              <a:buNone/>
            </a:pPr>
            <a:r>
              <a:rPr lang="zh-CN" altLang="en-US" sz="25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《芒种节》</a:t>
            </a:r>
          </a:p>
          <a:p>
            <a:pPr lvl="0" indent="0" algn="ctr">
              <a:lnSpc>
                <a:spcPts val="4000"/>
              </a:lnSpc>
              <a:buSzPct val="25000"/>
              <a:buNone/>
            </a:pPr>
            <a:r>
              <a:rPr lang="zh-CN" altLang="en-US" sz="25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芒种忙忙割，农家乐启镰。</a:t>
            </a:r>
          </a:p>
          <a:p>
            <a:pPr lvl="0" indent="0" algn="ctr">
              <a:lnSpc>
                <a:spcPts val="4000"/>
              </a:lnSpc>
              <a:buSzPct val="25000"/>
              <a:buNone/>
            </a:pPr>
            <a:r>
              <a:rPr lang="zh-CN" altLang="en-US" sz="25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西风烘穗海，机械刈禾田。</a:t>
            </a:r>
          </a:p>
          <a:p>
            <a:pPr lvl="0" indent="0" algn="ctr">
              <a:lnSpc>
                <a:spcPts val="4000"/>
              </a:lnSpc>
              <a:buSzPct val="25000"/>
              <a:buNone/>
            </a:pPr>
            <a:r>
              <a:rPr lang="zh-CN" altLang="en-US" sz="25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税赋千年免，粮仓万户填。</a:t>
            </a:r>
          </a:p>
          <a:p>
            <a:pPr lvl="0" indent="0" algn="ctr">
              <a:lnSpc>
                <a:spcPts val="4000"/>
              </a:lnSpc>
              <a:buSzPct val="25000"/>
              <a:buNone/>
            </a:pPr>
            <a:r>
              <a:rPr lang="zh-CN" altLang="en-US" sz="25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麦收秧稻插，秋囤再攀巅。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3199" y="1371600"/>
            <a:ext cx="5028966" cy="5028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178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449FF3A-BEAB-4442-978E-BA30E11A7F84}"/>
              </a:ext>
            </a:extLst>
          </p:cNvPr>
          <p:cNvGrpSpPr/>
          <p:nvPr/>
        </p:nvGrpSpPr>
        <p:grpSpPr>
          <a:xfrm>
            <a:off x="165100" y="224100"/>
            <a:ext cx="2022515" cy="526197"/>
            <a:chOff x="165100" y="177800"/>
            <a:chExt cx="3390899" cy="526197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D2178A4-4203-4631-AF58-A8FB28AF690B}"/>
                </a:ext>
              </a:extLst>
            </p:cNvPr>
            <p:cNvSpPr/>
            <p:nvPr/>
          </p:nvSpPr>
          <p:spPr>
            <a:xfrm>
              <a:off x="165100" y="177800"/>
              <a:ext cx="3390899" cy="526197"/>
            </a:xfrm>
            <a:prstGeom prst="rect">
              <a:avLst/>
            </a:prstGeom>
            <a:solidFill>
              <a:srgbClr val="8C50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7F479F-4734-481A-A101-BBFC7F53B150}"/>
                </a:ext>
              </a:extLst>
            </p:cNvPr>
            <p:cNvSpPr txBox="1"/>
            <p:nvPr/>
          </p:nvSpPr>
          <p:spPr>
            <a:xfrm>
              <a:off x="395758" y="233032"/>
              <a:ext cx="31602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芒种诗歌</a:t>
              </a:r>
            </a:p>
          </p:txBody>
        </p:sp>
      </p:grpSp>
      <p:sp>
        <p:nvSpPr>
          <p:cNvPr id="5" name="Shape 90"/>
          <p:cNvSpPr txBox="1"/>
          <p:nvPr/>
        </p:nvSpPr>
        <p:spPr>
          <a:xfrm>
            <a:off x="1176357" y="1494614"/>
            <a:ext cx="5257165" cy="470941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algn="ctr">
              <a:lnSpc>
                <a:spcPts val="4000"/>
              </a:lnSpc>
              <a:buSzPct val="25000"/>
            </a:pPr>
            <a:r>
              <a:rPr lang="zh-CN" altLang="en-US" sz="2000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《时雨》  陆游</a:t>
            </a:r>
          </a:p>
          <a:p>
            <a:pPr algn="ctr">
              <a:lnSpc>
                <a:spcPts val="4000"/>
              </a:lnSpc>
              <a:buSzPct val="25000"/>
            </a:pPr>
            <a:r>
              <a:rPr lang="zh-CN" altLang="en-US" sz="2000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时雨及芒种，四野皆插秧。</a:t>
            </a:r>
          </a:p>
          <a:p>
            <a:pPr algn="ctr">
              <a:lnSpc>
                <a:spcPts val="4000"/>
              </a:lnSpc>
              <a:buSzPct val="25000"/>
            </a:pPr>
            <a:r>
              <a:rPr lang="zh-CN" altLang="en-US" sz="2000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家家麦饭美，处处菱歌长。</a:t>
            </a:r>
          </a:p>
          <a:p>
            <a:pPr algn="ctr">
              <a:lnSpc>
                <a:spcPts val="4000"/>
              </a:lnSpc>
              <a:buSzPct val="25000"/>
            </a:pPr>
            <a:r>
              <a:rPr lang="zh-CN" altLang="en-US" sz="2000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老我成惰农，永日付竹床。</a:t>
            </a:r>
          </a:p>
          <a:p>
            <a:pPr algn="ctr">
              <a:lnSpc>
                <a:spcPts val="4000"/>
              </a:lnSpc>
              <a:buSzPct val="25000"/>
            </a:pPr>
            <a:r>
              <a:rPr lang="zh-CN" altLang="en-US" sz="2000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衰发短不栉，爱此一雨凉。</a:t>
            </a:r>
          </a:p>
          <a:p>
            <a:pPr algn="ctr">
              <a:lnSpc>
                <a:spcPts val="4000"/>
              </a:lnSpc>
              <a:buSzPct val="25000"/>
            </a:pPr>
            <a:r>
              <a:rPr lang="zh-CN" altLang="en-US" sz="2000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庭木集奇声，架藤发幽香。</a:t>
            </a:r>
          </a:p>
          <a:p>
            <a:pPr algn="ctr">
              <a:lnSpc>
                <a:spcPts val="4000"/>
              </a:lnSpc>
              <a:buSzPct val="25000"/>
            </a:pPr>
            <a:r>
              <a:rPr lang="zh-CN" altLang="en-US" sz="2000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莺衣湿不去，劝我持一觞。</a:t>
            </a:r>
          </a:p>
          <a:p>
            <a:pPr algn="ctr">
              <a:lnSpc>
                <a:spcPts val="4000"/>
              </a:lnSpc>
              <a:buSzPct val="25000"/>
            </a:pPr>
            <a:r>
              <a:rPr lang="zh-CN" altLang="en-US" sz="2000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即今幸无事，际海皆农桑;</a:t>
            </a:r>
          </a:p>
          <a:p>
            <a:pPr algn="ctr">
              <a:lnSpc>
                <a:spcPts val="4000"/>
              </a:lnSpc>
              <a:buSzPct val="25000"/>
            </a:pPr>
            <a:r>
              <a:rPr lang="zh-CN" altLang="en-US" sz="2000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野老固不穷，击壤歌虞唐。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23512" y="1016418"/>
            <a:ext cx="5665808" cy="5665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56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449FF3A-BEAB-4442-978E-BA30E11A7F84}"/>
              </a:ext>
            </a:extLst>
          </p:cNvPr>
          <p:cNvGrpSpPr/>
          <p:nvPr/>
        </p:nvGrpSpPr>
        <p:grpSpPr>
          <a:xfrm>
            <a:off x="165100" y="224100"/>
            <a:ext cx="2022515" cy="526197"/>
            <a:chOff x="165100" y="177800"/>
            <a:chExt cx="3390899" cy="526197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D2178A4-4203-4631-AF58-A8FB28AF690B}"/>
                </a:ext>
              </a:extLst>
            </p:cNvPr>
            <p:cNvSpPr/>
            <p:nvPr/>
          </p:nvSpPr>
          <p:spPr>
            <a:xfrm>
              <a:off x="165100" y="177800"/>
              <a:ext cx="3390899" cy="526197"/>
            </a:xfrm>
            <a:prstGeom prst="rect">
              <a:avLst/>
            </a:prstGeom>
            <a:solidFill>
              <a:srgbClr val="8C50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7F479F-4734-481A-A101-BBFC7F53B150}"/>
                </a:ext>
              </a:extLst>
            </p:cNvPr>
            <p:cNvSpPr txBox="1"/>
            <p:nvPr/>
          </p:nvSpPr>
          <p:spPr>
            <a:xfrm>
              <a:off x="395758" y="233032"/>
              <a:ext cx="31602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芒种诗歌</a:t>
              </a:r>
            </a:p>
          </p:txBody>
        </p:sp>
      </p:grpSp>
      <p:sp>
        <p:nvSpPr>
          <p:cNvPr id="7" name="Shape 90"/>
          <p:cNvSpPr txBox="1"/>
          <p:nvPr/>
        </p:nvSpPr>
        <p:spPr>
          <a:xfrm>
            <a:off x="5757545" y="2326639"/>
            <a:ext cx="5257165" cy="386485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lvl="0" indent="0" algn="ctr">
              <a:lnSpc>
                <a:spcPct val="150000"/>
              </a:lnSpc>
              <a:buSzPct val="25000"/>
              <a:buNone/>
            </a:pPr>
            <a:r>
              <a:rPr lang="zh-CN" altLang="en-US" sz="20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《伊犁记事诗》洪亮吉</a:t>
            </a:r>
          </a:p>
          <a:p>
            <a:pPr lvl="0" indent="0" algn="ctr">
              <a:lnSpc>
                <a:spcPct val="150000"/>
              </a:lnSpc>
              <a:buSzPct val="25000"/>
              <a:buNone/>
            </a:pPr>
            <a:r>
              <a:rPr lang="zh-CN" altLang="en-US" sz="20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芒种才过雪不霁，伊犁河外草初肥。</a:t>
            </a:r>
          </a:p>
          <a:p>
            <a:pPr lvl="0" indent="0" algn="ctr">
              <a:lnSpc>
                <a:spcPct val="150000"/>
              </a:lnSpc>
              <a:buSzPct val="25000"/>
              <a:buNone/>
            </a:pPr>
            <a:r>
              <a:rPr lang="zh-CN" altLang="en-US" sz="20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生驹步步行难稳，恐有蛇从鼻观飞。</a:t>
            </a:r>
          </a:p>
          <a:p>
            <a:pPr lvl="0" indent="0" algn="ctr">
              <a:lnSpc>
                <a:spcPct val="150000"/>
              </a:lnSpc>
              <a:buSzPct val="25000"/>
              <a:buNone/>
            </a:pPr>
            <a:r>
              <a:rPr lang="zh-CN" altLang="en-US" sz="20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《梅雨七绝》 范成大</a:t>
            </a:r>
          </a:p>
          <a:p>
            <a:pPr lvl="0" indent="0" algn="ctr">
              <a:lnSpc>
                <a:spcPct val="150000"/>
              </a:lnSpc>
              <a:buSzPct val="25000"/>
              <a:buNone/>
            </a:pPr>
            <a:r>
              <a:rPr lang="zh-CN" altLang="en-US" sz="20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乙酉甲申雷雨惊，乘除却贺芒种晴。</a:t>
            </a:r>
          </a:p>
          <a:p>
            <a:pPr lvl="0" indent="0" algn="ctr">
              <a:lnSpc>
                <a:spcPct val="150000"/>
              </a:lnSpc>
              <a:buSzPct val="25000"/>
              <a:buNone/>
            </a:pPr>
            <a:r>
              <a:rPr lang="zh-CN" altLang="en-US" sz="20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插秧先插蚤籼稻，少忍数旬蒸米成。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1106588"/>
            <a:ext cx="5237544" cy="5237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323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DADA89C-BF4A-4057-8EF3-D21B2B49204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02511" y="3544441"/>
            <a:ext cx="5112770" cy="2382303"/>
          </a:xfrm>
          <a:prstGeom prst="rect">
            <a:avLst/>
          </a:prstGeom>
        </p:spPr>
      </p:pic>
      <p:grpSp>
        <p:nvGrpSpPr>
          <p:cNvPr id="20" name="组合 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ED4E082-BC9B-45BA-B2A8-BEE42F091A54}"/>
              </a:ext>
            </a:extLst>
          </p:cNvPr>
          <p:cNvGrpSpPr/>
          <p:nvPr/>
        </p:nvGrpSpPr>
        <p:grpSpPr>
          <a:xfrm>
            <a:off x="1204788" y="419012"/>
            <a:ext cx="5215062" cy="6019976"/>
            <a:chOff x="1544351" y="403092"/>
            <a:chExt cx="5275652" cy="6089916"/>
          </a:xfrm>
        </p:grpSpPr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8495E1D-BED8-47FE-875A-0136A504B52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44351" y="403092"/>
              <a:ext cx="5275652" cy="6089916"/>
            </a:xfrm>
            <a:prstGeom prst="rect">
              <a:avLst/>
            </a:prstGeom>
          </p:spPr>
        </p:pic>
        <p:sp>
          <p:nvSpPr>
            <p:cNvPr id="22" name="椭圆 2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1A6B92B-F329-4289-B3AA-E6A074183BE3}"/>
                </a:ext>
              </a:extLst>
            </p:cNvPr>
            <p:cNvSpPr/>
            <p:nvPr/>
          </p:nvSpPr>
          <p:spPr>
            <a:xfrm>
              <a:off x="2404189" y="634416"/>
              <a:ext cx="304767" cy="304767"/>
            </a:xfrm>
            <a:prstGeom prst="ellipse">
              <a:avLst/>
            </a:prstGeom>
            <a:solidFill>
              <a:srgbClr val="BDDD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椭圆 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03E55CE-C3EB-4CAB-8B2F-A7D6C8A40521}"/>
                </a:ext>
              </a:extLst>
            </p:cNvPr>
            <p:cNvSpPr/>
            <p:nvPr/>
          </p:nvSpPr>
          <p:spPr>
            <a:xfrm>
              <a:off x="2708956" y="447778"/>
              <a:ext cx="235692" cy="235692"/>
            </a:xfrm>
            <a:prstGeom prst="ellipse">
              <a:avLst/>
            </a:prstGeom>
            <a:solidFill>
              <a:srgbClr val="BDDD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椭圆 2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7240140-9AC4-477B-B50D-55ABAD853F7C}"/>
                </a:ext>
              </a:extLst>
            </p:cNvPr>
            <p:cNvSpPr/>
            <p:nvPr/>
          </p:nvSpPr>
          <p:spPr>
            <a:xfrm>
              <a:off x="4348233" y="5372092"/>
              <a:ext cx="512790" cy="512788"/>
            </a:xfrm>
            <a:prstGeom prst="ellipse">
              <a:avLst/>
            </a:prstGeom>
            <a:solidFill>
              <a:srgbClr val="BDDD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椭圆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FE5F864-1D14-4A9C-B811-BBECD54CE654}"/>
                </a:ext>
              </a:extLst>
            </p:cNvPr>
            <p:cNvSpPr/>
            <p:nvPr/>
          </p:nvSpPr>
          <p:spPr>
            <a:xfrm>
              <a:off x="4990841" y="5087920"/>
              <a:ext cx="284172" cy="284172"/>
            </a:xfrm>
            <a:prstGeom prst="ellipse">
              <a:avLst/>
            </a:prstGeom>
            <a:solidFill>
              <a:srgbClr val="BDDD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26" name="图片 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C44B560-3314-415E-9D3F-75B406CFB74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1338" y="3715189"/>
            <a:ext cx="3999094" cy="2954328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F26E5B4-8F7E-4532-9927-2773C319CB5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62719" y="798312"/>
            <a:ext cx="480450" cy="5481560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B6D8A0F-201E-4286-ADF3-20B27C2A22E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8792" y="5336530"/>
            <a:ext cx="5760208" cy="1102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769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1784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>
            <a:grpSpLocks noChangeAspect="1"/>
          </p:cNvGrpSpPr>
          <p:nvPr/>
        </p:nvGrpSpPr>
        <p:grpSpPr>
          <a:xfrm>
            <a:off x="287643" y="1463157"/>
            <a:ext cx="6390030" cy="4792336"/>
            <a:chOff x="6530" y="1201"/>
            <a:chExt cx="12309" cy="9597"/>
          </a:xfrm>
          <a:effectLst>
            <a:outerShdw blurRad="342900" dist="762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5" name="图片 4" descr="9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94" y="1448"/>
              <a:ext cx="10059" cy="8482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530" y="1201"/>
              <a:ext cx="12309" cy="9597"/>
            </a:xfrm>
            <a:prstGeom prst="rect">
              <a:avLst/>
            </a:prstGeom>
          </p:spPr>
        </p:pic>
      </p:grpSp>
      <p:grpSp>
        <p:nvGrpSpPr>
          <p:cNvPr id="7" name="组合 6"/>
          <p:cNvGrpSpPr/>
          <p:nvPr/>
        </p:nvGrpSpPr>
        <p:grpSpPr>
          <a:xfrm>
            <a:off x="7336572" y="2128330"/>
            <a:ext cx="4281965" cy="629920"/>
            <a:chOff x="5527343" y="2374710"/>
            <a:chExt cx="4281965" cy="629920"/>
          </a:xfrm>
        </p:grpSpPr>
        <p:grpSp>
          <p:nvGrpSpPr>
            <p:cNvPr id="8" name="组合 7"/>
            <p:cNvGrpSpPr/>
            <p:nvPr/>
          </p:nvGrpSpPr>
          <p:grpSpPr>
            <a:xfrm>
              <a:off x="5527343" y="2374710"/>
              <a:ext cx="4281965" cy="629920"/>
              <a:chOff x="5213445" y="2552131"/>
              <a:chExt cx="4281965" cy="629920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5213445" y="2567857"/>
                <a:ext cx="614297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altLang="zh-CN" sz="2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01</a:t>
                </a:r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5986078" y="2552131"/>
                <a:ext cx="3509332" cy="629920"/>
              </a:xfrm>
              <a:prstGeom prst="rect">
                <a:avLst/>
              </a:prstGeom>
              <a:ln>
                <a:noFill/>
              </a:ln>
            </p:spPr>
            <p:txBody>
              <a:bodyPr vert="horz" wrap="square">
                <a:spAutoFit/>
              </a:bodyPr>
              <a:lstStyle/>
              <a:p>
                <a:pPr algn="l"/>
                <a:r>
                  <a:rPr lang="zh-CN" altLang="en-US" sz="3500" spc="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节气常识</a:t>
                </a:r>
              </a:p>
            </p:txBody>
          </p:sp>
        </p:grpSp>
        <p:sp>
          <p:nvSpPr>
            <p:cNvPr id="9" name="矩形 8"/>
            <p:cNvSpPr/>
            <p:nvPr/>
          </p:nvSpPr>
          <p:spPr>
            <a:xfrm>
              <a:off x="5527343" y="2374710"/>
              <a:ext cx="600501" cy="60050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336572" y="3023580"/>
            <a:ext cx="4281965" cy="629920"/>
            <a:chOff x="5527343" y="2374710"/>
            <a:chExt cx="4281965" cy="629920"/>
          </a:xfrm>
        </p:grpSpPr>
        <p:grpSp>
          <p:nvGrpSpPr>
            <p:cNvPr id="13" name="组合 12"/>
            <p:cNvGrpSpPr/>
            <p:nvPr/>
          </p:nvGrpSpPr>
          <p:grpSpPr>
            <a:xfrm>
              <a:off x="5527343" y="2374710"/>
              <a:ext cx="4281965" cy="629920"/>
              <a:chOff x="5213445" y="2552131"/>
              <a:chExt cx="4281965" cy="629920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5213445" y="2567857"/>
                <a:ext cx="600501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altLang="zh-CN" sz="2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02</a:t>
                </a:r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5986078" y="2552131"/>
                <a:ext cx="3509332" cy="629920"/>
              </a:xfrm>
              <a:prstGeom prst="rect">
                <a:avLst/>
              </a:prstGeom>
              <a:ln>
                <a:noFill/>
              </a:ln>
            </p:spPr>
            <p:txBody>
              <a:bodyPr vert="horz" wrap="square">
                <a:spAutoFit/>
              </a:bodyPr>
              <a:lstStyle/>
              <a:p>
                <a:pPr algn="l"/>
                <a:r>
                  <a:rPr lang="zh-CN" altLang="en-US" sz="3500" spc="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芒种起源</a:t>
                </a:r>
              </a:p>
            </p:txBody>
          </p:sp>
        </p:grpSp>
        <p:sp>
          <p:nvSpPr>
            <p:cNvPr id="14" name="矩形 13"/>
            <p:cNvSpPr/>
            <p:nvPr/>
          </p:nvSpPr>
          <p:spPr>
            <a:xfrm>
              <a:off x="5527343" y="2374710"/>
              <a:ext cx="600501" cy="60050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336572" y="3918830"/>
            <a:ext cx="4281965" cy="629920"/>
            <a:chOff x="5527343" y="2374710"/>
            <a:chExt cx="4281965" cy="629920"/>
          </a:xfrm>
        </p:grpSpPr>
        <p:grpSp>
          <p:nvGrpSpPr>
            <p:cNvPr id="18" name="组合 17"/>
            <p:cNvGrpSpPr/>
            <p:nvPr/>
          </p:nvGrpSpPr>
          <p:grpSpPr>
            <a:xfrm>
              <a:off x="5527343" y="2374710"/>
              <a:ext cx="4281965" cy="629920"/>
              <a:chOff x="5213445" y="2552131"/>
              <a:chExt cx="4281965" cy="629920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5213445" y="2567857"/>
                <a:ext cx="600501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altLang="zh-CN" sz="2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03</a:t>
                </a:r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5986078" y="2552131"/>
                <a:ext cx="3509332" cy="629920"/>
              </a:xfrm>
              <a:prstGeom prst="rect">
                <a:avLst/>
              </a:prstGeom>
              <a:ln>
                <a:noFill/>
              </a:ln>
            </p:spPr>
            <p:txBody>
              <a:bodyPr vert="horz" wrap="square">
                <a:spAutoFit/>
              </a:bodyPr>
              <a:lstStyle/>
              <a:p>
                <a:pPr algn="l"/>
                <a:r>
                  <a:rPr lang="zh-CN" altLang="en-US" sz="3500" spc="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芒种习俗</a:t>
                </a:r>
              </a:p>
            </p:txBody>
          </p:sp>
        </p:grpSp>
        <p:sp>
          <p:nvSpPr>
            <p:cNvPr id="19" name="矩形 18"/>
            <p:cNvSpPr/>
            <p:nvPr/>
          </p:nvSpPr>
          <p:spPr>
            <a:xfrm>
              <a:off x="5527343" y="2374710"/>
              <a:ext cx="600501" cy="60050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7336572" y="4814081"/>
            <a:ext cx="4281965" cy="629920"/>
            <a:chOff x="5527343" y="2374710"/>
            <a:chExt cx="4281965" cy="629920"/>
          </a:xfrm>
        </p:grpSpPr>
        <p:grpSp>
          <p:nvGrpSpPr>
            <p:cNvPr id="23" name="组合 22"/>
            <p:cNvGrpSpPr/>
            <p:nvPr/>
          </p:nvGrpSpPr>
          <p:grpSpPr>
            <a:xfrm>
              <a:off x="5527343" y="2374710"/>
              <a:ext cx="4281965" cy="629920"/>
              <a:chOff x="5213445" y="2552131"/>
              <a:chExt cx="4281965" cy="629920"/>
            </a:xfrm>
          </p:grpSpPr>
          <p:sp>
            <p:nvSpPr>
              <p:cNvPr id="25" name="矩形 24"/>
              <p:cNvSpPr/>
              <p:nvPr/>
            </p:nvSpPr>
            <p:spPr>
              <a:xfrm>
                <a:off x="5213445" y="2567857"/>
                <a:ext cx="600501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altLang="zh-CN" sz="2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04</a:t>
                </a:r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5986078" y="2552131"/>
                <a:ext cx="3509332" cy="629920"/>
              </a:xfrm>
              <a:prstGeom prst="rect">
                <a:avLst/>
              </a:prstGeom>
              <a:ln>
                <a:noFill/>
              </a:ln>
            </p:spPr>
            <p:txBody>
              <a:bodyPr vert="horz" wrap="square">
                <a:spAutoFit/>
              </a:bodyPr>
              <a:lstStyle/>
              <a:p>
                <a:pPr algn="l"/>
                <a:r>
                  <a:rPr lang="zh-CN" altLang="en-US" sz="3500" spc="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芒种诗歌</a:t>
                </a:r>
              </a:p>
            </p:txBody>
          </p:sp>
        </p:grpSp>
        <p:sp>
          <p:nvSpPr>
            <p:cNvPr id="24" name="矩形 23"/>
            <p:cNvSpPr/>
            <p:nvPr/>
          </p:nvSpPr>
          <p:spPr>
            <a:xfrm>
              <a:off x="5527343" y="2374710"/>
              <a:ext cx="600501" cy="60050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8" name="图片 2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0A86C2F-273B-45ED-B594-676FD1F88DE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62719" y="798312"/>
            <a:ext cx="480450" cy="548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344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6="http://schemas.microsoft.com/office/drawing/2014/main" xmlns:a14="http://schemas.microsoft.com/office/drawing/2010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6038021" y="3539713"/>
            <a:ext cx="47007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节气常识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571488" y="2505670"/>
            <a:ext cx="36338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PART 01</a:t>
            </a:r>
            <a:endParaRPr lang="zh-CN" altLang="en-US" sz="5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4CBFA64-F4C0-45F0-8A3B-CF94F7FE268B}"/>
              </a:ext>
            </a:extLst>
          </p:cNvPr>
          <p:cNvGrpSpPr/>
          <p:nvPr/>
        </p:nvGrpSpPr>
        <p:grpSpPr>
          <a:xfrm>
            <a:off x="1204788" y="419012"/>
            <a:ext cx="5215062" cy="6019976"/>
            <a:chOff x="1544351" y="403092"/>
            <a:chExt cx="5275652" cy="6089916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6D5FE6E-69A2-4EDF-9E98-0DF9C6696EE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44351" y="403092"/>
              <a:ext cx="5275652" cy="6089916"/>
            </a:xfrm>
            <a:prstGeom prst="rect">
              <a:avLst/>
            </a:prstGeom>
          </p:spPr>
        </p:pic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D797F3A-B688-4A6D-A15B-8095B911F936}"/>
                </a:ext>
              </a:extLst>
            </p:cNvPr>
            <p:cNvSpPr/>
            <p:nvPr/>
          </p:nvSpPr>
          <p:spPr>
            <a:xfrm>
              <a:off x="2404189" y="634416"/>
              <a:ext cx="304767" cy="304767"/>
            </a:xfrm>
            <a:prstGeom prst="ellipse">
              <a:avLst/>
            </a:prstGeom>
            <a:solidFill>
              <a:srgbClr val="BDDD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椭圆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3983D1B-78D4-4182-9413-8E4506E8EFA3}"/>
                </a:ext>
              </a:extLst>
            </p:cNvPr>
            <p:cNvSpPr/>
            <p:nvPr/>
          </p:nvSpPr>
          <p:spPr>
            <a:xfrm>
              <a:off x="2708956" y="447778"/>
              <a:ext cx="235692" cy="235692"/>
            </a:xfrm>
            <a:prstGeom prst="ellipse">
              <a:avLst/>
            </a:prstGeom>
            <a:solidFill>
              <a:srgbClr val="BDDD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椭圆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CC429C0-3E8B-4B1B-BA54-2C0A4D63B256}"/>
                </a:ext>
              </a:extLst>
            </p:cNvPr>
            <p:cNvSpPr/>
            <p:nvPr/>
          </p:nvSpPr>
          <p:spPr>
            <a:xfrm>
              <a:off x="4348233" y="5372092"/>
              <a:ext cx="512790" cy="512788"/>
            </a:xfrm>
            <a:prstGeom prst="ellipse">
              <a:avLst/>
            </a:prstGeom>
            <a:solidFill>
              <a:srgbClr val="BDDD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椭圆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A15A283-5973-47EA-9114-50E27FD7D67C}"/>
                </a:ext>
              </a:extLst>
            </p:cNvPr>
            <p:cNvSpPr/>
            <p:nvPr/>
          </p:nvSpPr>
          <p:spPr>
            <a:xfrm>
              <a:off x="4990841" y="5087920"/>
              <a:ext cx="284172" cy="284172"/>
            </a:xfrm>
            <a:prstGeom prst="ellipse">
              <a:avLst/>
            </a:prstGeom>
            <a:solidFill>
              <a:srgbClr val="BDDD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15" name="图片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B25F8A9-BA53-4086-85E8-C050A494EE4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1338" y="3715189"/>
            <a:ext cx="3999094" cy="2954328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5BA5CA3-5881-4FBF-BB45-F5506B01498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62719" y="798312"/>
            <a:ext cx="480450" cy="548156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1897B72-12D3-49B6-893F-EAC823A3248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8792" y="5336530"/>
            <a:ext cx="5760208" cy="1102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52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449FF3A-BEAB-4442-978E-BA30E11A7F84}"/>
              </a:ext>
            </a:extLst>
          </p:cNvPr>
          <p:cNvGrpSpPr/>
          <p:nvPr/>
        </p:nvGrpSpPr>
        <p:grpSpPr>
          <a:xfrm>
            <a:off x="165100" y="224100"/>
            <a:ext cx="2022515" cy="526197"/>
            <a:chOff x="165100" y="177800"/>
            <a:chExt cx="3390899" cy="526197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D2178A4-4203-4631-AF58-A8FB28AF690B}"/>
                </a:ext>
              </a:extLst>
            </p:cNvPr>
            <p:cNvSpPr/>
            <p:nvPr/>
          </p:nvSpPr>
          <p:spPr>
            <a:xfrm>
              <a:off x="165100" y="177800"/>
              <a:ext cx="3390899" cy="526197"/>
            </a:xfrm>
            <a:prstGeom prst="rect">
              <a:avLst/>
            </a:prstGeom>
            <a:solidFill>
              <a:srgbClr val="8C50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7F479F-4734-481A-A101-BBFC7F53B150}"/>
                </a:ext>
              </a:extLst>
            </p:cNvPr>
            <p:cNvSpPr txBox="1"/>
            <p:nvPr/>
          </p:nvSpPr>
          <p:spPr>
            <a:xfrm>
              <a:off x="498744" y="204232"/>
              <a:ext cx="25958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节气常识</a:t>
              </a: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8259" y="1733551"/>
            <a:ext cx="2915482" cy="2915478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Shape 90"/>
          <p:cNvSpPr txBox="1"/>
          <p:nvPr/>
        </p:nvSpPr>
        <p:spPr>
          <a:xfrm>
            <a:off x="1950511" y="4688039"/>
            <a:ext cx="8591470" cy="1055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lvl="0" algn="ctr">
              <a:lnSpc>
                <a:spcPct val="140000"/>
              </a:lnSpc>
              <a:buSzPct val="25000"/>
            </a:pPr>
            <a:r>
              <a:rPr lang="zh-CN" altLang="en-US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“芒种”也称为“忙种”“忙着种”，是农民朋友的散播播种。“芒种”到来预示着农民开始了忙碌的田间生活。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54719" y="1419375"/>
            <a:ext cx="2915482" cy="2915478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81179" y="1419375"/>
            <a:ext cx="3887306" cy="2915478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09143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57826" y="514350"/>
            <a:ext cx="6269074" cy="6269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14" name="Group 6"/>
          <p:cNvGrpSpPr/>
          <p:nvPr/>
        </p:nvGrpSpPr>
        <p:grpSpPr bwMode="auto">
          <a:xfrm>
            <a:off x="2258610" y="2036296"/>
            <a:ext cx="210439" cy="3470879"/>
            <a:chOff x="2084" y="0"/>
            <a:chExt cx="332" cy="5465"/>
          </a:xfrm>
        </p:grpSpPr>
        <p:grpSp>
          <p:nvGrpSpPr>
            <p:cNvPr id="15" name="Group 7"/>
            <p:cNvGrpSpPr/>
            <p:nvPr/>
          </p:nvGrpSpPr>
          <p:grpSpPr bwMode="auto">
            <a:xfrm>
              <a:off x="2084" y="0"/>
              <a:ext cx="332" cy="5465"/>
              <a:chOff x="6522" y="0"/>
              <a:chExt cx="255494" cy="4213920"/>
            </a:xfrm>
          </p:grpSpPr>
          <p:sp>
            <p:nvSpPr>
              <p:cNvPr id="16" name="直接连接符 111"/>
              <p:cNvSpPr>
                <a:spLocks noChangeShapeType="1"/>
              </p:cNvSpPr>
              <p:nvPr/>
            </p:nvSpPr>
            <p:spPr bwMode="auto">
              <a:xfrm>
                <a:off x="134269" y="0"/>
                <a:ext cx="1" cy="4213920"/>
              </a:xfrm>
              <a:prstGeom prst="line">
                <a:avLst/>
              </a:prstGeom>
              <a:noFill/>
              <a:ln w="9525" cap="flat" cmpd="sng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" name="椭圆 112"/>
              <p:cNvSpPr>
                <a:spLocks noChangeArrowheads="1"/>
              </p:cNvSpPr>
              <p:nvPr/>
            </p:nvSpPr>
            <p:spPr bwMode="auto">
              <a:xfrm>
                <a:off x="6522" y="515979"/>
                <a:ext cx="255494" cy="255494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27AB7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lang="zh-CN" altLang="zh-CN" sz="3200">
                  <a:cs typeface="+mn-ea"/>
                  <a:sym typeface="+mn-lt"/>
                </a:endParaRPr>
              </a:p>
            </p:txBody>
          </p:sp>
          <p:sp>
            <p:nvSpPr>
              <p:cNvPr id="18" name="椭圆 113"/>
              <p:cNvSpPr>
                <a:spLocks noChangeArrowheads="1"/>
              </p:cNvSpPr>
              <p:nvPr/>
            </p:nvSpPr>
            <p:spPr bwMode="auto">
              <a:xfrm>
                <a:off x="6522" y="2743939"/>
                <a:ext cx="255494" cy="255494"/>
              </a:xfrm>
              <a:prstGeom prst="ellipse">
                <a:avLst/>
              </a:prstGeom>
              <a:solidFill>
                <a:srgbClr val="8C501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27AB7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lang="zh-CN" altLang="zh-CN" sz="3200">
                  <a:cs typeface="+mn-ea"/>
                  <a:sym typeface="+mn-lt"/>
                </a:endParaRPr>
              </a:p>
            </p:txBody>
          </p:sp>
        </p:grpSp>
      </p:grpSp>
      <p:sp>
        <p:nvSpPr>
          <p:cNvPr id="19" name="Text Box 15"/>
          <p:cNvSpPr txBox="1">
            <a:spLocks noChangeArrowheads="1"/>
          </p:cNvSpPr>
          <p:nvPr/>
        </p:nvSpPr>
        <p:spPr bwMode="auto">
          <a:xfrm>
            <a:off x="2689710" y="2385863"/>
            <a:ext cx="3486145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芒种是二十四节气之一，一般在6月6日前后，太阳到达黄经75°的时候。芒种字面的意思是“有芒的麦子快收，有芒的稻子可种”。《月令七十二侯集解》：“五月节，谓有芒之种谷可稼种矣。”此时中国长江中下游地区将进入多雨的黄梅时节。</a:t>
            </a:r>
          </a:p>
        </p:txBody>
      </p:sp>
      <p:sp>
        <p:nvSpPr>
          <p:cNvPr id="20" name="Text Box 16"/>
          <p:cNvSpPr txBox="1">
            <a:spLocks noChangeArrowheads="1"/>
          </p:cNvSpPr>
          <p:nvPr/>
        </p:nvSpPr>
        <p:spPr bwMode="auto">
          <a:xfrm>
            <a:off x="2689711" y="4225458"/>
            <a:ext cx="3274104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2016年11月30日，中国“二十四节气”正式列入联合国非遗名录。</a:t>
            </a:r>
          </a:p>
        </p:txBody>
      </p:sp>
      <p:sp>
        <p:nvSpPr>
          <p:cNvPr id="21" name="泪滴形 20"/>
          <p:cNvSpPr/>
          <p:nvPr/>
        </p:nvSpPr>
        <p:spPr bwMode="auto">
          <a:xfrm rot="2685584">
            <a:off x="1206354" y="2238966"/>
            <a:ext cx="655092" cy="655092"/>
          </a:xfrm>
          <a:prstGeom prst="teardrop">
            <a:avLst/>
          </a:prstGeom>
          <a:solidFill>
            <a:srgbClr val="FFCC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+mn-ea"/>
              <a:sym typeface="+mn-lt"/>
            </a:endParaRPr>
          </a:p>
        </p:txBody>
      </p:sp>
      <p:sp>
        <p:nvSpPr>
          <p:cNvPr id="22" name="泪滴形 21"/>
          <p:cNvSpPr/>
          <p:nvPr/>
        </p:nvSpPr>
        <p:spPr bwMode="auto">
          <a:xfrm rot="2685584">
            <a:off x="1206354" y="4024595"/>
            <a:ext cx="655092" cy="655092"/>
          </a:xfrm>
          <a:prstGeom prst="teardrop">
            <a:avLst/>
          </a:prstGeom>
          <a:solidFill>
            <a:srgbClr val="8C501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+mn-ea"/>
              <a:sym typeface="+mn-lt"/>
            </a:endParaRP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2446DE0-28A0-469D-8FFD-19A02E622D25}"/>
              </a:ext>
            </a:extLst>
          </p:cNvPr>
          <p:cNvGrpSpPr/>
          <p:nvPr/>
        </p:nvGrpSpPr>
        <p:grpSpPr>
          <a:xfrm>
            <a:off x="165100" y="224100"/>
            <a:ext cx="2022515" cy="526197"/>
            <a:chOff x="165100" y="177800"/>
            <a:chExt cx="3390899" cy="526197"/>
          </a:xfrm>
        </p:grpSpPr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6E4354C-808E-49B3-A8AB-3803494F5B11}"/>
                </a:ext>
              </a:extLst>
            </p:cNvPr>
            <p:cNvSpPr/>
            <p:nvPr/>
          </p:nvSpPr>
          <p:spPr>
            <a:xfrm>
              <a:off x="165100" y="177800"/>
              <a:ext cx="3390899" cy="526197"/>
            </a:xfrm>
            <a:prstGeom prst="rect">
              <a:avLst/>
            </a:prstGeom>
            <a:solidFill>
              <a:srgbClr val="8C50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1198D7F-D58A-4515-8DE5-3C8B7ED1C3ED}"/>
                </a:ext>
              </a:extLst>
            </p:cNvPr>
            <p:cNvSpPr txBox="1"/>
            <p:nvPr/>
          </p:nvSpPr>
          <p:spPr>
            <a:xfrm>
              <a:off x="498744" y="204232"/>
              <a:ext cx="25958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节气常识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52452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6="http://schemas.microsoft.com/office/drawing/2014/main" xmlns:a14="http://schemas.microsoft.com/office/drawing/2010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 animBg="1"/>
      <p:bldP spid="22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0351" y="580514"/>
            <a:ext cx="6112262" cy="6112262"/>
          </a:xfrm>
          <a:prstGeom prst="rect">
            <a:avLst/>
          </a:prstGeom>
        </p:spPr>
      </p:pic>
      <p:grpSp>
        <p:nvGrpSpPr>
          <p:cNvPr id="9" name="Group 6"/>
          <p:cNvGrpSpPr/>
          <p:nvPr/>
        </p:nvGrpSpPr>
        <p:grpSpPr bwMode="auto">
          <a:xfrm>
            <a:off x="7590219" y="2058988"/>
            <a:ext cx="210439" cy="3470879"/>
            <a:chOff x="2084" y="0"/>
            <a:chExt cx="332" cy="5465"/>
          </a:xfrm>
        </p:grpSpPr>
        <p:grpSp>
          <p:nvGrpSpPr>
            <p:cNvPr id="10" name="Group 7"/>
            <p:cNvGrpSpPr/>
            <p:nvPr/>
          </p:nvGrpSpPr>
          <p:grpSpPr bwMode="auto">
            <a:xfrm>
              <a:off x="2084" y="0"/>
              <a:ext cx="332" cy="5465"/>
              <a:chOff x="6522" y="0"/>
              <a:chExt cx="255494" cy="4213920"/>
            </a:xfrm>
          </p:grpSpPr>
          <p:sp>
            <p:nvSpPr>
              <p:cNvPr id="11" name="直接连接符 111"/>
              <p:cNvSpPr>
                <a:spLocks noChangeShapeType="1"/>
              </p:cNvSpPr>
              <p:nvPr/>
            </p:nvSpPr>
            <p:spPr bwMode="auto">
              <a:xfrm>
                <a:off x="134269" y="0"/>
                <a:ext cx="1" cy="4213920"/>
              </a:xfrm>
              <a:prstGeom prst="line">
                <a:avLst/>
              </a:prstGeom>
              <a:noFill/>
              <a:ln w="9525" cap="flat" cmpd="sng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" name="椭圆 112"/>
              <p:cNvSpPr>
                <a:spLocks noChangeArrowheads="1"/>
              </p:cNvSpPr>
              <p:nvPr/>
            </p:nvSpPr>
            <p:spPr bwMode="auto">
              <a:xfrm>
                <a:off x="6522" y="800456"/>
                <a:ext cx="255494" cy="255494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27AB7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lang="zh-CN" altLang="zh-CN" sz="3200">
                  <a:cs typeface="+mn-ea"/>
                  <a:sym typeface="+mn-lt"/>
                </a:endParaRPr>
              </a:p>
            </p:txBody>
          </p:sp>
          <p:sp>
            <p:nvSpPr>
              <p:cNvPr id="13" name="椭圆 113"/>
              <p:cNvSpPr>
                <a:spLocks noChangeArrowheads="1"/>
              </p:cNvSpPr>
              <p:nvPr/>
            </p:nvSpPr>
            <p:spPr bwMode="auto">
              <a:xfrm>
                <a:off x="6522" y="2743939"/>
                <a:ext cx="255494" cy="255494"/>
              </a:xfrm>
              <a:prstGeom prst="ellipse">
                <a:avLst/>
              </a:prstGeom>
              <a:solidFill>
                <a:srgbClr val="8C501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27AB7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lang="zh-CN" altLang="zh-CN" sz="3200">
                  <a:cs typeface="+mn-ea"/>
                  <a:sym typeface="+mn-lt"/>
                </a:endParaRPr>
              </a:p>
            </p:txBody>
          </p:sp>
        </p:grpSp>
      </p:grp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8041640" y="2343125"/>
            <a:ext cx="308355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zh-CN" altLang="en-US" spc="3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芒种，是农作物成熟的意思。芒种是二十四节气中的第九个节气。</a:t>
            </a:r>
          </a:p>
        </p:txBody>
      </p:sp>
      <p:sp>
        <p:nvSpPr>
          <p:cNvPr id="15" name="Text Box 16"/>
          <p:cNvSpPr txBox="1">
            <a:spLocks noChangeArrowheads="1"/>
          </p:cNvSpPr>
          <p:nvPr/>
        </p:nvSpPr>
        <p:spPr bwMode="auto">
          <a:xfrm>
            <a:off x="8041640" y="3636645"/>
            <a:ext cx="3084330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zh-CN" altLang="en-US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在每年的6月5日左右，太阳到达黄经75°时为芒种。《月令七十二候集解》：“五月节，谓有芒之种谷可稼种矣”。</a:t>
            </a:r>
          </a:p>
        </p:txBody>
      </p:sp>
      <p:sp>
        <p:nvSpPr>
          <p:cNvPr id="16" name="泪滴形 15"/>
          <p:cNvSpPr/>
          <p:nvPr/>
        </p:nvSpPr>
        <p:spPr bwMode="auto">
          <a:xfrm rot="2685584">
            <a:off x="6558283" y="2474383"/>
            <a:ext cx="655092" cy="655092"/>
          </a:xfrm>
          <a:prstGeom prst="teardrop">
            <a:avLst/>
          </a:prstGeom>
          <a:solidFill>
            <a:srgbClr val="FFCC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+mn-ea"/>
              <a:sym typeface="+mn-lt"/>
            </a:endParaRPr>
          </a:p>
        </p:txBody>
      </p:sp>
      <p:sp>
        <p:nvSpPr>
          <p:cNvPr id="17" name="泪滴形 16"/>
          <p:cNvSpPr/>
          <p:nvPr/>
        </p:nvSpPr>
        <p:spPr bwMode="auto">
          <a:xfrm rot="2685584">
            <a:off x="6558283" y="4047287"/>
            <a:ext cx="655092" cy="655092"/>
          </a:xfrm>
          <a:prstGeom prst="teardrop">
            <a:avLst/>
          </a:prstGeom>
          <a:solidFill>
            <a:srgbClr val="8C501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+mn-ea"/>
              <a:sym typeface="+mn-lt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6F1161A-513B-4EEB-800C-95BFF2BB16AE}"/>
              </a:ext>
            </a:extLst>
          </p:cNvPr>
          <p:cNvGrpSpPr/>
          <p:nvPr/>
        </p:nvGrpSpPr>
        <p:grpSpPr>
          <a:xfrm>
            <a:off x="165100" y="224100"/>
            <a:ext cx="2022515" cy="526197"/>
            <a:chOff x="165100" y="177800"/>
            <a:chExt cx="3390899" cy="526197"/>
          </a:xfrm>
        </p:grpSpPr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28A8F7C-5079-4FE3-8ECD-2D82C27775A1}"/>
                </a:ext>
              </a:extLst>
            </p:cNvPr>
            <p:cNvSpPr/>
            <p:nvPr/>
          </p:nvSpPr>
          <p:spPr>
            <a:xfrm>
              <a:off x="165100" y="177800"/>
              <a:ext cx="3390899" cy="526197"/>
            </a:xfrm>
            <a:prstGeom prst="rect">
              <a:avLst/>
            </a:prstGeom>
            <a:solidFill>
              <a:srgbClr val="8C50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AFB9AE6-5B48-4533-8F2B-56BACABA952B}"/>
                </a:ext>
              </a:extLst>
            </p:cNvPr>
            <p:cNvSpPr txBox="1"/>
            <p:nvPr/>
          </p:nvSpPr>
          <p:spPr>
            <a:xfrm>
              <a:off x="498744" y="204232"/>
              <a:ext cx="25958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节气常识</a:t>
              </a: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0751841" y="6692776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98941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6="http://schemas.microsoft.com/office/drawing/2014/main" xmlns:a14="http://schemas.microsoft.com/office/drawing/2010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 animBg="1"/>
      <p:bldP spid="17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0051716-CBD8-4780-8875-B02E33141BCD}"/>
              </a:ext>
            </a:extLst>
          </p:cNvPr>
          <p:cNvSpPr txBox="1"/>
          <p:nvPr/>
        </p:nvSpPr>
        <p:spPr>
          <a:xfrm>
            <a:off x="6038021" y="3539713"/>
            <a:ext cx="47007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芒种起源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8FC7715-CCF5-417B-825E-7D967ECE412D}"/>
              </a:ext>
            </a:extLst>
          </p:cNvPr>
          <p:cNvSpPr txBox="1"/>
          <p:nvPr/>
        </p:nvSpPr>
        <p:spPr>
          <a:xfrm>
            <a:off x="6571488" y="2505670"/>
            <a:ext cx="36338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PART 02</a:t>
            </a:r>
            <a:endParaRPr lang="zh-CN" altLang="en-US" sz="5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7A08ED1-D650-413F-A660-0DED2EDCFB02}"/>
              </a:ext>
            </a:extLst>
          </p:cNvPr>
          <p:cNvGrpSpPr/>
          <p:nvPr/>
        </p:nvGrpSpPr>
        <p:grpSpPr>
          <a:xfrm>
            <a:off x="1204788" y="419012"/>
            <a:ext cx="5215062" cy="6019976"/>
            <a:chOff x="1544351" y="403092"/>
            <a:chExt cx="5275652" cy="6089916"/>
          </a:xfrm>
        </p:grpSpPr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76A110C-236F-4FF5-8344-6E5E668AADB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44351" y="403092"/>
              <a:ext cx="5275652" cy="6089916"/>
            </a:xfrm>
            <a:prstGeom prst="rect">
              <a:avLst/>
            </a:prstGeom>
          </p:spPr>
        </p:pic>
        <p:sp>
          <p:nvSpPr>
            <p:cNvPr id="13" name="椭圆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60288AC-24E2-461D-A930-281665B7AE9C}"/>
                </a:ext>
              </a:extLst>
            </p:cNvPr>
            <p:cNvSpPr/>
            <p:nvPr/>
          </p:nvSpPr>
          <p:spPr>
            <a:xfrm>
              <a:off x="2404189" y="634416"/>
              <a:ext cx="304767" cy="304767"/>
            </a:xfrm>
            <a:prstGeom prst="ellipse">
              <a:avLst/>
            </a:prstGeom>
            <a:solidFill>
              <a:srgbClr val="BDDD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椭圆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7CB0D2D-5890-4CA1-AD51-543E89EE844D}"/>
                </a:ext>
              </a:extLst>
            </p:cNvPr>
            <p:cNvSpPr/>
            <p:nvPr/>
          </p:nvSpPr>
          <p:spPr>
            <a:xfrm>
              <a:off x="2708956" y="447778"/>
              <a:ext cx="235692" cy="235692"/>
            </a:xfrm>
            <a:prstGeom prst="ellipse">
              <a:avLst/>
            </a:prstGeom>
            <a:solidFill>
              <a:srgbClr val="BDDD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椭圆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1696849-96CD-47F0-BB95-1789ABCA29FD}"/>
                </a:ext>
              </a:extLst>
            </p:cNvPr>
            <p:cNvSpPr/>
            <p:nvPr/>
          </p:nvSpPr>
          <p:spPr>
            <a:xfrm>
              <a:off x="4348233" y="5372092"/>
              <a:ext cx="512790" cy="512788"/>
            </a:xfrm>
            <a:prstGeom prst="ellipse">
              <a:avLst/>
            </a:prstGeom>
            <a:solidFill>
              <a:srgbClr val="BDDD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椭圆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F256EB0-EBC0-452F-952C-A2996067EE43}"/>
                </a:ext>
              </a:extLst>
            </p:cNvPr>
            <p:cNvSpPr/>
            <p:nvPr/>
          </p:nvSpPr>
          <p:spPr>
            <a:xfrm>
              <a:off x="4990841" y="5087920"/>
              <a:ext cx="284172" cy="284172"/>
            </a:xfrm>
            <a:prstGeom prst="ellipse">
              <a:avLst/>
            </a:prstGeom>
            <a:solidFill>
              <a:srgbClr val="BDDD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17" name="图片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4E61575-8B4C-41A8-8C15-BF36D11F26E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1338" y="3715189"/>
            <a:ext cx="3999094" cy="2954328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CD14576-D471-4FDB-B532-CDC86C3D9E8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62719" y="798312"/>
            <a:ext cx="480450" cy="548156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58E7080-0D89-4B2D-AA1F-A8A26BD7FCE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8792" y="5336530"/>
            <a:ext cx="5760208" cy="1102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37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449FF3A-BEAB-4442-978E-BA30E11A7F84}"/>
              </a:ext>
            </a:extLst>
          </p:cNvPr>
          <p:cNvGrpSpPr/>
          <p:nvPr/>
        </p:nvGrpSpPr>
        <p:grpSpPr>
          <a:xfrm>
            <a:off x="165100" y="224100"/>
            <a:ext cx="2022515" cy="526197"/>
            <a:chOff x="165100" y="177800"/>
            <a:chExt cx="3390899" cy="526197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D2178A4-4203-4631-AF58-A8FB28AF690B}"/>
                </a:ext>
              </a:extLst>
            </p:cNvPr>
            <p:cNvSpPr/>
            <p:nvPr/>
          </p:nvSpPr>
          <p:spPr>
            <a:xfrm>
              <a:off x="165100" y="177800"/>
              <a:ext cx="3390899" cy="526197"/>
            </a:xfrm>
            <a:prstGeom prst="rect">
              <a:avLst/>
            </a:prstGeom>
            <a:solidFill>
              <a:srgbClr val="8C50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7F479F-4734-481A-A101-BBFC7F53B150}"/>
                </a:ext>
              </a:extLst>
            </p:cNvPr>
            <p:cNvSpPr txBox="1"/>
            <p:nvPr/>
          </p:nvSpPr>
          <p:spPr>
            <a:xfrm>
              <a:off x="395758" y="233032"/>
              <a:ext cx="31602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芒种起源</a:t>
              </a: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6888" y="1332265"/>
            <a:ext cx="4685434" cy="4685434"/>
          </a:xfrm>
          <a:prstGeom prst="ellipse">
            <a:avLst/>
          </a:prstGeom>
        </p:spPr>
      </p:pic>
      <p:sp>
        <p:nvSpPr>
          <p:cNvPr id="8" name="Shape 90"/>
          <p:cNvSpPr txBox="1"/>
          <p:nvPr/>
        </p:nvSpPr>
        <p:spPr>
          <a:xfrm>
            <a:off x="5689375" y="2164506"/>
            <a:ext cx="5257165" cy="302095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lvl="0" indent="0" algn="just">
              <a:lnSpc>
                <a:spcPct val="130000"/>
              </a:lnSpc>
              <a:buSzPct val="25000"/>
              <a:buNone/>
            </a:pPr>
            <a:r>
              <a:rPr lang="zh-CN" altLang="en-US" sz="20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我国古代将芒种分为三候：“一候螳螂生；二候鹏始鸣；三候反舌无声。”在这一节气中，螳螂在上一年深秋产的卵因感受到阴气初生而破壳生出小螳螂；喜阴的伯劳鸟开始在枝头出现，并且感阴而鸣与此相反，能够学习其它鸟叫的反舌鸟，却因感应到了阴气的出现而停止了鸣叫。</a:t>
            </a:r>
          </a:p>
        </p:txBody>
      </p:sp>
    </p:spTree>
    <p:extLst>
      <p:ext uri="{BB962C8B-B14F-4D97-AF65-F5344CB8AC3E}">
        <p14:creationId xmlns:p14="http://schemas.microsoft.com/office/powerpoint/2010/main" val="1494694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www.33ppt.com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xvt4o41">
      <a:majorFont>
        <a:latin typeface="微软雅黑" panose="020F0302020204030204"/>
        <a:ea typeface="微軟正黑體"/>
        <a:cs typeface=""/>
      </a:majorFont>
      <a:minorFont>
        <a:latin typeface="微软雅黑" panose="020F0502020204030204"/>
        <a:ea typeface="微軟正黑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www.33ppt.com</Template>
  <TotalTime>88</TotalTime>
  <Words>1415</Words>
  <Application>Microsoft Office PowerPoint</Application>
  <PresentationFormat>宽屏</PresentationFormat>
  <Paragraphs>110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24</vt:i4>
      </vt:variant>
    </vt:vector>
  </HeadingPairs>
  <TitlesOfParts>
    <vt:vector size="35" baseType="lpstr">
      <vt:lpstr>Meiryo</vt:lpstr>
      <vt:lpstr>微軟正黑體</vt:lpstr>
      <vt:lpstr>等线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11</cp:revision>
  <dcterms:created xsi:type="dcterms:W3CDTF">2019-05-24T09:34:09Z</dcterms:created>
  <dcterms:modified xsi:type="dcterms:W3CDTF">2023-05-28T08:15:35Z</dcterms:modified>
</cp:coreProperties>
</file>