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2"/>
    <p:sldMasterId id="2147483669" r:id="rId3"/>
  </p:sldMasterIdLst>
  <p:notesMasterIdLst>
    <p:notesMasterId r:id="rId25"/>
  </p:notesMasterIdLst>
  <p:handoutMasterIdLst>
    <p:handoutMasterId r:id="rId26"/>
  </p:handoutMasterIdLst>
  <p:sldIdLst>
    <p:sldId id="1622" r:id="rId4"/>
    <p:sldId id="1602" r:id="rId5"/>
    <p:sldId id="1603" r:id="rId6"/>
    <p:sldId id="1587" r:id="rId7"/>
    <p:sldId id="1588" r:id="rId8"/>
    <p:sldId id="1589" r:id="rId9"/>
    <p:sldId id="1623" r:id="rId10"/>
    <p:sldId id="1590" r:id="rId11"/>
    <p:sldId id="1591" r:id="rId12"/>
    <p:sldId id="1624" r:id="rId13"/>
    <p:sldId id="1592" r:id="rId14"/>
    <p:sldId id="1593" r:id="rId15"/>
    <p:sldId id="1594" r:id="rId16"/>
    <p:sldId id="1595" r:id="rId17"/>
    <p:sldId id="1625" r:id="rId18"/>
    <p:sldId id="1596" r:id="rId19"/>
    <p:sldId id="1580" r:id="rId20"/>
    <p:sldId id="1597" r:id="rId21"/>
    <p:sldId id="1598" r:id="rId22"/>
    <p:sldId id="1626" r:id="rId23"/>
    <p:sldId id="1627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4">
          <p15:clr>
            <a:srgbClr val="A4A3A4"/>
          </p15:clr>
        </p15:guide>
        <p15:guide id="2" orient="horz" pos="40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73200"/>
    <a:srgbClr val="805306"/>
    <a:srgbClr val="311823"/>
    <a:srgbClr val="01417B"/>
    <a:srgbClr val="DB2820"/>
    <a:srgbClr val="0E7B9D"/>
    <a:srgbClr val="01417A"/>
    <a:srgbClr val="FFD26E"/>
    <a:srgbClr val="F176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2" y="78"/>
      </p:cViewPr>
      <p:guideLst>
        <p:guide pos="3834"/>
        <p:guide orient="horz" pos="40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23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548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99A07-FA1B-49FE-8CB5-773258BEA88D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6E94-69E9-4129-8C72-1C52CC308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62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C7D3E-D592-4CF8-89B9-FB47B0CD2D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913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3E6E94-69E9-4129-8C72-1C52CC308EA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102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3E6E94-69E9-4129-8C72-1C52CC308EA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819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3E6E94-69E9-4129-8C72-1C52CC308EA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087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C7D3E-D592-4CF8-89B9-FB47B0CD2D8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88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016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606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23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70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274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07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22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99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918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771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54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018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9879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9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487488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0627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4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50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22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9.jpeg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直角三角形 7"/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42" y="3039462"/>
            <a:ext cx="585716" cy="55463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036" y="5373216"/>
            <a:ext cx="894356" cy="8685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9" y="-27384"/>
            <a:ext cx="6660668" cy="71847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915284" y="3601287"/>
            <a:ext cx="461665" cy="24754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汇报人 </a:t>
            </a:r>
            <a:r>
              <a:rPr lang="en-US" altLang="zh-CN" dirty="0">
                <a:cs typeface="+mn-ea"/>
                <a:sym typeface="+mn-lt"/>
              </a:rPr>
              <a:t>XXX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0892" y="353712"/>
            <a:ext cx="4506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29658" y="5423088"/>
            <a:ext cx="1615726" cy="653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EAFD49F-2E0D-49E5-89FF-2A8344F4804A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9565D9DD-6AA8-4594-BFE3-D02A2753CC5F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="" xmlns:a16="http://schemas.microsoft.com/office/drawing/2014/main" id="{F2DA1ED0-3C31-4093-8C84-EDFD0AD511F7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C3E39A71-B901-45B2-9C3E-91237E3D49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2BFDE4FE-E6B7-4EF1-9630-28118A395F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5517" y="2101584"/>
            <a:ext cx="370111" cy="143965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F2B381D6-9EFF-43E8-9911-8E5860E260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703" y="5137635"/>
            <a:ext cx="1144118" cy="462876"/>
          </a:xfrm>
          <a:prstGeom prst="rect">
            <a:avLst/>
          </a:prstGeom>
        </p:spPr>
      </p:pic>
      <p:sp>
        <p:nvSpPr>
          <p:cNvPr id="26" name="TextBox 37">
            <a:extLst>
              <a:ext uri="{FF2B5EF4-FFF2-40B4-BE49-F238E27FC236}">
                <a16:creationId xmlns="" xmlns:a16="http://schemas.microsoft.com/office/drawing/2014/main" id="{BE895C7D-BA3E-433F-A726-2A4656D5C854}"/>
              </a:ext>
            </a:extLst>
          </p:cNvPr>
          <p:cNvSpPr txBox="1"/>
          <p:nvPr/>
        </p:nvSpPr>
        <p:spPr>
          <a:xfrm>
            <a:off x="1414876" y="3399971"/>
            <a:ext cx="6147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节气饮食</a:t>
            </a: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CC9915AD-728E-44D4-ABA9-444B47D488C4}"/>
              </a:ext>
            </a:extLst>
          </p:cNvPr>
          <p:cNvSpPr txBox="1"/>
          <p:nvPr/>
        </p:nvSpPr>
        <p:spPr>
          <a:xfrm>
            <a:off x="2273442" y="2077311"/>
            <a:ext cx="44299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347FEFBE-033F-4538-9A1E-0ABAC2760B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516" y="1248027"/>
            <a:ext cx="585716" cy="55463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4AAA3EC5-556E-459A-BF56-E9F8F163852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423" y="4670711"/>
            <a:ext cx="1474989" cy="139672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8B975620-B6DF-42B7-A0A0-459D3C4FC4DE}"/>
              </a:ext>
            </a:extLst>
          </p:cNvPr>
          <p:cNvSpPr txBox="1"/>
          <p:nvPr/>
        </p:nvSpPr>
        <p:spPr>
          <a:xfrm>
            <a:off x="441018" y="364615"/>
            <a:ext cx="442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582660" y="2220519"/>
            <a:ext cx="2440940" cy="1686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吃苦饮酸有生津、止渴、开胃的作用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86757" y="2220520"/>
            <a:ext cx="2440940" cy="113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避免过多食肉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2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多吃谷菽菜果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67145" y="2234049"/>
            <a:ext cx="26577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补钾防打盹，如荞麦、玉米、大豆、香蕉、甘蓝、莴苣、毛豆、苋菜等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200412" y="1186090"/>
            <a:ext cx="9791173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4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芒种期间的饮食宜以清补为主。顾脾胃</a:t>
            </a:r>
            <a:r>
              <a:rPr lang="en-US" altLang="zh-CN" sz="24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zh-CN" altLang="en-US" sz="24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少寒凉。</a:t>
            </a:r>
          </a:p>
        </p:txBody>
      </p:sp>
      <p:sp>
        <p:nvSpPr>
          <p:cNvPr id="7" name="TextBox 37"/>
          <p:cNvSpPr txBox="1"/>
          <p:nvPr/>
        </p:nvSpPr>
        <p:spPr>
          <a:xfrm>
            <a:off x="5159844" y="560620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芒种饮食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5229" y="3352800"/>
            <a:ext cx="3600230" cy="36002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8784" y="3768782"/>
            <a:ext cx="2768266" cy="2768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12715" y="3413631"/>
            <a:ext cx="2997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spc="200" dirty="0" err="1">
                <a:solidFill>
                  <a:schemeClr val="tx1"/>
                </a:solidFill>
                <a:uFillTx/>
                <a:cs typeface="+mn-ea"/>
                <a:sym typeface="+mn-lt"/>
              </a:rPr>
              <a:t>起居方面</a:t>
            </a:r>
            <a:endParaRPr lang="en-US" altLang="zh-CN" sz="2800" b="1" spc="200" dirty="0">
              <a:solidFill>
                <a:schemeClr val="tx1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458200" y="3446016"/>
            <a:ext cx="2997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spc="200" dirty="0" err="1">
                <a:solidFill>
                  <a:schemeClr val="tx1"/>
                </a:solidFill>
                <a:uFillTx/>
                <a:cs typeface="+mn-ea"/>
                <a:sym typeface="+mn-lt"/>
              </a:rPr>
              <a:t>天热易出汗</a:t>
            </a:r>
            <a:endParaRPr lang="en-US" altLang="zh-CN" sz="2800" b="1" spc="200" dirty="0">
              <a:solidFill>
                <a:schemeClr val="tx1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341677" y="4149596"/>
            <a:ext cx="2608575" cy="1121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衣服要勤洗勤换，要“汗出不见湿”，因为若“汗出见湿，乃生痤疮”。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38835" y="3401566"/>
            <a:ext cx="2997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spc="200" dirty="0" err="1">
                <a:solidFill>
                  <a:schemeClr val="tx1"/>
                </a:solidFill>
                <a:uFillTx/>
                <a:cs typeface="+mn-ea"/>
                <a:sym typeface="+mn-lt"/>
              </a:rPr>
              <a:t>精神调养方面</a:t>
            </a:r>
            <a:endParaRPr lang="en-US" altLang="zh-CN" sz="2800" b="1" spc="200" dirty="0">
              <a:solidFill>
                <a:schemeClr val="tx1"/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041400" y="4026406"/>
            <a:ext cx="2608575" cy="1121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应使自己保持轻松愉快的心情，忌恼怒忧郁，这样可使气机得以宣畅、通泄得以自如。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974590" y="4083556"/>
            <a:ext cx="2608575" cy="11214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000" spc="2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晚睡早起、注意防暑，中午最好能小睡30分钟至1个小时为宜，以解除疲劳，利于健康。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5480" y="1212508"/>
            <a:ext cx="2087438" cy="208743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3080" y="1276972"/>
            <a:ext cx="2087438" cy="20874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0600" y="1314128"/>
            <a:ext cx="2087438" cy="2087438"/>
          </a:xfrm>
          <a:prstGeom prst="rect">
            <a:avLst/>
          </a:prstGeom>
        </p:spPr>
      </p:pic>
      <p:sp>
        <p:nvSpPr>
          <p:cNvPr id="13" name="TextBox 37">
            <a:extLst>
              <a:ext uri="{FF2B5EF4-FFF2-40B4-BE49-F238E27FC236}">
                <a16:creationId xmlns="" xmlns:a16="http://schemas.microsoft.com/office/drawing/2014/main" id="{70E7433D-ECCA-493D-B2C3-3473771DCE70}"/>
              </a:ext>
            </a:extLst>
          </p:cNvPr>
          <p:cNvSpPr txBox="1"/>
          <p:nvPr/>
        </p:nvSpPr>
        <p:spPr>
          <a:xfrm>
            <a:off x="5159844" y="560620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芒种饮食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8755" y="65253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235738" y="3429000"/>
            <a:ext cx="6166742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进入芒种以后，尽管天气已经炎热起来，但由于我国经常受来自北方的冷空气影响，有些地区的气温有时仍很不稳定。比如东北地区在此期间有时还会出现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4℃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以下的低温，华北地区有时也可出现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10℃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左右的低温，即使是长江下游地区也曾出现过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12℃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以下的低温，因此在芒种时节春天御寒的衣服不要过早地收藏起来，必要时还要穿着，以免受凉。</a:t>
            </a:r>
          </a:p>
          <a:p>
            <a:pPr>
              <a:lnSpc>
                <a:spcPct val="150000"/>
              </a:lnSpc>
            </a:pP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1235738" y="1521172"/>
            <a:ext cx="9720521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芒种时节，我国长江中、下游地区开始进人梅雨季节，持续阴雨，雨量增多，气温升高，空气非常潮湿，天气十分闷热，各种物品容易发霉，蚊虫开始孳生，极易传染疾病。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6120" y="2552960"/>
            <a:ext cx="3935209" cy="3935209"/>
          </a:xfrm>
          <a:prstGeom prst="rect">
            <a:avLst/>
          </a:prstGeom>
        </p:spPr>
      </p:pic>
      <p:sp>
        <p:nvSpPr>
          <p:cNvPr id="7" name="TextBox 37">
            <a:extLst>
              <a:ext uri="{FF2B5EF4-FFF2-40B4-BE49-F238E27FC236}">
                <a16:creationId xmlns="" xmlns:a16="http://schemas.microsoft.com/office/drawing/2014/main" id="{8FCC6A0E-795E-433D-8257-02B48B53C64A}"/>
              </a:ext>
            </a:extLst>
          </p:cNvPr>
          <p:cNvSpPr txBox="1"/>
          <p:nvPr/>
        </p:nvSpPr>
        <p:spPr>
          <a:xfrm>
            <a:off x="5159844" y="560620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芒种饮食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37189" y="2835910"/>
            <a:ext cx="2857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cs typeface="+mn-ea"/>
                <a:sym typeface="+mn-lt"/>
              </a:rPr>
              <a:t>要经常洗澡</a:t>
            </a:r>
            <a:endParaRPr lang="zh-CN" altLang="en-US" sz="2800" spc="3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8256240" y="3429000"/>
            <a:ext cx="3463290" cy="1125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要经常洗澡，但出汗时不能立刻用冷水冲澡。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69186" y="2113290"/>
            <a:ext cx="3371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300" dirty="0">
                <a:cs typeface="+mn-ea"/>
                <a:sym typeface="+mn-lt"/>
              </a:rPr>
              <a:t>迎风露天睡卧</a:t>
            </a:r>
            <a:endParaRPr lang="zh-CN" altLang="en-US" sz="2800" spc="3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751840" y="2649230"/>
            <a:ext cx="3074184" cy="1125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不要因贪图凉快而迎风或露天睡卧，也不要大汗而光膀吹风。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7229" y="1916832"/>
            <a:ext cx="4262626" cy="4262626"/>
          </a:xfrm>
          <a:prstGeom prst="rect">
            <a:avLst/>
          </a:prstGeom>
        </p:spPr>
      </p:pic>
      <p:sp>
        <p:nvSpPr>
          <p:cNvPr id="9" name="TextBox 37">
            <a:extLst>
              <a:ext uri="{FF2B5EF4-FFF2-40B4-BE49-F238E27FC236}">
                <a16:creationId xmlns="" xmlns:a16="http://schemas.microsoft.com/office/drawing/2014/main" id="{AB8EBE87-5CBE-4B3D-A38A-56A6B789A77E}"/>
              </a:ext>
            </a:extLst>
          </p:cNvPr>
          <p:cNvSpPr txBox="1"/>
          <p:nvPr/>
        </p:nvSpPr>
        <p:spPr>
          <a:xfrm>
            <a:off x="5159844" y="560620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芒种饮食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53C799EB-97FF-4805-B383-68E8FDFA189B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F00A38F1-2E53-45E9-B25D-15535FB88EC6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="" xmlns:a16="http://schemas.microsoft.com/office/drawing/2014/main" id="{056899FA-E068-4FAB-B862-E4E6BE80244F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ED4BD335-F9D1-43B2-B35B-DB921C812B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FE8DF2A-B79C-4A4A-9387-099CC12FAF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5517" y="2101584"/>
            <a:ext cx="370111" cy="143965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2DB2ADA-C1DC-4D30-A71D-D1E9B77FCE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703" y="5137635"/>
            <a:ext cx="1144118" cy="462876"/>
          </a:xfrm>
          <a:prstGeom prst="rect">
            <a:avLst/>
          </a:prstGeom>
        </p:spPr>
      </p:pic>
      <p:sp>
        <p:nvSpPr>
          <p:cNvPr id="26" name="TextBox 37">
            <a:extLst>
              <a:ext uri="{FF2B5EF4-FFF2-40B4-BE49-F238E27FC236}">
                <a16:creationId xmlns="" xmlns:a16="http://schemas.microsoft.com/office/drawing/2014/main" id="{CDE4ED79-6008-4DC2-92A6-6610B3350F7A}"/>
              </a:ext>
            </a:extLst>
          </p:cNvPr>
          <p:cNvSpPr txBox="1"/>
          <p:nvPr/>
        </p:nvSpPr>
        <p:spPr>
          <a:xfrm>
            <a:off x="1414876" y="3399971"/>
            <a:ext cx="6147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节气谚语</a:t>
            </a: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2E63D262-7A80-4C0A-89F2-63179757573D}"/>
              </a:ext>
            </a:extLst>
          </p:cNvPr>
          <p:cNvSpPr txBox="1"/>
          <p:nvPr/>
        </p:nvSpPr>
        <p:spPr>
          <a:xfrm>
            <a:off x="2273442" y="2077311"/>
            <a:ext cx="44299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04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9B3A0305-D146-40E6-AFE3-3FCD9BE0614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516" y="1248027"/>
            <a:ext cx="585716" cy="55463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5859C11A-BB53-4687-8ADD-095CA1C6335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423" y="4670711"/>
            <a:ext cx="1474989" cy="139672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08921EFC-8949-471B-BCC2-719E12C46462}"/>
              </a:ext>
            </a:extLst>
          </p:cNvPr>
          <p:cNvSpPr txBox="1"/>
          <p:nvPr/>
        </p:nvSpPr>
        <p:spPr>
          <a:xfrm>
            <a:off x="441018" y="364615"/>
            <a:ext cx="442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564284" y="1484784"/>
            <a:ext cx="5040630" cy="4661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芒种忙，麦上场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夏季农活繁，做好收、种、管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大旱小旱，不过五月十三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五月十三，不雨直干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吃了端午粽，寒衣不可送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芒种芒种，连收带种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机、畜、人，齐上阵，割运打轧快入囤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推车不用教，全靠屁股摇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两腿拉得宽，屁股摆得欢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平路怕后沉，上坡怕前沉，下坡载重难驾稳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小麦选种在田间，弄到场里就要掺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7" name="TextBox 37"/>
          <p:cNvSpPr txBox="1"/>
          <p:nvPr/>
        </p:nvSpPr>
        <p:spPr>
          <a:xfrm>
            <a:off x="5159844" y="53182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芒种谚语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816" y="1262059"/>
            <a:ext cx="5106984" cy="5106984"/>
          </a:xfrm>
          <a:custGeom>
            <a:avLst/>
            <a:gdLst>
              <a:gd name="connsiteX0" fmla="*/ 0 w 5727240"/>
              <a:gd name="connsiteY0" fmla="*/ 0 h 3869194"/>
              <a:gd name="connsiteX1" fmla="*/ 5727240 w 5727240"/>
              <a:gd name="connsiteY1" fmla="*/ 0 h 3869194"/>
              <a:gd name="connsiteX2" fmla="*/ 5727240 w 5727240"/>
              <a:gd name="connsiteY2" fmla="*/ 3869194 h 3869194"/>
              <a:gd name="connsiteX3" fmla="*/ 3131025 w 5727240"/>
              <a:gd name="connsiteY3" fmla="*/ 3869194 h 3869194"/>
              <a:gd name="connsiteX4" fmla="*/ 3134112 w 5727240"/>
              <a:gd name="connsiteY4" fmla="*/ 3843157 h 3869194"/>
              <a:gd name="connsiteX5" fmla="*/ 2414032 w 5727240"/>
              <a:gd name="connsiteY5" fmla="*/ 3230878 h 3869194"/>
              <a:gd name="connsiteX6" fmla="*/ 1693952 w 5727240"/>
              <a:gd name="connsiteY6" fmla="*/ 3843157 h 3869194"/>
              <a:gd name="connsiteX7" fmla="*/ 1697039 w 5727240"/>
              <a:gd name="connsiteY7" fmla="*/ 3869194 h 3869194"/>
              <a:gd name="connsiteX8" fmla="*/ 0 w 5727240"/>
              <a:gd name="connsiteY8" fmla="*/ 3869194 h 3869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27240" h="3869194">
                <a:moveTo>
                  <a:pt x="0" y="0"/>
                </a:moveTo>
                <a:lnTo>
                  <a:pt x="5727240" y="0"/>
                </a:lnTo>
                <a:lnTo>
                  <a:pt x="5727240" y="3869194"/>
                </a:lnTo>
                <a:lnTo>
                  <a:pt x="3131025" y="3869194"/>
                </a:lnTo>
                <a:lnTo>
                  <a:pt x="3134112" y="3843157"/>
                </a:lnTo>
                <a:cubicBezTo>
                  <a:pt x="3134112" y="3505005"/>
                  <a:pt x="2811721" y="3230878"/>
                  <a:pt x="2414032" y="3230878"/>
                </a:cubicBezTo>
                <a:cubicBezTo>
                  <a:pt x="2016343" y="3230878"/>
                  <a:pt x="1693952" y="3505005"/>
                  <a:pt x="1693952" y="3843157"/>
                </a:cubicBezTo>
                <a:lnTo>
                  <a:pt x="1697039" y="3869194"/>
                </a:lnTo>
                <a:lnTo>
                  <a:pt x="0" y="3869194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4395" y="1988840"/>
            <a:ext cx="580800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麦子夹生割，谷子要熟妥。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麦子争青打满仓，谷子争青少打粮。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生割麦子出好面，生砍高粱煮好饭。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杏子黄，麦上场。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三麦不如一秋长，三秋不如一麦忙。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快割快打，麦粒不撒。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麦收无大小，一人一镰刀。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好手不压快刀。</a:t>
            </a:r>
            <a:endParaRPr lang="en-US" altLang="zh-CN" sz="20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2479" y="2496492"/>
            <a:ext cx="4825126" cy="3217152"/>
          </a:xfrm>
          <a:custGeom>
            <a:avLst/>
            <a:gdLst>
              <a:gd name="connsiteX0" fmla="*/ 0 w 4825126"/>
              <a:gd name="connsiteY0" fmla="*/ 0 h 3603838"/>
              <a:gd name="connsiteX1" fmla="*/ 2930031 w 4825126"/>
              <a:gd name="connsiteY1" fmla="*/ 0 h 3603838"/>
              <a:gd name="connsiteX2" fmla="*/ 3290071 w 4825126"/>
              <a:gd name="connsiteY2" fmla="*/ 432048 h 3603838"/>
              <a:gd name="connsiteX3" fmla="*/ 3650111 w 4825126"/>
              <a:gd name="connsiteY3" fmla="*/ 0 h 3603838"/>
              <a:gd name="connsiteX4" fmla="*/ 4825126 w 4825126"/>
              <a:gd name="connsiteY4" fmla="*/ 0 h 3603838"/>
              <a:gd name="connsiteX5" fmla="*/ 4825126 w 4825126"/>
              <a:gd name="connsiteY5" fmla="*/ 3603838 h 3603838"/>
              <a:gd name="connsiteX6" fmla="*/ 0 w 4825126"/>
              <a:gd name="connsiteY6" fmla="*/ 3603838 h 360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25126" h="3603838">
                <a:moveTo>
                  <a:pt x="0" y="0"/>
                </a:moveTo>
                <a:lnTo>
                  <a:pt x="2930031" y="0"/>
                </a:lnTo>
                <a:cubicBezTo>
                  <a:pt x="2930031" y="238614"/>
                  <a:pt x="3091226" y="432048"/>
                  <a:pt x="3290071" y="432048"/>
                </a:cubicBezTo>
                <a:cubicBezTo>
                  <a:pt x="3488916" y="432048"/>
                  <a:pt x="3650111" y="238614"/>
                  <a:pt x="3650111" y="0"/>
                </a:cubicBezTo>
                <a:lnTo>
                  <a:pt x="4825126" y="0"/>
                </a:lnTo>
                <a:lnTo>
                  <a:pt x="4825126" y="3603838"/>
                </a:lnTo>
                <a:lnTo>
                  <a:pt x="0" y="3603838"/>
                </a:lnTo>
                <a:close/>
              </a:path>
            </a:pathLst>
          </a:custGeom>
        </p:spPr>
      </p:pic>
      <p:sp>
        <p:nvSpPr>
          <p:cNvPr id="5" name="TextBox 37">
            <a:extLst>
              <a:ext uri="{FF2B5EF4-FFF2-40B4-BE49-F238E27FC236}">
                <a16:creationId xmlns="" xmlns:a16="http://schemas.microsoft.com/office/drawing/2014/main" id="{1C68156D-6560-4C56-A45E-1A342FA478F2}"/>
              </a:ext>
            </a:extLst>
          </p:cNvPr>
          <p:cNvSpPr txBox="1"/>
          <p:nvPr/>
        </p:nvSpPr>
        <p:spPr>
          <a:xfrm>
            <a:off x="5159844" y="53182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芒种谚语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39933" y="1273394"/>
            <a:ext cx="7552067" cy="5584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选种忙几天，增产一年甜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若要种子选得好，秆粗、穗大、籽粒饱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秆黑粉，不抽穗；散黑穗，不长粒；腥黑穗，粒腥味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麦收有三怕：雹砸、雨淋、大风刮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麦在地里不要笑，收到囤里才牢靠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麦熟一晌，虎口夺粮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九成熟，十成收；十成熟，一成丢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麦收九十九，不收一百一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麦熟九成动手割，莫等熟透颗粒落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黄熟收，干熟丢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spc="3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麦收要紧，秋收要稳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L="285750" indent="-285750" algn="l" fontAlgn="auto">
              <a:lnSpc>
                <a:spcPct val="150000"/>
              </a:lnSpc>
            </a:pPr>
            <a:endParaRPr lang="en-US" altLang="zh-CN" sz="20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434" y="1330544"/>
            <a:ext cx="4819650" cy="4819650"/>
          </a:xfrm>
          <a:prstGeom prst="rect">
            <a:avLst/>
          </a:prstGeom>
        </p:spPr>
      </p:pic>
      <p:sp>
        <p:nvSpPr>
          <p:cNvPr id="6" name="TextBox 37">
            <a:extLst>
              <a:ext uri="{FF2B5EF4-FFF2-40B4-BE49-F238E27FC236}">
                <a16:creationId xmlns="" xmlns:a16="http://schemas.microsoft.com/office/drawing/2014/main" id="{40517071-8099-499F-B84D-7B1933406A0A}"/>
              </a:ext>
            </a:extLst>
          </p:cNvPr>
          <p:cNvSpPr txBox="1"/>
          <p:nvPr/>
        </p:nvSpPr>
        <p:spPr>
          <a:xfrm>
            <a:off x="5159844" y="53182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芒种谚语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5999" y="1803617"/>
            <a:ext cx="539763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手快不如工具快，老汉能把青年赛。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心巧不如手巧，手巧不如家什巧。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要酿好酒需好曲，巧手还得好工具。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战士爱武器，庄稼人爱农具。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工欲善其事，必先利其器。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磨镰擦锄，不误工夫。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磨刀不误砍柴工。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1709747"/>
            <a:ext cx="6140173" cy="4094514"/>
          </a:xfrm>
          <a:prstGeom prst="rect">
            <a:avLst/>
          </a:prstGeom>
        </p:spPr>
      </p:pic>
      <p:sp>
        <p:nvSpPr>
          <p:cNvPr id="6" name="TextBox 37">
            <a:extLst>
              <a:ext uri="{FF2B5EF4-FFF2-40B4-BE49-F238E27FC236}">
                <a16:creationId xmlns="" xmlns:a16="http://schemas.microsoft.com/office/drawing/2014/main" id="{61F6501A-9BED-4EC5-A043-8B11C0D14851}"/>
              </a:ext>
            </a:extLst>
          </p:cNvPr>
          <p:cNvSpPr txBox="1"/>
          <p:nvPr/>
        </p:nvSpPr>
        <p:spPr>
          <a:xfrm>
            <a:off x="5159844" y="53182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芒种谚语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4FFBF13B-CFE7-48B2-9098-6BEF9BAAF279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54E101EC-786C-41B8-A215-BBFECBBF461F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直角三角形 29">
              <a:extLst>
                <a:ext uri="{FF2B5EF4-FFF2-40B4-BE49-F238E27FC236}">
                  <a16:creationId xmlns="" xmlns:a16="http://schemas.microsoft.com/office/drawing/2014/main" id="{428BA3EB-1088-4FBB-A35A-D63868354AF4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8E5D6E75-3113-45DB-B186-2D7EC0760C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00" y="2408726"/>
            <a:ext cx="370111" cy="14396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3611" y="5871412"/>
            <a:ext cx="1246784" cy="50441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34175" y="908720"/>
            <a:ext cx="1068923" cy="43245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840" y="621907"/>
            <a:ext cx="1576388" cy="129492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41018" y="364615"/>
            <a:ext cx="442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074826" y="2142374"/>
            <a:ext cx="738664" cy="2311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76445" y="2732924"/>
            <a:ext cx="923330" cy="2493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五月节。谓有芒之种谷可稼种【去声】矣。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129821" y="2142374"/>
            <a:ext cx="738664" cy="2311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芒种民俗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31440" y="2732924"/>
            <a:ext cx="923330" cy="2493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农历二月初二日花朝节上迎花神。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306736" y="2142374"/>
            <a:ext cx="738664" cy="2311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芒种饮食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08355" y="2732924"/>
            <a:ext cx="923330" cy="2493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芒种期间的饮食宜以清补为主。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55076" y="2174124"/>
            <a:ext cx="738664" cy="23113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芒种谚语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56695" y="2764674"/>
            <a:ext cx="923330" cy="24931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麦收有三怕：雹砸、雨淋、大风刮。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271723" y="3575057"/>
            <a:ext cx="13131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  <a:endParaRPr lang="en-US" altLang="zh-CN" sz="8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30395" y="1124744"/>
            <a:ext cx="144126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49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849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349"/>
                            </p:stCondLst>
                            <p:childTnLst>
                              <p:par>
                                <p:cTn id="6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15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5" grpId="0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4CB08CF4-58B2-48BB-BA8A-AD16288D50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059" y="29493"/>
            <a:ext cx="6660668" cy="7188198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1F9EE36-04D1-460C-9848-2C86A2489F56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8FB73483-0005-4B6D-8EF5-0CDBB4D22E3E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直角三角形 27">
              <a:extLst>
                <a:ext uri="{FF2B5EF4-FFF2-40B4-BE49-F238E27FC236}">
                  <a16:creationId xmlns="" xmlns:a16="http://schemas.microsoft.com/office/drawing/2014/main" id="{B398AA5B-155E-4203-9893-18E04CC06E9E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0F1886F6-FAB2-4798-803D-06457D4572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92F47B49-A2F7-4C05-A422-2E6562DA503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42" y="3039462"/>
            <a:ext cx="585716" cy="55463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02765B35-954B-499B-89AE-4395F449C63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036" y="5373216"/>
            <a:ext cx="894356" cy="868556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458A4241-3484-459A-AAEA-5D774E3508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9" y="-27384"/>
            <a:ext cx="6660668" cy="7184745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C3C715B-063B-4AC3-97DB-6CEEAED9451A}"/>
              </a:ext>
            </a:extLst>
          </p:cNvPr>
          <p:cNvSpPr txBox="1"/>
          <p:nvPr/>
        </p:nvSpPr>
        <p:spPr>
          <a:xfrm>
            <a:off x="7915284" y="3601287"/>
            <a:ext cx="461665" cy="24754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汇报人 </a:t>
            </a:r>
            <a:r>
              <a:rPr lang="en-US" altLang="zh-CN" dirty="0">
                <a:cs typeface="+mn-ea"/>
                <a:sym typeface="+mn-lt"/>
              </a:rPr>
              <a:t>XXX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2A87DAC8-9597-4BAF-9713-8DDD6ED179A5}"/>
              </a:ext>
            </a:extLst>
          </p:cNvPr>
          <p:cNvSpPr txBox="1"/>
          <p:nvPr/>
        </p:nvSpPr>
        <p:spPr>
          <a:xfrm>
            <a:off x="220892" y="353712"/>
            <a:ext cx="4506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E69229D6-7576-44C2-BE9F-DAD450A6216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29658" y="5423088"/>
            <a:ext cx="1615726" cy="653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312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5F04D9D-2CA8-4C13-B49C-FDD9C970C7DA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D899FB92-61E8-43CC-9351-E1A99F344387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直角三角形 15">
              <a:extLst>
                <a:ext uri="{FF2B5EF4-FFF2-40B4-BE49-F238E27FC236}">
                  <a16:creationId xmlns="" xmlns:a16="http://schemas.microsoft.com/office/drawing/2014/main" id="{F38EC265-4E2B-4E62-8C6D-4BC4AB330D91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1574B69B-5257-4AD5-899B-F9AE74894B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5517" y="2101584"/>
            <a:ext cx="370111" cy="143965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703" y="5137635"/>
            <a:ext cx="1144118" cy="462876"/>
          </a:xfrm>
          <a:prstGeom prst="rect">
            <a:avLst/>
          </a:prstGeom>
        </p:spPr>
      </p:pic>
      <p:sp>
        <p:nvSpPr>
          <p:cNvPr id="15" name="TextBox 37"/>
          <p:cNvSpPr txBox="1"/>
          <p:nvPr/>
        </p:nvSpPr>
        <p:spPr>
          <a:xfrm>
            <a:off x="1414876" y="3399971"/>
            <a:ext cx="6147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节气详解</a:t>
            </a:r>
          </a:p>
        </p:txBody>
      </p:sp>
      <p:sp>
        <p:nvSpPr>
          <p:cNvPr id="17" name="TextBox 13"/>
          <p:cNvSpPr txBox="1"/>
          <p:nvPr/>
        </p:nvSpPr>
        <p:spPr>
          <a:xfrm>
            <a:off x="2273442" y="2077311"/>
            <a:ext cx="44299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516" y="1248027"/>
            <a:ext cx="585716" cy="5546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423" y="4670711"/>
            <a:ext cx="1474989" cy="139672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F021308-1C00-4757-987E-72E320B8955D}"/>
              </a:ext>
            </a:extLst>
          </p:cNvPr>
          <p:cNvSpPr txBox="1"/>
          <p:nvPr/>
        </p:nvSpPr>
        <p:spPr>
          <a:xfrm>
            <a:off x="441018" y="364615"/>
            <a:ext cx="442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911424" y="2564904"/>
            <a:ext cx="6646512" cy="99741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芒种，是农历二十四节气中的第9个节气，此时太阳到达黄经75度。</a:t>
            </a: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867609" y="1644789"/>
            <a:ext cx="10656624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spc="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cs typeface="+mn-ea"/>
                <a:sym typeface="+mn-lt"/>
              </a:rPr>
              <a:t>芒种【上声】，五月节。谓有芒之种谷可稼种【去声】矣。</a:t>
            </a: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911423" y="3665359"/>
            <a:ext cx="6771233" cy="234831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的“芒”字，是指麦类等有芒植物的收获，芒种的“种”字，是指谷黍类作物播种的节令。“芒种”二字谐音，表明一切作物都在“忙种”了。所以，“芒种”也称为“忙种”，农民间也称其为“忙着种”。“芒种”到来预示着农民开始了忙碌的田间生活。</a:t>
            </a:r>
          </a:p>
        </p:txBody>
      </p:sp>
      <p:sp>
        <p:nvSpPr>
          <p:cNvPr id="5" name="TextBox 37"/>
          <p:cNvSpPr txBox="1"/>
          <p:nvPr/>
        </p:nvSpPr>
        <p:spPr>
          <a:xfrm>
            <a:off x="5159844" y="52675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节气详解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0880" y="2546226"/>
            <a:ext cx="3999696" cy="39996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983432" y="2228318"/>
            <a:ext cx="3383104" cy="359718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螳螂生。螳螂，草虫也，饮风食露，感一阴之气而生，能捕蝉而食，故又名杀虫；曰天马，言其飞捷如马也；曰斧虫，以前二足如斧也，尚名不一，各随其地而称之。深秋生子于林木闲，一壳百子，至此时则破壳而出，药中桑螵蛸是也。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8130266" y="2171168"/>
            <a:ext cx="3383104" cy="359718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鵙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【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音局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】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始鸣。鵙，百劳也，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本草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作博劳；朱子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孟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注曰：博劳，恶声之鸟，盖枭类也。曹子建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恶鸟论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：百劳以五月鸣，其声鵙鵙然，故以之立名，似俗称浊温。故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埤雅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禽经注云：伯劳不能翱翔，直飞而已。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毛诗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曰：七月鸣鵙。盖周七月夏五月也。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3733" y="1628800"/>
            <a:ext cx="3962400" cy="3962400"/>
          </a:xfrm>
          <a:prstGeom prst="rect">
            <a:avLst/>
          </a:prstGeom>
        </p:spPr>
      </p:pic>
      <p:sp>
        <p:nvSpPr>
          <p:cNvPr id="7" name="TextBox 37">
            <a:extLst>
              <a:ext uri="{FF2B5EF4-FFF2-40B4-BE49-F238E27FC236}">
                <a16:creationId xmlns="" xmlns:a16="http://schemas.microsoft.com/office/drawing/2014/main" id="{23CE5312-151A-4961-BCCC-E14064215C22}"/>
              </a:ext>
            </a:extLst>
          </p:cNvPr>
          <p:cNvSpPr txBox="1"/>
          <p:nvPr/>
        </p:nvSpPr>
        <p:spPr>
          <a:xfrm>
            <a:off x="5159844" y="52675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节气详解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623392" y="2145450"/>
            <a:ext cx="3655142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芒种时节沿江多雨，黄淮平原也即将进入雨季。华南东南季风雨带稳定，是一年中降水量最多的时节。长江中下游地区先后进入梅雨季节，雨日多，雨量大，日照少，有时还伴有低温。西南地区从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月份也开始进入了一年中的多雨季节。此时，西南西部的高原地区冰雹天气开始增多。</a:t>
            </a:r>
            <a:endParaRPr lang="zh-CN" altLang="en-US" sz="1600" spc="2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367029" y="1474029"/>
            <a:ext cx="11457940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zh-CN" altLang="en-US" sz="20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芒种时节雨量充沛，气温显著升高。常见的天气灾害有龙卷风、冰雹、大风、暴雨、干旱等。</a:t>
            </a:r>
            <a:endParaRPr lang="zh-CN" altLang="en-US" sz="2000" spc="200" dirty="0">
              <a:solidFill>
                <a:schemeClr val="tx1">
                  <a:lumMod val="85000"/>
                  <a:lumOff val="15000"/>
                </a:schemeClr>
              </a:solidFill>
              <a:effectLst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489831" y="2174423"/>
            <a:ext cx="3655142" cy="1986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芒种后，中国华南东南季风雨带稳定，是一年中降水量最多的时节，长江中下游地区先后进入梅雨季节，雨日多，雨量大，日照少，有时还伴有低温。宋人范成大的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芒种后积雨骤冷</a:t>
            </a:r>
            <a:r>
              <a:rPr lang="en-US" altLang="zh-CN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诗：“梅霖倾泻九河翻，百渎交流海面宽。良苦吴农田下湿，年年披絮播秧寒。”绘出了阴雨连绵不止，河满沟平，农夫冒着寒冷身披棉絮播秧忙的画面。</a:t>
            </a:r>
            <a:endParaRPr lang="zh-CN" altLang="en-US" sz="1600" spc="2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8417929" y="2193473"/>
            <a:ext cx="2853992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在此期间，除了青藏高原和黑龙江最北部的一些地区，还没有真正进入夏季以外，大部分地区的人们，一般来说都能够体验到夏天的炎热。</a:t>
            </a:r>
            <a:endParaRPr lang="zh-CN" altLang="en-US" sz="1600" spc="200" dirty="0">
              <a:solidFill>
                <a:schemeClr val="tx1">
                  <a:lumMod val="65000"/>
                  <a:lumOff val="35000"/>
                </a:schemeClr>
              </a:solidFill>
              <a:uFillTx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6270" y="4005064"/>
            <a:ext cx="3057152" cy="2292864"/>
          </a:xfrm>
          <a:prstGeom prst="rect">
            <a:avLst/>
          </a:prstGeom>
        </p:spPr>
      </p:pic>
      <p:sp>
        <p:nvSpPr>
          <p:cNvPr id="9" name="TextBox 37">
            <a:extLst>
              <a:ext uri="{FF2B5EF4-FFF2-40B4-BE49-F238E27FC236}">
                <a16:creationId xmlns="" xmlns:a16="http://schemas.microsoft.com/office/drawing/2014/main" id="{EC1677C0-B784-4C62-957C-147CE908CF2C}"/>
              </a:ext>
            </a:extLst>
          </p:cNvPr>
          <p:cNvSpPr txBox="1"/>
          <p:nvPr/>
        </p:nvSpPr>
        <p:spPr>
          <a:xfrm>
            <a:off x="5159844" y="526753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节气详解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EB92136-235E-450B-9412-20EFAEF100D2}"/>
              </a:ext>
            </a:extLst>
          </p:cNvPr>
          <p:cNvGrpSpPr/>
          <p:nvPr/>
        </p:nvGrpSpPr>
        <p:grpSpPr>
          <a:xfrm>
            <a:off x="0" y="29493"/>
            <a:ext cx="12192000" cy="6858000"/>
            <a:chOff x="0" y="0"/>
            <a:chExt cx="12192000" cy="6858000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D7078EB2-C697-47DF-8DE3-A0BC0B198F91}"/>
                </a:ext>
              </a:extLst>
            </p:cNvPr>
            <p:cNvSpPr/>
            <p:nvPr/>
          </p:nvSpPr>
          <p:spPr>
            <a:xfrm>
              <a:off x="0" y="0"/>
              <a:ext cx="7515225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直角三角形 21">
              <a:extLst>
                <a:ext uri="{FF2B5EF4-FFF2-40B4-BE49-F238E27FC236}">
                  <a16:creationId xmlns="" xmlns:a16="http://schemas.microsoft.com/office/drawing/2014/main" id="{CFC94CE6-3491-4A74-BCA2-684BEBE878FA}"/>
                </a:ext>
              </a:extLst>
            </p:cNvPr>
            <p:cNvSpPr/>
            <p:nvPr/>
          </p:nvSpPr>
          <p:spPr>
            <a:xfrm>
              <a:off x="7515225" y="0"/>
              <a:ext cx="4676775" cy="685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6636E9FA-4406-4E5B-843D-AA68BFD42D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48771" y="4092"/>
            <a:ext cx="6742760" cy="701820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B65D91AD-E5A4-48DA-B6C7-021638DE53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5517" y="2101584"/>
            <a:ext cx="370111" cy="143965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4527C37D-3494-41A0-B970-A50B39ED9E7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703" y="5137635"/>
            <a:ext cx="1144118" cy="462876"/>
          </a:xfrm>
          <a:prstGeom prst="rect">
            <a:avLst/>
          </a:prstGeom>
        </p:spPr>
      </p:pic>
      <p:sp>
        <p:nvSpPr>
          <p:cNvPr id="26" name="TextBox 37">
            <a:extLst>
              <a:ext uri="{FF2B5EF4-FFF2-40B4-BE49-F238E27FC236}">
                <a16:creationId xmlns="" xmlns:a16="http://schemas.microsoft.com/office/drawing/2014/main" id="{25B37E9F-093B-4E4C-B830-DCC180A5CD98}"/>
              </a:ext>
            </a:extLst>
          </p:cNvPr>
          <p:cNvSpPr txBox="1"/>
          <p:nvPr/>
        </p:nvSpPr>
        <p:spPr>
          <a:xfrm>
            <a:off x="1414876" y="3399971"/>
            <a:ext cx="6147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芒种习俗</a:t>
            </a:r>
          </a:p>
        </p:txBody>
      </p:sp>
      <p:sp>
        <p:nvSpPr>
          <p:cNvPr id="27" name="TextBox 13">
            <a:extLst>
              <a:ext uri="{FF2B5EF4-FFF2-40B4-BE49-F238E27FC236}">
                <a16:creationId xmlns="" xmlns:a16="http://schemas.microsoft.com/office/drawing/2014/main" id="{75004784-D810-48EF-A710-E3566AD120CA}"/>
              </a:ext>
            </a:extLst>
          </p:cNvPr>
          <p:cNvSpPr txBox="1"/>
          <p:nvPr/>
        </p:nvSpPr>
        <p:spPr>
          <a:xfrm>
            <a:off x="2273442" y="2077311"/>
            <a:ext cx="44299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02</a:t>
            </a:r>
            <a:endParaRPr lang="zh-CN" altLang="en-US" sz="8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758C7245-75FE-406F-9790-FAAF0B064B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516" y="1248027"/>
            <a:ext cx="585716" cy="55463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CBF8F21D-8155-43F0-BCC1-128D6E65D1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423" y="4670711"/>
            <a:ext cx="1474989" cy="139672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1A177866-578E-457F-841E-FDBB3C7C9B2A}"/>
              </a:ext>
            </a:extLst>
          </p:cNvPr>
          <p:cNvSpPr txBox="1"/>
          <p:nvPr/>
        </p:nvSpPr>
        <p:spPr>
          <a:xfrm>
            <a:off x="441018" y="364615"/>
            <a:ext cx="4429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中国传统二十四节气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866" y="1581179"/>
            <a:ext cx="6588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28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农历二月初二日花朝节上迎花神</a:t>
            </a: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。</a:t>
            </a: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622618" y="2286433"/>
            <a:ext cx="10653766" cy="7060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pc="1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芒种已近五月间，百花开始凋残、零落，民间多在芒种日举行祭祀花神仪式，饯送花神归位，同时表达对花神的感激之情，盼望来年再次相会。</a:t>
            </a: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628650" y="3322291"/>
            <a:ext cx="7669095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cs typeface="+mn-ea"/>
                <a:sym typeface="+mn-lt"/>
              </a:rPr>
              <a:t>此俗今已不存，但从著名小说家曹雪芹的《红楼梦》第二十七回中可窥见一斑：“（大观园中）那些女孩子们，或用花瓣柳枝编成轿马的，或用绫锦纱罗叠成千旄旌幢的，都用彩线系了。每一棵树上，每一枝花上，都系了这些物事。满园里绣带飘飘，花枝招展，更兼这些人打扮得桃羞杏让，燕妒莺惭，一时也道不尽。……”“千旄旌幢”中“千”即盾牌；旄，旌，幢，都是古代的旗子。由此可见大户人家芒种节为花神饯行的热闹场面。</a:t>
            </a:r>
          </a:p>
        </p:txBody>
      </p:sp>
      <p:sp>
        <p:nvSpPr>
          <p:cNvPr id="5" name="TextBox 37"/>
          <p:cNvSpPr txBox="1"/>
          <p:nvPr/>
        </p:nvSpPr>
        <p:spPr>
          <a:xfrm>
            <a:off x="5159844" y="555528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芒种习俗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0040" y="3587298"/>
            <a:ext cx="3475153" cy="26063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95350" y="3022122"/>
            <a:ext cx="4098290" cy="1221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芒种安苗是皖南的农事习俗活动，始于明初。每到芒种时节，为祈求秋天有个好收成，各地都要举行安苗祭祀活动。</a:t>
            </a: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95350" y="1502296"/>
            <a:ext cx="10943639" cy="12211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在南方，每年五、六月是梅子成熟的季节，三国时有“青梅煮酒论英雄”的典故。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2103" y="1706810"/>
            <a:ext cx="6127550" cy="4595662"/>
          </a:xfrm>
          <a:prstGeom prst="rect">
            <a:avLst/>
          </a:prstGeom>
        </p:spPr>
      </p:pic>
      <p:sp>
        <p:nvSpPr>
          <p:cNvPr id="7" name="TextBox 37">
            <a:extLst>
              <a:ext uri="{FF2B5EF4-FFF2-40B4-BE49-F238E27FC236}">
                <a16:creationId xmlns="" xmlns:a16="http://schemas.microsoft.com/office/drawing/2014/main" id="{81C09789-81D6-476F-B3FD-1D858FBD461A}"/>
              </a:ext>
            </a:extLst>
          </p:cNvPr>
          <p:cNvSpPr txBox="1"/>
          <p:nvPr/>
        </p:nvSpPr>
        <p:spPr>
          <a:xfrm>
            <a:off x="5159844" y="555528"/>
            <a:ext cx="1872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573200"/>
                </a:solidFill>
                <a:cs typeface="+mn-ea"/>
                <a:sym typeface="+mn-lt"/>
              </a:rPr>
              <a:t>芒种习俗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jbgq3cw">
      <a:majorFont>
        <a:latin typeface="微软雅黑"/>
        <a:ea typeface="微軟正黑體"/>
        <a:cs typeface=""/>
      </a:majorFont>
      <a:minorFont>
        <a:latin typeface="微软雅黑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1564</Words>
  <Application>Microsoft Office PowerPoint</Application>
  <PresentationFormat>宽屏</PresentationFormat>
  <Paragraphs>124</Paragraphs>
  <Slides>21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微軟正黑體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354</cp:revision>
  <dcterms:created xsi:type="dcterms:W3CDTF">2020-02-01T02:54:00Z</dcterms:created>
  <dcterms:modified xsi:type="dcterms:W3CDTF">2023-05-28T08:22:40Z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