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4" r:id="rId2"/>
    <p:sldMasterId id="2147483668" r:id="rId3"/>
  </p:sldMasterIdLst>
  <p:notesMasterIdLst>
    <p:notesMasterId r:id="rId27"/>
  </p:notesMasterIdLst>
  <p:sldIdLst>
    <p:sldId id="256" r:id="rId4"/>
    <p:sldId id="299" r:id="rId5"/>
    <p:sldId id="294" r:id="rId6"/>
    <p:sldId id="259" r:id="rId7"/>
    <p:sldId id="260" r:id="rId8"/>
    <p:sldId id="261" r:id="rId9"/>
    <p:sldId id="262" r:id="rId10"/>
    <p:sldId id="300" r:id="rId11"/>
    <p:sldId id="267" r:id="rId12"/>
    <p:sldId id="268" r:id="rId13"/>
    <p:sldId id="269" r:id="rId14"/>
    <p:sldId id="270" r:id="rId15"/>
    <p:sldId id="301" r:id="rId16"/>
    <p:sldId id="263" r:id="rId17"/>
    <p:sldId id="264" r:id="rId18"/>
    <p:sldId id="266" r:id="rId19"/>
    <p:sldId id="265" r:id="rId20"/>
    <p:sldId id="302" r:id="rId21"/>
    <p:sldId id="271" r:id="rId22"/>
    <p:sldId id="272" r:id="rId23"/>
    <p:sldId id="273" r:id="rId24"/>
    <p:sldId id="303" r:id="rId25"/>
    <p:sldId id="304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8963A"/>
    <a:srgbClr val="331E12"/>
    <a:srgbClr val="DDECF1"/>
    <a:srgbClr val="546D29"/>
    <a:srgbClr val="C1D06F"/>
    <a:srgbClr val="80A888"/>
    <a:srgbClr val="D2AD90"/>
    <a:srgbClr val="0E3779"/>
    <a:srgbClr val="F88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3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360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CCFBF-C6DA-47BA-854B-93A6395B7727}" type="datetimeFigureOut">
              <a:rPr lang="zh-CN" altLang="en-US" smtClean="0"/>
              <a:t>2023/5/29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B3F4C-988B-40E0-85D3-0253AA0CED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872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1978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1436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089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9534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600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596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7146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6725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576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9516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006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4531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7480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8164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3160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2575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659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903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886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86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373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943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B3F4C-988B-40E0-85D3-0253AA0CEDB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097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626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65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5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95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42404" y="65473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674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28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10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456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0285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3409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853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16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0548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508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0445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2497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5206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4242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232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985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6621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138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95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88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18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25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8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29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44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010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511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6%B0%94%E5%80%99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BDA1D4B-F328-424D-A5DC-6927F6D99D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5DEF87C-9B6E-42D3-A84F-E8864F5710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3125" y="1625600"/>
            <a:ext cx="5012900" cy="5012896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D9AFC8CF-C7E5-49E3-9142-9F5F3E7601AB}"/>
              </a:ext>
            </a:extLst>
          </p:cNvPr>
          <p:cNvSpPr txBox="1"/>
          <p:nvPr/>
        </p:nvSpPr>
        <p:spPr>
          <a:xfrm>
            <a:off x="-43543" y="206828"/>
            <a:ext cx="2051824" cy="11887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一候苦菜秀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二候靡草死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三候小暑至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5AE3A84-0149-4F88-81AC-5ECA70DA4841}"/>
              </a:ext>
            </a:extLst>
          </p:cNvPr>
          <p:cNvSpPr txBox="1"/>
          <p:nvPr/>
        </p:nvSpPr>
        <p:spPr>
          <a:xfrm>
            <a:off x="6130152" y="4552118"/>
            <a:ext cx="830997" cy="1372386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D795EFE4-BDFF-4589-B49A-341024967699}"/>
              </a:ext>
            </a:extLst>
          </p:cNvPr>
          <p:cNvSpPr/>
          <p:nvPr/>
        </p:nvSpPr>
        <p:spPr>
          <a:xfrm>
            <a:off x="7377491" y="2708804"/>
            <a:ext cx="1431161" cy="349046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小满是夏季的第二个节气。小满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--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其含义是夏熟作物的籽粒开始灌浆饱满，但还未成熟，只是小满，还未大满。</a:t>
            </a:r>
          </a:p>
        </p:txBody>
      </p:sp>
    </p:spTree>
    <p:extLst>
      <p:ext uri="{BB962C8B-B14F-4D97-AF65-F5344CB8AC3E}">
        <p14:creationId xmlns:p14="http://schemas.microsoft.com/office/powerpoint/2010/main" val="317990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E1D5211-1F05-49E1-A425-109CFDA9A914}"/>
              </a:ext>
            </a:extLst>
          </p:cNvPr>
          <p:cNvGrpSpPr/>
          <p:nvPr/>
        </p:nvGrpSpPr>
        <p:grpSpPr>
          <a:xfrm>
            <a:off x="1028700" y="1630431"/>
            <a:ext cx="4743451" cy="3654846"/>
            <a:chOff x="795126" y="1555611"/>
            <a:chExt cx="4743451" cy="3654846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E2578CD5-BA95-4B61-B381-B692ED705BC5}"/>
                </a:ext>
              </a:extLst>
            </p:cNvPr>
            <p:cNvSpPr txBox="1"/>
            <p:nvPr/>
          </p:nvSpPr>
          <p:spPr>
            <a:xfrm>
              <a:off x="795126" y="1555611"/>
              <a:ext cx="2343150" cy="58477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小满习俗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992547AA-07D9-46D3-A45D-20B2106142C7}"/>
                </a:ext>
              </a:extLst>
            </p:cNvPr>
            <p:cNvSpPr txBox="1"/>
            <p:nvPr/>
          </p:nvSpPr>
          <p:spPr>
            <a:xfrm>
              <a:off x="795127" y="2209636"/>
              <a:ext cx="4743450" cy="30008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相传小满为蚕神诞辰，因此江浙一带在小满节气期间有一个祈蚕节。我国农耕文化以“男耕女织”为典型。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女织的原料北方以棉花为主，南方以蚕理为主。蚕丝需靠养蚕结茧抽丝而得，所以我国南方农村养蚕极为兴盛，尤其是江浙一带</a:t>
              </a:r>
            </a:p>
          </p:txBody>
        </p:sp>
      </p:grp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54006636-078E-4F40-BD9D-F81186197D03}"/>
              </a:ext>
            </a:extLst>
          </p:cNvPr>
          <p:cNvSpPr/>
          <p:nvPr/>
        </p:nvSpPr>
        <p:spPr>
          <a:xfrm>
            <a:off x="6121400" y="1143000"/>
            <a:ext cx="5232400" cy="4597400"/>
          </a:xfrm>
          <a:prstGeom prst="roundRect">
            <a:avLst>
              <a:gd name="adj" fmla="val 4236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204" y="65219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86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0B2104B-487E-43B3-BE71-60B13AF86675}"/>
              </a:ext>
            </a:extLst>
          </p:cNvPr>
          <p:cNvGrpSpPr/>
          <p:nvPr/>
        </p:nvGrpSpPr>
        <p:grpSpPr>
          <a:xfrm>
            <a:off x="6283214" y="1505551"/>
            <a:ext cx="4849245" cy="2693045"/>
            <a:chOff x="795126" y="1686416"/>
            <a:chExt cx="4849245" cy="2693045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2C7BDD77-5C2D-4AFC-90A5-C321087D87DD}"/>
                </a:ext>
              </a:extLst>
            </p:cNvPr>
            <p:cNvSpPr txBox="1"/>
            <p:nvPr/>
          </p:nvSpPr>
          <p:spPr>
            <a:xfrm>
              <a:off x="795126" y="1686416"/>
              <a:ext cx="2135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小满习俗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B41E7D5C-7FC7-4D6C-BD72-505B80C10658}"/>
                </a:ext>
              </a:extLst>
            </p:cNvPr>
            <p:cNvSpPr txBox="1"/>
            <p:nvPr/>
          </p:nvSpPr>
          <p:spPr>
            <a:xfrm>
              <a:off x="795127" y="2209636"/>
              <a:ext cx="4849244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蚕是娇养的“宠物”，很难养活。气温、湿度，桑叶的冷、熟、干、湿等均影响蚕的生存。由于蚕难养，古代把蚕视作“天物”。为了祈求“天物”的宽恕和养蚕有个好的收成，因此人们在四月放蚕时节举行祈蚕节。</a:t>
              </a:r>
            </a:p>
          </p:txBody>
        </p:sp>
      </p:grpSp>
      <p:sp>
        <p:nvSpPr>
          <p:cNvPr id="7" name="六边形 6">
            <a:extLst>
              <a:ext uri="{FF2B5EF4-FFF2-40B4-BE49-F238E27FC236}">
                <a16:creationId xmlns="" xmlns:a16="http://schemas.microsoft.com/office/drawing/2014/main" id="{5C4BFCF1-71B5-472B-A449-E2FB5B0ECC8E}"/>
              </a:ext>
            </a:extLst>
          </p:cNvPr>
          <p:cNvSpPr/>
          <p:nvPr/>
        </p:nvSpPr>
        <p:spPr>
          <a:xfrm rot="16200000">
            <a:off x="774937" y="1316883"/>
            <a:ext cx="5362448" cy="4622800"/>
          </a:xfrm>
          <a:prstGeom prst="hexagon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824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94CAE75-57C3-4366-9515-A1F2811A4FC2}"/>
              </a:ext>
            </a:extLst>
          </p:cNvPr>
          <p:cNvGrpSpPr/>
          <p:nvPr/>
        </p:nvGrpSpPr>
        <p:grpSpPr>
          <a:xfrm>
            <a:off x="1079500" y="2105208"/>
            <a:ext cx="4864101" cy="2693045"/>
            <a:chOff x="795126" y="1686416"/>
            <a:chExt cx="4864101" cy="2693045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159A4B44-1EF1-4E97-83FC-EF4D0FA2C5B6}"/>
                </a:ext>
              </a:extLst>
            </p:cNvPr>
            <p:cNvSpPr txBox="1"/>
            <p:nvPr/>
          </p:nvSpPr>
          <p:spPr>
            <a:xfrm>
              <a:off x="795126" y="1686416"/>
              <a:ext cx="21789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小满习俗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96957B1A-FFE4-4D04-95F8-D012A99DC0B3}"/>
                </a:ext>
              </a:extLst>
            </p:cNvPr>
            <p:cNvSpPr txBox="1"/>
            <p:nvPr/>
          </p:nvSpPr>
          <p:spPr>
            <a:xfrm>
              <a:off x="795127" y="2209636"/>
              <a:ext cx="4864100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从气候特征来看，小满时节中国大部分地区已相继进入夏季，南北温差进一步缩小，降水进一步增多，自然界的植物都比较丰满和茂盛。我国南北地域跨度大，各地的</a:t>
              </a:r>
              <a:r>
                <a:rPr lang="zh-CN" altLang="en-US" dirty="0">
                  <a:cs typeface="+mn-ea"/>
                  <a:sym typeface="+mn-lt"/>
                  <a:hlinkClick r:id="rId3">
                    <a:extLst>
                      <a:ext uri="{A12FA001-AC4F-418D-AE19-62706E023703}">
                        <ahyp:hlinkClr xmlns="" xmlns:ahyp="http://schemas.microsoft.com/office/drawing/2018/hyperlinkcolor" val="tx"/>
                      </a:ext>
                    </a:extLst>
                  </a:hlinkClick>
                </a:rPr>
                <a:t>气候</a:t>
              </a:r>
              <a:r>
                <a:rPr lang="zh-CN" altLang="en-US" dirty="0">
                  <a:cs typeface="+mn-ea"/>
                  <a:sym typeface="+mn-lt"/>
                </a:rPr>
                <a:t>、农业生产、主要农作物品种及其生长状况有明显的不同。</a:t>
              </a:r>
            </a:p>
          </p:txBody>
        </p:sp>
      </p:grp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C3758B4F-EF13-4A21-AC14-9EF6EBD56BC5}"/>
              </a:ext>
            </a:extLst>
          </p:cNvPr>
          <p:cNvSpPr/>
          <p:nvPr/>
        </p:nvSpPr>
        <p:spPr>
          <a:xfrm>
            <a:off x="9093200" y="800100"/>
            <a:ext cx="2273300" cy="227330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1C23B93B-0959-4515-A57D-612FB227B791}"/>
              </a:ext>
            </a:extLst>
          </p:cNvPr>
          <p:cNvSpPr/>
          <p:nvPr/>
        </p:nvSpPr>
        <p:spPr>
          <a:xfrm>
            <a:off x="6337300" y="1930400"/>
            <a:ext cx="4394200" cy="439420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40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707538B9-3030-44C2-8597-0690BA49410A}"/>
              </a:ext>
            </a:extLst>
          </p:cNvPr>
          <p:cNvSpPr/>
          <p:nvPr/>
        </p:nvSpPr>
        <p:spPr>
          <a:xfrm>
            <a:off x="1302260" y="987305"/>
            <a:ext cx="5896826" cy="4883389"/>
          </a:xfrm>
          <a:prstGeom prst="roundRect">
            <a:avLst>
              <a:gd name="adj" fmla="val 0"/>
            </a:avLst>
          </a:prstGeom>
          <a:noFill/>
          <a:ln w="25400">
            <a:solidFill>
              <a:srgbClr val="331E1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DEEB83C-5D89-46B4-AE43-7B5A9F25B8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14" y="618600"/>
            <a:ext cx="5027386" cy="562079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D6D3BAE-7D9E-426B-AF0E-6F5F4BCE02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717" y="44450"/>
            <a:ext cx="2191658" cy="219165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AA4E74D-C167-48C3-8BD3-91311EBAB9C4}"/>
              </a:ext>
            </a:extLst>
          </p:cNvPr>
          <p:cNvSpPr txBox="1"/>
          <p:nvPr/>
        </p:nvSpPr>
        <p:spPr>
          <a:xfrm>
            <a:off x="2088369" y="2140858"/>
            <a:ext cx="3488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小满食物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5846B85-03CA-456A-AEAE-2712CCA839BF}"/>
              </a:ext>
            </a:extLst>
          </p:cNvPr>
          <p:cNvSpPr txBox="1"/>
          <p:nvPr/>
        </p:nvSpPr>
        <p:spPr>
          <a:xfrm>
            <a:off x="2088369" y="3064188"/>
            <a:ext cx="3378200" cy="13388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小满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--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其含义是夏熟作物的籽粒开始灌浆饱满，但还未成熟，只是小满，还未大满。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2622BB42-8355-4144-9FE8-62D7C908434E}"/>
              </a:ext>
            </a:extLst>
          </p:cNvPr>
          <p:cNvSpPr txBox="1"/>
          <p:nvPr/>
        </p:nvSpPr>
        <p:spPr>
          <a:xfrm>
            <a:off x="1563595" y="5054973"/>
            <a:ext cx="3488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D8963A"/>
                </a:solidFill>
                <a:cs typeface="+mn-ea"/>
                <a:sym typeface="+mn-lt"/>
              </a:rPr>
              <a:t>第三部分</a:t>
            </a:r>
          </a:p>
        </p:txBody>
      </p:sp>
    </p:spTree>
    <p:extLst>
      <p:ext uri="{BB962C8B-B14F-4D97-AF65-F5344CB8AC3E}">
        <p14:creationId xmlns:p14="http://schemas.microsoft.com/office/powerpoint/2010/main" val="155356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2AD2C2C-138E-4D63-A9B5-67D3DCDA96B3}"/>
              </a:ext>
            </a:extLst>
          </p:cNvPr>
          <p:cNvGrpSpPr/>
          <p:nvPr/>
        </p:nvGrpSpPr>
        <p:grpSpPr>
          <a:xfrm>
            <a:off x="7012680" y="1984866"/>
            <a:ext cx="4658619" cy="1817357"/>
            <a:chOff x="795126" y="1686416"/>
            <a:chExt cx="4658619" cy="1817357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80F3D414-B9A5-45D1-9DE4-C2323EF23A3E}"/>
                </a:ext>
              </a:extLst>
            </p:cNvPr>
            <p:cNvSpPr txBox="1"/>
            <p:nvPr/>
          </p:nvSpPr>
          <p:spPr>
            <a:xfrm>
              <a:off x="795126" y="1686416"/>
              <a:ext cx="19916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小满食物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8C2C768C-4BC0-4E37-94E7-3D56A43CE37C}"/>
                </a:ext>
              </a:extLst>
            </p:cNvPr>
            <p:cNvSpPr txBox="1"/>
            <p:nvPr/>
          </p:nvSpPr>
          <p:spPr>
            <a:xfrm>
              <a:off x="795126" y="2209636"/>
              <a:ext cx="4658619" cy="1294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春风吹，苦菜长，荒滩野地是粮仓。苦菜是中国人最早食用的野菜之一。</a:t>
              </a:r>
              <a:r>
                <a:rPr lang="en-US" altLang="zh-CN" dirty="0">
                  <a:cs typeface="+mn-ea"/>
                  <a:sym typeface="+mn-lt"/>
                </a:rPr>
                <a:t>《</a:t>
              </a:r>
              <a:r>
                <a:rPr lang="zh-CN" altLang="en-US" dirty="0">
                  <a:cs typeface="+mn-ea"/>
                  <a:sym typeface="+mn-lt"/>
                </a:rPr>
                <a:t>周书</a:t>
              </a:r>
              <a:r>
                <a:rPr lang="en-US" altLang="zh-CN" dirty="0">
                  <a:cs typeface="+mn-ea"/>
                  <a:sym typeface="+mn-lt"/>
                </a:rPr>
                <a:t>》</a:t>
              </a:r>
              <a:r>
                <a:rPr lang="zh-CN" altLang="en-US" dirty="0">
                  <a:cs typeface="+mn-ea"/>
                  <a:sym typeface="+mn-lt"/>
                </a:rPr>
                <a:t>：小满之日苦菜秀。</a:t>
              </a:r>
              <a:r>
                <a:rPr lang="en-US" altLang="zh-CN" dirty="0">
                  <a:cs typeface="+mn-ea"/>
                  <a:sym typeface="+mn-lt"/>
                </a:rPr>
                <a:t>《</a:t>
              </a:r>
              <a:r>
                <a:rPr lang="zh-CN" altLang="en-US" dirty="0">
                  <a:cs typeface="+mn-ea"/>
                  <a:sym typeface="+mn-lt"/>
                </a:rPr>
                <a:t>诗经</a:t>
              </a:r>
              <a:r>
                <a:rPr lang="en-US" altLang="zh-CN" dirty="0">
                  <a:cs typeface="+mn-ea"/>
                  <a:sym typeface="+mn-lt"/>
                </a:rPr>
                <a:t>》</a:t>
              </a:r>
              <a:r>
                <a:rPr lang="zh-CN" altLang="en-US" dirty="0">
                  <a:cs typeface="+mn-ea"/>
                  <a:sym typeface="+mn-lt"/>
                </a:rPr>
                <a:t>：采苦采苦，首阳之下。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95A8AC8-A649-4547-B7AF-AE95B222A0BC}"/>
              </a:ext>
            </a:extLst>
          </p:cNvPr>
          <p:cNvSpPr/>
          <p:nvPr/>
        </p:nvSpPr>
        <p:spPr>
          <a:xfrm>
            <a:off x="660400" y="282769"/>
            <a:ext cx="5905500" cy="61595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81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4C97865-7348-425D-B43D-9A7AD00767B7}"/>
              </a:ext>
            </a:extLst>
          </p:cNvPr>
          <p:cNvGrpSpPr/>
          <p:nvPr/>
        </p:nvGrpSpPr>
        <p:grpSpPr>
          <a:xfrm>
            <a:off x="6040226" y="1854809"/>
            <a:ext cx="4894475" cy="3524041"/>
            <a:chOff x="795126" y="1686416"/>
            <a:chExt cx="4894475" cy="352404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724CDE25-C2AC-462C-9706-A411E78A20DA}"/>
                </a:ext>
              </a:extLst>
            </p:cNvPr>
            <p:cNvSpPr txBox="1"/>
            <p:nvPr/>
          </p:nvSpPr>
          <p:spPr>
            <a:xfrm>
              <a:off x="795126" y="1686416"/>
              <a:ext cx="20242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小满食物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2B77B391-09CB-4522-9C1D-C238AFA978CA}"/>
                </a:ext>
              </a:extLst>
            </p:cNvPr>
            <p:cNvSpPr txBox="1"/>
            <p:nvPr/>
          </p:nvSpPr>
          <p:spPr>
            <a:xfrm>
              <a:off x="795127" y="2209636"/>
              <a:ext cx="4894474" cy="300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>
                  <a:cs typeface="+mn-ea"/>
                  <a:sym typeface="+mn-lt"/>
                </a:rPr>
                <a:t>《</a:t>
              </a:r>
              <a:r>
                <a:rPr lang="zh-CN" altLang="en-US" dirty="0">
                  <a:cs typeface="+mn-ea"/>
                  <a:sym typeface="+mn-lt"/>
                </a:rPr>
                <a:t>本草纲目</a:t>
              </a:r>
              <a:r>
                <a:rPr lang="en-US" altLang="zh-CN" dirty="0">
                  <a:cs typeface="+mn-ea"/>
                  <a:sym typeface="+mn-lt"/>
                </a:rPr>
                <a:t>》</a:t>
              </a:r>
              <a:r>
                <a:rPr lang="zh-CN" altLang="en-US" dirty="0">
                  <a:cs typeface="+mn-ea"/>
                  <a:sym typeface="+mn-lt"/>
                </a:rPr>
                <a:t>：（苦苦菜）久服，安心益气，轻身、耐老。医学上多用苦苦菜来治疗热症，古人还用它醒酒。苦苦菜遍布全国，医学上叫它败酱草。苦苦菜，苦中带涩，涩中带甜，新鲜爽口，清凉嫩香，营养丰富，含有人体所需要的多种维生素、矿物质、胆碱、糖类、核黄素和甘露醇等，具有清热、凉血和解毒的功能。</a:t>
              </a:r>
            </a:p>
          </p:txBody>
        </p:sp>
      </p:grpSp>
      <p:sp>
        <p:nvSpPr>
          <p:cNvPr id="5" name="五边形 4">
            <a:extLst>
              <a:ext uri="{FF2B5EF4-FFF2-40B4-BE49-F238E27FC236}">
                <a16:creationId xmlns="" xmlns:a16="http://schemas.microsoft.com/office/drawing/2014/main" id="{CF1B1630-4F95-4AAA-B683-BCC7504DB0DC}"/>
              </a:ext>
            </a:extLst>
          </p:cNvPr>
          <p:cNvSpPr/>
          <p:nvPr/>
        </p:nvSpPr>
        <p:spPr>
          <a:xfrm>
            <a:off x="-1638300" y="628387"/>
            <a:ext cx="6896100" cy="6229613"/>
          </a:xfrm>
          <a:prstGeom prst="pentagon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339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7567D9F-57C3-479A-B18D-0B28E34C080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9F6B9C4-9D6D-424F-9BDC-F5AEFBE788A7}"/>
              </a:ext>
            </a:extLst>
          </p:cNvPr>
          <p:cNvSpPr/>
          <p:nvPr/>
        </p:nvSpPr>
        <p:spPr>
          <a:xfrm>
            <a:off x="5930900" y="1803400"/>
            <a:ext cx="5448300" cy="347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2B62547-B9C3-4F5C-9272-8CC2FDDD4CB0}"/>
              </a:ext>
            </a:extLst>
          </p:cNvPr>
          <p:cNvGrpSpPr/>
          <p:nvPr/>
        </p:nvGrpSpPr>
        <p:grpSpPr>
          <a:xfrm>
            <a:off x="6535969" y="2319081"/>
            <a:ext cx="4665431" cy="2277546"/>
            <a:chOff x="795126" y="1686416"/>
            <a:chExt cx="4665431" cy="2277546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E4789480-CEF4-4203-8AD8-A8ACF6AB03C1}"/>
                </a:ext>
              </a:extLst>
            </p:cNvPr>
            <p:cNvSpPr txBox="1"/>
            <p:nvPr/>
          </p:nvSpPr>
          <p:spPr>
            <a:xfrm>
              <a:off x="795126" y="1686416"/>
              <a:ext cx="1960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小满食物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82CDD1DE-0F41-41AE-AD94-C2946412123A}"/>
                </a:ext>
              </a:extLst>
            </p:cNvPr>
            <p:cNvSpPr txBox="1"/>
            <p:nvPr/>
          </p:nvSpPr>
          <p:spPr>
            <a:xfrm>
              <a:off x="795126" y="2209636"/>
              <a:ext cx="4665431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小满节气台湾彰化附近的海域可捕获黑鲳，东北部的苏澳及南部海域则可捕获到飞鱼。高雄县的旗山、美浓等地的香蕉已经进入盛产期。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810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D315BE6-E889-4B5F-9CFB-D5AAAEFB818B}"/>
              </a:ext>
            </a:extLst>
          </p:cNvPr>
          <p:cNvGrpSpPr/>
          <p:nvPr/>
        </p:nvGrpSpPr>
        <p:grpSpPr>
          <a:xfrm>
            <a:off x="4457113" y="1127616"/>
            <a:ext cx="5446017" cy="4770537"/>
            <a:chOff x="795126" y="1686416"/>
            <a:chExt cx="5446017" cy="4770537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8917749E-5B0D-447D-8E6E-7E8D29C4FEC4}"/>
                </a:ext>
              </a:extLst>
            </p:cNvPr>
            <p:cNvSpPr txBox="1"/>
            <p:nvPr/>
          </p:nvSpPr>
          <p:spPr>
            <a:xfrm>
              <a:off x="795126" y="1686416"/>
              <a:ext cx="17612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40402F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04134892-9CC5-40D6-8AEF-77FCC17CC594}"/>
                </a:ext>
              </a:extLst>
            </p:cNvPr>
            <p:cNvSpPr txBox="1"/>
            <p:nvPr/>
          </p:nvSpPr>
          <p:spPr>
            <a:xfrm>
              <a:off x="795126" y="2209636"/>
              <a:ext cx="5446017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小满小满，麦粒渐满。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小满未满，还有危险。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小满小满，还得半月二十天。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小满不满，芒种开镰。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小满天天赶，芒种不容缓。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麦到小满日夜黄。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小满三日望麦黄。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小满十日满地黄。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冷收麦，热进仓。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灌浆足墒，粒饱穗方。</a:t>
              </a:r>
            </a:p>
          </p:txBody>
        </p:sp>
      </p:grp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3F304FF9-68E6-47D2-8327-2201C4B934C6}"/>
              </a:ext>
            </a:extLst>
          </p:cNvPr>
          <p:cNvSpPr/>
          <p:nvPr/>
        </p:nvSpPr>
        <p:spPr>
          <a:xfrm>
            <a:off x="1587500" y="1127616"/>
            <a:ext cx="2443086" cy="4712828"/>
          </a:xfrm>
          <a:prstGeom prst="roundRect">
            <a:avLst>
              <a:gd name="adj" fmla="val 10345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EDD9423D-9917-471D-B7CF-5056A0D3B0CE}"/>
              </a:ext>
            </a:extLst>
          </p:cNvPr>
          <p:cNvSpPr/>
          <p:nvPr/>
        </p:nvSpPr>
        <p:spPr>
          <a:xfrm>
            <a:off x="8229600" y="1165716"/>
            <a:ext cx="2443086" cy="4712828"/>
          </a:xfrm>
          <a:prstGeom prst="roundRect">
            <a:avLst>
              <a:gd name="adj" fmla="val 10345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9644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5004656C-2E48-4649-BB31-08F901742E85}"/>
              </a:ext>
            </a:extLst>
          </p:cNvPr>
          <p:cNvSpPr/>
          <p:nvPr/>
        </p:nvSpPr>
        <p:spPr>
          <a:xfrm>
            <a:off x="1302260" y="987305"/>
            <a:ext cx="5896826" cy="4883389"/>
          </a:xfrm>
          <a:prstGeom prst="roundRect">
            <a:avLst>
              <a:gd name="adj" fmla="val 0"/>
            </a:avLst>
          </a:prstGeom>
          <a:noFill/>
          <a:ln w="25400">
            <a:solidFill>
              <a:srgbClr val="331E1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39E0848-FA4D-42B5-9F22-DFBB834D15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14" y="618600"/>
            <a:ext cx="5027386" cy="562079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C72F4EE-ED78-431C-909A-916B99A0E3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717" y="44450"/>
            <a:ext cx="2191658" cy="219165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3579048A-1298-4ECF-B440-13BF9D60A440}"/>
              </a:ext>
            </a:extLst>
          </p:cNvPr>
          <p:cNvSpPr txBox="1"/>
          <p:nvPr/>
        </p:nvSpPr>
        <p:spPr>
          <a:xfrm>
            <a:off x="2088369" y="2140858"/>
            <a:ext cx="3488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小满养生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7D3A6D3-FBF8-4088-B0D8-1ABEFF7E4097}"/>
              </a:ext>
            </a:extLst>
          </p:cNvPr>
          <p:cNvSpPr txBox="1"/>
          <p:nvPr/>
        </p:nvSpPr>
        <p:spPr>
          <a:xfrm>
            <a:off x="2088369" y="3064188"/>
            <a:ext cx="3378200" cy="13388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小满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--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其含义是夏熟作物的籽粒开始灌浆饱满，但还未成熟，只是小满，还未大满。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AAA8947F-38E1-484D-8D2D-9619752973B8}"/>
              </a:ext>
            </a:extLst>
          </p:cNvPr>
          <p:cNvSpPr txBox="1"/>
          <p:nvPr/>
        </p:nvSpPr>
        <p:spPr>
          <a:xfrm>
            <a:off x="1563595" y="5054973"/>
            <a:ext cx="3488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D8963A"/>
                </a:solidFill>
                <a:cs typeface="+mn-ea"/>
                <a:sym typeface="+mn-lt"/>
              </a:rPr>
              <a:t>第四部分</a:t>
            </a:r>
          </a:p>
        </p:txBody>
      </p:sp>
    </p:spTree>
    <p:extLst>
      <p:ext uri="{BB962C8B-B14F-4D97-AF65-F5344CB8AC3E}">
        <p14:creationId xmlns:p14="http://schemas.microsoft.com/office/powerpoint/2010/main" val="79671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9240619-089C-471F-A640-661777DFD23C}"/>
              </a:ext>
            </a:extLst>
          </p:cNvPr>
          <p:cNvGrpSpPr/>
          <p:nvPr/>
        </p:nvGrpSpPr>
        <p:grpSpPr>
          <a:xfrm>
            <a:off x="5701861" y="2074430"/>
            <a:ext cx="5446017" cy="2294410"/>
            <a:chOff x="795126" y="1624861"/>
            <a:chExt cx="5446017" cy="2294410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489AE4A-BF46-4FED-849E-569854AD9A83}"/>
                </a:ext>
              </a:extLst>
            </p:cNvPr>
            <p:cNvSpPr txBox="1"/>
            <p:nvPr/>
          </p:nvSpPr>
          <p:spPr>
            <a:xfrm>
              <a:off x="795126" y="1624861"/>
              <a:ext cx="20705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rgbClr val="40402F"/>
                  </a:solidFill>
                  <a:cs typeface="+mn-ea"/>
                  <a:sym typeface="+mn-lt"/>
                </a:rPr>
                <a:t>小满养生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3929A8A8-6F96-4E93-8AA9-7EEAA2F8CF81}"/>
                </a:ext>
              </a:extLst>
            </p:cNvPr>
            <p:cNvSpPr txBox="1"/>
            <p:nvPr/>
          </p:nvSpPr>
          <p:spPr>
            <a:xfrm>
              <a:off x="795126" y="2209636"/>
              <a:ext cx="5446017" cy="170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时节，气温明显增高，我国大部分地区已经进入气候意义上的夏季。气温升高的同时，雨水也逐渐增多，正如民谚所说：“小满小满，江满河满。”雨后，气温又会急剧下降，因此要注意增减衣服，以防着凉感冒。</a:t>
              </a:r>
            </a:p>
          </p:txBody>
        </p:sp>
      </p:grpSp>
      <p:sp>
        <p:nvSpPr>
          <p:cNvPr id="5" name="缺角矩形 4">
            <a:extLst>
              <a:ext uri="{FF2B5EF4-FFF2-40B4-BE49-F238E27FC236}">
                <a16:creationId xmlns="" xmlns:a16="http://schemas.microsoft.com/office/drawing/2014/main" id="{DFF64B5A-1C90-4A20-8B1A-9101E4D12FB8}"/>
              </a:ext>
            </a:extLst>
          </p:cNvPr>
          <p:cNvSpPr/>
          <p:nvPr/>
        </p:nvSpPr>
        <p:spPr>
          <a:xfrm>
            <a:off x="-1562100" y="1447800"/>
            <a:ext cx="6248400" cy="4216400"/>
          </a:xfrm>
          <a:prstGeom prst="plaque">
            <a:avLst>
              <a:gd name="adj" fmla="val 7631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90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F927EA3-8114-4B2E-8BF7-C1A10AA1B5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270DC446-FE94-46CC-8672-BF88490A34FA}"/>
              </a:ext>
            </a:extLst>
          </p:cNvPr>
          <p:cNvSpPr txBox="1"/>
          <p:nvPr/>
        </p:nvSpPr>
        <p:spPr>
          <a:xfrm>
            <a:off x="1008635" y="834924"/>
            <a:ext cx="1200329" cy="2123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29" name="矩形: 圆角 28">
            <a:extLst>
              <a:ext uri="{FF2B5EF4-FFF2-40B4-BE49-F238E27FC236}">
                <a16:creationId xmlns="" xmlns:a16="http://schemas.microsoft.com/office/drawing/2014/main" id="{D2BBA041-8099-419D-B0EE-2DF744F9E417}"/>
              </a:ext>
            </a:extLst>
          </p:cNvPr>
          <p:cNvSpPr/>
          <p:nvPr/>
        </p:nvSpPr>
        <p:spPr>
          <a:xfrm rot="5400000">
            <a:off x="1388948" y="2675473"/>
            <a:ext cx="3970450" cy="1682319"/>
          </a:xfrm>
          <a:prstGeom prst="roundRect">
            <a:avLst>
              <a:gd name="adj" fmla="val 5975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D488CF6-7243-4297-8ABB-73EBCB54E32E}"/>
              </a:ext>
            </a:extLst>
          </p:cNvPr>
          <p:cNvGrpSpPr/>
          <p:nvPr/>
        </p:nvGrpSpPr>
        <p:grpSpPr>
          <a:xfrm>
            <a:off x="2720029" y="1795083"/>
            <a:ext cx="1320293" cy="3970451"/>
            <a:chOff x="5723089" y="1018185"/>
            <a:chExt cx="4334169" cy="880075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AC32C286-79F1-4504-A64C-B5D712ECC8A7}"/>
                </a:ext>
              </a:extLst>
            </p:cNvPr>
            <p:cNvSpPr txBox="1"/>
            <p:nvPr/>
          </p:nvSpPr>
          <p:spPr>
            <a:xfrm>
              <a:off x="7228284" y="1025127"/>
              <a:ext cx="2828974" cy="76944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4400" dirty="0">
                  <a:solidFill>
                    <a:srgbClr val="331E12"/>
                  </a:solidFill>
                  <a:cs typeface="+mn-ea"/>
                  <a:sym typeface="+mn-lt"/>
                </a:rPr>
                <a:t>01 </a:t>
              </a:r>
              <a:r>
                <a:rPr lang="zh-CN" altLang="en-US" sz="4400" dirty="0">
                  <a:solidFill>
                    <a:srgbClr val="331E12"/>
                  </a:solidFill>
                  <a:cs typeface="+mn-ea"/>
                  <a:sym typeface="+mn-lt"/>
                </a:rPr>
                <a:t>小满简介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37B3F668-1197-43E2-9476-3401894390D7}"/>
                </a:ext>
              </a:extLst>
            </p:cNvPr>
            <p:cNvSpPr/>
            <p:nvPr/>
          </p:nvSpPr>
          <p:spPr>
            <a:xfrm>
              <a:off x="5723089" y="1018185"/>
              <a:ext cx="1515523" cy="880075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dirty="0">
                  <a:solidFill>
                    <a:srgbClr val="331E12"/>
                  </a:solidFill>
                  <a:cs typeface="+mn-ea"/>
                  <a:sym typeface="+mn-lt"/>
                </a:rPr>
                <a:t>江南沃野过插秧，江北麦稃便灌浆</a:t>
              </a:r>
            </a:p>
          </p:txBody>
        </p:sp>
      </p:grpSp>
      <p:sp>
        <p:nvSpPr>
          <p:cNvPr id="21" name="矩形: 圆角 20">
            <a:extLst>
              <a:ext uri="{FF2B5EF4-FFF2-40B4-BE49-F238E27FC236}">
                <a16:creationId xmlns="" xmlns:a16="http://schemas.microsoft.com/office/drawing/2014/main" id="{DF1F27D5-2294-49BE-BC4B-E661D0ACB833}"/>
              </a:ext>
            </a:extLst>
          </p:cNvPr>
          <p:cNvSpPr/>
          <p:nvPr/>
        </p:nvSpPr>
        <p:spPr>
          <a:xfrm rot="5400000">
            <a:off x="3532937" y="2675473"/>
            <a:ext cx="3970450" cy="1682319"/>
          </a:xfrm>
          <a:prstGeom prst="roundRect">
            <a:avLst>
              <a:gd name="adj" fmla="val 5975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9EA05FA5-18AD-4DF7-87BB-82EEB1AC22C5}"/>
              </a:ext>
            </a:extLst>
          </p:cNvPr>
          <p:cNvGrpSpPr/>
          <p:nvPr/>
        </p:nvGrpSpPr>
        <p:grpSpPr>
          <a:xfrm>
            <a:off x="4864018" y="1795083"/>
            <a:ext cx="1320293" cy="3970451"/>
            <a:chOff x="5723089" y="1018185"/>
            <a:chExt cx="4334169" cy="880075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E19B214B-73BB-44D5-9308-2B5ADCB8E11D}"/>
                </a:ext>
              </a:extLst>
            </p:cNvPr>
            <p:cNvSpPr txBox="1"/>
            <p:nvPr/>
          </p:nvSpPr>
          <p:spPr>
            <a:xfrm>
              <a:off x="7228284" y="1025127"/>
              <a:ext cx="2828974" cy="76944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4400" dirty="0">
                  <a:solidFill>
                    <a:srgbClr val="331E12"/>
                  </a:solidFill>
                  <a:cs typeface="+mn-ea"/>
                  <a:sym typeface="+mn-lt"/>
                </a:rPr>
                <a:t>02 </a:t>
              </a:r>
              <a:r>
                <a:rPr lang="zh-CN" altLang="en-US" sz="4400" dirty="0">
                  <a:solidFill>
                    <a:srgbClr val="331E12"/>
                  </a:solidFill>
                  <a:cs typeface="+mn-ea"/>
                  <a:sym typeface="+mn-lt"/>
                </a:rPr>
                <a:t>小满习俗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F1C1F58A-FBEC-4A2B-939D-192358D35AAA}"/>
                </a:ext>
              </a:extLst>
            </p:cNvPr>
            <p:cNvSpPr/>
            <p:nvPr/>
          </p:nvSpPr>
          <p:spPr>
            <a:xfrm>
              <a:off x="5723089" y="1018185"/>
              <a:ext cx="1515523" cy="880075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dirty="0">
                  <a:solidFill>
                    <a:srgbClr val="331E12"/>
                  </a:solidFill>
                  <a:cs typeface="+mn-ea"/>
                  <a:sym typeface="+mn-lt"/>
                </a:rPr>
                <a:t>江南沃野过插秧，江北麦稃便灌浆</a:t>
              </a:r>
            </a:p>
          </p:txBody>
        </p:sp>
      </p:grpSp>
      <p:sp>
        <p:nvSpPr>
          <p:cNvPr id="38" name="矩形: 圆角 37">
            <a:extLst>
              <a:ext uri="{FF2B5EF4-FFF2-40B4-BE49-F238E27FC236}">
                <a16:creationId xmlns="" xmlns:a16="http://schemas.microsoft.com/office/drawing/2014/main" id="{04DE88CC-F5FC-4064-AB1C-42AD675D752C}"/>
              </a:ext>
            </a:extLst>
          </p:cNvPr>
          <p:cNvSpPr/>
          <p:nvPr/>
        </p:nvSpPr>
        <p:spPr>
          <a:xfrm rot="5400000">
            <a:off x="5676925" y="2675473"/>
            <a:ext cx="3970450" cy="1682319"/>
          </a:xfrm>
          <a:prstGeom prst="roundRect">
            <a:avLst>
              <a:gd name="adj" fmla="val 5975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15CACC47-DD1C-4F20-B600-598C5219A5D9}"/>
              </a:ext>
            </a:extLst>
          </p:cNvPr>
          <p:cNvGrpSpPr/>
          <p:nvPr/>
        </p:nvGrpSpPr>
        <p:grpSpPr>
          <a:xfrm>
            <a:off x="7008006" y="1795083"/>
            <a:ext cx="1320293" cy="3970451"/>
            <a:chOff x="5723089" y="1018185"/>
            <a:chExt cx="4334169" cy="880075"/>
          </a:xfrm>
        </p:grpSpPr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A3630063-F3B3-4E6E-8619-F8E8463040E1}"/>
                </a:ext>
              </a:extLst>
            </p:cNvPr>
            <p:cNvSpPr txBox="1"/>
            <p:nvPr/>
          </p:nvSpPr>
          <p:spPr>
            <a:xfrm>
              <a:off x="7228284" y="1025127"/>
              <a:ext cx="2828974" cy="76944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03 </a:t>
              </a:r>
              <a:r>
                <a: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小满食物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B18719C6-8E46-4A25-BAF4-420953726284}"/>
                </a:ext>
              </a:extLst>
            </p:cNvPr>
            <p:cNvSpPr/>
            <p:nvPr/>
          </p:nvSpPr>
          <p:spPr>
            <a:xfrm>
              <a:off x="5723089" y="1018185"/>
              <a:ext cx="1515523" cy="880075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dirty="0">
                  <a:solidFill>
                    <a:srgbClr val="331E12"/>
                  </a:solidFill>
                  <a:cs typeface="+mn-ea"/>
                  <a:sym typeface="+mn-lt"/>
                </a:rPr>
                <a:t>江南沃野过插秧，江北麦稃便灌浆</a:t>
              </a:r>
            </a:p>
          </p:txBody>
        </p:sp>
      </p:grpSp>
      <p:sp>
        <p:nvSpPr>
          <p:cNvPr id="42" name="矩形: 圆角 41">
            <a:extLst>
              <a:ext uri="{FF2B5EF4-FFF2-40B4-BE49-F238E27FC236}">
                <a16:creationId xmlns="" xmlns:a16="http://schemas.microsoft.com/office/drawing/2014/main" id="{B7981809-56BD-40E7-B18E-6D60DF6EC8CF}"/>
              </a:ext>
            </a:extLst>
          </p:cNvPr>
          <p:cNvSpPr/>
          <p:nvPr/>
        </p:nvSpPr>
        <p:spPr>
          <a:xfrm rot="5400000">
            <a:off x="7820912" y="2675473"/>
            <a:ext cx="3970450" cy="1682319"/>
          </a:xfrm>
          <a:prstGeom prst="roundRect">
            <a:avLst>
              <a:gd name="adj" fmla="val 5975"/>
            </a:avLst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8BCA49D-C1F2-46D0-A2B2-AD2DE64027C4}"/>
              </a:ext>
            </a:extLst>
          </p:cNvPr>
          <p:cNvGrpSpPr/>
          <p:nvPr/>
        </p:nvGrpSpPr>
        <p:grpSpPr>
          <a:xfrm>
            <a:off x="9151993" y="1795083"/>
            <a:ext cx="1320293" cy="3970451"/>
            <a:chOff x="5723089" y="1018185"/>
            <a:chExt cx="4334169" cy="880075"/>
          </a:xfrm>
        </p:grpSpPr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7180CFC4-BEEA-4096-B0B6-B32EB9E3E092}"/>
                </a:ext>
              </a:extLst>
            </p:cNvPr>
            <p:cNvSpPr txBox="1"/>
            <p:nvPr/>
          </p:nvSpPr>
          <p:spPr>
            <a:xfrm>
              <a:off x="7228284" y="1025127"/>
              <a:ext cx="2828974" cy="76944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04 </a:t>
              </a:r>
              <a:r>
                <a: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小满养生</a:t>
              </a: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84024D47-8A97-4D79-9E87-F395E5695F7D}"/>
                </a:ext>
              </a:extLst>
            </p:cNvPr>
            <p:cNvSpPr/>
            <p:nvPr/>
          </p:nvSpPr>
          <p:spPr>
            <a:xfrm>
              <a:off x="5723089" y="1018185"/>
              <a:ext cx="1515523" cy="880075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dirty="0">
                  <a:solidFill>
                    <a:srgbClr val="331E12"/>
                  </a:solidFill>
                  <a:cs typeface="+mn-ea"/>
                  <a:sym typeface="+mn-lt"/>
                </a:rPr>
                <a:t>江南沃野过插秧，江北麦稃便灌浆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384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A0DE0D3-3FEA-4A12-8695-AFF6044D7546}"/>
              </a:ext>
            </a:extLst>
          </p:cNvPr>
          <p:cNvGrpSpPr/>
          <p:nvPr/>
        </p:nvGrpSpPr>
        <p:grpSpPr>
          <a:xfrm>
            <a:off x="862693" y="1788016"/>
            <a:ext cx="4115926" cy="2693045"/>
            <a:chOff x="795126" y="1686416"/>
            <a:chExt cx="4115926" cy="2693045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661D814D-3978-4482-9FAC-2F3B96C82B7A}"/>
                </a:ext>
              </a:extLst>
            </p:cNvPr>
            <p:cNvSpPr txBox="1"/>
            <p:nvPr/>
          </p:nvSpPr>
          <p:spPr>
            <a:xfrm>
              <a:off x="795126" y="1686416"/>
              <a:ext cx="20694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rgbClr val="40402F"/>
                  </a:solidFill>
                  <a:cs typeface="+mn-ea"/>
                  <a:sym typeface="+mn-lt"/>
                </a:rPr>
                <a:t>小满养生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BBBDBAFE-C6A3-4022-8E7F-8B81CCD29354}"/>
                </a:ext>
              </a:extLst>
            </p:cNvPr>
            <p:cNvSpPr txBox="1"/>
            <p:nvPr/>
          </p:nvSpPr>
          <p:spPr>
            <a:xfrm>
              <a:off x="795126" y="2209636"/>
              <a:ext cx="4115926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中医把对人们的身体健康有负面影响的高温高湿称为“热邪”和“温邪”，把人体阴阳气血、脏腑功能活动称为正气，热邪和湿邪都能侵害人们的身体健康。当“邪气”盛于正气时，人就会患病。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AD378576-ADF1-4296-90B9-587D58A74846}"/>
              </a:ext>
            </a:extLst>
          </p:cNvPr>
          <p:cNvGrpSpPr/>
          <p:nvPr/>
        </p:nvGrpSpPr>
        <p:grpSpPr>
          <a:xfrm>
            <a:off x="5402036" y="1244600"/>
            <a:ext cx="6077857" cy="4838700"/>
            <a:chOff x="5529943" y="1244600"/>
            <a:chExt cx="6077857" cy="4838700"/>
          </a:xfrm>
          <a:blipFill>
            <a:blip r:embed="rId3"/>
            <a:stretch>
              <a:fillRect/>
            </a:stretch>
          </a:blip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梯形 4">
              <a:extLst>
                <a:ext uri="{FF2B5EF4-FFF2-40B4-BE49-F238E27FC236}">
                  <a16:creationId xmlns="" xmlns:a16="http://schemas.microsoft.com/office/drawing/2014/main" id="{893F7D95-CA67-4E88-A6AB-A9B15F627916}"/>
                </a:ext>
              </a:extLst>
            </p:cNvPr>
            <p:cNvSpPr/>
            <p:nvPr/>
          </p:nvSpPr>
          <p:spPr>
            <a:xfrm>
              <a:off x="8191500" y="1244600"/>
              <a:ext cx="3416300" cy="4838700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梯形 6">
              <a:extLst>
                <a:ext uri="{FF2B5EF4-FFF2-40B4-BE49-F238E27FC236}">
                  <a16:creationId xmlns="" xmlns:a16="http://schemas.microsoft.com/office/drawing/2014/main" id="{1ED6DAA5-E07F-4A28-BD78-D2D19D287B29}"/>
                </a:ext>
              </a:extLst>
            </p:cNvPr>
            <p:cNvSpPr/>
            <p:nvPr/>
          </p:nvSpPr>
          <p:spPr>
            <a:xfrm rot="10800000">
              <a:off x="5529943" y="1244600"/>
              <a:ext cx="3416300" cy="4838700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112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E8D95F2-133A-4709-8BDE-F01662D8CB14}"/>
              </a:ext>
            </a:extLst>
          </p:cNvPr>
          <p:cNvGrpSpPr/>
          <p:nvPr/>
        </p:nvGrpSpPr>
        <p:grpSpPr>
          <a:xfrm>
            <a:off x="6443512" y="1603495"/>
            <a:ext cx="5010074" cy="4001095"/>
            <a:chOff x="795126" y="1624861"/>
            <a:chExt cx="5010074" cy="4001095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DEC5AE4F-4B0E-4456-865F-AB564E64622B}"/>
                </a:ext>
              </a:extLst>
            </p:cNvPr>
            <p:cNvSpPr txBox="1"/>
            <p:nvPr/>
          </p:nvSpPr>
          <p:spPr>
            <a:xfrm>
              <a:off x="795126" y="1624861"/>
              <a:ext cx="20636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rgbClr val="40402F"/>
                  </a:solidFill>
                  <a:cs typeface="+mn-ea"/>
                  <a:sym typeface="+mn-lt"/>
                </a:rPr>
                <a:t>小满养生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50935830-70BD-4CB4-A209-6C25EB83B937}"/>
                </a:ext>
              </a:extLst>
            </p:cNvPr>
            <p:cNvSpPr txBox="1"/>
            <p:nvPr/>
          </p:nvSpPr>
          <p:spPr>
            <a:xfrm>
              <a:off x="795126" y="2209636"/>
              <a:ext cx="5010074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夏季如长时间涉水淋雨、久卧湿地或居室潮湿，就极有可能引发下肢溃疡、湿性脚气、妇女带下等病症。“湿邪”侵入关节，会导致风湿或类风湿性关节炎、关节疼痛、伸屈不利、肌肤麻木。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“湿邪”侵入脾胃，会引起腹泻、水肿、食欲不振、恶心等病症。所以，小满时节养生要注意防“湿”，尤其是南方地区。</a:t>
              </a:r>
            </a:p>
          </p:txBody>
        </p:sp>
      </p:grpSp>
      <p:sp>
        <p:nvSpPr>
          <p:cNvPr id="5" name="平行四边形 4">
            <a:extLst>
              <a:ext uri="{FF2B5EF4-FFF2-40B4-BE49-F238E27FC236}">
                <a16:creationId xmlns="" xmlns:a16="http://schemas.microsoft.com/office/drawing/2014/main" id="{1ABA7F54-E915-46E8-999C-3EECD461AE3A}"/>
              </a:ext>
            </a:extLst>
          </p:cNvPr>
          <p:cNvSpPr/>
          <p:nvPr/>
        </p:nvSpPr>
        <p:spPr>
          <a:xfrm>
            <a:off x="-1206500" y="1473200"/>
            <a:ext cx="7073900" cy="3962400"/>
          </a:xfrm>
          <a:prstGeom prst="parallelogram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614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0021BB5-0C93-4A70-9667-FCB73D5EEC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F2EE727-1321-4ABD-B1AB-1F1A0AE4E6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3125" y="1625600"/>
            <a:ext cx="5012900" cy="501289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1DCE183F-59DF-499A-B829-0F6AAE951B16}"/>
              </a:ext>
            </a:extLst>
          </p:cNvPr>
          <p:cNvSpPr txBox="1"/>
          <p:nvPr/>
        </p:nvSpPr>
        <p:spPr>
          <a:xfrm>
            <a:off x="-43543" y="206828"/>
            <a:ext cx="2051824" cy="11887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一候苦菜秀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二候靡草死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三候小暑至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AF7C33A-EA39-4E40-B3F2-D6D563BEC5C2}"/>
              </a:ext>
            </a:extLst>
          </p:cNvPr>
          <p:cNvSpPr txBox="1"/>
          <p:nvPr/>
        </p:nvSpPr>
        <p:spPr>
          <a:xfrm>
            <a:off x="6130152" y="4552118"/>
            <a:ext cx="830997" cy="1372386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B7D255A7-0DA5-41F7-99BC-71D450AF0EB2}"/>
              </a:ext>
            </a:extLst>
          </p:cNvPr>
          <p:cNvSpPr/>
          <p:nvPr/>
        </p:nvSpPr>
        <p:spPr>
          <a:xfrm>
            <a:off x="7377491" y="2708804"/>
            <a:ext cx="1431161" cy="349046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小满是夏季的第二个节气。小满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--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其含义是夏熟作物的籽粒开始灌浆饱满，但还未成熟，只是小满，还未大满。</a:t>
            </a:r>
          </a:p>
        </p:txBody>
      </p:sp>
    </p:spTree>
    <p:extLst>
      <p:ext uri="{BB962C8B-B14F-4D97-AF65-F5344CB8AC3E}">
        <p14:creationId xmlns:p14="http://schemas.microsoft.com/office/powerpoint/2010/main" val="59776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214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: 圆角 27">
            <a:extLst>
              <a:ext uri="{FF2B5EF4-FFF2-40B4-BE49-F238E27FC236}">
                <a16:creationId xmlns="" xmlns:a16="http://schemas.microsoft.com/office/drawing/2014/main" id="{36516D56-5BB7-4634-A3CF-3A377E26AA5D}"/>
              </a:ext>
            </a:extLst>
          </p:cNvPr>
          <p:cNvSpPr/>
          <p:nvPr/>
        </p:nvSpPr>
        <p:spPr>
          <a:xfrm>
            <a:off x="1302260" y="987305"/>
            <a:ext cx="5896826" cy="4883389"/>
          </a:xfrm>
          <a:prstGeom prst="roundRect">
            <a:avLst>
              <a:gd name="adj" fmla="val 0"/>
            </a:avLst>
          </a:prstGeom>
          <a:noFill/>
          <a:ln w="25400">
            <a:solidFill>
              <a:srgbClr val="331E1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750F990A-C418-43E6-BB5F-F24917C75F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14" y="618600"/>
            <a:ext cx="5027386" cy="562079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1C2E8B3-014A-44BB-B334-1AB659AD0DB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717" y="44450"/>
            <a:ext cx="2191658" cy="2191658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6DBD89F8-AC2B-433F-9185-1D10B9FFFF8A}"/>
              </a:ext>
            </a:extLst>
          </p:cNvPr>
          <p:cNvSpPr txBox="1"/>
          <p:nvPr/>
        </p:nvSpPr>
        <p:spPr>
          <a:xfrm>
            <a:off x="2088369" y="2140858"/>
            <a:ext cx="3488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小满简介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46BFD5EF-BC61-4E0F-AF7B-5231EE8DB502}"/>
              </a:ext>
            </a:extLst>
          </p:cNvPr>
          <p:cNvSpPr txBox="1"/>
          <p:nvPr/>
        </p:nvSpPr>
        <p:spPr>
          <a:xfrm>
            <a:off x="2088369" y="3064188"/>
            <a:ext cx="3378200" cy="13388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小满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--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其含义是夏熟作物的籽粒开始灌浆饱满，但还未成熟，只是小满，还未大满。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28522477-C986-4E35-8A8B-D3EB292EE49E}"/>
              </a:ext>
            </a:extLst>
          </p:cNvPr>
          <p:cNvSpPr txBox="1"/>
          <p:nvPr/>
        </p:nvSpPr>
        <p:spPr>
          <a:xfrm>
            <a:off x="1563595" y="5054973"/>
            <a:ext cx="3488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D8963A"/>
                </a:solidFill>
                <a:cs typeface="+mn-ea"/>
                <a:sym typeface="+mn-lt"/>
              </a:rPr>
              <a:t>第一部分</a:t>
            </a:r>
          </a:p>
        </p:txBody>
      </p:sp>
    </p:spTree>
    <p:extLst>
      <p:ext uri="{BB962C8B-B14F-4D97-AF65-F5344CB8AC3E}">
        <p14:creationId xmlns:p14="http://schemas.microsoft.com/office/powerpoint/2010/main" val="23899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10B4082F-3878-44C7-8657-C979D87E1795}"/>
              </a:ext>
            </a:extLst>
          </p:cNvPr>
          <p:cNvGrpSpPr/>
          <p:nvPr/>
        </p:nvGrpSpPr>
        <p:grpSpPr>
          <a:xfrm>
            <a:off x="6097119" y="1732487"/>
            <a:ext cx="5446017" cy="3170098"/>
            <a:chOff x="795126" y="1624861"/>
            <a:chExt cx="5446017" cy="3170098"/>
          </a:xfrm>
          <a:solidFill>
            <a:srgbClr val="40402F"/>
          </a:solidFill>
          <a:effectLst/>
        </p:grpSpPr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39E58EC9-C89E-44A9-989B-50EDFBABA1A1}"/>
                </a:ext>
              </a:extLst>
            </p:cNvPr>
            <p:cNvSpPr txBox="1"/>
            <p:nvPr/>
          </p:nvSpPr>
          <p:spPr>
            <a:xfrm>
              <a:off x="795126" y="1624861"/>
              <a:ext cx="21070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小满简介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2AF05B3D-8B58-4E8A-8602-2646AB004A6D}"/>
                </a:ext>
              </a:extLst>
            </p:cNvPr>
            <p:cNvSpPr txBox="1"/>
            <p:nvPr/>
          </p:nvSpPr>
          <p:spPr>
            <a:xfrm>
              <a:off x="795126" y="2209636"/>
              <a:ext cx="5446017" cy="258532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小满，斗指甲，太阳达黄经</a:t>
              </a:r>
              <a:r>
                <a:rPr lang="en-US" altLang="zh-CN" dirty="0">
                  <a:cs typeface="+mn-ea"/>
                  <a:sym typeface="+mn-lt"/>
                </a:rPr>
                <a:t>60°</a:t>
              </a:r>
              <a:r>
                <a:rPr lang="zh-CN" altLang="en-US" dirty="0">
                  <a:cs typeface="+mn-ea"/>
                  <a:sym typeface="+mn-lt"/>
                </a:rPr>
                <a:t>，于每年公历</a:t>
              </a:r>
              <a:r>
                <a:rPr lang="en-US" altLang="zh-CN" dirty="0">
                  <a:cs typeface="+mn-ea"/>
                  <a:sym typeface="+mn-lt"/>
                </a:rPr>
                <a:t>5</a:t>
              </a:r>
              <a:r>
                <a:rPr lang="zh-CN" altLang="en-US" dirty="0">
                  <a:cs typeface="+mn-ea"/>
                  <a:sym typeface="+mn-lt"/>
                </a:rPr>
                <a:t>月</a:t>
              </a:r>
              <a:r>
                <a:rPr lang="en-US" altLang="zh-CN" dirty="0">
                  <a:cs typeface="+mn-ea"/>
                  <a:sym typeface="+mn-lt"/>
                </a:rPr>
                <a:t>20—22</a:t>
              </a:r>
              <a:r>
                <a:rPr lang="zh-CN" altLang="en-US" dirty="0">
                  <a:cs typeface="+mn-ea"/>
                  <a:sym typeface="+mn-lt"/>
                </a:rPr>
                <a:t>日交节。小满节气意味着进入了大幅降水的雨季，雨水开始增多，往往会出现持续大范围的强降水。小满和雨水、谷雨、小雪、大雪等一样，都是直接反映降水的节气。另有解释是指北方夏熟作物的籽粒开始灌浆饱满，但还未成熟，只是小满，还未大满（北方）。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六边形 1">
            <a:extLst>
              <a:ext uri="{FF2B5EF4-FFF2-40B4-BE49-F238E27FC236}">
                <a16:creationId xmlns="" xmlns:a16="http://schemas.microsoft.com/office/drawing/2014/main" id="{BC1299F5-6AD6-4C53-82AC-2773B4D8CF04}"/>
              </a:ext>
            </a:extLst>
          </p:cNvPr>
          <p:cNvSpPr/>
          <p:nvPr/>
        </p:nvSpPr>
        <p:spPr>
          <a:xfrm>
            <a:off x="-914400" y="1414987"/>
            <a:ext cx="6426200" cy="4071413"/>
          </a:xfrm>
          <a:prstGeom prst="hexagon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13980" y="371192"/>
            <a:ext cx="13761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52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749BCDA-4CC2-4BEB-8653-F142DB24D08A}"/>
              </a:ext>
            </a:extLst>
          </p:cNvPr>
          <p:cNvGrpSpPr/>
          <p:nvPr/>
        </p:nvGrpSpPr>
        <p:grpSpPr>
          <a:xfrm>
            <a:off x="1320800" y="1414986"/>
            <a:ext cx="4731657" cy="3170098"/>
            <a:chOff x="795126" y="1624861"/>
            <a:chExt cx="4731657" cy="3170098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AFBD4985-BB6E-443B-8063-7563DA2E2B2E}"/>
                </a:ext>
              </a:extLst>
            </p:cNvPr>
            <p:cNvSpPr txBox="1"/>
            <p:nvPr/>
          </p:nvSpPr>
          <p:spPr>
            <a:xfrm>
              <a:off x="795126" y="1624861"/>
              <a:ext cx="20029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小满简介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4B2E695-5EEF-4189-869B-577DD32E43EE}"/>
                </a:ext>
              </a:extLst>
            </p:cNvPr>
            <p:cNvSpPr txBox="1"/>
            <p:nvPr/>
          </p:nvSpPr>
          <p:spPr>
            <a:xfrm>
              <a:off x="795126" y="2209636"/>
              <a:ext cx="4731657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节气期间，我国南方地区一般会降雨多、雨量大。由于南方暖湿气流活跃，与从北方南下的冷空气在黄赤交角处的华南一带交汇，这时华南地区往往会出现持续大范围的强降水，造成暴雨或特大暴雨，正如民谚云“小满，江河易满”。</a:t>
              </a:r>
            </a:p>
          </p:txBody>
        </p:sp>
      </p:grpSp>
      <p:sp>
        <p:nvSpPr>
          <p:cNvPr id="2" name="缺角矩形 1">
            <a:extLst>
              <a:ext uri="{FF2B5EF4-FFF2-40B4-BE49-F238E27FC236}">
                <a16:creationId xmlns="" xmlns:a16="http://schemas.microsoft.com/office/drawing/2014/main" id="{D116DF9A-98A8-419E-BF30-C162ACBA5CF3}"/>
              </a:ext>
            </a:extLst>
          </p:cNvPr>
          <p:cNvSpPr/>
          <p:nvPr/>
        </p:nvSpPr>
        <p:spPr>
          <a:xfrm>
            <a:off x="6540500" y="952500"/>
            <a:ext cx="4546600" cy="4826000"/>
          </a:xfrm>
          <a:prstGeom prst="plaque">
            <a:avLst>
              <a:gd name="adj" fmla="val 7170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960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25B53F2-C565-43AC-BE28-FB442355B171}"/>
              </a:ext>
            </a:extLst>
          </p:cNvPr>
          <p:cNvGrpSpPr/>
          <p:nvPr/>
        </p:nvGrpSpPr>
        <p:grpSpPr>
          <a:xfrm>
            <a:off x="3680401" y="1158505"/>
            <a:ext cx="3183825" cy="1525889"/>
            <a:chOff x="795126" y="1562385"/>
            <a:chExt cx="3183825" cy="1525889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DD8E29BD-7255-46BB-8F05-B6B3B0E7B18F}"/>
                </a:ext>
              </a:extLst>
            </p:cNvPr>
            <p:cNvSpPr txBox="1"/>
            <p:nvPr/>
          </p:nvSpPr>
          <p:spPr>
            <a:xfrm>
              <a:off x="795126" y="1562385"/>
              <a:ext cx="19686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小满简介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5B460D2A-07AA-4F34-B8BC-3BF091711CF3}"/>
                </a:ext>
              </a:extLst>
            </p:cNvPr>
            <p:cNvSpPr txBox="1"/>
            <p:nvPr/>
          </p:nvSpPr>
          <p:spPr>
            <a:xfrm>
              <a:off x="795126" y="2209636"/>
              <a:ext cx="3183825" cy="878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小满，二十四节气之一，反映了降雨多、雨量大的气候特征。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DAF454D-F4C4-4FAA-83B0-B6F973A735DF}"/>
              </a:ext>
            </a:extLst>
          </p:cNvPr>
          <p:cNvGrpSpPr/>
          <p:nvPr/>
        </p:nvGrpSpPr>
        <p:grpSpPr>
          <a:xfrm>
            <a:off x="1096060" y="3302433"/>
            <a:ext cx="4553027" cy="1923603"/>
            <a:chOff x="795126" y="1624861"/>
            <a:chExt cx="4553027" cy="1923603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A02EB46B-E198-48C7-AC78-1E3BF9DBC46B}"/>
                </a:ext>
              </a:extLst>
            </p:cNvPr>
            <p:cNvSpPr txBox="1"/>
            <p:nvPr/>
          </p:nvSpPr>
          <p:spPr>
            <a:xfrm>
              <a:off x="795126" y="1624861"/>
              <a:ext cx="19223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小满简介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C8CA1246-6611-4331-8AAE-76BFBC0BA331}"/>
                </a:ext>
              </a:extLst>
            </p:cNvPr>
            <p:cNvSpPr txBox="1"/>
            <p:nvPr/>
          </p:nvSpPr>
          <p:spPr>
            <a:xfrm>
              <a:off x="795126" y="2209636"/>
              <a:ext cx="4553027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它是上古先民顺应农时，通过观察天体运行，认知一岁（年）中时令、气候、物候等方面变化规律所形成的知识体系。</a:t>
              </a:r>
            </a:p>
          </p:txBody>
        </p:sp>
      </p:grpSp>
      <p:sp>
        <p:nvSpPr>
          <p:cNvPr id="5" name="直角三角形 4">
            <a:extLst>
              <a:ext uri="{FF2B5EF4-FFF2-40B4-BE49-F238E27FC236}">
                <a16:creationId xmlns="" xmlns:a16="http://schemas.microsoft.com/office/drawing/2014/main" id="{283F150E-367D-40D2-B9A1-ED1ECE6BCE05}"/>
              </a:ext>
            </a:extLst>
          </p:cNvPr>
          <p:cNvSpPr/>
          <p:nvPr/>
        </p:nvSpPr>
        <p:spPr>
          <a:xfrm flipH="1">
            <a:off x="3898900" y="0"/>
            <a:ext cx="8293100" cy="6858000"/>
          </a:xfrm>
          <a:prstGeom prst="rtTriangl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299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298F864-E70E-4D21-BAAC-EB17ED7915E3}"/>
              </a:ext>
            </a:extLst>
          </p:cNvPr>
          <p:cNvGrpSpPr/>
          <p:nvPr/>
        </p:nvGrpSpPr>
        <p:grpSpPr>
          <a:xfrm>
            <a:off x="6716837" y="1429236"/>
            <a:ext cx="4631225" cy="3585596"/>
            <a:chOff x="795126" y="1624861"/>
            <a:chExt cx="4631225" cy="3585596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AFE41C9D-9196-4D53-8666-DD334892AB26}"/>
                </a:ext>
              </a:extLst>
            </p:cNvPr>
            <p:cNvSpPr txBox="1"/>
            <p:nvPr/>
          </p:nvSpPr>
          <p:spPr>
            <a:xfrm>
              <a:off x="795126" y="1624861"/>
              <a:ext cx="19808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小满简介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EA7894C5-724C-4AD1-A95E-EB1F3C96A010}"/>
                </a:ext>
              </a:extLst>
            </p:cNvPr>
            <p:cNvSpPr txBox="1"/>
            <p:nvPr/>
          </p:nvSpPr>
          <p:spPr>
            <a:xfrm>
              <a:off x="795126" y="2209636"/>
              <a:ext cx="4631225" cy="300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在北方流传这样的说法，小满名称是因麦类等夏熟作物籽粒已开始饱满，但还没有成熟，约相当乳熟后期，所以叫做“小满”。北方的黄河中下游等地区还流传：“小满不满，麦有一险”。这“一险”就是指小麦在此时刚刚进入乳熟阶段，非常容易遭受干热风的侵害，从而导致小麦灌浆不足、粒籽干瘪而减产。</a:t>
              </a:r>
            </a:p>
          </p:txBody>
        </p:sp>
      </p:grp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8BE0B5DD-5060-4097-83F1-63D102BBCC0E}"/>
              </a:ext>
            </a:extLst>
          </p:cNvPr>
          <p:cNvSpPr/>
          <p:nvPr/>
        </p:nvSpPr>
        <p:spPr>
          <a:xfrm>
            <a:off x="-1955800" y="-342900"/>
            <a:ext cx="7747000" cy="774700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082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59648185-3BC1-4571-A717-55EAC649FE89}"/>
              </a:ext>
            </a:extLst>
          </p:cNvPr>
          <p:cNvSpPr/>
          <p:nvPr/>
        </p:nvSpPr>
        <p:spPr>
          <a:xfrm>
            <a:off x="1302260" y="987305"/>
            <a:ext cx="5896826" cy="4883389"/>
          </a:xfrm>
          <a:prstGeom prst="roundRect">
            <a:avLst>
              <a:gd name="adj" fmla="val 0"/>
            </a:avLst>
          </a:prstGeom>
          <a:noFill/>
          <a:ln w="25400">
            <a:solidFill>
              <a:srgbClr val="331E1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6F52821-F3DF-4FD5-8C14-E92DF4CA06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14" y="618600"/>
            <a:ext cx="5027386" cy="562079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9AB439A-9059-426A-99F6-8676B54BB00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717" y="44450"/>
            <a:ext cx="2191658" cy="219165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FD80959-BD31-4A6D-B5E4-C05139510393}"/>
              </a:ext>
            </a:extLst>
          </p:cNvPr>
          <p:cNvSpPr txBox="1"/>
          <p:nvPr/>
        </p:nvSpPr>
        <p:spPr>
          <a:xfrm>
            <a:off x="2088369" y="2140858"/>
            <a:ext cx="3488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小满习俗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C9BA575-6B51-4049-911F-25CCADD064E5}"/>
              </a:ext>
            </a:extLst>
          </p:cNvPr>
          <p:cNvSpPr txBox="1"/>
          <p:nvPr/>
        </p:nvSpPr>
        <p:spPr>
          <a:xfrm>
            <a:off x="2088369" y="3064188"/>
            <a:ext cx="3378200" cy="13388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小满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--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其含义是夏熟作物的籽粒开始灌浆饱满，但还未成熟，只是小满，还未大满。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287858A9-0402-4217-AC24-80D7DDDCB0FA}"/>
              </a:ext>
            </a:extLst>
          </p:cNvPr>
          <p:cNvSpPr txBox="1"/>
          <p:nvPr/>
        </p:nvSpPr>
        <p:spPr>
          <a:xfrm>
            <a:off x="1563595" y="5054973"/>
            <a:ext cx="3488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rgbClr val="D8963A"/>
                </a:solidFill>
                <a:cs typeface="+mn-ea"/>
                <a:sym typeface="+mn-lt"/>
              </a:rPr>
              <a:t>第二部分</a:t>
            </a:r>
          </a:p>
        </p:txBody>
      </p:sp>
    </p:spTree>
    <p:extLst>
      <p:ext uri="{BB962C8B-B14F-4D97-AF65-F5344CB8AC3E}">
        <p14:creationId xmlns:p14="http://schemas.microsoft.com/office/powerpoint/2010/main" val="199941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E1897A2-C057-4CCA-874D-4A2049AC435B}"/>
              </a:ext>
            </a:extLst>
          </p:cNvPr>
          <p:cNvGrpSpPr/>
          <p:nvPr/>
        </p:nvGrpSpPr>
        <p:grpSpPr>
          <a:xfrm>
            <a:off x="5348983" y="997136"/>
            <a:ext cx="5446017" cy="3052154"/>
            <a:chOff x="795126" y="1327307"/>
            <a:chExt cx="5446017" cy="3052154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5B11FA24-5784-4B72-BDA4-EBAE15546F9D}"/>
                </a:ext>
              </a:extLst>
            </p:cNvPr>
            <p:cNvSpPr txBox="1"/>
            <p:nvPr/>
          </p:nvSpPr>
          <p:spPr>
            <a:xfrm>
              <a:off x="795126" y="1327307"/>
              <a:ext cx="1991617" cy="751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dirty="0">
                  <a:cs typeface="+mn-ea"/>
                  <a:sym typeface="+mn-lt"/>
                </a:rPr>
                <a:t>祭车神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5FF93007-EE53-4BAD-B3AD-FAAD67FE05FC}"/>
                </a:ext>
              </a:extLst>
            </p:cNvPr>
            <p:cNvSpPr txBox="1"/>
            <p:nvPr/>
          </p:nvSpPr>
          <p:spPr>
            <a:xfrm>
              <a:off x="795126" y="2209636"/>
              <a:ext cx="5446017" cy="216982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祭车神是一些农村地区古老的小满习俗。在相关的传说里二车神，是一条白龙在小满时节，人们在水车蓦上放上鱼肉、香烛等物品祭拜，最有趣的地方是，在祭品中会有一杯白水，祭拜时将白水泼入田中，有祝福水砚涌旺的意思。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2B3576E-EEE2-4A65-9E29-D6C858EA4230}"/>
              </a:ext>
            </a:extLst>
          </p:cNvPr>
          <p:cNvGrpSpPr/>
          <p:nvPr/>
        </p:nvGrpSpPr>
        <p:grpSpPr>
          <a:xfrm flipH="1">
            <a:off x="1206499" y="1074995"/>
            <a:ext cx="9690100" cy="4902200"/>
            <a:chOff x="1157983" y="1494095"/>
            <a:chExt cx="10297417" cy="4902200"/>
          </a:xfrm>
          <a:blipFill>
            <a:blip r:embed="rId3"/>
            <a:stretch>
              <a:fillRect/>
            </a:stretch>
          </a:blipFill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CE317500-14DA-4D7D-B9DE-5DB7A09CCEA9}"/>
                </a:ext>
              </a:extLst>
            </p:cNvPr>
            <p:cNvSpPr/>
            <p:nvPr/>
          </p:nvSpPr>
          <p:spPr>
            <a:xfrm>
              <a:off x="1157983" y="4542095"/>
              <a:ext cx="10297417" cy="1854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B3C1355E-4C97-42FC-BA47-AA769F06E27E}"/>
                </a:ext>
              </a:extLst>
            </p:cNvPr>
            <p:cNvSpPr/>
            <p:nvPr/>
          </p:nvSpPr>
          <p:spPr>
            <a:xfrm>
              <a:off x="7289800" y="1494095"/>
              <a:ext cx="4165600" cy="304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494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1v04jpl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1428</Words>
  <Application>Microsoft Office PowerPoint</Application>
  <PresentationFormat>宽屏</PresentationFormat>
  <Paragraphs>110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2021-05-09T04:49:12Z</dcterms:created>
  <dcterms:modified xsi:type="dcterms:W3CDTF">2023-05-29T01:10:33Z</dcterms:modified>
</cp:coreProperties>
</file>