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77" r:id="rId3"/>
  </p:sldMasterIdLst>
  <p:notesMasterIdLst>
    <p:notesMasterId r:id="rId26"/>
  </p:notesMasterIdLst>
  <p:sldIdLst>
    <p:sldId id="257" r:id="rId4"/>
    <p:sldId id="258" r:id="rId5"/>
    <p:sldId id="299" r:id="rId6"/>
    <p:sldId id="260" r:id="rId7"/>
    <p:sldId id="261" r:id="rId8"/>
    <p:sldId id="262" r:id="rId9"/>
    <p:sldId id="263" r:id="rId10"/>
    <p:sldId id="297" r:id="rId11"/>
    <p:sldId id="300" r:id="rId12"/>
    <p:sldId id="265" r:id="rId13"/>
    <p:sldId id="266" r:id="rId14"/>
    <p:sldId id="267" r:id="rId15"/>
    <p:sldId id="301" r:id="rId16"/>
    <p:sldId id="270" r:id="rId17"/>
    <p:sldId id="271" r:id="rId18"/>
    <p:sldId id="272" r:id="rId19"/>
    <p:sldId id="302" r:id="rId20"/>
    <p:sldId id="275" r:id="rId21"/>
    <p:sldId id="276" r:id="rId22"/>
    <p:sldId id="277" r:id="rId23"/>
    <p:sldId id="303" r:id="rId24"/>
    <p:sldId id="30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PT CPT" initials="C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8D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BF687-7F94-4ADD-A649-7C2DE3A05C0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83A50-375A-46FA-BA8D-FBE7D13FD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93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383A50-375A-46FA-BA8D-FBE7D13FD7C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47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383A50-375A-46FA-BA8D-FBE7D13FD7C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94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3A50-375A-46FA-BA8D-FBE7D13FD7C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415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383A50-375A-46FA-BA8D-FBE7D13FD7C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97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8141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2139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1197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464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438150" y="609600"/>
            <a:ext cx="11220450" cy="0"/>
          </a:xfrm>
          <a:prstGeom prst="line">
            <a:avLst/>
          </a:prstGeom>
          <a:ln w="9525">
            <a:solidFill>
              <a:srgbClr val="3C735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 userDrawn="1"/>
        </p:nvSpPr>
        <p:spPr>
          <a:xfrm>
            <a:off x="438150" y="589548"/>
            <a:ext cx="1667376" cy="45719"/>
          </a:xfrm>
          <a:prstGeom prst="rect">
            <a:avLst/>
          </a:prstGeom>
          <a:solidFill>
            <a:srgbClr val="3C7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2B509ED-F4C3-410C-91F7-0516B0DD75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61555">
                        <a14:foregroundMark x1="55750" y1="87773" x2="55750" y2="87773"/>
                        <a14:backgroundMark x1="52026" y1="97380" x2="52026" y2="97380"/>
                        <a14:backgroundMark x1="57503" y1="95197" x2="57503" y2="95197"/>
                        <a14:backgroundMark x1="60131" y1="77729" x2="60131" y2="77729"/>
                        <a14:backgroundMark x1="44578" y1="92140" x2="44578" y2="92140"/>
                        <a14:backgroundMark x1="41950" y1="92140" x2="41950" y2="92140"/>
                        <a14:backgroundMark x1="42607" y1="93013" x2="42607" y2="93013"/>
                        <a14:backgroundMark x1="42169" y1="93886" x2="42169" y2="93886"/>
                        <a14:backgroundMark x1="41512" y1="92576" x2="41512" y2="92576"/>
                        <a14:backgroundMark x1="41073" y1="92576" x2="41073" y2="92576"/>
                        <a14:backgroundMark x1="40635" y1="92140" x2="40635" y2="92140"/>
                        <a14:backgroundMark x1="54107" y1="92576" x2="54107" y2="92576"/>
                        <a14:backgroundMark x1="52464" y1="90393" x2="50821" y2="99563"/>
                        <a14:backgroundMark x1="49945" y1="88210" x2="49945" y2="88210"/>
                        <a14:backgroundMark x1="48193" y1="90830" x2="48193" y2="90830"/>
                        <a14:backgroundMark x1="47097" y1="89083" x2="47097" y2="89083"/>
                        <a14:backgroundMark x1="47317" y1="90393" x2="47317" y2="90393"/>
                        <a14:backgroundMark x1="55969" y1="57642" x2="55969" y2="57642"/>
                        <a14:backgroundMark x1="57284" y1="28384" x2="58160" y2="23144"/>
                        <a14:backgroundMark x1="58160" y1="16157" x2="58379" y2="69869"/>
                        <a14:backgroundMark x1="56627" y1="31441" x2="55641" y2="79039"/>
                        <a14:backgroundMark x1="57722" y1="86900" x2="57722" y2="99563"/>
                        <a14:backgroundMark x1="52136" y1="83406" x2="58050" y2="72926"/>
                        <a14:backgroundMark x1="53998" y1="74236" x2="53779" y2="80786"/>
                        <a14:backgroundMark x1="53669" y1="75109" x2="53450" y2="83843"/>
                        <a14:backgroundMark x1="52683" y1="85153" x2="52464" y2="91703"/>
                        <a14:backgroundMark x1="54874" y1="55895" x2="55422" y2="650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8150" y="3914842"/>
            <a:ext cx="11753850" cy="294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7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620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14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731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56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23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93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14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25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137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41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0723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4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289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824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8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014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4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81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6004" y="671674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746125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406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40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027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60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86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8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21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487" b="10927"/>
          <a:stretch/>
        </p:blipFill>
        <p:spPr>
          <a:xfrm>
            <a:off x="-38100" y="105087"/>
            <a:ext cx="12230100" cy="670496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" r="-192"/>
          <a:stretch/>
        </p:blipFill>
        <p:spPr>
          <a:xfrm>
            <a:off x="0" y="3925647"/>
            <a:ext cx="12192000" cy="293235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2939" y="1461465"/>
            <a:ext cx="3926122" cy="3287288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中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国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传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统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节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</a:t>
            </a:r>
          </a:p>
        </p:txBody>
      </p:sp>
      <p:sp>
        <p:nvSpPr>
          <p:cNvPr id="24" name="矩形 23"/>
          <p:cNvSpPr/>
          <p:nvPr/>
        </p:nvSpPr>
        <p:spPr>
          <a:xfrm>
            <a:off x="9812458" y="514349"/>
            <a:ext cx="1477328" cy="3419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小满是二十四节气之一，夏季的第二个节气。 小满——其含义是夏熟作物的籽粒开始灌浆饱满，但还未成熟，只是小满，还未大满。 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81192"/>
            <a:ext cx="952757" cy="9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0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 xmlns:a14="http://schemas.microsoft.com/office/drawing/2010/main" xmlns:a16="http://schemas.microsoft.com/office/drawing/2014/main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2C16679-F7A3-5F49-BCEA-65A72D46EF98}"/>
              </a:ext>
            </a:extLst>
          </p:cNvPr>
          <p:cNvSpPr txBox="1"/>
          <p:nvPr/>
        </p:nvSpPr>
        <p:spPr>
          <a:xfrm>
            <a:off x="1293373" y="1391475"/>
            <a:ext cx="9799320" cy="13388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6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小满，“二十四节气”之一，是夏季的第二个节气。小满，斗指甲，太阳达黄经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60°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，于每年公历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20—22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日交节。小满节气意味着进入了大幅降水的雨季，雨水开始增多，往往会出现持续大范围的强降水。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B39AF59-149A-0D44-AA63-87559E362AB7}"/>
              </a:ext>
            </a:extLst>
          </p:cNvPr>
          <p:cNvSpPr/>
          <p:nvPr/>
        </p:nvSpPr>
        <p:spPr>
          <a:xfrm>
            <a:off x="1209268" y="3376636"/>
            <a:ext cx="996752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历书</a:t>
            </a:r>
            <a:r>
              <a:rPr kumimoji="1" lang="en-US" altLang="zh-CN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：“斗指东南，维为立夏，万物至此皆长大，故名立夏也。”立夏，是标示万物进入旺季生长的一个重要节气。立夏后，日照增加，逐渐升温，雷雨增多，农作物进入了茁壮成长阶段。</a:t>
            </a:r>
            <a:endParaRPr kumimoji="1" lang="en-US" altLang="zh-CN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312459" y="3035323"/>
            <a:ext cx="95670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气候特征</a:t>
            </a:r>
          </a:p>
        </p:txBody>
      </p:sp>
    </p:spTree>
    <p:extLst>
      <p:ext uri="{BB962C8B-B14F-4D97-AF65-F5344CB8AC3E}">
        <p14:creationId xmlns:p14="http://schemas.microsoft.com/office/powerpoint/2010/main" val="2647377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000">
        <p15:prstTrans prst="origami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75996D9-6CBC-4DCB-9EB1-B13A76811CFE}"/>
              </a:ext>
            </a:extLst>
          </p:cNvPr>
          <p:cNvSpPr/>
          <p:nvPr/>
        </p:nvSpPr>
        <p:spPr>
          <a:xfrm>
            <a:off x="516194" y="1179871"/>
            <a:ext cx="11374580" cy="4164896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2AD65C8D-BFFD-0047-805C-C3B9AEAD6D9F}"/>
              </a:ext>
            </a:extLst>
          </p:cNvPr>
          <p:cNvSpPr txBox="1"/>
          <p:nvPr/>
        </p:nvSpPr>
        <p:spPr>
          <a:xfrm>
            <a:off x="4992654" y="2274575"/>
            <a:ext cx="6626329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6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小满，“二十四节气”之一，是夏季的第二个节气。小满，斗指甲，太阳达黄经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60°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，于每年公历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20—22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日交节。小满节气意味着进入了大幅降水的雨季，雨水开始增多，往往会出现持续大范围的强降水。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380F6B3-2DD1-9F40-9231-36CBD4B027E7}"/>
              </a:ext>
            </a:extLst>
          </p:cNvPr>
          <p:cNvSpPr/>
          <p:nvPr/>
        </p:nvSpPr>
        <p:spPr>
          <a:xfrm>
            <a:off x="854871" y="4230732"/>
            <a:ext cx="11035903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历书</a:t>
            </a:r>
            <a:r>
              <a:rPr kumimoji="1" lang="en-US" altLang="zh-CN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：“斗指东南，维为立夏，万物至此皆长大，故名立夏也。”立夏，是标示万物进入旺季生长的一个重要节气。立夏后，日照增加，逐渐升温，雷雨增多，农作物进入了茁壮成长阶段。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992654" y="1433145"/>
            <a:ext cx="3097888" cy="711634"/>
            <a:chOff x="5890240" y="1733934"/>
            <a:chExt cx="3097888" cy="711634"/>
          </a:xfrm>
        </p:grpSpPr>
        <p:sp>
          <p:nvSpPr>
            <p:cNvPr id="3" name="圆角矩形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F77F6F0F-DD99-AF40-AABC-D1BDCEEDD13B}"/>
                </a:ext>
              </a:extLst>
            </p:cNvPr>
            <p:cNvSpPr/>
            <p:nvPr/>
          </p:nvSpPr>
          <p:spPr>
            <a:xfrm>
              <a:off x="5890240" y="1733934"/>
              <a:ext cx="2958650" cy="711634"/>
            </a:xfrm>
            <a:prstGeom prst="horizontalScroll">
              <a:avLst/>
            </a:prstGeom>
            <a:solidFill>
              <a:srgbClr val="C8D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67E7A83-F21F-0241-B5C9-8C51917A2B12}"/>
                </a:ext>
              </a:extLst>
            </p:cNvPr>
            <p:cNvSpPr txBox="1"/>
            <p:nvPr/>
          </p:nvSpPr>
          <p:spPr>
            <a:xfrm>
              <a:off x="5930881" y="1814022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小满节气气候特征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气候特征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871" y="1582003"/>
            <a:ext cx="3810106" cy="237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82972"/>
      </p:ext>
    </p:ext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E58352-C19D-4420-B2A0-94D813E29D38}"/>
              </a:ext>
            </a:extLst>
          </p:cNvPr>
          <p:cNvSpPr/>
          <p:nvPr/>
        </p:nvSpPr>
        <p:spPr>
          <a:xfrm>
            <a:off x="634181" y="914400"/>
            <a:ext cx="10987548" cy="424753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3C0D9F-7D1D-9249-9604-58DCE164C7C9}"/>
              </a:ext>
            </a:extLst>
          </p:cNvPr>
          <p:cNvSpPr/>
          <p:nvPr/>
        </p:nvSpPr>
        <p:spPr>
          <a:xfrm>
            <a:off x="919077" y="2224826"/>
            <a:ext cx="67903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天气渐渐由暖变热，并且降水也会逐渐增多。随着端午节临近，广东也进入一年一度的“龙舟水”时期。</a:t>
            </a:r>
            <a:endParaRPr kumimoji="1" lang="en-US" altLang="zh-CN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由于我国南方暖湿气流活跃，与从北方南下的冷空气在广东和广西、福建、海南交汇，往往会出现持续大范围的强降水。当龙舟水来时，江河水位迅速上涨，为扒龙舟提供了良好的场地条件。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80515" y="1498400"/>
            <a:ext cx="3070593" cy="585744"/>
            <a:chOff x="1709504" y="2074460"/>
            <a:chExt cx="3070593" cy="585744"/>
          </a:xfrm>
        </p:grpSpPr>
        <p:sp>
          <p:nvSpPr>
            <p:cNvPr id="3" name="圆角矩形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7540417-FF0B-FD4E-8DCD-2CAD38B8B351}"/>
                </a:ext>
              </a:extLst>
            </p:cNvPr>
            <p:cNvSpPr/>
            <p:nvPr/>
          </p:nvSpPr>
          <p:spPr>
            <a:xfrm>
              <a:off x="1709504" y="2074460"/>
              <a:ext cx="3033725" cy="585743"/>
            </a:xfrm>
            <a:prstGeom prst="horizontalScroll">
              <a:avLst/>
            </a:prstGeom>
            <a:solidFill>
              <a:srgbClr val="E1E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D52FF7-E0B1-CC42-A46A-31DB298CE78D}"/>
                </a:ext>
              </a:extLst>
            </p:cNvPr>
            <p:cNvSpPr txBox="1"/>
            <p:nvPr/>
          </p:nvSpPr>
          <p:spPr>
            <a:xfrm>
              <a:off x="1722850" y="2136984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小满节气气候特征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5376" y="1498400"/>
            <a:ext cx="5170687" cy="377201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气候特征</a:t>
            </a:r>
          </a:p>
        </p:txBody>
      </p:sp>
    </p:spTree>
    <p:extLst>
      <p:ext uri="{BB962C8B-B14F-4D97-AF65-F5344CB8AC3E}">
        <p14:creationId xmlns:p14="http://schemas.microsoft.com/office/powerpoint/2010/main" val="230186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 xmlns:a16="http://schemas.microsoft.com/office/drawing/2014/main" xmlns:a14="http://schemas.microsoft.com/office/drawing/2010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100" y="105087"/>
            <a:ext cx="12230100" cy="670496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 r="-44"/>
          <a:stretch/>
        </p:blipFill>
        <p:spPr>
          <a:xfrm>
            <a:off x="0" y="3868352"/>
            <a:ext cx="12230067" cy="298964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明體 Std L" panose="02020300000000000000" pitchFamily="18" charset="-128"/>
                <a:ea typeface="Adobe 明體 Std L" panose="02020300000000000000" pitchFamily="18" charset="-128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4847997" y="1858548"/>
            <a:ext cx="53850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8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民俗活动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550A5D-1241-F640-8638-40292F29BB20}"/>
              </a:ext>
            </a:extLst>
          </p:cNvPr>
          <p:cNvSpPr txBox="1"/>
          <p:nvPr/>
        </p:nvSpPr>
        <p:spPr>
          <a:xfrm>
            <a:off x="5159147" y="3429578"/>
            <a:ext cx="5499372" cy="52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en" altLang="zh-CN" dirty="0">
                <a:latin typeface="+mn-lt"/>
                <a:ea typeface="+mn-ea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276" y="3796280"/>
            <a:ext cx="1142271" cy="114227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70581" y="822127"/>
            <a:ext cx="4707985" cy="4529453"/>
            <a:chOff x="270581" y="822127"/>
            <a:chExt cx="4707985" cy="4529453"/>
          </a:xfrm>
        </p:grpSpPr>
        <p:grpSp>
          <p:nvGrpSpPr>
            <p:cNvPr id="8" name="组合 7"/>
            <p:cNvGrpSpPr/>
            <p:nvPr/>
          </p:nvGrpSpPr>
          <p:grpSpPr>
            <a:xfrm>
              <a:off x="270581" y="822127"/>
              <a:ext cx="4707985" cy="4529453"/>
              <a:chOff x="439992" y="822127"/>
              <a:chExt cx="4707985" cy="4529453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2128342" y="822127"/>
                <a:ext cx="3019635" cy="4529453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9992" y="1506419"/>
                <a:ext cx="3405809" cy="3405809"/>
              </a:xfrm>
              <a:prstGeom prst="rect">
                <a:avLst/>
              </a:prstGeom>
            </p:spPr>
          </p:pic>
        </p:grpSp>
        <p:sp>
          <p:nvSpPr>
            <p:cNvPr id="2" name="文本框 1"/>
            <p:cNvSpPr txBox="1"/>
            <p:nvPr/>
          </p:nvSpPr>
          <p:spPr>
            <a:xfrm>
              <a:off x="2668338" y="1934232"/>
              <a:ext cx="145310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88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pPr>
                <a:defRPr/>
              </a:pPr>
              <a:r>
                <a:rPr kumimoji="0" lang="zh-CN" altLang="en-US" sz="11500" b="1" dirty="0">
                  <a:latin typeface="+mn-lt"/>
                  <a:ea typeface="+mn-ea"/>
                  <a:cs typeface="+mn-ea"/>
                  <a:sym typeface="+mn-lt"/>
                </a:rPr>
                <a:t>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437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 xmlns:a14="http://schemas.microsoft.com/office/drawing/2010/main" xmlns:a16="http://schemas.microsoft.com/office/drawing/2014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8F85AC9-A125-4D09-A47C-8837A4495296}"/>
              </a:ext>
            </a:extLst>
          </p:cNvPr>
          <p:cNvSpPr/>
          <p:nvPr/>
        </p:nvSpPr>
        <p:spPr>
          <a:xfrm>
            <a:off x="602226" y="1305231"/>
            <a:ext cx="10987548" cy="424753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EE736C0-5515-E543-9698-0D6E27F773C2}"/>
              </a:ext>
            </a:extLst>
          </p:cNvPr>
          <p:cNvSpPr/>
          <p:nvPr/>
        </p:nvSpPr>
        <p:spPr>
          <a:xfrm>
            <a:off x="947373" y="2093623"/>
            <a:ext cx="662617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立夏以后，正式进入雨季，雨量和雨日均明显增多。春生、夏长、秋收、冬藏，夏季是许多农作物旺盛生长的最好季节，充足的光照和适宜的温度以及充沛的雨水给植物提供了所需的条件。</a:t>
            </a:r>
            <a:endParaRPr kumimoji="1" lang="en-US" altLang="zh-CN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季风气候是我国气候的主要特点，夏季受来自海洋的暖湿气流的影响，高温潮湿多雨，雨热同期，有利于农作物成长。农作物在夏季进入了茁壮成长阶段。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47373" y="1427580"/>
            <a:ext cx="3097889" cy="594632"/>
            <a:chOff x="1073536" y="1944003"/>
            <a:chExt cx="3097889" cy="594632"/>
          </a:xfrm>
        </p:grpSpPr>
        <p:sp>
          <p:nvSpPr>
            <p:cNvPr id="3" name="圆角矩形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A1A8C95-A2D8-1E4A-A379-AEC69FBAF99B}"/>
                </a:ext>
              </a:extLst>
            </p:cNvPr>
            <p:cNvSpPr/>
            <p:nvPr/>
          </p:nvSpPr>
          <p:spPr>
            <a:xfrm>
              <a:off x="1073536" y="1944003"/>
              <a:ext cx="3025187" cy="594631"/>
            </a:xfrm>
            <a:prstGeom prst="horizontalScroll">
              <a:avLst/>
            </a:prstGeom>
            <a:solidFill>
              <a:srgbClr val="E1E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5959003-F2E1-5041-93F7-59AF6F27DAF9}"/>
                </a:ext>
              </a:extLst>
            </p:cNvPr>
            <p:cNvSpPr txBox="1"/>
            <p:nvPr/>
          </p:nvSpPr>
          <p:spPr>
            <a:xfrm>
              <a:off x="1114178" y="2015415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小满节气民俗活动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8C1B603-DAD2-734B-9594-34DFE0FBD7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8040" y="1141163"/>
            <a:ext cx="4575673" cy="457567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民俗活动</a:t>
            </a:r>
          </a:p>
        </p:txBody>
      </p:sp>
    </p:spTree>
    <p:extLst>
      <p:ext uri="{BB962C8B-B14F-4D97-AF65-F5344CB8AC3E}">
        <p14:creationId xmlns:p14="http://schemas.microsoft.com/office/powerpoint/2010/main" val="25139670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000">
        <p15:prstTrans prst="origami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B2CF6EE-3846-4A62-837C-0F6F71F112F5}"/>
              </a:ext>
            </a:extLst>
          </p:cNvPr>
          <p:cNvSpPr/>
          <p:nvPr/>
        </p:nvSpPr>
        <p:spPr>
          <a:xfrm>
            <a:off x="705465" y="738945"/>
            <a:ext cx="10987548" cy="424753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474163" y="1744348"/>
            <a:ext cx="3768348" cy="2850484"/>
            <a:chOff x="7433052" y="2546421"/>
            <a:chExt cx="3768348" cy="2850484"/>
          </a:xfrm>
        </p:grpSpPr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3539CF37-4005-E64D-AF68-A76F5929D100}"/>
                </a:ext>
              </a:extLst>
            </p:cNvPr>
            <p:cNvSpPr txBox="1"/>
            <p:nvPr/>
          </p:nvSpPr>
          <p:spPr>
            <a:xfrm>
              <a:off x="7433052" y="3227080"/>
              <a:ext cx="3768348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160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季风气候是我国气候的主要特点，夏季受来自海洋的暖湿气流的影响，高温潮湿多雨，雨热同期，有利于农作物成长。农作物在夏季进入了茁壮成长阶段。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433052" y="2546421"/>
              <a:ext cx="3097888" cy="700527"/>
              <a:chOff x="7103181" y="2694630"/>
              <a:chExt cx="3097888" cy="700527"/>
            </a:xfrm>
          </p:grpSpPr>
          <p:sp>
            <p:nvSpPr>
              <p:cNvPr id="7" name="圆角矩形 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BA1A8C95-A2D8-1E4A-A379-AEC69FBAF99B}"/>
                  </a:ext>
                </a:extLst>
              </p:cNvPr>
              <p:cNvSpPr/>
              <p:nvPr/>
            </p:nvSpPr>
            <p:spPr>
              <a:xfrm>
                <a:off x="7103181" y="2694630"/>
                <a:ext cx="3025187" cy="700527"/>
              </a:xfrm>
              <a:prstGeom prst="horizontalScroll">
                <a:avLst/>
              </a:prstGeom>
              <a:solidFill>
                <a:srgbClr val="C8DA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95959003-F2E1-5041-93F7-59AF6F27DAF9}"/>
                  </a:ext>
                </a:extLst>
              </p:cNvPr>
              <p:cNvSpPr txBox="1"/>
              <p:nvPr/>
            </p:nvSpPr>
            <p:spPr>
              <a:xfrm>
                <a:off x="7143822" y="2766042"/>
                <a:ext cx="3057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dirty="0">
                    <a:solidFill>
                      <a:prstClr val="black"/>
                    </a:solidFill>
                    <a:cs typeface="+mn-ea"/>
                    <a:sym typeface="+mn-lt"/>
                  </a:rPr>
                  <a:t>小满节气民俗活动</a:t>
                </a:r>
              </a:p>
            </p:txBody>
          </p:sp>
        </p:grp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92952">
            <a:off x="3754937" y="1544825"/>
            <a:ext cx="3768348" cy="376834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民俗活动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032160" y="1744349"/>
            <a:ext cx="4069079" cy="2870352"/>
            <a:chOff x="1032161" y="2554505"/>
            <a:chExt cx="4069079" cy="2870352"/>
          </a:xfrm>
        </p:grpSpPr>
        <p:sp>
          <p:nvSpPr>
            <p:cNvPr id="3" name="文本框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E24A5FB8-B14F-5E4D-83F1-51D3D5BAEC40}"/>
                </a:ext>
              </a:extLst>
            </p:cNvPr>
            <p:cNvSpPr txBox="1"/>
            <p:nvPr/>
          </p:nvSpPr>
          <p:spPr>
            <a:xfrm>
              <a:off x="1032161" y="3255032"/>
              <a:ext cx="4069079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160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季风气候是我国气候的主要特点，夏季受来自海洋的暖湿气流的影响，高温潮湿多雨，雨热同期，有利于农作物成长。农作物在夏季进入了茁壮成长阶段。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032161" y="2554505"/>
              <a:ext cx="3097888" cy="594631"/>
              <a:chOff x="7103181" y="2694631"/>
              <a:chExt cx="3097888" cy="594631"/>
            </a:xfrm>
          </p:grpSpPr>
          <p:sp>
            <p:nvSpPr>
              <p:cNvPr id="14" name="圆角矩形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BA1A8C95-A2D8-1E4A-A379-AEC69FBAF99B}"/>
                  </a:ext>
                </a:extLst>
              </p:cNvPr>
              <p:cNvSpPr/>
              <p:nvPr/>
            </p:nvSpPr>
            <p:spPr>
              <a:xfrm>
                <a:off x="7103181" y="2694631"/>
                <a:ext cx="3065828" cy="594631"/>
              </a:xfrm>
              <a:prstGeom prst="horizontalScroll">
                <a:avLst/>
              </a:prstGeom>
              <a:solidFill>
                <a:srgbClr val="C8DA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95959003-F2E1-5041-93F7-59AF6F27DAF9}"/>
                  </a:ext>
                </a:extLst>
              </p:cNvPr>
              <p:cNvSpPr txBox="1"/>
              <p:nvPr/>
            </p:nvSpPr>
            <p:spPr>
              <a:xfrm>
                <a:off x="7143822" y="2766042"/>
                <a:ext cx="3057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dirty="0">
                    <a:solidFill>
                      <a:prstClr val="black"/>
                    </a:solidFill>
                    <a:cs typeface="+mn-ea"/>
                    <a:sym typeface="+mn-lt"/>
                  </a:rPr>
                  <a:t>小满节气民俗活动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0207046"/>
      </p:ext>
    </p:ext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民俗活动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00101" y="834399"/>
            <a:ext cx="10478259" cy="5332493"/>
            <a:chOff x="800101" y="834399"/>
            <a:chExt cx="10478259" cy="5332493"/>
          </a:xfrm>
        </p:grpSpPr>
        <p:sp>
          <p:nvSpPr>
            <p:cNvPr id="9" name="矩形 8"/>
            <p:cNvSpPr/>
            <p:nvPr/>
          </p:nvSpPr>
          <p:spPr>
            <a:xfrm>
              <a:off x="7620760" y="1533941"/>
              <a:ext cx="3657600" cy="3933410"/>
            </a:xfrm>
            <a:prstGeom prst="rect">
              <a:avLst/>
            </a:prstGeom>
            <a:solidFill>
              <a:srgbClr val="E1E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00101" y="1533941"/>
              <a:ext cx="3657600" cy="3933410"/>
            </a:xfrm>
            <a:prstGeom prst="rect">
              <a:avLst/>
            </a:prstGeom>
            <a:solidFill>
              <a:srgbClr val="E1E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文本框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0CDD53-7AFD-7249-AC58-BAF9E7C35366}"/>
                </a:ext>
              </a:extLst>
            </p:cNvPr>
            <p:cNvSpPr txBox="1"/>
            <p:nvPr/>
          </p:nvSpPr>
          <p:spPr>
            <a:xfrm>
              <a:off x="1097854" y="1885904"/>
              <a:ext cx="3124200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160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在天文学上，立夏表示告别春天，是夏天的开始。人们习惯上都把立夏当作是温度明显升高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炎暑将临，雷雨增多，农作物进入旺季生长的一个重要节气。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35AB27-3B2A-214C-B4E2-02D4F17161C6}"/>
                </a:ext>
              </a:extLst>
            </p:cNvPr>
            <p:cNvSpPr txBox="1"/>
            <p:nvPr/>
          </p:nvSpPr>
          <p:spPr>
            <a:xfrm>
              <a:off x="7995790" y="1810632"/>
              <a:ext cx="2907539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160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立夏以后，正式进入雨季，雨量和雨日均明显增多。春生、夏长、秋收、冬藏。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夏季是许多农作物旺盛生长的最好季节，充足的光照和适宜的温度以及充沛的雨水给植物提供了。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51431" y="834399"/>
              <a:ext cx="3901174" cy="53324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495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 xmlns:a16="http://schemas.microsoft.com/office/drawing/2014/main" xmlns:a14="http://schemas.microsoft.com/office/drawing/2010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100" y="105087"/>
            <a:ext cx="12230100" cy="670496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"/>
          <a:stretch/>
        </p:blipFill>
        <p:spPr>
          <a:xfrm>
            <a:off x="-19050" y="3974083"/>
            <a:ext cx="12192000" cy="288391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明體 Std L" panose="02020300000000000000" pitchFamily="18" charset="-128"/>
                <a:ea typeface="Adobe 明體 Std L" panose="02020300000000000000" pitchFamily="18" charset="-128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4847997" y="1858548"/>
            <a:ext cx="53850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8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文学记载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550A5D-1241-F640-8638-40292F29BB20}"/>
              </a:ext>
            </a:extLst>
          </p:cNvPr>
          <p:cNvSpPr txBox="1"/>
          <p:nvPr/>
        </p:nvSpPr>
        <p:spPr>
          <a:xfrm>
            <a:off x="5159147" y="3429578"/>
            <a:ext cx="5499372" cy="52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en" altLang="zh-CN" dirty="0">
                <a:latin typeface="+mn-lt"/>
                <a:ea typeface="+mn-ea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462" y="4003770"/>
            <a:ext cx="1009621" cy="100962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42352" y="750063"/>
            <a:ext cx="4508352" cy="4529453"/>
            <a:chOff x="542352" y="750063"/>
            <a:chExt cx="4508352" cy="4529453"/>
          </a:xfrm>
        </p:grpSpPr>
        <p:sp>
          <p:nvSpPr>
            <p:cNvPr id="2" name="文本框 1"/>
            <p:cNvSpPr txBox="1"/>
            <p:nvPr/>
          </p:nvSpPr>
          <p:spPr>
            <a:xfrm>
              <a:off x="2650533" y="2097675"/>
              <a:ext cx="145310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88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pPr>
                <a:defRPr/>
              </a:pPr>
              <a:r>
                <a:rPr kumimoji="0" lang="zh-CN" altLang="en-US" sz="11500" b="1" dirty="0">
                  <a:latin typeface="+mn-lt"/>
                  <a:ea typeface="+mn-ea"/>
                  <a:cs typeface="+mn-ea"/>
                  <a:sym typeface="+mn-lt"/>
                </a:rPr>
                <a:t>肆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42352" y="750063"/>
              <a:ext cx="4508352" cy="4529453"/>
              <a:chOff x="711763" y="750063"/>
              <a:chExt cx="4508352" cy="4529453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2200480" y="750063"/>
                <a:ext cx="3019635" cy="4529453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11763" y="1574971"/>
                <a:ext cx="3172295" cy="317229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48390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 xmlns:a14="http://schemas.microsoft.com/office/drawing/2010/main" xmlns:a16="http://schemas.microsoft.com/office/drawing/2014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E98EB71-B67F-4BE5-B2CE-BA06D17FB916}"/>
              </a:ext>
            </a:extLst>
          </p:cNvPr>
          <p:cNvSpPr/>
          <p:nvPr/>
        </p:nvSpPr>
        <p:spPr>
          <a:xfrm>
            <a:off x="602226" y="1558128"/>
            <a:ext cx="10987548" cy="424753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2B93235-A236-EB4A-A498-8CCF5923831D}"/>
              </a:ext>
            </a:extLst>
          </p:cNvPr>
          <p:cNvSpPr txBox="1"/>
          <p:nvPr/>
        </p:nvSpPr>
        <p:spPr>
          <a:xfrm>
            <a:off x="1063163" y="2470729"/>
            <a:ext cx="6975938" cy="13388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6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蝼蝈鸣。蝼蝈，小虫，生穴土中，好夜出，今人谓之土狗是也；一名蝼蛄，一名石鼠，一名螜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音斛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，各地方言之不同也。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淮南子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曰：蝼蝈鸣，邱螾出，阴气始而二物应之。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C1DC458-48BA-0049-9CAD-03F91144A48C}"/>
              </a:ext>
            </a:extLst>
          </p:cNvPr>
          <p:cNvSpPr txBox="1"/>
          <p:nvPr/>
        </p:nvSpPr>
        <p:spPr>
          <a:xfrm>
            <a:off x="1063162" y="4073626"/>
            <a:ext cx="9947739" cy="13388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6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夏小正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：三月螜则鸣是也。且有五能，不能成一技：飞不能过屋；缘不能穷木；泅不能渡谷；穴不能覆身；走不能先人。故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说文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称鼫为五技之鼠。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古今注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又以蝼名鼫，鼠可知。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埤雅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本草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俱以为臭虫，陆德明、郑康成以为蛙，皆非也。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63161" y="1593330"/>
            <a:ext cx="3038012" cy="725001"/>
            <a:chOff x="1063161" y="1840980"/>
            <a:chExt cx="3038012" cy="725001"/>
          </a:xfrm>
        </p:grpSpPr>
        <p:sp>
          <p:nvSpPr>
            <p:cNvPr id="2" name="圆角矩形 1"/>
            <p:cNvSpPr/>
            <p:nvPr/>
          </p:nvSpPr>
          <p:spPr>
            <a:xfrm>
              <a:off x="1063161" y="1840980"/>
              <a:ext cx="3038011" cy="725001"/>
            </a:xfrm>
            <a:prstGeom prst="horizontalScroll">
              <a:avLst/>
            </a:prstGeom>
            <a:solidFill>
              <a:srgbClr val="C8D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1317FB4-8F29-3146-9BA6-06D880ECE1E3}"/>
                </a:ext>
              </a:extLst>
            </p:cNvPr>
            <p:cNvSpPr txBox="1"/>
            <p:nvPr/>
          </p:nvSpPr>
          <p:spPr>
            <a:xfrm>
              <a:off x="1063162" y="1895573"/>
              <a:ext cx="30380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小满节气文学记载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文学记载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5821" y="842781"/>
            <a:ext cx="3946193" cy="394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0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000">
        <p15:prstTrans prst="origami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CD8C237-F020-41E6-9105-912C16A98084}"/>
              </a:ext>
            </a:extLst>
          </p:cNvPr>
          <p:cNvSpPr/>
          <p:nvPr/>
        </p:nvSpPr>
        <p:spPr>
          <a:xfrm>
            <a:off x="602226" y="1448837"/>
            <a:ext cx="10987548" cy="424753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文学记载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2065" y="3422259"/>
            <a:ext cx="10819335" cy="2169825"/>
            <a:chOff x="382065" y="3422259"/>
            <a:chExt cx="10819335" cy="2169825"/>
          </a:xfrm>
        </p:grpSpPr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16C476F1-3482-2440-A272-F00A350FCB78}"/>
                </a:ext>
              </a:extLst>
            </p:cNvPr>
            <p:cNvSpPr txBox="1"/>
            <p:nvPr/>
          </p:nvSpPr>
          <p:spPr>
            <a:xfrm>
              <a:off x="382065" y="3422259"/>
              <a:ext cx="6743432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160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明人</a:t>
              </a:r>
              <a:r>
                <a:rPr lang="en-US" altLang="zh-CN" sz="1800" dirty="0">
                  <a:latin typeface="+mn-lt"/>
                  <a:ea typeface="+mn-ea"/>
                  <a:cs typeface="+mn-ea"/>
                  <a:sym typeface="+mn-lt"/>
                </a:rPr>
                <a:t>《</a:t>
              </a: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遵生八笺</a:t>
              </a:r>
              <a:r>
                <a:rPr lang="en-US" altLang="zh-CN" sz="1800" dirty="0">
                  <a:latin typeface="+mn-lt"/>
                  <a:ea typeface="+mn-ea"/>
                  <a:cs typeface="+mn-ea"/>
                  <a:sym typeface="+mn-lt"/>
                </a:rPr>
                <a:t>》</a:t>
              </a: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一书中写有：“孟夏之日，天地始交，万物并秀。”这时夏收作物进入生长后期，冬小麦扬花灌浆，油菜接近成熟，夏收作物年景基本定局，故农谚有“立夏看夏”之说。水稻栽插以及其他春播作物的管理也进入了大忙季节。所以，我国古来很重视立夏节气。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25496" y="3530868"/>
              <a:ext cx="4075904" cy="2023116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997879" y="1448837"/>
            <a:ext cx="10203521" cy="1723100"/>
            <a:chOff x="997879" y="1448837"/>
            <a:chExt cx="10203521" cy="1723100"/>
          </a:xfrm>
        </p:grpSpPr>
        <p:sp>
          <p:nvSpPr>
            <p:cNvPr id="6" name="矩形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0E5ED75-9499-844B-AE6F-C4E05EF530BE}"/>
                </a:ext>
              </a:extLst>
            </p:cNvPr>
            <p:cNvSpPr/>
            <p:nvPr/>
          </p:nvSpPr>
          <p:spPr>
            <a:xfrm>
              <a:off x="5423034" y="1582786"/>
              <a:ext cx="5778366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dirty="0">
                  <a:solidFill>
                    <a:prstClr val="black"/>
                  </a:solidFill>
                  <a:cs typeface="+mn-ea"/>
                  <a:sym typeface="+mn-lt"/>
                </a:rPr>
                <a:t>对于北方地区而言，小满的降雨量很小或无雨，并不如温度的上升更令人印象深刻。小满节气，往往是北方地区在二十四个节气中日照时间最长的时期。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74"/>
            <a:stretch/>
          </p:blipFill>
          <p:spPr>
            <a:xfrm>
              <a:off x="997879" y="1448837"/>
              <a:ext cx="4183721" cy="1723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619466"/>
      </p:ext>
    </p:ext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30" b="10684"/>
          <a:stretch/>
        </p:blipFill>
        <p:spPr>
          <a:xfrm>
            <a:off x="-38100" y="105087"/>
            <a:ext cx="12230100" cy="670496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363" y="3873100"/>
            <a:ext cx="12230100" cy="29849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483455" y="1502054"/>
            <a:ext cx="1238796" cy="2707998"/>
            <a:chOff x="1483455" y="1502053"/>
            <a:chExt cx="1238796" cy="3059165"/>
          </a:xfrm>
        </p:grpSpPr>
        <p:sp>
          <p:nvSpPr>
            <p:cNvPr id="40" name="文本框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1983587" y="1502053"/>
              <a:ext cx="738664" cy="30591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节日起源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1483455" y="1577780"/>
              <a:ext cx="461665" cy="15678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C7353"/>
                  </a:solidFill>
                  <a:effectLst/>
                  <a:uLnTx/>
                  <a:uFillTx/>
                  <a:cs typeface="+mn-ea"/>
                  <a:sym typeface="+mn-lt"/>
                </a:rPr>
                <a:t>第一章节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78162" y="1502053"/>
            <a:ext cx="1238796" cy="2707998"/>
            <a:chOff x="3173746" y="1502052"/>
            <a:chExt cx="1238796" cy="3059165"/>
          </a:xfrm>
        </p:grpSpPr>
        <p:sp>
          <p:nvSpPr>
            <p:cNvPr id="43" name="文本框 4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3673878" y="1502052"/>
              <a:ext cx="738664" cy="30591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3173746" y="1577779"/>
              <a:ext cx="461665" cy="15678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C7353"/>
                  </a:solidFill>
                  <a:effectLst/>
                  <a:uLnTx/>
                  <a:uFillTx/>
                  <a:cs typeface="+mn-ea"/>
                  <a:sym typeface="+mn-lt"/>
                </a:rPr>
                <a:t>第二章节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47370" y="1502054"/>
            <a:ext cx="1238796" cy="2707998"/>
            <a:chOff x="4909624" y="1502053"/>
            <a:chExt cx="1238796" cy="3059165"/>
          </a:xfrm>
        </p:grpSpPr>
        <p:sp>
          <p:nvSpPr>
            <p:cNvPr id="46" name="文本框 4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5409756" y="1502053"/>
              <a:ext cx="738664" cy="30591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民俗活动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4909624" y="1577780"/>
              <a:ext cx="461665" cy="15678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C7353"/>
                  </a:solidFill>
                  <a:effectLst/>
                  <a:uLnTx/>
                  <a:uFillTx/>
                  <a:cs typeface="+mn-ea"/>
                  <a:sym typeface="+mn-lt"/>
                </a:rPr>
                <a:t>第三章节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90546" y="1502053"/>
            <a:ext cx="1238796" cy="2707998"/>
            <a:chOff x="6620456" y="1502052"/>
            <a:chExt cx="1238796" cy="3059165"/>
          </a:xfrm>
        </p:grpSpPr>
        <p:sp>
          <p:nvSpPr>
            <p:cNvPr id="49" name="文本框 4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7120588" y="1502052"/>
              <a:ext cx="738664" cy="30591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文学记载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  </a:ext>
              </a:extLst>
            </p:cNvPr>
            <p:cNvSpPr txBox="1"/>
            <p:nvPr/>
          </p:nvSpPr>
          <p:spPr>
            <a:xfrm>
              <a:off x="6620456" y="1577779"/>
              <a:ext cx="461665" cy="15678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C7353"/>
                  </a:solidFill>
                  <a:effectLst/>
                  <a:uLnTx/>
                  <a:uFillTx/>
                  <a:cs typeface="+mn-ea"/>
                  <a:sym typeface="+mn-lt"/>
                </a:rPr>
                <a:t>第四章节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493" y="3737606"/>
            <a:ext cx="1062681" cy="1062681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中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国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传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统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节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9790167" y="1502052"/>
            <a:ext cx="777923" cy="1858437"/>
            <a:chOff x="9790167" y="1502052"/>
            <a:chExt cx="777923" cy="1858437"/>
          </a:xfrm>
        </p:grpSpPr>
        <p:sp>
          <p:nvSpPr>
            <p:cNvPr id="56" name="椭圆 55"/>
            <p:cNvSpPr/>
            <p:nvPr/>
          </p:nvSpPr>
          <p:spPr>
            <a:xfrm>
              <a:off x="9790167" y="1502052"/>
              <a:ext cx="777923" cy="77792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3C7353"/>
                  </a:solidFill>
                  <a:effectLst/>
                  <a:uLnTx/>
                  <a:uFillTx/>
                  <a:cs typeface="+mn-ea"/>
                  <a:sym typeface="+mn-lt"/>
                </a:rPr>
                <a:t>目</a:t>
              </a:r>
            </a:p>
          </p:txBody>
        </p:sp>
        <p:sp>
          <p:nvSpPr>
            <p:cNvPr id="57" name="椭圆 56"/>
            <p:cNvSpPr/>
            <p:nvPr/>
          </p:nvSpPr>
          <p:spPr>
            <a:xfrm>
              <a:off x="9790167" y="2582566"/>
              <a:ext cx="777923" cy="77792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3C7353"/>
                  </a:solidFill>
                  <a:effectLst/>
                  <a:uLnTx/>
                  <a:uFillTx/>
                  <a:cs typeface="+mn-ea"/>
                  <a:sym typeface="+mn-lt"/>
                </a:rPr>
                <a:t>录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02672" y="275208"/>
            <a:ext cx="14115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 xmlns:a14="http://schemas.microsoft.com/office/drawing/2010/main" xmlns:a16="http://schemas.microsoft.com/office/drawing/2014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4F42A27-DEC8-344E-AA9C-73A976EB1164}"/>
              </a:ext>
            </a:extLst>
          </p:cNvPr>
          <p:cNvSpPr txBox="1"/>
          <p:nvPr/>
        </p:nvSpPr>
        <p:spPr>
          <a:xfrm>
            <a:off x="1162050" y="1929804"/>
            <a:ext cx="5681355" cy="28079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6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从气候特征来看，小满时节中国大部分地区已相继进入夏季，南北温差进一步缩小，降水进一步增多，降雨量充足而及时。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谷类作物能茁壮成长，自然界的植物都比较丰满和茂盛。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文学记载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355" y="1929804"/>
            <a:ext cx="3951595" cy="317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0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 xmlns:a16="http://schemas.microsoft.com/office/drawing/2014/main" xmlns:a14="http://schemas.microsoft.com/office/drawing/2010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487" b="10927"/>
          <a:stretch/>
        </p:blipFill>
        <p:spPr>
          <a:xfrm>
            <a:off x="-38100" y="76515"/>
            <a:ext cx="12230100" cy="670496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" r="-192"/>
          <a:stretch/>
        </p:blipFill>
        <p:spPr>
          <a:xfrm>
            <a:off x="0" y="3978711"/>
            <a:ext cx="12192000" cy="287928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2939" y="1461465"/>
            <a:ext cx="3926122" cy="3287288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中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国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传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统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节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</a:t>
            </a:r>
          </a:p>
        </p:txBody>
      </p:sp>
      <p:sp>
        <p:nvSpPr>
          <p:cNvPr id="24" name="矩形 23"/>
          <p:cNvSpPr/>
          <p:nvPr/>
        </p:nvSpPr>
        <p:spPr>
          <a:xfrm>
            <a:off x="9812458" y="514349"/>
            <a:ext cx="1477328" cy="3419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小满是二十四节气之一，夏季的第二个节气。 小满——其含义是夏熟作物的籽粒开始灌浆饱满，但还未成熟，只是小满，还未大满。 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81192"/>
            <a:ext cx="952757" cy="9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808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71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100" y="105087"/>
            <a:ext cx="12230100" cy="670496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6824"/>
          <a:stretch/>
        </p:blipFill>
        <p:spPr>
          <a:xfrm>
            <a:off x="0" y="3431865"/>
            <a:ext cx="12192000" cy="344100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明體 Std L" panose="02020300000000000000" pitchFamily="18" charset="-128"/>
                <a:ea typeface="Adobe 明體 Std L" panose="02020300000000000000" pitchFamily="18" charset="-128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4929696" y="2070408"/>
            <a:ext cx="53850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节日起源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550A5D-1241-F640-8638-40292F29BB20}"/>
              </a:ext>
            </a:extLst>
          </p:cNvPr>
          <p:cNvSpPr txBox="1"/>
          <p:nvPr/>
        </p:nvSpPr>
        <p:spPr>
          <a:xfrm>
            <a:off x="5159147" y="3429578"/>
            <a:ext cx="5499372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852" y="3796280"/>
            <a:ext cx="1254629" cy="125462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401648" y="822127"/>
            <a:ext cx="3495524" cy="4310832"/>
            <a:chOff x="1401648" y="822127"/>
            <a:chExt cx="3495524" cy="4310832"/>
          </a:xfrm>
        </p:grpSpPr>
        <p:sp>
          <p:nvSpPr>
            <p:cNvPr id="2" name="文本框 1"/>
            <p:cNvSpPr txBox="1"/>
            <p:nvPr/>
          </p:nvSpPr>
          <p:spPr>
            <a:xfrm>
              <a:off x="2668338" y="1934232"/>
              <a:ext cx="145310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壹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401648" y="822127"/>
              <a:ext cx="3495524" cy="4310832"/>
              <a:chOff x="1571059" y="822127"/>
              <a:chExt cx="3495524" cy="431083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2192695" y="822127"/>
                <a:ext cx="2873888" cy="4310832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ackgroundRemoval t="833" b="100000" l="0" r="94427">
                            <a14:foregroundMark x1="60469" y1="55781" x2="60469" y2="55781"/>
                            <a14:foregroundMark x1="62135" y1="50469" x2="60469" y2="51406"/>
                            <a14:foregroundMark x1="63854" y1="45573" x2="63125" y2="45573"/>
                            <a14:foregroundMark x1="64115" y1="40990" x2="64115" y2="40990"/>
                            <a14:foregroundMark x1="65573" y1="36094" x2="65573" y2="36094"/>
                            <a14:foregroundMark x1="66302" y1="31510" x2="66302" y2="31510"/>
                            <a14:foregroundMark x1="66510" y1="25885" x2="66510" y2="25885"/>
                            <a14:foregroundMark x1="67240" y1="19323" x2="67240" y2="19323"/>
                            <a14:foregroundMark x1="63594" y1="17604" x2="63594" y2="17604"/>
                            <a14:foregroundMark x1="62865" y1="24688" x2="62865" y2="24688"/>
                            <a14:foregroundMark x1="60469" y1="30521" x2="60469" y2="30521"/>
                            <a14:foregroundMark x1="59479" y1="34635" x2="59479" y2="34635"/>
                            <a14:foregroundMark x1="58750" y1="39531" x2="58750" y2="39531"/>
                            <a14:foregroundMark x1="56823" y1="44115" x2="56823" y2="44115"/>
                            <a14:foregroundMark x1="55573" y1="49479" x2="55573" y2="49479"/>
                            <a14:foregroundMark x1="54115" y1="54115" x2="54115" y2="54115"/>
                            <a14:foregroundMark x1="53646" y1="77188" x2="53646" y2="77188"/>
                            <a14:foregroundMark x1="42969" y1="73073" x2="42969" y2="73073"/>
                            <a14:foregroundMark x1="59740" y1="98594" x2="59740" y2="98594"/>
                            <a14:foregroundMark x1="52448" y1="99063" x2="52448" y2="99063"/>
                            <a14:foregroundMark x1="52188" y1="90573" x2="52188" y2="90573"/>
                            <a14:foregroundMark x1="44427" y1="67708" x2="44427" y2="67708"/>
                            <a14:foregroundMark x1="41250" y1="56771" x2="41250" y2="56771"/>
                            <a14:foregroundMark x1="38594" y1="50938" x2="38594" y2="50938"/>
                            <a14:foregroundMark x1="38594" y1="47552" x2="38594" y2="47552"/>
                            <a14:foregroundMark x1="36615" y1="44844" x2="36615" y2="44844"/>
                            <a14:foregroundMark x1="34948" y1="40990" x2="34948" y2="40990"/>
                            <a14:foregroundMark x1="32760" y1="41198" x2="32760" y2="41198"/>
                            <a14:foregroundMark x1="32760" y1="44375" x2="32760" y2="44375"/>
                            <a14:foregroundMark x1="33229" y1="48281" x2="33229" y2="48281"/>
                            <a14:foregroundMark x1="35677" y1="51667" x2="35677" y2="51667"/>
                            <a14:foregroundMark x1="35885" y1="55313" x2="35885" y2="55313"/>
                            <a14:foregroundMark x1="37135" y1="57969" x2="37135" y2="57969"/>
                            <a14:foregroundMark x1="38333" y1="61615" x2="38333" y2="61615"/>
                            <a14:foregroundMark x1="38594" y1="64531" x2="38594" y2="64531"/>
                            <a14:foregroundMark x1="41250" y1="68177" x2="41250" y2="68177"/>
                            <a14:foregroundMark x1="44167" y1="72552" x2="44167" y2="72552"/>
                            <a14:foregroundMark x1="47188" y1="78906" x2="47188" y2="78906"/>
                            <a14:foregroundMark x1="46719" y1="77813" x2="46719" y2="77813"/>
                            <a14:foregroundMark x1="48281" y1="81563" x2="48281" y2="81563"/>
                            <a14:foregroundMark x1="50365" y1="86406" x2="50365" y2="86406"/>
                            <a14:foregroundMark x1="51094" y1="88385" x2="51094" y2="88385"/>
                            <a14:foregroundMark x1="53385" y1="93854" x2="53385" y2="93854"/>
                            <a14:foregroundMark x1="54010" y1="95521" x2="54010" y2="95521"/>
                            <a14:foregroundMark x1="64115" y1="84740" x2="64115" y2="84740"/>
                            <a14:foregroundMark x1="65052" y1="83385" x2="65052" y2="83385"/>
                            <a14:foregroundMark x1="66042" y1="81823" x2="66042" y2="81823"/>
                            <a14:foregroundMark x1="33594" y1="70156" x2="33594" y2="70156"/>
                            <a14:foregroundMark x1="41615" y1="80104" x2="41615" y2="80104"/>
                            <a14:foregroundMark x1="39531" y1="78646" x2="39531" y2="78646"/>
                            <a14:foregroundMark x1="32240" y1="70156" x2="32240" y2="70156"/>
                            <a14:foregroundMark x1="66875" y1="70521" x2="66875" y2="70521"/>
                            <a14:foregroundMark x1="48438" y1="49375" x2="48438" y2="49375"/>
                            <a14:foregroundMark x1="34427" y1="35625" x2="34427" y2="35625"/>
                            <a14:foregroundMark x1="30677" y1="37083" x2="30677" y2="37083"/>
                            <a14:foregroundMark x1="37135" y1="40729" x2="37135" y2="40729"/>
                            <a14:foregroundMark x1="39063" y1="44740" x2="39063" y2="44740"/>
                            <a14:foregroundMark x1="40260" y1="47396" x2="40260" y2="47396"/>
                            <a14:foregroundMark x1="41354" y1="50677" x2="41354" y2="50677"/>
                            <a14:foregroundMark x1="43906" y1="60521" x2="43906" y2="60521"/>
                            <a14:foregroundMark x1="65781" y1="47656" x2="65781" y2="47656"/>
                            <a14:foregroundMark x1="53177" y1="43385" x2="53177" y2="43385"/>
                            <a14:foregroundMark x1="53281" y1="44635" x2="53281" y2="44635"/>
                            <a14:foregroundMark x1="52812" y1="41927" x2="52812" y2="41927"/>
                            <a14:foregroundMark x1="52083" y1="47188" x2="52083" y2="47188"/>
                            <a14:foregroundMark x1="52083" y1="54948" x2="52083" y2="54948"/>
                            <a14:foregroundMark x1="51563" y1="52865" x2="51563" y2="52865"/>
                            <a14:foregroundMark x1="51198" y1="51302" x2="51198" y2="51302"/>
                            <a14:foregroundMark x1="50833" y1="49375" x2="50833" y2="49375"/>
                            <a14:foregroundMark x1="64688" y1="52760" x2="64688" y2="52760"/>
                            <a14:foregroundMark x1="65781" y1="51198" x2="65781" y2="51198"/>
                            <a14:foregroundMark x1="66667" y1="49583" x2="66667" y2="49583"/>
                            <a14:foregroundMark x1="67031" y1="46094" x2="67031" y2="46094"/>
                            <a14:foregroundMark x1="67604" y1="42188" x2="67604" y2="42188"/>
                            <a14:foregroundMark x1="69063" y1="40729" x2="69063" y2="40729"/>
                            <a14:foregroundMark x1="53750" y1="36458" x2="53750" y2="36458"/>
                            <a14:foregroundMark x1="55365" y1="34271" x2="55365" y2="34271"/>
                            <a14:foregroundMark x1="55208" y1="32344" x2="55208" y2="32344"/>
                            <a14:foregroundMark x1="55469" y1="30052" x2="55469" y2="30052"/>
                            <a14:foregroundMark x1="69688" y1="31354" x2="69688" y2="31354"/>
                            <a14:foregroundMark x1="57396" y1="26250" x2="57396" y2="26250"/>
                            <a14:foregroundMark x1="70677" y1="26354" x2="70677" y2="26354"/>
                            <a14:foregroundMark x1="57760" y1="23333" x2="57760" y2="23333"/>
                            <a14:foregroundMark x1="71146" y1="24427" x2="71146" y2="24427"/>
                            <a14:foregroundMark x1="58125" y1="20521" x2="58125" y2="20521"/>
                            <a14:foregroundMark x1="70521" y1="13594" x2="70521" y2="13594"/>
                            <a14:foregroundMark x1="64688" y1="11563" x2="64688" y2="11563"/>
                          </a14:backgroundRemoval>
                        </a14:imgEffect>
                        <a14:imgEffect>
                          <a14:saturation sat="400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71059" y="1871423"/>
                <a:ext cx="2088300" cy="20883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8527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 xmlns:a14="http://schemas.microsoft.com/office/drawing/2010/main" xmlns:a16="http://schemas.microsoft.com/office/drawing/2014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1E1637C-29C7-4D96-84F2-A4D429CC9192}"/>
              </a:ext>
            </a:extLst>
          </p:cNvPr>
          <p:cNvSpPr/>
          <p:nvPr/>
        </p:nvSpPr>
        <p:spPr>
          <a:xfrm>
            <a:off x="4840215" y="1226527"/>
            <a:ext cx="6611441" cy="4636673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0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明體 Std L" panose="02020300000000000000" pitchFamily="18" charset="-128"/>
                <a:ea typeface="Adobe 明體 Std L" panose="02020300000000000000" pitchFamily="18" charset="-128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节日起源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0009F83-FBA9-1041-A213-22DFD55A4F07}"/>
              </a:ext>
            </a:extLst>
          </p:cNvPr>
          <p:cNvSpPr txBox="1"/>
          <p:nvPr/>
        </p:nvSpPr>
        <p:spPr>
          <a:xfrm>
            <a:off x="4840216" y="2067863"/>
            <a:ext cx="66114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小满节气意味着进入了大幅降水的雨季，雨水开始增多，往往会出现持续大范围的强降水。小满和雨水、谷雨、小雪、大雪等一样，都是直接反映降水的节气。</a:t>
            </a:r>
            <a:endParaRPr kumimoji="1" lang="en-US" altLang="zh-CN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小满反映了降雨量大的气候特征：“小满江河满”。另有解释是指北方夏熟作物的籽粒开始灌浆饱满，但还未成熟，只是小满，还未大满。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CB6116F-758A-0C44-82B2-79FF1E7DB58B}"/>
              </a:ext>
            </a:extLst>
          </p:cNvPr>
          <p:cNvSpPr txBox="1"/>
          <p:nvPr/>
        </p:nvSpPr>
        <p:spPr>
          <a:xfrm>
            <a:off x="4840215" y="1037845"/>
            <a:ext cx="6611441" cy="8535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小满，“二十四节气”之一，是夏季的第二个节气。小满，斗指甲，太阳达黄经</a:t>
            </a:r>
            <a:r>
              <a: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60°</a:t>
            </a: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，于每年公历</a:t>
            </a:r>
            <a:r>
              <a: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  <a:r>
              <a: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20—22</a:t>
            </a: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日交节。</a:t>
            </a:r>
            <a:endParaRPr kumimoji="1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064" y="2016701"/>
            <a:ext cx="4268619" cy="320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11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000">
        <p15:prstTrans prst="origami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055763A-EA4C-F24F-A1D7-D648E61A1BE0}"/>
              </a:ext>
            </a:extLst>
          </p:cNvPr>
          <p:cNvSpPr txBox="1"/>
          <p:nvPr/>
        </p:nvSpPr>
        <p:spPr>
          <a:xfrm>
            <a:off x="5913720" y="1295556"/>
            <a:ext cx="5575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小满，“二十四节气”之一，是夏季的第二个节气。小满，斗指甲，太阳达黄经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60°</a:t>
            </a: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，于每年公历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20—22</a:t>
            </a: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日交节。小满节气意味着进入了大幅降水的雨季，雨水开始增多，往往会出现持续大范围的强降水。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E405052-F8DD-304F-96E4-44A5E444BDB8}"/>
              </a:ext>
            </a:extLst>
          </p:cNvPr>
          <p:cNvSpPr/>
          <p:nvPr/>
        </p:nvSpPr>
        <p:spPr>
          <a:xfrm>
            <a:off x="947768" y="3730929"/>
            <a:ext cx="49460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1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历书</a:t>
            </a:r>
            <a:r>
              <a:rPr kumimoji="1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  <a:r>
              <a:rPr kumimoji="1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：“斗指东南，维为立夏，万物至此皆长大，故名立夏也。”立夏，是标示万物进入旺季生长的一个重要节气。立夏后，日照增加，逐渐升温，雷雨增多，农作物进入了茁壮成长阶段。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节日起源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924" y="973414"/>
            <a:ext cx="4946044" cy="27575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7536" y="3265544"/>
            <a:ext cx="3607540" cy="360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18295"/>
      </p:ext>
    </p:ext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34153B-CAED-A54E-945A-7E9E5D5981ED}"/>
              </a:ext>
            </a:extLst>
          </p:cNvPr>
          <p:cNvSpPr txBox="1"/>
          <p:nvPr/>
        </p:nvSpPr>
        <p:spPr>
          <a:xfrm>
            <a:off x="1035547" y="1213049"/>
            <a:ext cx="10120906" cy="13388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6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小满，“二十四节气”之一，是夏季的第二个节气。小满，斗指甲，太阳达黄经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60°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，于每年公历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20—22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日交节。小满节气意味着进入了大幅降水的雨季，雨水开始增多，往往会出现持续大范围的强降水。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节日起源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33"/>
          <a:stretch/>
        </p:blipFill>
        <p:spPr>
          <a:xfrm>
            <a:off x="1035547" y="2656555"/>
            <a:ext cx="9937253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 xmlns:a16="http://schemas.microsoft.com/office/drawing/2014/main" xmlns:a14="http://schemas.microsoft.com/office/drawing/2010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4823571-C13A-144B-AEC3-C74C7EC06C6D}"/>
              </a:ext>
            </a:extLst>
          </p:cNvPr>
          <p:cNvSpPr/>
          <p:nvPr/>
        </p:nvSpPr>
        <p:spPr>
          <a:xfrm>
            <a:off x="1265720" y="2272308"/>
            <a:ext cx="54229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prstClr val="black"/>
                </a:solidFill>
                <a:cs typeface="+mn-ea"/>
                <a:sym typeface="+mn-lt"/>
              </a:rPr>
              <a:t>小满节气期间，我国南方地区一般会降雨多、雨量大。由于南方暖湿气流活跃，与从北方南下的冷空气在黄赤交角处的华南一带交汇，这时华南地区往往会出现持续大范围的强降水，造成暴雨或特大暴雨，正如民谚云“小满，江河易满”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49197" y="1348318"/>
            <a:ext cx="2600654" cy="695265"/>
            <a:chOff x="1291419" y="1897389"/>
            <a:chExt cx="2175112" cy="523160"/>
          </a:xfrm>
        </p:grpSpPr>
        <p:sp>
          <p:nvSpPr>
            <p:cNvPr id="5" name="圆角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6FFA596-9E7D-BA42-956D-B9AD33562016}"/>
                </a:ext>
              </a:extLst>
            </p:cNvPr>
            <p:cNvSpPr/>
            <p:nvPr/>
          </p:nvSpPr>
          <p:spPr>
            <a:xfrm>
              <a:off x="1291419" y="2001540"/>
              <a:ext cx="2175112" cy="393703"/>
            </a:xfrm>
            <a:prstGeom prst="horizontalScroll">
              <a:avLst/>
            </a:prstGeom>
            <a:solidFill>
              <a:srgbClr val="C8D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9331698-246F-6241-A7A5-F182DDECB00F}"/>
                </a:ext>
              </a:extLst>
            </p:cNvPr>
            <p:cNvSpPr txBox="1"/>
            <p:nvPr/>
          </p:nvSpPr>
          <p:spPr>
            <a:xfrm>
              <a:off x="1332060" y="1897389"/>
              <a:ext cx="2050958" cy="523160"/>
            </a:xfrm>
            <a:prstGeom prst="horizontalScroll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小满节气起源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节日起源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0689" y="896350"/>
            <a:ext cx="4242340" cy="42423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9117" y="62806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457773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964311" y="1928846"/>
            <a:ext cx="4810847" cy="2294940"/>
            <a:chOff x="964311" y="1928846"/>
            <a:chExt cx="4810847" cy="2294940"/>
          </a:xfrm>
        </p:grpSpPr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832C87A-3424-C04B-8104-220646ED8748}"/>
                </a:ext>
              </a:extLst>
            </p:cNvPr>
            <p:cNvSpPr txBox="1"/>
            <p:nvPr/>
          </p:nvSpPr>
          <p:spPr>
            <a:xfrm>
              <a:off x="964311" y="2654126"/>
              <a:ext cx="481084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160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现行的“二十四节气”采用的是“定气法”划分，即每一个节气分别相应于地球在黄道上每运行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15°</a:t>
              </a: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所到达的一定位置，当太阳黄经达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45°</a:t>
              </a: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时为立夏节点。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  <a:p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094121" y="1928846"/>
              <a:ext cx="2445356" cy="635575"/>
              <a:chOff x="1871884" y="1593967"/>
              <a:chExt cx="2445356" cy="635575"/>
            </a:xfrm>
          </p:grpSpPr>
          <p:sp>
            <p:nvSpPr>
              <p:cNvPr id="8" name="圆角矩形 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6FFA596-9E7D-BA42-956D-B9AD33562016}"/>
                  </a:ext>
                </a:extLst>
              </p:cNvPr>
              <p:cNvSpPr/>
              <p:nvPr/>
            </p:nvSpPr>
            <p:spPr>
              <a:xfrm>
                <a:off x="1871884" y="1593967"/>
                <a:ext cx="2445356" cy="528320"/>
              </a:xfrm>
              <a:prstGeom prst="horizontalScroll">
                <a:avLst/>
              </a:prstGeom>
              <a:solidFill>
                <a:srgbClr val="C8DA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9331698-246F-6241-A7A5-F182DDECB00F}"/>
                  </a:ext>
                </a:extLst>
              </p:cNvPr>
              <p:cNvSpPr txBox="1"/>
              <p:nvPr/>
            </p:nvSpPr>
            <p:spPr>
              <a:xfrm>
                <a:off x="1912525" y="1706322"/>
                <a:ext cx="231986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dirty="0">
                    <a:solidFill>
                      <a:prstClr val="black"/>
                    </a:solidFill>
                    <a:cs typeface="+mn-ea"/>
                    <a:sym typeface="+mn-lt"/>
                  </a:rPr>
                  <a:t>小满节气起源</a:t>
                </a:r>
              </a:p>
            </p:txBody>
          </p:sp>
        </p:grpSp>
      </p:grp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382064" y="24064"/>
            <a:ext cx="244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新华霜剑体" panose="02010600010101010101" pitchFamily="2" charset="-122"/>
                <a:ea typeface="Aa新华霜剑体" panose="02010600010101010101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节日起源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072065"/>
            <a:ext cx="5775157" cy="278593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6336632" y="1928846"/>
            <a:ext cx="4732421" cy="1925609"/>
            <a:chOff x="6336632" y="1928846"/>
            <a:chExt cx="4732421" cy="1925609"/>
          </a:xfrm>
        </p:grpSpPr>
        <p:sp>
          <p:nvSpPr>
            <p:cNvPr id="2" name="矩形 1"/>
            <p:cNvSpPr/>
            <p:nvPr/>
          </p:nvSpPr>
          <p:spPr>
            <a:xfrm>
              <a:off x="6336632" y="2654126"/>
              <a:ext cx="473242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600" dirty="0">
                  <a:solidFill>
                    <a:prstClr val="black"/>
                  </a:solidFill>
                  <a:cs typeface="+mn-ea"/>
                  <a:sym typeface="+mn-lt"/>
                </a:rPr>
                <a:t>“二十四节气”是古人通过观察天体运行，认知一岁（年）中时令、气候、物候等方面变化规律所形成的知识体系。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6336632" y="1928846"/>
              <a:ext cx="2360507" cy="635575"/>
              <a:chOff x="1871884" y="1593967"/>
              <a:chExt cx="2360507" cy="635575"/>
            </a:xfrm>
          </p:grpSpPr>
          <p:sp>
            <p:nvSpPr>
              <p:cNvPr id="19" name="圆角矩形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6FFA596-9E7D-BA42-956D-B9AD33562016}"/>
                  </a:ext>
                </a:extLst>
              </p:cNvPr>
              <p:cNvSpPr/>
              <p:nvPr/>
            </p:nvSpPr>
            <p:spPr>
              <a:xfrm>
                <a:off x="1871884" y="1593967"/>
                <a:ext cx="2315893" cy="528320"/>
              </a:xfrm>
              <a:prstGeom prst="horizontalScroll">
                <a:avLst/>
              </a:prstGeom>
              <a:solidFill>
                <a:srgbClr val="C8DA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9331698-246F-6241-A7A5-F182DDECB00F}"/>
                  </a:ext>
                </a:extLst>
              </p:cNvPr>
              <p:cNvSpPr txBox="1"/>
              <p:nvPr/>
            </p:nvSpPr>
            <p:spPr>
              <a:xfrm>
                <a:off x="1912525" y="1706322"/>
                <a:ext cx="231986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2800" dirty="0">
                    <a:solidFill>
                      <a:prstClr val="black"/>
                    </a:solidFill>
                    <a:cs typeface="+mn-ea"/>
                    <a:sym typeface="+mn-lt"/>
                  </a:rPr>
                  <a:t>小满节气起源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296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100" y="105087"/>
            <a:ext cx="12230100" cy="670496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5"/>
          <a:stretch/>
        </p:blipFill>
        <p:spPr>
          <a:xfrm>
            <a:off x="0" y="3922073"/>
            <a:ext cx="12192000" cy="293592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591A6-FE5D-7048-8A45-E361F0D3EBD1}"/>
              </a:ext>
            </a:extLst>
          </p:cNvPr>
          <p:cNvSpPr txBox="1"/>
          <p:nvPr/>
        </p:nvSpPr>
        <p:spPr>
          <a:xfrm>
            <a:off x="4443956" y="514350"/>
            <a:ext cx="326598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明體 Std L" panose="02020300000000000000" pitchFamily="18" charset="-128"/>
                <a:ea typeface="Adobe 明體 Std L" panose="02020300000000000000" pitchFamily="18" charset="-128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传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98442E-D20C-AA4F-B7EE-6603A00D30A9}"/>
              </a:ext>
            </a:extLst>
          </p:cNvPr>
          <p:cNvSpPr txBox="1"/>
          <p:nvPr/>
        </p:nvSpPr>
        <p:spPr>
          <a:xfrm>
            <a:off x="4847997" y="1858548"/>
            <a:ext cx="53850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8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气候特征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550A5D-1241-F640-8638-40292F29BB20}"/>
              </a:ext>
            </a:extLst>
          </p:cNvPr>
          <p:cNvSpPr txBox="1"/>
          <p:nvPr/>
        </p:nvSpPr>
        <p:spPr>
          <a:xfrm>
            <a:off x="5159147" y="3429578"/>
            <a:ext cx="5499372" cy="52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锐字云字库行楷GB" panose="02010604000000000000" pitchFamily="2" charset="-122"/>
                <a:ea typeface="锐字云字库行楷GB" panose="02010604000000000000" pitchFamily="2" charset="-122"/>
              </a:defRPr>
            </a:lvl1pPr>
          </a:lstStyle>
          <a:p>
            <a:r>
              <a:rPr lang="en" altLang="zh-CN" dirty="0">
                <a:latin typeface="+mn-lt"/>
                <a:ea typeface="+mn-ea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862" y="3796280"/>
            <a:ext cx="1026802" cy="102680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15627" y="668238"/>
            <a:ext cx="4662939" cy="4529453"/>
            <a:chOff x="315627" y="668238"/>
            <a:chExt cx="4662939" cy="4529453"/>
          </a:xfrm>
        </p:grpSpPr>
        <p:grpSp>
          <p:nvGrpSpPr>
            <p:cNvPr id="8" name="组合 7"/>
            <p:cNvGrpSpPr/>
            <p:nvPr/>
          </p:nvGrpSpPr>
          <p:grpSpPr>
            <a:xfrm>
              <a:off x="315627" y="668238"/>
              <a:ext cx="4662939" cy="4529453"/>
              <a:chOff x="485038" y="668238"/>
              <a:chExt cx="4662939" cy="4529453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2128342" y="668238"/>
                <a:ext cx="3019635" cy="4529453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85038" y="1398628"/>
                <a:ext cx="3326184" cy="3326184"/>
              </a:xfrm>
              <a:prstGeom prst="rect">
                <a:avLst/>
              </a:prstGeom>
            </p:spPr>
          </p:pic>
        </p:grpSp>
        <p:sp>
          <p:nvSpPr>
            <p:cNvPr id="2" name="文本框 1"/>
            <p:cNvSpPr txBox="1"/>
            <p:nvPr/>
          </p:nvSpPr>
          <p:spPr>
            <a:xfrm>
              <a:off x="2668338" y="1934232"/>
              <a:ext cx="145310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1" sz="88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锐字云字库行楷GB" panose="02010604000000000000" pitchFamily="2" charset="-122"/>
                  <a:ea typeface="锐字云字库行楷GB" panose="02010604000000000000" pitchFamily="2" charset="-122"/>
                </a:defRPr>
              </a:lvl1pPr>
            </a:lstStyle>
            <a:p>
              <a:pPr>
                <a:defRPr/>
              </a:pPr>
              <a:r>
                <a:rPr kumimoji="0" lang="zh-CN" altLang="en-US" sz="11500" b="1" dirty="0">
                  <a:latin typeface="+mn-lt"/>
                  <a:ea typeface="+mn-ea"/>
                  <a:cs typeface="+mn-ea"/>
                  <a:sym typeface="+mn-lt"/>
                </a:rPr>
                <a:t>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188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 xmlns:a14="http://schemas.microsoft.com/office/drawing/2010/main" xmlns:a16="http://schemas.microsoft.com/office/drawing/2014/main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3kqzxj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1747</Words>
  <Application>Microsoft Office PowerPoint</Application>
  <PresentationFormat>宽屏</PresentationFormat>
  <Paragraphs>104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19</cp:revision>
  <dcterms:created xsi:type="dcterms:W3CDTF">2021-05-07T05:10:40Z</dcterms:created>
  <dcterms:modified xsi:type="dcterms:W3CDTF">2023-05-29T01:30:26Z</dcterms:modified>
</cp:coreProperties>
</file>