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2" r:id="rId1"/>
    <p:sldMasterId id="2147483669" r:id="rId2"/>
    <p:sldMasterId id="2147483673" r:id="rId3"/>
  </p:sldMasterIdLst>
  <p:notesMasterIdLst>
    <p:notesMasterId r:id="rId29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71" r:id="rId12"/>
    <p:sldId id="264" r:id="rId13"/>
    <p:sldId id="265" r:id="rId14"/>
    <p:sldId id="266" r:id="rId15"/>
    <p:sldId id="267" r:id="rId16"/>
    <p:sldId id="268" r:id="rId17"/>
    <p:sldId id="272" r:id="rId18"/>
    <p:sldId id="269" r:id="rId19"/>
    <p:sldId id="273" r:id="rId20"/>
    <p:sldId id="274" r:id="rId21"/>
    <p:sldId id="275" r:id="rId22"/>
    <p:sldId id="276" r:id="rId23"/>
    <p:sldId id="279" r:id="rId24"/>
    <p:sldId id="280" r:id="rId25"/>
    <p:sldId id="277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  <a:srgbClr val="4B5B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16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45E37-35ED-4527-B37A-D0D8D788C83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94D1F-5C53-46CD-BB1D-607EA79862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824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465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6262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54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9411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002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6290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87452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17056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34186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1987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9348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50236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463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1176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61189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37915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32007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8525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4880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8147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490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1514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9711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0503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09DCD-DB71-4475-A8DF-3A0FDF8CD94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75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A6BD5D2-461F-4022-A2B9-971BBF3EDC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9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563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450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85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378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87624" y="6356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6048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663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005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138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1842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029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C3AE1BD-D8C4-4714-A8E3-A70575FFD4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672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7899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274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3667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57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775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818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7164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231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3767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036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5E4AB5D-EED2-41FF-A025-EBC4663F44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C0605A1-0638-4602-B9C2-D39A66EDC6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29" y="221343"/>
            <a:ext cx="725714" cy="72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3585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3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419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59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119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69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52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88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49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5185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7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331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立夏食俗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ADB5EE4-EF9A-4A32-8B1F-DFD33A6F0223}"/>
              </a:ext>
            </a:extLst>
          </p:cNvPr>
          <p:cNvSpPr/>
          <p:nvPr/>
        </p:nvSpPr>
        <p:spPr>
          <a:xfrm>
            <a:off x="1123398" y="1312923"/>
            <a:ext cx="70191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食“野 夏 饭”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杭人又有立夏食“野夏饭”之俗。儿童少年成群结队，向邻里各家乞取米、肉。地上的蚕豆、竹笋任其采掘，然后到野地里去用石头支起锅灶，自烧自吃，称为吃“野夏饭”或“立夏饭”。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7E76915-2C13-4D01-900D-28EE1D8C04E7}"/>
              </a:ext>
            </a:extLst>
          </p:cNvPr>
          <p:cNvSpPr/>
          <p:nvPr/>
        </p:nvSpPr>
        <p:spPr>
          <a:xfrm>
            <a:off x="1123398" y="2963654"/>
            <a:ext cx="70191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吃脚骨笋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立夏吃“脚骨笋”，是宁波特有的习俗。最好是野山笋或者乌笋。吃“脚骨笋”的重点在于形状，煮之前将笋拍扁，切成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厘米左右的一段，形同脚骨，吃了才能“脚骨健健过”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C3ACF7D-E6C3-4987-9063-DE738497AEC2}"/>
              </a:ext>
            </a:extLst>
          </p:cNvPr>
          <p:cNvSpPr/>
          <p:nvPr/>
        </p:nvSpPr>
        <p:spPr>
          <a:xfrm>
            <a:off x="1123398" y="4601866"/>
            <a:ext cx="701911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吃立夏蛋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立夏前一天，很多人家里就开始煮“立夏蛋”了。茶叶蛋应该趁热吃，吃时倒上好的酒，内洒些许细盐，酒香茶香，又香又入味。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ED4483B3-811C-4BBB-AFE4-7040538FED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7906" y="319314"/>
            <a:ext cx="4098472" cy="546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6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立夏风俗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-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迎夏</a:t>
            </a:r>
          </a:p>
        </p:txBody>
      </p:sp>
      <p:sp>
        <p:nvSpPr>
          <p:cNvPr id="3" name="矩形 2"/>
          <p:cNvSpPr/>
          <p:nvPr/>
        </p:nvSpPr>
        <p:spPr>
          <a:xfrm>
            <a:off x="5268389" y="1928898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“立夏”的“夏”是“大”的意思，是指春天播种的植物已经直立长大了。古代，人们非常重视立夏的礼俗。在立夏的这一天，古代帝王要率文武百官到京城南郊去迎夏，举行迎夏仪式。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君臣一律穿朱色礼服，配朱色玉佩，连马匹、车旗都要朱红色的，以表达对丰收的祈求和美好的愿望。宫廷里“立夏日启冰，赐文武大臣”。冰是上年冬天贮藏的，由皇帝赐给百官。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342" y="1132114"/>
            <a:ext cx="5712530" cy="500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86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立夏风俗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-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饯春</a:t>
            </a:r>
          </a:p>
        </p:txBody>
      </p:sp>
      <p:sp>
        <p:nvSpPr>
          <p:cNvPr id="3" name="矩形 2"/>
          <p:cNvSpPr/>
          <p:nvPr/>
        </p:nvSpPr>
        <p:spPr>
          <a:xfrm>
            <a:off x="1095791" y="2576315"/>
            <a:ext cx="48567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江浙一带，人们因大好的春光明媚过去了，未免有惜春的伤感，故备酒食为欢，好像送人远去，名为饯春。崔骃在赋里说：“迎夏之首，末春之垂。”吴藕汀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《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》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诗也说：“无可奈何春去也，且将樱笋饯春归。”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2539" y="-1772372"/>
            <a:ext cx="5484718" cy="731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35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cs typeface="+mn-ea"/>
                <a:sym typeface="+mn-lt"/>
              </a:rPr>
              <a:t>立夏风俗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cs typeface="+mn-ea"/>
                <a:sym typeface="+mn-lt"/>
              </a:rPr>
              <a:t>斗蛋</a:t>
            </a:r>
          </a:p>
        </p:txBody>
      </p:sp>
      <p:sp>
        <p:nvSpPr>
          <p:cNvPr id="3" name="矩形 2"/>
          <p:cNvSpPr/>
          <p:nvPr/>
        </p:nvSpPr>
        <p:spPr>
          <a:xfrm>
            <a:off x="4651447" y="2142490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家家户户煮好囫囵蛋（鸡蛋带壳清煮，不能破损），用冷水浸上数分钟之后再套上早已编织好的丝网袋，挂于孩子颈上。孩子们便三五成群，进行斗蛋游戏。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蛋分两端，尖者为头，圆者为尾。斗蛋时蛋头斗蛋头，蛋尾击蛋尾。一个一个斗过去，破者认输，最后分出高低。蛋头胜者为第一，蛋称大王；蛋尾胜者为第二，蛋称小王或二王。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066" y="1262743"/>
            <a:ext cx="5154790" cy="452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58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cs typeface="+mn-ea"/>
                <a:sym typeface="+mn-lt"/>
              </a:rPr>
              <a:t>立夏风俗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cs typeface="+mn-ea"/>
                <a:sym typeface="+mn-lt"/>
              </a:rPr>
              <a:t>秤人</a:t>
            </a:r>
          </a:p>
        </p:txBody>
      </p:sp>
      <p:sp>
        <p:nvSpPr>
          <p:cNvPr id="3" name="矩形 2"/>
          <p:cNvSpPr/>
          <p:nvPr/>
        </p:nvSpPr>
        <p:spPr>
          <a:xfrm>
            <a:off x="5658852" y="2130460"/>
            <a:ext cx="6096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立夏吃罢中饭还有秤人的习俗。人们在村口或台门里挂起一杆大木秤，秤钩悬一根凳子，大家轮流坐到凳子上面秤人。司秤人一面打秤花，一面讲着吉利话。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秤老人要说“秤花八十七，活到九十一”。秤姑娘说“一百零五斤，员外人家找上门。勿肯勿肯偏勿肯，状元公子有缘分。”秤小孩则说“秤花一打二十三，小官人长大会出山。七品县官勿犯难，三公九卿也好攀”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2775" y="798286"/>
            <a:ext cx="4249428" cy="566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2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088AEBA-C4BF-419F-9312-0EAE335C71E2}"/>
              </a:ext>
            </a:extLst>
          </p:cNvPr>
          <p:cNvGrpSpPr/>
          <p:nvPr/>
        </p:nvGrpSpPr>
        <p:grpSpPr>
          <a:xfrm>
            <a:off x="3667254" y="1759768"/>
            <a:ext cx="4364006" cy="1625997"/>
            <a:chOff x="4181078" y="2035540"/>
            <a:chExt cx="4364006" cy="1625997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10E7DBE5-15CB-4E4F-AA34-A3708413EB30}"/>
                </a:ext>
              </a:extLst>
            </p:cNvPr>
            <p:cNvGrpSpPr/>
            <p:nvPr/>
          </p:nvGrpSpPr>
          <p:grpSpPr>
            <a:xfrm>
              <a:off x="4562546" y="2035540"/>
              <a:ext cx="942579" cy="942579"/>
              <a:chOff x="4417403" y="2068223"/>
              <a:chExt cx="1142434" cy="1142434"/>
            </a:xfrm>
          </p:grpSpPr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C08A5A91-78B8-439F-9E88-5EBABDADCFF5}"/>
                  </a:ext>
                </a:extLst>
              </p:cNvPr>
              <p:cNvSpPr/>
              <p:nvPr/>
            </p:nvSpPr>
            <p:spPr>
              <a:xfrm>
                <a:off x="4417403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BBFE8EE9-E91D-417B-B063-A8BE460724DC}"/>
                  </a:ext>
                </a:extLst>
              </p:cNvPr>
              <p:cNvCxnSpPr>
                <a:stCxn id="29" idx="0"/>
                <a:endCxn id="29" idx="2"/>
              </p:cNvCxnSpPr>
              <p:nvPr/>
            </p:nvCxnSpPr>
            <p:spPr>
              <a:xfrm>
                <a:off x="4988620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EBC1A810-4AAF-4D89-93CC-2B724EDA2085}"/>
                  </a:ext>
                </a:extLst>
              </p:cNvPr>
              <p:cNvCxnSpPr>
                <a:stCxn id="29" idx="1"/>
                <a:endCxn id="29" idx="3"/>
              </p:cNvCxnSpPr>
              <p:nvPr/>
            </p:nvCxnSpPr>
            <p:spPr>
              <a:xfrm>
                <a:off x="4417403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B1217C3C-55C5-4A83-8D93-B521AA733067}"/>
                  </a:ext>
                </a:extLst>
              </p:cNvPr>
              <p:cNvCxnSpPr/>
              <p:nvPr/>
            </p:nvCxnSpPr>
            <p:spPr>
              <a:xfrm>
                <a:off x="4417403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FDB20BBB-5B7E-46C5-B01A-077A0C97D8D5}"/>
                  </a:ext>
                </a:extLst>
              </p:cNvPr>
              <p:cNvCxnSpPr/>
              <p:nvPr/>
            </p:nvCxnSpPr>
            <p:spPr>
              <a:xfrm flipH="1">
                <a:off x="4417403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0E3F5244-0912-48A4-BD72-DF2433969173}"/>
                </a:ext>
              </a:extLst>
            </p:cNvPr>
            <p:cNvGrpSpPr/>
            <p:nvPr/>
          </p:nvGrpSpPr>
          <p:grpSpPr>
            <a:xfrm>
              <a:off x="5910560" y="2035540"/>
              <a:ext cx="942579" cy="942579"/>
              <a:chOff x="5765417" y="2068223"/>
              <a:chExt cx="1142434" cy="1142434"/>
            </a:xfrm>
          </p:grpSpPr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5EC8242F-5CEF-4442-AB71-B5FDD4A4BD19}"/>
                  </a:ext>
                </a:extLst>
              </p:cNvPr>
              <p:cNvSpPr/>
              <p:nvPr/>
            </p:nvSpPr>
            <p:spPr>
              <a:xfrm>
                <a:off x="5765417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F009FEB2-497B-44B3-92AD-000B9CC420A9}"/>
                  </a:ext>
                </a:extLst>
              </p:cNvPr>
              <p:cNvCxnSpPr>
                <a:stCxn id="24" idx="0"/>
                <a:endCxn id="24" idx="2"/>
              </p:cNvCxnSpPr>
              <p:nvPr/>
            </p:nvCxnSpPr>
            <p:spPr>
              <a:xfrm>
                <a:off x="6336634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6FF48F28-07CF-4259-B712-DEEC850F568F}"/>
                  </a:ext>
                </a:extLst>
              </p:cNvPr>
              <p:cNvCxnSpPr>
                <a:stCxn id="24" idx="1"/>
                <a:endCxn id="24" idx="3"/>
              </p:cNvCxnSpPr>
              <p:nvPr/>
            </p:nvCxnSpPr>
            <p:spPr>
              <a:xfrm>
                <a:off x="5765417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66B7DA1C-E786-45E7-9DC7-0304CA322CE8}"/>
                  </a:ext>
                </a:extLst>
              </p:cNvPr>
              <p:cNvCxnSpPr/>
              <p:nvPr/>
            </p:nvCxnSpPr>
            <p:spPr>
              <a:xfrm>
                <a:off x="576541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48B7A802-ECFD-42DB-94E0-9F02450603EC}"/>
                  </a:ext>
                </a:extLst>
              </p:cNvPr>
              <p:cNvCxnSpPr/>
              <p:nvPr/>
            </p:nvCxnSpPr>
            <p:spPr>
              <a:xfrm flipH="1">
                <a:off x="576541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3F66E74D-2272-405C-A7B9-E0097D4F5A3F}"/>
                </a:ext>
              </a:extLst>
            </p:cNvPr>
            <p:cNvGrpSpPr/>
            <p:nvPr/>
          </p:nvGrpSpPr>
          <p:grpSpPr>
            <a:xfrm>
              <a:off x="7252850" y="2035540"/>
              <a:ext cx="942579" cy="942579"/>
              <a:chOff x="7107707" y="2068223"/>
              <a:chExt cx="1142434" cy="1142434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88604042-2B2F-4C9A-936C-166214CB31C2}"/>
                  </a:ext>
                </a:extLst>
              </p:cNvPr>
              <p:cNvSpPr/>
              <p:nvPr/>
            </p:nvSpPr>
            <p:spPr>
              <a:xfrm>
                <a:off x="7107707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ACD90963-1EE3-498B-ACC3-2D1D5F0F97CD}"/>
                  </a:ext>
                </a:extLst>
              </p:cNvPr>
              <p:cNvCxnSpPr>
                <a:stCxn id="19" idx="0"/>
                <a:endCxn id="19" idx="2"/>
              </p:cNvCxnSpPr>
              <p:nvPr/>
            </p:nvCxnSpPr>
            <p:spPr>
              <a:xfrm>
                <a:off x="7678924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2FE83389-4E4C-427F-A0D4-803418F80C45}"/>
                  </a:ext>
                </a:extLst>
              </p:cNvPr>
              <p:cNvCxnSpPr>
                <a:stCxn id="19" idx="1"/>
                <a:endCxn id="19" idx="3"/>
              </p:cNvCxnSpPr>
              <p:nvPr/>
            </p:nvCxnSpPr>
            <p:spPr>
              <a:xfrm>
                <a:off x="7107707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23E00C73-BDC3-42B4-B155-8647C6AFF872}"/>
                  </a:ext>
                </a:extLst>
              </p:cNvPr>
              <p:cNvCxnSpPr/>
              <p:nvPr/>
            </p:nvCxnSpPr>
            <p:spPr>
              <a:xfrm>
                <a:off x="710770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59EC17C3-9460-4BA8-A3E8-C12B9D6832B6}"/>
                  </a:ext>
                </a:extLst>
              </p:cNvPr>
              <p:cNvCxnSpPr/>
              <p:nvPr/>
            </p:nvCxnSpPr>
            <p:spPr>
              <a:xfrm flipH="1">
                <a:off x="710770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sp>
          <p:nvSpPr>
            <p:cNvPr id="15" name="标题 1">
              <a:extLst>
                <a:ext uri="{FF2B5EF4-FFF2-40B4-BE49-F238E27FC236}">
                  <a16:creationId xmlns="" xmlns:a16="http://schemas.microsoft.com/office/drawing/2014/main" id="{23683066-B15A-40EE-AF9D-311B9EC195EF}"/>
                </a:ext>
              </a:extLst>
            </p:cNvPr>
            <p:cNvSpPr txBox="1">
              <a:spLocks/>
            </p:cNvSpPr>
            <p:nvPr/>
          </p:nvSpPr>
          <p:spPr>
            <a:xfrm>
              <a:off x="4575404" y="2135468"/>
              <a:ext cx="939800" cy="7429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第</a:t>
              </a:r>
              <a:endPara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标题 1">
              <a:extLst>
                <a:ext uri="{FF2B5EF4-FFF2-40B4-BE49-F238E27FC236}">
                  <a16:creationId xmlns="" xmlns:a16="http://schemas.microsoft.com/office/drawing/2014/main" id="{E7AA0FF6-6872-42E0-AC8A-763515EF418E}"/>
                </a:ext>
              </a:extLst>
            </p:cNvPr>
            <p:cNvSpPr txBox="1">
              <a:spLocks/>
            </p:cNvSpPr>
            <p:nvPr/>
          </p:nvSpPr>
          <p:spPr>
            <a:xfrm>
              <a:off x="5893181" y="2135468"/>
              <a:ext cx="939800" cy="7427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17" name="标题 1">
              <a:extLst>
                <a:ext uri="{FF2B5EF4-FFF2-40B4-BE49-F238E27FC236}">
                  <a16:creationId xmlns="" xmlns:a16="http://schemas.microsoft.com/office/drawing/2014/main" id="{84CB8F03-B0C8-477D-8500-3F8AE3CBDF26}"/>
                </a:ext>
              </a:extLst>
            </p:cNvPr>
            <p:cNvSpPr txBox="1">
              <a:spLocks/>
            </p:cNvSpPr>
            <p:nvPr/>
          </p:nvSpPr>
          <p:spPr>
            <a:xfrm>
              <a:off x="7255629" y="2135468"/>
              <a:ext cx="939800" cy="7427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章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F0A0F652-A470-4158-8E80-E0F5126C605E}"/>
                </a:ext>
              </a:extLst>
            </p:cNvPr>
            <p:cNvSpPr/>
            <p:nvPr/>
          </p:nvSpPr>
          <p:spPr bwMode="auto">
            <a:xfrm>
              <a:off x="4181078" y="3196463"/>
              <a:ext cx="4364006" cy="465074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立夏养生</a:t>
              </a:r>
            </a:p>
          </p:txBody>
        </p:sp>
      </p:grpSp>
      <p:sp>
        <p:nvSpPr>
          <p:cNvPr id="34" name="矩形 6">
            <a:extLst>
              <a:ext uri="{FF2B5EF4-FFF2-40B4-BE49-F238E27FC236}">
                <a16:creationId xmlns="" xmlns:a16="http://schemas.microsoft.com/office/drawing/2014/main" id="{56F686FA-E6D7-4EA9-8468-8BD6F2797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1929" y="3788853"/>
            <a:ext cx="2954655" cy="9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217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斗指西北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维为立夏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万物至此皆长大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故名立夏也。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812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立夏养生</a:t>
            </a:r>
          </a:p>
        </p:txBody>
      </p:sp>
      <p:sp>
        <p:nvSpPr>
          <p:cNvPr id="3" name="矩形 2"/>
          <p:cNvSpPr/>
          <p:nvPr/>
        </p:nvSpPr>
        <p:spPr>
          <a:xfrm>
            <a:off x="5520085" y="2108533"/>
            <a:ext cx="6096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立夏以后，天气转热，暑易入心。因此，人们要重视精神的调养，加强对心脏的保养，要有意识地进行精神调养，保持神清气和、心情愉快的状态，切忌大悲大喜，以免伤心、伤身、伤神。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立夏之后，天气逐渐转热，饮食宜清淡，应以易消化、富含维生素的食物为主，大鱼大肉和油腻辛辣的食物要少吃。平时多吃蔬菜、水果及粗粮。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63" y="566057"/>
            <a:ext cx="6182458" cy="618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立夏养生</a:t>
            </a:r>
          </a:p>
        </p:txBody>
      </p:sp>
      <p:sp>
        <p:nvSpPr>
          <p:cNvPr id="3" name="矩形 2"/>
          <p:cNvSpPr/>
          <p:nvPr/>
        </p:nvSpPr>
        <p:spPr>
          <a:xfrm>
            <a:off x="1474802" y="1815223"/>
            <a:ext cx="636367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饮食宜清淡忌油腻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中医认为“立夏”后阳气上升，天气逐渐升温，如果此时人们还多吃些油腻，或是易上火的食物，就会造成身体内、外皆热，而出现上火的痤疮、口腔溃疡、便秘等病症。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“立夏”以后饮食原则是“春夏养阳”，养阳重在“养心”。养心可以多喝牛奶，多吃豆制品、鸡肉、瘦肉等，既能补充营养，又可达到强心的作用。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平时多吃蔬菜、水果及粗粮，可增加纤维素、维生素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和维生素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B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族的供给，能起到预防动脉硬化的作用。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2764" y="-43543"/>
            <a:ext cx="4896786" cy="652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98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立夏养生</a:t>
            </a:r>
          </a:p>
        </p:txBody>
      </p:sp>
      <p:sp>
        <p:nvSpPr>
          <p:cNvPr id="3" name="矩形 2"/>
          <p:cNvSpPr/>
          <p:nvPr/>
        </p:nvSpPr>
        <p:spPr>
          <a:xfrm>
            <a:off x="906379" y="1859340"/>
            <a:ext cx="60960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“静养”消除烦躁不安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立夏养生还应重视的一点就是重视“静养”。立夏后人们易感到烦躁不安，随着气温的逐渐升高，人们极易烦躁不安，好发脾气。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这是因为气温过高加剧了人们的紧张心理，使人们心火过旺所致。因此立夏养生要做到“戒怒戒躁”，切忌大喜大怒，要保持精神安静，情志开怀，心情舒畅，安闲自乐，笑口常开。还可多做静一些的文体活动，如绘画、钓鱼、书法、下棋、种花等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7570" y="1458695"/>
            <a:ext cx="485775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37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立夏养生</a:t>
            </a:r>
          </a:p>
        </p:txBody>
      </p:sp>
      <p:sp>
        <p:nvSpPr>
          <p:cNvPr id="3" name="矩形 2"/>
          <p:cNvSpPr/>
          <p:nvPr/>
        </p:nvSpPr>
        <p:spPr>
          <a:xfrm>
            <a:off x="941019" y="1428072"/>
            <a:ext cx="6096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起居晚睡早起，避免贪凉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气候逐渐炎热，但是北方天气仍然不够稳定，还会出现荫晴交替、冷暖变化的情况。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所以必须注意随时增减衣服。虽说夏季到来了，天气逐渐炎热，温度明显升高，但此时早晚仍比较凉，日夜温差仍较大，早晚要适当添衣。另外进入立夏后，昼长夜短更明显，此时顺应自然界阳盛荫虚的变化。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睡眠方面也应相对“晚睡”、“早起”，以接受天地的清明之气，但仍应注意睡好“子午觉”，尤其要适当午睡，以保证饱满的精神状态以及充足的体力。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2528" y="1556493"/>
            <a:ext cx="3988396" cy="399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9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12828" y="829356"/>
            <a:ext cx="1200329" cy="186204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目 录</a:t>
            </a:r>
          </a:p>
        </p:txBody>
      </p:sp>
      <p:sp>
        <p:nvSpPr>
          <p:cNvPr id="3" name="矩形 2"/>
          <p:cNvSpPr/>
          <p:nvPr/>
        </p:nvSpPr>
        <p:spPr>
          <a:xfrm>
            <a:off x="5998723" y="1175326"/>
            <a:ext cx="3495779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立夏节气</a:t>
            </a:r>
          </a:p>
        </p:txBody>
      </p:sp>
      <p:sp>
        <p:nvSpPr>
          <p:cNvPr id="4" name="椭圆 3"/>
          <p:cNvSpPr/>
          <p:nvPr/>
        </p:nvSpPr>
        <p:spPr>
          <a:xfrm>
            <a:off x="4691829" y="2158470"/>
            <a:ext cx="754021" cy="754021"/>
          </a:xfrm>
          <a:prstGeom prst="ellipse">
            <a:avLst/>
          </a:prstGeom>
          <a:solidFill>
            <a:srgbClr val="4B5B52"/>
          </a:solidFill>
          <a:ln w="25400">
            <a:noFill/>
          </a:ln>
          <a:effectLst>
            <a:outerShdw blurRad="63500" dist="50800" sx="102000" sy="1020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</a:p>
        </p:txBody>
      </p:sp>
      <p:sp>
        <p:nvSpPr>
          <p:cNvPr id="5" name="矩形 4"/>
          <p:cNvSpPr/>
          <p:nvPr/>
        </p:nvSpPr>
        <p:spPr>
          <a:xfrm>
            <a:off x="5998723" y="2222712"/>
            <a:ext cx="3495779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立夏习俗</a:t>
            </a:r>
          </a:p>
        </p:txBody>
      </p:sp>
      <p:sp>
        <p:nvSpPr>
          <p:cNvPr id="6" name="椭圆 5"/>
          <p:cNvSpPr/>
          <p:nvPr/>
        </p:nvSpPr>
        <p:spPr>
          <a:xfrm>
            <a:off x="4691829" y="3205856"/>
            <a:ext cx="754021" cy="754021"/>
          </a:xfrm>
          <a:prstGeom prst="ellipse">
            <a:avLst/>
          </a:prstGeom>
          <a:solidFill>
            <a:srgbClr val="CAAE91"/>
          </a:solidFill>
          <a:ln w="25400">
            <a:noFill/>
          </a:ln>
          <a:effectLst>
            <a:outerShdw blurRad="63500" dist="50800" sx="102000" sy="1020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</a:p>
        </p:txBody>
      </p:sp>
      <p:sp>
        <p:nvSpPr>
          <p:cNvPr id="7" name="矩形 6"/>
          <p:cNvSpPr/>
          <p:nvPr/>
        </p:nvSpPr>
        <p:spPr>
          <a:xfrm>
            <a:off x="5998723" y="3270098"/>
            <a:ext cx="3495779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立夏养生</a:t>
            </a:r>
          </a:p>
        </p:txBody>
      </p:sp>
      <p:sp>
        <p:nvSpPr>
          <p:cNvPr id="8" name="椭圆 7"/>
          <p:cNvSpPr/>
          <p:nvPr/>
        </p:nvSpPr>
        <p:spPr>
          <a:xfrm>
            <a:off x="4691829" y="4253242"/>
            <a:ext cx="754021" cy="754021"/>
          </a:xfrm>
          <a:prstGeom prst="ellipse">
            <a:avLst/>
          </a:prstGeom>
          <a:solidFill>
            <a:srgbClr val="4B5B52"/>
          </a:solidFill>
          <a:ln w="25400">
            <a:noFill/>
          </a:ln>
          <a:effectLst>
            <a:outerShdw blurRad="63500" dist="50800" sx="102000" sy="1020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</a:p>
        </p:txBody>
      </p:sp>
      <p:sp>
        <p:nvSpPr>
          <p:cNvPr id="9" name="矩形 8"/>
          <p:cNvSpPr/>
          <p:nvPr/>
        </p:nvSpPr>
        <p:spPr>
          <a:xfrm>
            <a:off x="5998723" y="4349498"/>
            <a:ext cx="3495779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古诗话立夏</a:t>
            </a:r>
          </a:p>
        </p:txBody>
      </p:sp>
      <p:sp>
        <p:nvSpPr>
          <p:cNvPr id="10" name="椭圆 9"/>
          <p:cNvSpPr/>
          <p:nvPr/>
        </p:nvSpPr>
        <p:spPr>
          <a:xfrm>
            <a:off x="4691829" y="1096750"/>
            <a:ext cx="754021" cy="754021"/>
          </a:xfrm>
          <a:prstGeom prst="ellipse">
            <a:avLst/>
          </a:prstGeom>
          <a:solidFill>
            <a:srgbClr val="CAAE91"/>
          </a:solidFill>
          <a:ln w="25400">
            <a:noFill/>
          </a:ln>
          <a:effectLst>
            <a:outerShdw blurRad="63500" dist="50800" sx="102000" sy="1020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593584" y="2361460"/>
            <a:ext cx="13671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5F5F5"/>
                </a:solidFill>
              </a:rPr>
              <a:t>https://www.ypppt.com/</a:t>
            </a:r>
            <a:endParaRPr lang="zh-CN" altLang="en-US" sz="700" dirty="0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A4D3670D-309E-4C88-ACE9-A6C7A092991E}"/>
              </a:ext>
            </a:extLst>
          </p:cNvPr>
          <p:cNvGrpSpPr/>
          <p:nvPr/>
        </p:nvGrpSpPr>
        <p:grpSpPr>
          <a:xfrm>
            <a:off x="3681769" y="1774283"/>
            <a:ext cx="4364006" cy="1625997"/>
            <a:chOff x="4181078" y="2035540"/>
            <a:chExt cx="4364006" cy="1625997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BFE72D47-00B6-448F-82A9-612BF65D2F73}"/>
                </a:ext>
              </a:extLst>
            </p:cNvPr>
            <p:cNvGrpSpPr/>
            <p:nvPr/>
          </p:nvGrpSpPr>
          <p:grpSpPr>
            <a:xfrm>
              <a:off x="4562546" y="2035540"/>
              <a:ext cx="942579" cy="942579"/>
              <a:chOff x="4417403" y="2068223"/>
              <a:chExt cx="1142434" cy="1142434"/>
            </a:xfrm>
          </p:grpSpPr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870B3228-0914-442E-9582-6C86E8D1A4C7}"/>
                  </a:ext>
                </a:extLst>
              </p:cNvPr>
              <p:cNvSpPr/>
              <p:nvPr/>
            </p:nvSpPr>
            <p:spPr>
              <a:xfrm>
                <a:off x="4417403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0C4E90AB-5305-44AC-92B2-4DA74A6504DA}"/>
                  </a:ext>
                </a:extLst>
              </p:cNvPr>
              <p:cNvCxnSpPr>
                <a:stCxn id="29" idx="0"/>
                <a:endCxn id="29" idx="2"/>
              </p:cNvCxnSpPr>
              <p:nvPr/>
            </p:nvCxnSpPr>
            <p:spPr>
              <a:xfrm>
                <a:off x="4988620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1B693741-E0B9-4C35-A801-277829FB2768}"/>
                  </a:ext>
                </a:extLst>
              </p:cNvPr>
              <p:cNvCxnSpPr>
                <a:stCxn id="29" idx="1"/>
                <a:endCxn id="29" idx="3"/>
              </p:cNvCxnSpPr>
              <p:nvPr/>
            </p:nvCxnSpPr>
            <p:spPr>
              <a:xfrm>
                <a:off x="4417403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962DBA79-2B98-4EC0-9315-DA2EC2DC8EE8}"/>
                  </a:ext>
                </a:extLst>
              </p:cNvPr>
              <p:cNvCxnSpPr/>
              <p:nvPr/>
            </p:nvCxnSpPr>
            <p:spPr>
              <a:xfrm>
                <a:off x="4417403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93E22D66-E428-4708-B7AD-C425A67F1991}"/>
                  </a:ext>
                </a:extLst>
              </p:cNvPr>
              <p:cNvCxnSpPr/>
              <p:nvPr/>
            </p:nvCxnSpPr>
            <p:spPr>
              <a:xfrm flipH="1">
                <a:off x="4417403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70A8E00A-5946-4A81-9888-299D883D6CB6}"/>
                </a:ext>
              </a:extLst>
            </p:cNvPr>
            <p:cNvGrpSpPr/>
            <p:nvPr/>
          </p:nvGrpSpPr>
          <p:grpSpPr>
            <a:xfrm>
              <a:off x="5910560" y="2035540"/>
              <a:ext cx="942579" cy="942579"/>
              <a:chOff x="5765417" y="2068223"/>
              <a:chExt cx="1142434" cy="1142434"/>
            </a:xfrm>
          </p:grpSpPr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33AAFB96-40A8-44B2-BD74-A5EC59400AF2}"/>
                  </a:ext>
                </a:extLst>
              </p:cNvPr>
              <p:cNvSpPr/>
              <p:nvPr/>
            </p:nvSpPr>
            <p:spPr>
              <a:xfrm>
                <a:off x="5765417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A120D58B-77FE-447E-A8B2-E539C1498B51}"/>
                  </a:ext>
                </a:extLst>
              </p:cNvPr>
              <p:cNvCxnSpPr>
                <a:stCxn id="24" idx="0"/>
                <a:endCxn id="24" idx="2"/>
              </p:cNvCxnSpPr>
              <p:nvPr/>
            </p:nvCxnSpPr>
            <p:spPr>
              <a:xfrm>
                <a:off x="6336634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09AC05C5-94E9-4C17-8E8E-2B11244A80CF}"/>
                  </a:ext>
                </a:extLst>
              </p:cNvPr>
              <p:cNvCxnSpPr>
                <a:stCxn id="24" idx="1"/>
                <a:endCxn id="24" idx="3"/>
              </p:cNvCxnSpPr>
              <p:nvPr/>
            </p:nvCxnSpPr>
            <p:spPr>
              <a:xfrm>
                <a:off x="5765417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4BD4309A-6118-42C0-8E1D-FF6E66B7EC7A}"/>
                  </a:ext>
                </a:extLst>
              </p:cNvPr>
              <p:cNvCxnSpPr/>
              <p:nvPr/>
            </p:nvCxnSpPr>
            <p:spPr>
              <a:xfrm>
                <a:off x="576541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EDFACD67-8285-4AAE-9235-34723F5B5B41}"/>
                  </a:ext>
                </a:extLst>
              </p:cNvPr>
              <p:cNvCxnSpPr/>
              <p:nvPr/>
            </p:nvCxnSpPr>
            <p:spPr>
              <a:xfrm flipH="1">
                <a:off x="576541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279CDEB-B9A8-4B82-B268-6AD291A3E4C4}"/>
                </a:ext>
              </a:extLst>
            </p:cNvPr>
            <p:cNvGrpSpPr/>
            <p:nvPr/>
          </p:nvGrpSpPr>
          <p:grpSpPr>
            <a:xfrm>
              <a:off x="7252850" y="2035540"/>
              <a:ext cx="942579" cy="942579"/>
              <a:chOff x="7107707" y="2068223"/>
              <a:chExt cx="1142434" cy="1142434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BB4861CD-020E-43BE-A386-1BAD12111A67}"/>
                  </a:ext>
                </a:extLst>
              </p:cNvPr>
              <p:cNvSpPr/>
              <p:nvPr/>
            </p:nvSpPr>
            <p:spPr>
              <a:xfrm>
                <a:off x="7107707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0" name="稻壳优创意 19">
                <a:extLst>
                  <a:ext uri="{FF2B5EF4-FFF2-40B4-BE49-F238E27FC236}">
                    <a16:creationId xmlns="" xmlns:a16="http://schemas.microsoft.com/office/drawing/2014/main" id="{F44681F4-DA74-42C0-AC07-DB7958599BF3}"/>
                  </a:ext>
                </a:extLst>
              </p:cNvPr>
              <p:cNvCxnSpPr>
                <a:stCxn id="19" idx="0"/>
                <a:endCxn id="19" idx="2"/>
              </p:cNvCxnSpPr>
              <p:nvPr/>
            </p:nvCxnSpPr>
            <p:spPr>
              <a:xfrm>
                <a:off x="7678924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C7DED12C-EC47-4715-AE05-9888818B9ABB}"/>
                  </a:ext>
                </a:extLst>
              </p:cNvPr>
              <p:cNvCxnSpPr>
                <a:stCxn id="19" idx="1"/>
                <a:endCxn id="19" idx="3"/>
              </p:cNvCxnSpPr>
              <p:nvPr/>
            </p:nvCxnSpPr>
            <p:spPr>
              <a:xfrm>
                <a:off x="7107707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6E44798A-1F0E-4EA4-ABB7-CE3666359375}"/>
                  </a:ext>
                </a:extLst>
              </p:cNvPr>
              <p:cNvCxnSpPr/>
              <p:nvPr/>
            </p:nvCxnSpPr>
            <p:spPr>
              <a:xfrm>
                <a:off x="710770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93DEDD7E-A14D-406C-B39C-187EB27DB156}"/>
                  </a:ext>
                </a:extLst>
              </p:cNvPr>
              <p:cNvCxnSpPr/>
              <p:nvPr/>
            </p:nvCxnSpPr>
            <p:spPr>
              <a:xfrm flipH="1">
                <a:off x="710770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sp>
          <p:nvSpPr>
            <p:cNvPr id="15" name="标题 1">
              <a:extLst>
                <a:ext uri="{FF2B5EF4-FFF2-40B4-BE49-F238E27FC236}">
                  <a16:creationId xmlns="" xmlns:a16="http://schemas.microsoft.com/office/drawing/2014/main" id="{D196915F-42CA-4826-BAAB-CC7E1E33BCAE}"/>
                </a:ext>
              </a:extLst>
            </p:cNvPr>
            <p:cNvSpPr txBox="1">
              <a:spLocks/>
            </p:cNvSpPr>
            <p:nvPr/>
          </p:nvSpPr>
          <p:spPr>
            <a:xfrm>
              <a:off x="4575404" y="2135468"/>
              <a:ext cx="939800" cy="7429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第</a:t>
              </a:r>
              <a:endPara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标题 1">
              <a:extLst>
                <a:ext uri="{FF2B5EF4-FFF2-40B4-BE49-F238E27FC236}">
                  <a16:creationId xmlns="" xmlns:a16="http://schemas.microsoft.com/office/drawing/2014/main" id="{FF6A52D6-3545-44AC-8BE4-834DA0C0ADE4}"/>
                </a:ext>
              </a:extLst>
            </p:cNvPr>
            <p:cNvSpPr txBox="1">
              <a:spLocks/>
            </p:cNvSpPr>
            <p:nvPr/>
          </p:nvSpPr>
          <p:spPr>
            <a:xfrm>
              <a:off x="5893181" y="2135468"/>
              <a:ext cx="939800" cy="7427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17" name="标题 1">
              <a:extLst>
                <a:ext uri="{FF2B5EF4-FFF2-40B4-BE49-F238E27FC236}">
                  <a16:creationId xmlns="" xmlns:a16="http://schemas.microsoft.com/office/drawing/2014/main" id="{F0424BEB-3997-4692-BABC-DF10858F75B0}"/>
                </a:ext>
              </a:extLst>
            </p:cNvPr>
            <p:cNvSpPr txBox="1">
              <a:spLocks/>
            </p:cNvSpPr>
            <p:nvPr/>
          </p:nvSpPr>
          <p:spPr>
            <a:xfrm>
              <a:off x="7255629" y="2135468"/>
              <a:ext cx="939800" cy="7427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章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97A1BB28-AACA-48D7-A050-94EE529DF512}"/>
                </a:ext>
              </a:extLst>
            </p:cNvPr>
            <p:cNvSpPr/>
            <p:nvPr/>
          </p:nvSpPr>
          <p:spPr bwMode="auto">
            <a:xfrm>
              <a:off x="4181078" y="3196463"/>
              <a:ext cx="4364006" cy="465074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古诗话立夏</a:t>
              </a:r>
            </a:p>
          </p:txBody>
        </p:sp>
      </p:grpSp>
      <p:sp>
        <p:nvSpPr>
          <p:cNvPr id="34" name="矩形 6">
            <a:extLst>
              <a:ext uri="{FF2B5EF4-FFF2-40B4-BE49-F238E27FC236}">
                <a16:creationId xmlns="" xmlns:a16="http://schemas.microsoft.com/office/drawing/2014/main" id="{6BE8ED12-F2A7-425D-9041-9C13C1B62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6444" y="3803368"/>
            <a:ext cx="2954655" cy="9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217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斗指西北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维为立夏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万物至此皆长大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故名立夏也。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931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古诗话立夏</a:t>
            </a:r>
          </a:p>
        </p:txBody>
      </p:sp>
      <p:sp>
        <p:nvSpPr>
          <p:cNvPr id="5" name="矩形 4"/>
          <p:cNvSpPr/>
          <p:nvPr/>
        </p:nvSpPr>
        <p:spPr>
          <a:xfrm>
            <a:off x="595086" y="2299665"/>
            <a:ext cx="43828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（左河水）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南国似暑北国春，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绿秀江淮万木荫。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时病时虫人撒药，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忽寒忽热药搪人。</a:t>
            </a:r>
          </a:p>
        </p:txBody>
      </p:sp>
      <p:sp>
        <p:nvSpPr>
          <p:cNvPr id="6" name="矩形 5"/>
          <p:cNvSpPr/>
          <p:nvPr/>
        </p:nvSpPr>
        <p:spPr>
          <a:xfrm>
            <a:off x="7224300" y="2299665"/>
            <a:ext cx="445150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初夏绝句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宋代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】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陆游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纷纷红紫已成尘，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布谷声中夏令新。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夹路桑麻行不尽，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始知身是太平人。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43B60B8-CB47-414C-9A70-AA68802E84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8429" y="1393372"/>
            <a:ext cx="4187370" cy="418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31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古诗话立夏</a:t>
            </a:r>
          </a:p>
        </p:txBody>
      </p:sp>
      <p:sp>
        <p:nvSpPr>
          <p:cNvPr id="5" name="矩形 4"/>
          <p:cNvSpPr/>
          <p:nvPr/>
        </p:nvSpPr>
        <p:spPr>
          <a:xfrm>
            <a:off x="7596515" y="2073307"/>
            <a:ext cx="327017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《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》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宋代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】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陆游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赤帜插城扉，东君整驾归。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泥新巢燕闹，花尽蜜蜂稀。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槐柳阴初密，帘栊暑尚微。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日斜汤沐罢，熟练试单衣。</a:t>
            </a:r>
          </a:p>
        </p:txBody>
      </p:sp>
      <p:sp>
        <p:nvSpPr>
          <p:cNvPr id="6" name="矩形 5"/>
          <p:cNvSpPr/>
          <p:nvPr/>
        </p:nvSpPr>
        <p:spPr>
          <a:xfrm>
            <a:off x="1169316" y="2073307"/>
            <a:ext cx="378884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《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立夏日忆京师诸弟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》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唐代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】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韦应物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改序念芳辰，烦襟倦日永。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夏木已成阴，公门昼恒静。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长风始飘阁，叠云才吐岭。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坐想离居人，还当惜徂景。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13407B9-9EA1-44D9-95A2-7F63F8EB18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629" y="453572"/>
            <a:ext cx="6008914" cy="600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53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古诗话立夏</a:t>
            </a:r>
          </a:p>
        </p:txBody>
      </p:sp>
      <p:sp>
        <p:nvSpPr>
          <p:cNvPr id="5" name="矩形 4"/>
          <p:cNvSpPr/>
          <p:nvPr/>
        </p:nvSpPr>
        <p:spPr>
          <a:xfrm>
            <a:off x="7355846" y="2243512"/>
            <a:ext cx="40189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《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初夏即事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》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宋代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】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王安石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石梁茅屋有弯碕，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流水溅溅度两陂。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晴日暖风生麦气，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绿阴幽草胜花时。</a:t>
            </a:r>
          </a:p>
        </p:txBody>
      </p:sp>
      <p:sp>
        <p:nvSpPr>
          <p:cNvPr id="6" name="矩形 5"/>
          <p:cNvSpPr/>
          <p:nvPr/>
        </p:nvSpPr>
        <p:spPr>
          <a:xfrm>
            <a:off x="765630" y="2243512"/>
            <a:ext cx="40867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《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立夏五首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》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（其一）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宋代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】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方回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吾家正对紫阳山，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南向宜添屋数间。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百岁十分已过八，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只消无事守穷闲。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FE1792B-9020-4994-A80B-FCC11C4365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1600" y="1161144"/>
            <a:ext cx="4640944" cy="464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3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4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34C0C467-5D6C-4C0D-8D94-AA1766AF6441}"/>
              </a:ext>
            </a:extLst>
          </p:cNvPr>
          <p:cNvGrpSpPr/>
          <p:nvPr/>
        </p:nvGrpSpPr>
        <p:grpSpPr>
          <a:xfrm>
            <a:off x="3580169" y="1737173"/>
            <a:ext cx="4364006" cy="1625997"/>
            <a:chOff x="4181078" y="2035540"/>
            <a:chExt cx="4364006" cy="1625997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1A5F2716-8EDE-48A0-BEBB-F5777467E50D}"/>
                </a:ext>
              </a:extLst>
            </p:cNvPr>
            <p:cNvGrpSpPr/>
            <p:nvPr/>
          </p:nvGrpSpPr>
          <p:grpSpPr>
            <a:xfrm>
              <a:off x="4562546" y="2035540"/>
              <a:ext cx="942579" cy="942579"/>
              <a:chOff x="4417403" y="2068223"/>
              <a:chExt cx="1142434" cy="1142434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188C0479-9863-42B4-838A-94B93469CA52}"/>
                  </a:ext>
                </a:extLst>
              </p:cNvPr>
              <p:cNvSpPr/>
              <p:nvPr/>
            </p:nvSpPr>
            <p:spPr>
              <a:xfrm>
                <a:off x="4417403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13" name="直接连接符 12">
                <a:extLst>
                  <a:ext uri="{FF2B5EF4-FFF2-40B4-BE49-F238E27FC236}">
                    <a16:creationId xmlns="" xmlns:a16="http://schemas.microsoft.com/office/drawing/2014/main" id="{184F1DD4-54E9-4876-BB2E-8E12982B2C2E}"/>
                  </a:ext>
                </a:extLst>
              </p:cNvPr>
              <p:cNvCxnSpPr>
                <a:stCxn id="12" idx="0"/>
                <a:endCxn id="12" idx="2"/>
              </p:cNvCxnSpPr>
              <p:nvPr/>
            </p:nvCxnSpPr>
            <p:spPr>
              <a:xfrm>
                <a:off x="4988620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4" name="直接连接符 13">
                <a:extLst>
                  <a:ext uri="{FF2B5EF4-FFF2-40B4-BE49-F238E27FC236}">
                    <a16:creationId xmlns="" xmlns:a16="http://schemas.microsoft.com/office/drawing/2014/main" id="{321B85CC-A924-4E78-AE58-B116F87C7D85}"/>
                  </a:ext>
                </a:extLst>
              </p:cNvPr>
              <p:cNvCxnSpPr>
                <a:stCxn id="12" idx="1"/>
                <a:endCxn id="12" idx="3"/>
              </p:cNvCxnSpPr>
              <p:nvPr/>
            </p:nvCxnSpPr>
            <p:spPr>
              <a:xfrm>
                <a:off x="4417403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5" name="直接连接符 14">
                <a:extLst>
                  <a:ext uri="{FF2B5EF4-FFF2-40B4-BE49-F238E27FC236}">
                    <a16:creationId xmlns="" xmlns:a16="http://schemas.microsoft.com/office/drawing/2014/main" id="{8A89213F-A1A2-4AC7-A4D5-6792D07CC7F7}"/>
                  </a:ext>
                </a:extLst>
              </p:cNvPr>
              <p:cNvCxnSpPr/>
              <p:nvPr/>
            </p:nvCxnSpPr>
            <p:spPr>
              <a:xfrm>
                <a:off x="4417403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6" name="直接连接符 15">
                <a:extLst>
                  <a:ext uri="{FF2B5EF4-FFF2-40B4-BE49-F238E27FC236}">
                    <a16:creationId xmlns="" xmlns:a16="http://schemas.microsoft.com/office/drawing/2014/main" id="{E2168101-6E2E-49CF-92C8-28B4C8B95F6D}"/>
                  </a:ext>
                </a:extLst>
              </p:cNvPr>
              <p:cNvCxnSpPr/>
              <p:nvPr/>
            </p:nvCxnSpPr>
            <p:spPr>
              <a:xfrm flipH="1">
                <a:off x="4417403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0DCFA7AB-C2D4-4B32-A3A1-C812B1C4EE61}"/>
                </a:ext>
              </a:extLst>
            </p:cNvPr>
            <p:cNvGrpSpPr/>
            <p:nvPr/>
          </p:nvGrpSpPr>
          <p:grpSpPr>
            <a:xfrm>
              <a:off x="5910560" y="2035540"/>
              <a:ext cx="942579" cy="942579"/>
              <a:chOff x="5765417" y="2068223"/>
              <a:chExt cx="1142434" cy="1142434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4BA11990-90BD-4997-A84F-4DF8696010A1}"/>
                  </a:ext>
                </a:extLst>
              </p:cNvPr>
              <p:cNvSpPr/>
              <p:nvPr/>
            </p:nvSpPr>
            <p:spPr>
              <a:xfrm>
                <a:off x="5765417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9470D1A5-3353-4609-B358-D8C94D485A91}"/>
                  </a:ext>
                </a:extLst>
              </p:cNvPr>
              <p:cNvCxnSpPr>
                <a:stCxn id="18" idx="0"/>
                <a:endCxn id="18" idx="2"/>
              </p:cNvCxnSpPr>
              <p:nvPr/>
            </p:nvCxnSpPr>
            <p:spPr>
              <a:xfrm>
                <a:off x="6336634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12416C4C-2DCA-4E40-868A-5EED303534DD}"/>
                  </a:ext>
                </a:extLst>
              </p:cNvPr>
              <p:cNvCxnSpPr>
                <a:stCxn id="18" idx="1"/>
                <a:endCxn id="18" idx="3"/>
              </p:cNvCxnSpPr>
              <p:nvPr/>
            </p:nvCxnSpPr>
            <p:spPr>
              <a:xfrm>
                <a:off x="5765417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033E4752-19BC-4A69-8610-D9D31E4ABD17}"/>
                  </a:ext>
                </a:extLst>
              </p:cNvPr>
              <p:cNvCxnSpPr/>
              <p:nvPr/>
            </p:nvCxnSpPr>
            <p:spPr>
              <a:xfrm>
                <a:off x="576541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6C6157C1-73D4-4DA3-99EC-B0962A182E2F}"/>
                  </a:ext>
                </a:extLst>
              </p:cNvPr>
              <p:cNvCxnSpPr/>
              <p:nvPr/>
            </p:nvCxnSpPr>
            <p:spPr>
              <a:xfrm flipH="1">
                <a:off x="576541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62E246F-27D7-42B0-9843-E03E6EE4A0C0}"/>
                </a:ext>
              </a:extLst>
            </p:cNvPr>
            <p:cNvGrpSpPr/>
            <p:nvPr/>
          </p:nvGrpSpPr>
          <p:grpSpPr>
            <a:xfrm>
              <a:off x="7252850" y="2035540"/>
              <a:ext cx="942579" cy="942579"/>
              <a:chOff x="7107707" y="2068223"/>
              <a:chExt cx="1142434" cy="1142434"/>
            </a:xfrm>
          </p:grpSpPr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0A8A0F1D-BFD2-48E7-94A4-EB68EF96F232}"/>
                  </a:ext>
                </a:extLst>
              </p:cNvPr>
              <p:cNvSpPr/>
              <p:nvPr/>
            </p:nvSpPr>
            <p:spPr>
              <a:xfrm>
                <a:off x="7107707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5" name="稻壳优创意 24">
                <a:extLst>
                  <a:ext uri="{FF2B5EF4-FFF2-40B4-BE49-F238E27FC236}">
                    <a16:creationId xmlns="" xmlns:a16="http://schemas.microsoft.com/office/drawing/2014/main" id="{262F5BC6-A221-4B09-BE40-1102092A346C}"/>
                  </a:ext>
                </a:extLst>
              </p:cNvPr>
              <p:cNvCxnSpPr>
                <a:stCxn id="24" idx="0"/>
                <a:endCxn id="24" idx="2"/>
              </p:cNvCxnSpPr>
              <p:nvPr/>
            </p:nvCxnSpPr>
            <p:spPr>
              <a:xfrm>
                <a:off x="7678924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89D498F9-92F1-4514-AEDD-3252979178B9}"/>
                  </a:ext>
                </a:extLst>
              </p:cNvPr>
              <p:cNvCxnSpPr>
                <a:stCxn id="24" idx="1"/>
                <a:endCxn id="24" idx="3"/>
              </p:cNvCxnSpPr>
              <p:nvPr/>
            </p:nvCxnSpPr>
            <p:spPr>
              <a:xfrm>
                <a:off x="7107707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0A1D8EEE-86EB-4D3D-929C-87AF6E1F0C5C}"/>
                  </a:ext>
                </a:extLst>
              </p:cNvPr>
              <p:cNvCxnSpPr/>
              <p:nvPr/>
            </p:nvCxnSpPr>
            <p:spPr>
              <a:xfrm>
                <a:off x="710770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BEBD7C9C-7943-4FAD-9199-ADC00D2E3DAE}"/>
                  </a:ext>
                </a:extLst>
              </p:cNvPr>
              <p:cNvCxnSpPr/>
              <p:nvPr/>
            </p:nvCxnSpPr>
            <p:spPr>
              <a:xfrm flipH="1">
                <a:off x="710770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sp>
          <p:nvSpPr>
            <p:cNvPr id="29" name="标题 1">
              <a:extLst>
                <a:ext uri="{FF2B5EF4-FFF2-40B4-BE49-F238E27FC236}">
                  <a16:creationId xmlns="" xmlns:a16="http://schemas.microsoft.com/office/drawing/2014/main" id="{C6E04F08-C884-4DCC-A6C5-73D59B0275AB}"/>
                </a:ext>
              </a:extLst>
            </p:cNvPr>
            <p:cNvSpPr txBox="1">
              <a:spLocks/>
            </p:cNvSpPr>
            <p:nvPr/>
          </p:nvSpPr>
          <p:spPr>
            <a:xfrm>
              <a:off x="4575404" y="2135468"/>
              <a:ext cx="939800" cy="7429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第</a:t>
              </a:r>
            </a:p>
          </p:txBody>
        </p:sp>
        <p:sp>
          <p:nvSpPr>
            <p:cNvPr id="30" name="标题 1">
              <a:extLst>
                <a:ext uri="{FF2B5EF4-FFF2-40B4-BE49-F238E27FC236}">
                  <a16:creationId xmlns="" xmlns:a16="http://schemas.microsoft.com/office/drawing/2014/main" id="{E2C416C2-0005-4B49-BF1F-DEC703BDDF9D}"/>
                </a:ext>
              </a:extLst>
            </p:cNvPr>
            <p:cNvSpPr txBox="1">
              <a:spLocks/>
            </p:cNvSpPr>
            <p:nvPr/>
          </p:nvSpPr>
          <p:spPr>
            <a:xfrm>
              <a:off x="5893181" y="2135468"/>
              <a:ext cx="939800" cy="7427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31" name="标题 1">
              <a:extLst>
                <a:ext uri="{FF2B5EF4-FFF2-40B4-BE49-F238E27FC236}">
                  <a16:creationId xmlns="" xmlns:a16="http://schemas.microsoft.com/office/drawing/2014/main" id="{D408F1A8-1A83-4EF9-BADE-DA6DC4011917}"/>
                </a:ext>
              </a:extLst>
            </p:cNvPr>
            <p:cNvSpPr txBox="1">
              <a:spLocks/>
            </p:cNvSpPr>
            <p:nvPr/>
          </p:nvSpPr>
          <p:spPr>
            <a:xfrm>
              <a:off x="7255629" y="2135468"/>
              <a:ext cx="939800" cy="7427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章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FBAADAC9-E838-473E-88A0-5327198BF100}"/>
                </a:ext>
              </a:extLst>
            </p:cNvPr>
            <p:cNvSpPr/>
            <p:nvPr/>
          </p:nvSpPr>
          <p:spPr bwMode="auto">
            <a:xfrm>
              <a:off x="4181078" y="3196463"/>
              <a:ext cx="4364006" cy="465074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立夏节气</a:t>
              </a:r>
            </a:p>
          </p:txBody>
        </p:sp>
      </p:grpSp>
      <p:sp>
        <p:nvSpPr>
          <p:cNvPr id="34" name="矩形 6">
            <a:extLst>
              <a:ext uri="{FF2B5EF4-FFF2-40B4-BE49-F238E27FC236}">
                <a16:creationId xmlns="" xmlns:a16="http://schemas.microsoft.com/office/drawing/2014/main" id="{DC918281-3515-48EF-887A-7F4B104D1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845" y="3832322"/>
            <a:ext cx="2954655" cy="9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217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斗指西北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维为立夏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万物至此皆长大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故名立夏也。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090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立夏节气</a:t>
            </a:r>
          </a:p>
        </p:txBody>
      </p:sp>
      <p:sp>
        <p:nvSpPr>
          <p:cNvPr id="5" name="矩形 4"/>
          <p:cNvSpPr/>
          <p:nvPr/>
        </p:nvSpPr>
        <p:spPr>
          <a:xfrm>
            <a:off x="1231681" y="1565711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立夏是农历二十四节气中的第七个节气，夏季的第一个节气，表示盛夏时节的正式开始，太阳到达黄经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45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度时为立夏节气。斗指东南，维为立夏，万物至此皆长大，故名立夏也。</a:t>
            </a:r>
          </a:p>
        </p:txBody>
      </p:sp>
      <p:sp>
        <p:nvSpPr>
          <p:cNvPr id="6" name="矩形 5"/>
          <p:cNvSpPr/>
          <p:nvPr/>
        </p:nvSpPr>
        <p:spPr>
          <a:xfrm>
            <a:off x="1231681" y="3429000"/>
            <a:ext cx="6096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《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月令七十二候集解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》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：“立夏，四月节。立字解见春。夏，假也。物至此时皆假大也。 ”在天文学上，立夏表示即将告别春天，是夏天的开始。人们习惯上都把立夏当作是温度明显升高，炎暑将临，雷雨增多，农作物进入旺季生长的一个重要节气。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8306" y="768678"/>
            <a:ext cx="5378122" cy="537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28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节律</a:t>
            </a:r>
          </a:p>
        </p:txBody>
      </p:sp>
      <p:sp>
        <p:nvSpPr>
          <p:cNvPr id="4" name="矩形 3"/>
          <p:cNvSpPr/>
          <p:nvPr/>
        </p:nvSpPr>
        <p:spPr>
          <a:xfrm>
            <a:off x="6348159" y="1720840"/>
            <a:ext cx="413382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名称：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 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代表寓意：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告别春天，夏天的开始。 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所属季节：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夏季 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时间点 ：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每年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5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月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5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或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6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或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7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日 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太阳位置：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太阳到达黄经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45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度 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前一节气：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谷雨 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后一节气：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小满 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属    性：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农历二十四节气的四月节令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188" b="14188"/>
          <a:stretch/>
        </p:blipFill>
        <p:spPr>
          <a:xfrm>
            <a:off x="1105760" y="1720840"/>
            <a:ext cx="5542964" cy="397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43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立夏三候</a:t>
            </a:r>
          </a:p>
        </p:txBody>
      </p:sp>
      <p:sp>
        <p:nvSpPr>
          <p:cNvPr id="4" name="矩形 3"/>
          <p:cNvSpPr/>
          <p:nvPr/>
        </p:nvSpPr>
        <p:spPr>
          <a:xfrm>
            <a:off x="1210484" y="1400009"/>
            <a:ext cx="490255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第一候：蝼蝈鸣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蝼蝈，蝼蛄也，适宜温暖潮湿的环境中，随着蝼蛄的鸣叫，夏天的味道浓了。</a:t>
            </a:r>
          </a:p>
        </p:txBody>
      </p:sp>
      <p:sp>
        <p:nvSpPr>
          <p:cNvPr id="5" name="矩形 4"/>
          <p:cNvSpPr/>
          <p:nvPr/>
        </p:nvSpPr>
        <p:spPr>
          <a:xfrm>
            <a:off x="1210484" y="2687883"/>
            <a:ext cx="49025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第二侯：蚯蚓出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蚯蚓是地地道道的阴物，生活在潮湿阴暗的土壤中，当阳气极盛的时候，蚯蚓也不耐烦了，出来凑凑热闹。</a:t>
            </a:r>
          </a:p>
        </p:txBody>
      </p:sp>
      <p:sp>
        <p:nvSpPr>
          <p:cNvPr id="6" name="矩形 5"/>
          <p:cNvSpPr/>
          <p:nvPr/>
        </p:nvSpPr>
        <p:spPr>
          <a:xfrm>
            <a:off x="1210484" y="4442209"/>
            <a:ext cx="490255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第三侯：王瓜生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王瓜是华北特产的药用爬藤植物，在立夏时节快速攀爬生长，于六、七月更会结红色的果实。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1554" y="2061028"/>
            <a:ext cx="4902558" cy="367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8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气候特点</a:t>
            </a:r>
          </a:p>
        </p:txBody>
      </p:sp>
      <p:sp>
        <p:nvSpPr>
          <p:cNvPr id="4" name="矩形 3"/>
          <p:cNvSpPr/>
          <p:nvPr/>
        </p:nvSpPr>
        <p:spPr>
          <a:xfrm>
            <a:off x="6272279" y="2099036"/>
            <a:ext cx="458956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立夏时节，万物繁盛，炎暑将临，雷雨增多，不过进入雨期的多是江南地区，连绵的阴雨天气可能会导致农作物的湿害，还可能引发农作物病害流行。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西北、华北地区虽气温迅速回升，但降水量却不多，春风蒸发又厉害，如果雨水不足，最是影响北方的小麦灌浆。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287" y="1465945"/>
            <a:ext cx="5106606" cy="38390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0287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>
                  <a:lumMod val="8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220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0181" y="5390147"/>
            <a:ext cx="2051819" cy="1672916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558808A-BAF0-4C22-8288-3D6CC0E79748}"/>
              </a:ext>
            </a:extLst>
          </p:cNvPr>
          <p:cNvGrpSpPr/>
          <p:nvPr/>
        </p:nvGrpSpPr>
        <p:grpSpPr>
          <a:xfrm>
            <a:off x="3594682" y="1759769"/>
            <a:ext cx="4364006" cy="1625997"/>
            <a:chOff x="4181078" y="2035540"/>
            <a:chExt cx="4364006" cy="1625997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98FDDF56-CB29-4B46-8ED0-90EE7379674E}"/>
                </a:ext>
              </a:extLst>
            </p:cNvPr>
            <p:cNvGrpSpPr/>
            <p:nvPr/>
          </p:nvGrpSpPr>
          <p:grpSpPr>
            <a:xfrm>
              <a:off x="4562546" y="2035540"/>
              <a:ext cx="942579" cy="942579"/>
              <a:chOff x="4417403" y="2068223"/>
              <a:chExt cx="1142434" cy="1142434"/>
            </a:xfrm>
          </p:grpSpPr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F7FEBCAF-DD7B-4E87-9298-D9FCD277A2C4}"/>
                  </a:ext>
                </a:extLst>
              </p:cNvPr>
              <p:cNvSpPr/>
              <p:nvPr/>
            </p:nvSpPr>
            <p:spPr>
              <a:xfrm>
                <a:off x="4417403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5E2C4869-51DE-49D5-BC59-0EE366DF6F94}"/>
                  </a:ext>
                </a:extLst>
              </p:cNvPr>
              <p:cNvCxnSpPr>
                <a:stCxn id="29" idx="0"/>
                <a:endCxn id="29" idx="2"/>
              </p:cNvCxnSpPr>
              <p:nvPr/>
            </p:nvCxnSpPr>
            <p:spPr>
              <a:xfrm>
                <a:off x="4988620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7F0402B8-8309-4C64-8791-01A380E2742B}"/>
                  </a:ext>
                </a:extLst>
              </p:cNvPr>
              <p:cNvCxnSpPr>
                <a:stCxn id="29" idx="1"/>
                <a:endCxn id="29" idx="3"/>
              </p:cNvCxnSpPr>
              <p:nvPr/>
            </p:nvCxnSpPr>
            <p:spPr>
              <a:xfrm>
                <a:off x="4417403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1C6D9C0A-B3C1-4524-A027-6E8C7E478E5F}"/>
                  </a:ext>
                </a:extLst>
              </p:cNvPr>
              <p:cNvCxnSpPr/>
              <p:nvPr/>
            </p:nvCxnSpPr>
            <p:spPr>
              <a:xfrm>
                <a:off x="4417403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3" name="稻壳优创意 32">
                <a:extLst>
                  <a:ext uri="{FF2B5EF4-FFF2-40B4-BE49-F238E27FC236}">
                    <a16:creationId xmlns="" xmlns:a16="http://schemas.microsoft.com/office/drawing/2014/main" id="{1A165DB8-2F46-4958-840E-8E083EC8FA8F}"/>
                  </a:ext>
                </a:extLst>
              </p:cNvPr>
              <p:cNvCxnSpPr/>
              <p:nvPr/>
            </p:nvCxnSpPr>
            <p:spPr>
              <a:xfrm flipH="1">
                <a:off x="4417403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7F1AADF2-C8C5-4D79-8533-1550937FA1C7}"/>
                </a:ext>
              </a:extLst>
            </p:cNvPr>
            <p:cNvGrpSpPr/>
            <p:nvPr/>
          </p:nvGrpSpPr>
          <p:grpSpPr>
            <a:xfrm>
              <a:off x="5910560" y="2035540"/>
              <a:ext cx="942579" cy="942579"/>
              <a:chOff x="5765417" y="2068223"/>
              <a:chExt cx="1142434" cy="1142434"/>
            </a:xfrm>
          </p:grpSpPr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34C1599E-7E30-48EE-A628-EE757E77011C}"/>
                  </a:ext>
                </a:extLst>
              </p:cNvPr>
              <p:cNvSpPr/>
              <p:nvPr/>
            </p:nvSpPr>
            <p:spPr>
              <a:xfrm>
                <a:off x="5765417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F0105B02-E6D5-4383-B2F4-1B0F20140613}"/>
                  </a:ext>
                </a:extLst>
              </p:cNvPr>
              <p:cNvCxnSpPr>
                <a:stCxn id="24" idx="0"/>
                <a:endCxn id="24" idx="2"/>
              </p:cNvCxnSpPr>
              <p:nvPr/>
            </p:nvCxnSpPr>
            <p:spPr>
              <a:xfrm>
                <a:off x="6336634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91CF07D4-C7E7-4C5E-9D20-085DFEFC9582}"/>
                  </a:ext>
                </a:extLst>
              </p:cNvPr>
              <p:cNvCxnSpPr>
                <a:stCxn id="24" idx="1"/>
                <a:endCxn id="24" idx="3"/>
              </p:cNvCxnSpPr>
              <p:nvPr/>
            </p:nvCxnSpPr>
            <p:spPr>
              <a:xfrm>
                <a:off x="5765417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988C8B89-07D4-44E8-83BB-38E887D4CEB5}"/>
                  </a:ext>
                </a:extLst>
              </p:cNvPr>
              <p:cNvCxnSpPr/>
              <p:nvPr/>
            </p:nvCxnSpPr>
            <p:spPr>
              <a:xfrm>
                <a:off x="576541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6A642257-CA22-40F6-A5AE-723E52EC3A61}"/>
                  </a:ext>
                </a:extLst>
              </p:cNvPr>
              <p:cNvCxnSpPr/>
              <p:nvPr/>
            </p:nvCxnSpPr>
            <p:spPr>
              <a:xfrm flipH="1">
                <a:off x="576541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66372541-EE82-4753-A960-76AF1ACA6A26}"/>
                </a:ext>
              </a:extLst>
            </p:cNvPr>
            <p:cNvGrpSpPr/>
            <p:nvPr/>
          </p:nvGrpSpPr>
          <p:grpSpPr>
            <a:xfrm>
              <a:off x="7252850" y="2035540"/>
              <a:ext cx="942579" cy="942579"/>
              <a:chOff x="7107707" y="2068223"/>
              <a:chExt cx="1142434" cy="1142434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C1BF1C11-84CF-4A0E-92FD-8C37FCDB5466}"/>
                  </a:ext>
                </a:extLst>
              </p:cNvPr>
              <p:cNvSpPr/>
              <p:nvPr/>
            </p:nvSpPr>
            <p:spPr>
              <a:xfrm>
                <a:off x="7107707" y="2068223"/>
                <a:ext cx="1142434" cy="114243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2450236F-6052-4011-8341-BFA976CD98B1}"/>
                  </a:ext>
                </a:extLst>
              </p:cNvPr>
              <p:cNvCxnSpPr>
                <a:stCxn id="19" idx="0"/>
                <a:endCxn id="19" idx="2"/>
              </p:cNvCxnSpPr>
              <p:nvPr/>
            </p:nvCxnSpPr>
            <p:spPr>
              <a:xfrm>
                <a:off x="7678924" y="2068223"/>
                <a:ext cx="0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98C20075-5ECE-4566-95F1-CFC27985FBC1}"/>
                  </a:ext>
                </a:extLst>
              </p:cNvPr>
              <p:cNvCxnSpPr>
                <a:stCxn id="19" idx="1"/>
                <a:endCxn id="19" idx="3"/>
              </p:cNvCxnSpPr>
              <p:nvPr/>
            </p:nvCxnSpPr>
            <p:spPr>
              <a:xfrm>
                <a:off x="7107707" y="2639440"/>
                <a:ext cx="114243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C81F89A3-14FA-416B-95D2-E924DA300BDD}"/>
                  </a:ext>
                </a:extLst>
              </p:cNvPr>
              <p:cNvCxnSpPr/>
              <p:nvPr/>
            </p:nvCxnSpPr>
            <p:spPr>
              <a:xfrm>
                <a:off x="710770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6FA3EEDC-AFD2-4529-ACFB-0514115759E3}"/>
                  </a:ext>
                </a:extLst>
              </p:cNvPr>
              <p:cNvCxnSpPr/>
              <p:nvPr/>
            </p:nvCxnSpPr>
            <p:spPr>
              <a:xfrm flipH="1">
                <a:off x="7107707" y="2068223"/>
                <a:ext cx="1142434" cy="11424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ysDash"/>
                <a:miter lim="800000"/>
              </a:ln>
              <a:effectLst/>
            </p:spPr>
          </p:cxnSp>
        </p:grpSp>
        <p:sp>
          <p:nvSpPr>
            <p:cNvPr id="15" name="标题 1">
              <a:extLst>
                <a:ext uri="{FF2B5EF4-FFF2-40B4-BE49-F238E27FC236}">
                  <a16:creationId xmlns="" xmlns:a16="http://schemas.microsoft.com/office/drawing/2014/main" id="{B34004E4-44A7-48FE-983F-573ED5598DC2}"/>
                </a:ext>
              </a:extLst>
            </p:cNvPr>
            <p:cNvSpPr txBox="1">
              <a:spLocks/>
            </p:cNvSpPr>
            <p:nvPr/>
          </p:nvSpPr>
          <p:spPr>
            <a:xfrm>
              <a:off x="4575404" y="2135468"/>
              <a:ext cx="939800" cy="7429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第</a:t>
              </a:r>
              <a:endPara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标题 1">
              <a:extLst>
                <a:ext uri="{FF2B5EF4-FFF2-40B4-BE49-F238E27FC236}">
                  <a16:creationId xmlns="" xmlns:a16="http://schemas.microsoft.com/office/drawing/2014/main" id="{44A513F7-F593-4317-AC30-CC335125D44A}"/>
                </a:ext>
              </a:extLst>
            </p:cNvPr>
            <p:cNvSpPr txBox="1">
              <a:spLocks/>
            </p:cNvSpPr>
            <p:nvPr/>
          </p:nvSpPr>
          <p:spPr>
            <a:xfrm>
              <a:off x="5893181" y="2135468"/>
              <a:ext cx="939800" cy="7427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17" name="标题 1">
              <a:extLst>
                <a:ext uri="{FF2B5EF4-FFF2-40B4-BE49-F238E27FC236}">
                  <a16:creationId xmlns="" xmlns:a16="http://schemas.microsoft.com/office/drawing/2014/main" id="{90EBC536-A4AF-4C95-A5EA-735E366DCEC7}"/>
                </a:ext>
              </a:extLst>
            </p:cNvPr>
            <p:cNvSpPr txBox="1">
              <a:spLocks/>
            </p:cNvSpPr>
            <p:nvPr/>
          </p:nvSpPr>
          <p:spPr>
            <a:xfrm>
              <a:off x="7255629" y="2135468"/>
              <a:ext cx="939800" cy="7427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章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EE861B37-573F-4F93-B7D5-D5D6645BFEAA}"/>
                </a:ext>
              </a:extLst>
            </p:cNvPr>
            <p:cNvSpPr/>
            <p:nvPr/>
          </p:nvSpPr>
          <p:spPr bwMode="auto">
            <a:xfrm>
              <a:off x="4181078" y="3196463"/>
              <a:ext cx="4364006" cy="465074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立夏习俗</a:t>
              </a:r>
            </a:p>
          </p:txBody>
        </p:sp>
      </p:grpSp>
      <p:sp>
        <p:nvSpPr>
          <p:cNvPr id="34" name="矩形 6">
            <a:extLst>
              <a:ext uri="{FF2B5EF4-FFF2-40B4-BE49-F238E27FC236}">
                <a16:creationId xmlns="" xmlns:a16="http://schemas.microsoft.com/office/drawing/2014/main" id="{26908F46-4BC6-4129-9295-C83A0C60B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9357" y="3788854"/>
            <a:ext cx="2954655" cy="9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217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斗指西北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维为立夏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万物至此皆长大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故名立夏也。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482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7775" y="184164"/>
            <a:ext cx="379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11B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11B18"/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立夏食俗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DB24D556-3A51-4011-BEDF-88D2935DCAC3}"/>
              </a:ext>
            </a:extLst>
          </p:cNvPr>
          <p:cNvSpPr/>
          <p:nvPr/>
        </p:nvSpPr>
        <p:spPr>
          <a:xfrm>
            <a:off x="5376084" y="1603209"/>
            <a:ext cx="533379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吃“立 夏 馃”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赣东北有吃“立夏馃”的习惯，就像清明吃艾、端午吃粽子、重阳吃桂花酒一样，从老一辈那儿流传下来。以讨个“春收富实”的年成。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5244B02-24B9-47AF-AB69-BF93D2143A0A}"/>
              </a:ext>
            </a:extLst>
          </p:cNvPr>
          <p:cNvSpPr/>
          <p:nvPr/>
        </p:nvSpPr>
        <p:spPr>
          <a:xfrm>
            <a:off x="5376084" y="3253940"/>
            <a:ext cx="53337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尝 三 鲜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无锡民间历来有立夏尝三鲜的习俗。三鲜分地三鲜、树三鲜、水三鲜。其中以尝地三鲜最为普遍。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E193A1D3-4A80-4E95-8CFA-8D349FA51204}"/>
              </a:ext>
            </a:extLst>
          </p:cNvPr>
          <p:cNvSpPr/>
          <p:nvPr/>
        </p:nvSpPr>
        <p:spPr>
          <a:xfrm>
            <a:off x="5376084" y="4645409"/>
            <a:ext cx="53337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吃 乌 米 饭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杭州立夏日食乌米饭和乌饭糕。据说能祛风败毒，不会疰夏，防乌蚊子叮咬。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A44F53A-E47D-4578-BBE6-37DA3EB60B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657" y="1513114"/>
            <a:ext cx="4325258" cy="432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10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kexmge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稻壳优创意</Template>
  <TotalTime>0</TotalTime>
  <Words>2015</Words>
  <Application>Microsoft Office PowerPoint</Application>
  <PresentationFormat>宽屏</PresentationFormat>
  <Paragraphs>168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2021-04-22T15:16:40Z</dcterms:created>
  <dcterms:modified xsi:type="dcterms:W3CDTF">2023-05-30T01:08:03Z</dcterms:modified>
</cp:coreProperties>
</file>