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65" r:id="rId3"/>
  </p:sldMasterIdLst>
  <p:notesMasterIdLst>
    <p:notesMasterId r:id="rId26"/>
  </p:notesMasterIdLst>
  <p:sldIdLst>
    <p:sldId id="294" r:id="rId4"/>
    <p:sldId id="257" r:id="rId5"/>
    <p:sldId id="261" r:id="rId6"/>
    <p:sldId id="262" r:id="rId7"/>
    <p:sldId id="263" r:id="rId8"/>
    <p:sldId id="264" r:id="rId9"/>
    <p:sldId id="288" r:id="rId10"/>
    <p:sldId id="295" r:id="rId11"/>
    <p:sldId id="267" r:id="rId12"/>
    <p:sldId id="268" r:id="rId13"/>
    <p:sldId id="269" r:id="rId14"/>
    <p:sldId id="296" r:id="rId15"/>
    <p:sldId id="272" r:id="rId16"/>
    <p:sldId id="273" r:id="rId17"/>
    <p:sldId id="274" r:id="rId18"/>
    <p:sldId id="293" r:id="rId19"/>
    <p:sldId id="297" r:id="rId20"/>
    <p:sldId id="277" r:id="rId21"/>
    <p:sldId id="278" r:id="rId22"/>
    <p:sldId id="280" r:id="rId23"/>
    <p:sldId id="298" r:id="rId24"/>
    <p:sldId id="299"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BC099"/>
    <a:srgbClr val="DBC09A"/>
    <a:srgbClr val="B7A0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271" autoAdjust="0"/>
    <p:restoredTop sz="96314" autoAdjust="0"/>
  </p:normalViewPr>
  <p:slideViewPr>
    <p:cSldViewPr snapToGrid="0">
      <p:cViewPr varScale="1">
        <p:scale>
          <a:sx n="108" d="100"/>
          <a:sy n="108" d="100"/>
        </p:scale>
        <p:origin x="810"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FA693F-0E99-45D9-BFF9-E27A68A29CC2}" type="datetimeFigureOut">
              <a:rPr lang="zh-CN" altLang="en-US" smtClean="0"/>
              <a:t>2023/5/30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EBC03C-CEE0-4BE0-AAC1-D64CB0AC01DF}" type="slidenum">
              <a:rPr lang="zh-CN" altLang="en-US" smtClean="0"/>
              <a:t>‹#›</a:t>
            </a:fld>
            <a:endParaRPr lang="zh-CN" altLang="en-US"/>
          </a:p>
        </p:txBody>
      </p:sp>
    </p:spTree>
    <p:extLst>
      <p:ext uri="{BB962C8B-B14F-4D97-AF65-F5344CB8AC3E}">
        <p14:creationId xmlns:p14="http://schemas.microsoft.com/office/powerpoint/2010/main" val="3021525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A9EBC03C-CEE0-4BE0-AAC1-D64CB0AC01DF}" type="slidenum">
              <a:rPr lang="zh-CN" altLang="en-US" smtClean="0"/>
              <a:t>11</a:t>
            </a:fld>
            <a:endParaRPr lang="zh-CN" altLang="en-US"/>
          </a:p>
        </p:txBody>
      </p:sp>
    </p:spTree>
    <p:extLst>
      <p:ext uri="{BB962C8B-B14F-4D97-AF65-F5344CB8AC3E}">
        <p14:creationId xmlns:p14="http://schemas.microsoft.com/office/powerpoint/2010/main" val="4913095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874201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www.1ppt.com/jieri/"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2023/5/30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30518276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2023/5/30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4778056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2023/5/30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31887177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2023/5/30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40255014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2023/5/30</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9049231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2023/5/30</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5412657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6413213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62859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46083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84274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31499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2023/5/30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5986539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22296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16253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68462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911773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06814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60846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3583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2023/5/30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16121841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2023/5/30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9058257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1_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2023/5/30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
        <p:nvSpPr>
          <p:cNvPr id="9" name="TextBox 8"/>
          <p:cNvSpPr txBox="1"/>
          <p:nvPr userDrawn="1"/>
        </p:nvSpPr>
        <p:spPr>
          <a:xfrm>
            <a:off x="2627783" y="6739570"/>
            <a:ext cx="1440159"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hlinkClick r:id="rId2"/>
              </a:rPr>
              <a:t>节日</a:t>
            </a: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a:t>
            </a:r>
            <a:r>
              <a:rPr kumimoji="0" lang="en-US" altLang="zh-CN" sz="100" b="0" i="0" u="none" strike="noStrike" kern="0" cap="none" spc="0" normalizeH="0" baseline="0" noProof="0" dirty="0" smtClean="0">
                <a:ln>
                  <a:noFill/>
                </a:ln>
                <a:solidFill>
                  <a:prstClr val="black"/>
                </a:solidFill>
                <a:effectLst/>
                <a:uLnTx/>
                <a:uFillTx/>
              </a:rPr>
              <a:t>www.ypppt.com/jieri</a:t>
            </a:r>
            <a:r>
              <a:rPr kumimoji="0" lang="en-US" altLang="zh-CN" sz="100" b="0" i="0" u="none" strike="noStrike" kern="0" cap="none" spc="0" normalizeH="0" baseline="0" noProof="0" dirty="0" smtClean="0">
                <a:ln>
                  <a:noFill/>
                </a:ln>
                <a:solidFill>
                  <a:prstClr val="black"/>
                </a:solidFill>
                <a:effectLst/>
                <a:uLnTx/>
                <a:uFillTx/>
              </a:rPr>
              <a:t>/</a:t>
            </a:r>
          </a:p>
        </p:txBody>
      </p:sp>
    </p:spTree>
    <p:extLst>
      <p:ext uri="{BB962C8B-B14F-4D97-AF65-F5344CB8AC3E}">
        <p14:creationId xmlns:p14="http://schemas.microsoft.com/office/powerpoint/2010/main" val="20098894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0"/>
            <a:ext cx="12192001" cy="6866021"/>
          </a:xfrm>
          <a:prstGeom prst="rect">
            <a:avLst/>
          </a:prstGeom>
        </p:spPr>
      </p:pic>
      <p:sp>
        <p:nvSpPr>
          <p:cNvPr id="2" name="矩形 1">
            <a:extLst>
              <a:ext uri="{FF2B5EF4-FFF2-40B4-BE49-F238E27FC236}">
                <a16:creationId xmlns="" xmlns:a16="http://schemas.microsoft.com/office/drawing/2014/main" id="{38AC6457-8A4C-4BBD-B4FB-B89793F82407}"/>
              </a:ext>
            </a:extLst>
          </p:cNvPr>
          <p:cNvSpPr/>
          <p:nvPr userDrawn="1"/>
        </p:nvSpPr>
        <p:spPr>
          <a:xfrm>
            <a:off x="400049" y="361507"/>
            <a:ext cx="11391901" cy="6134986"/>
          </a:xfrm>
          <a:prstGeom prst="rect">
            <a:avLst/>
          </a:prstGeom>
          <a:solidFill>
            <a:schemeClr val="bg1"/>
          </a:solidFill>
          <a:ln w="88900">
            <a:solidFill>
              <a:srgbClr val="DBC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681170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D997B5FA-0921-464F-AAE1-844C04324D75}" type="datetimeFigureOut">
              <a:rPr lang="zh-CN" altLang="en-US" smtClean="0"/>
              <a:t>2023/5/30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7644060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2023/5/30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765230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2023/5/30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6947583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t>2023/5/30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003094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60" r:id="rId5"/>
    <p:sldLayoutId id="2147483653"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065063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2023/5/30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0729840"/>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2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rcRect/>
          <a:stretch/>
        </p:blipFill>
        <p:spPr>
          <a:xfrm flipH="1">
            <a:off x="0" y="0"/>
            <a:ext cx="12192000" cy="6866021"/>
          </a:xfrm>
          <a:prstGeom prst="rect">
            <a:avLst/>
          </a:prstGeom>
        </p:spPr>
      </p:pic>
      <p:pic>
        <p:nvPicPr>
          <p:cNvPr id="5" name="图片 4"/>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604565" y="277288"/>
            <a:ext cx="9716178" cy="6862048"/>
          </a:xfrm>
          <a:prstGeom prst="rect">
            <a:avLst/>
          </a:prstGeom>
        </p:spPr>
      </p:pic>
      <p:sp>
        <p:nvSpPr>
          <p:cNvPr id="10" name="文本框 9"/>
          <p:cNvSpPr txBox="1"/>
          <p:nvPr/>
        </p:nvSpPr>
        <p:spPr>
          <a:xfrm>
            <a:off x="4992282" y="893031"/>
            <a:ext cx="5146328" cy="874407"/>
          </a:xfrm>
          <a:prstGeom prst="rect">
            <a:avLst/>
          </a:prstGeom>
          <a:noFill/>
        </p:spPr>
        <p:txBody>
          <a:bodyPr wrap="square" rtlCol="0">
            <a:spAutoFit/>
          </a:bodyPr>
          <a:lstStyle/>
          <a:p>
            <a:pPr algn="dist">
              <a:lnSpc>
                <a:spcPct val="150000"/>
              </a:lnSpc>
            </a:pPr>
            <a:r>
              <a:rPr lang="zh-CN" altLang="en-US" dirty="0">
                <a:effectLst>
                  <a:outerShdw blurRad="38100" dist="38100" dir="2700000" algn="tl">
                    <a:srgbClr val="000000">
                      <a:alpha val="43137"/>
                    </a:srgbClr>
                  </a:outerShdw>
                </a:effectLst>
                <a:cs typeface="+mn-ea"/>
                <a:sym typeface="+mn-lt"/>
              </a:rPr>
              <a:t>首夏犹清和</a:t>
            </a:r>
            <a:endParaRPr lang="en-US" altLang="zh-CN" dirty="0">
              <a:effectLst>
                <a:outerShdw blurRad="38100" dist="38100" dir="2700000" algn="tl">
                  <a:srgbClr val="000000">
                    <a:alpha val="43137"/>
                  </a:srgbClr>
                </a:outerShdw>
              </a:effectLst>
              <a:cs typeface="+mn-ea"/>
              <a:sym typeface="+mn-lt"/>
            </a:endParaRPr>
          </a:p>
          <a:p>
            <a:pPr algn="dist">
              <a:lnSpc>
                <a:spcPct val="150000"/>
              </a:lnSpc>
            </a:pPr>
            <a:r>
              <a:rPr lang="zh-CN" altLang="en-US" dirty="0">
                <a:effectLst>
                  <a:outerShdw blurRad="38100" dist="38100" dir="2700000" algn="tl">
                    <a:srgbClr val="000000">
                      <a:alpha val="43137"/>
                    </a:srgbClr>
                  </a:outerShdw>
                </a:effectLst>
                <a:cs typeface="+mn-ea"/>
                <a:sym typeface="+mn-lt"/>
              </a:rPr>
              <a:t>并手摘芳烟</a:t>
            </a:r>
            <a:endParaRPr lang="en-US" altLang="zh-CN" dirty="0">
              <a:effectLst>
                <a:outerShdw blurRad="38100" dist="38100" dir="2700000" algn="tl">
                  <a:srgbClr val="000000">
                    <a:alpha val="43137"/>
                  </a:srgbClr>
                </a:outerShdw>
              </a:effectLst>
              <a:cs typeface="+mn-ea"/>
              <a:sym typeface="+mn-lt"/>
            </a:endParaRPr>
          </a:p>
        </p:txBody>
      </p:sp>
    </p:spTree>
    <p:extLst>
      <p:ext uri="{BB962C8B-B14F-4D97-AF65-F5344CB8AC3E}">
        <p14:creationId xmlns:p14="http://schemas.microsoft.com/office/powerpoint/2010/main" val="1616883912"/>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1000"/>
                                        <p:tgtEl>
                                          <p:spTgt spid="10"/>
                                        </p:tgtEl>
                                      </p:cBhvr>
                                    </p:animEffect>
                                    <p:anim calcmode="lin" valueType="num">
                                      <p:cBhvr>
                                        <p:cTn id="15" dur="1000" fill="hold"/>
                                        <p:tgtEl>
                                          <p:spTgt spid="10"/>
                                        </p:tgtEl>
                                        <p:attrNameLst>
                                          <p:attrName>ppt_x</p:attrName>
                                        </p:attrNameLst>
                                      </p:cBhvr>
                                      <p:tavLst>
                                        <p:tav tm="0">
                                          <p:val>
                                            <p:strVal val="#ppt_x"/>
                                          </p:val>
                                        </p:tav>
                                        <p:tav tm="100000">
                                          <p:val>
                                            <p:strVal val="#ppt_x"/>
                                          </p:val>
                                        </p:tav>
                                      </p:tavLst>
                                    </p:anim>
                                    <p:anim calcmode="lin" valueType="num">
                                      <p:cBhvr>
                                        <p:cTn id="1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33433FFE-DCB1-A642-9600-E81A1FA5BADF}"/>
              </a:ext>
            </a:extLst>
          </p:cNvPr>
          <p:cNvSpPr txBox="1"/>
          <p:nvPr/>
        </p:nvSpPr>
        <p:spPr>
          <a:xfrm>
            <a:off x="5233623" y="1466022"/>
            <a:ext cx="5443330" cy="3539430"/>
          </a:xfrm>
          <a:prstGeom prst="rect">
            <a:avLst/>
          </a:prstGeom>
          <a:noFill/>
        </p:spPr>
        <p:txBody>
          <a:bodyPr wrap="square" rtlCol="0">
            <a:spAutoFit/>
          </a:bodyPr>
          <a:lstStyle/>
          <a:p>
            <a:pPr marL="285750" indent="-285750">
              <a:lnSpc>
                <a:spcPct val="200000"/>
              </a:lnSpc>
              <a:buFont typeface="Wingdings" pitchFamily="2" charset="2"/>
              <a:buChar char="n"/>
            </a:pPr>
            <a:r>
              <a:rPr kumimoji="1" lang="zh-CN" altLang="en-US" sz="1600" dirty="0">
                <a:cs typeface="+mn-ea"/>
                <a:sym typeface="+mn-lt"/>
              </a:rPr>
              <a:t>由于我国幅员辽阔、南北跨度大，各地自然节律不一。立夏时节，我国只有福州到南岭一线以南地区是真正的“绿树浓阴夏日长，楼台倒影入池塘”的夏季；而东北和西北的部分地区这时则刚刚进入春季。</a:t>
            </a:r>
            <a:endParaRPr kumimoji="1" lang="en-US" altLang="zh-CN" sz="1600" dirty="0">
              <a:cs typeface="+mn-ea"/>
              <a:sym typeface="+mn-lt"/>
            </a:endParaRPr>
          </a:p>
          <a:p>
            <a:pPr marL="285750" indent="-285750">
              <a:lnSpc>
                <a:spcPct val="200000"/>
              </a:lnSpc>
              <a:buFont typeface="Wingdings" pitchFamily="2" charset="2"/>
              <a:buChar char="n"/>
            </a:pPr>
            <a:endParaRPr kumimoji="1" lang="en-US" altLang="zh-CN" sz="1600" dirty="0">
              <a:cs typeface="+mn-ea"/>
              <a:sym typeface="+mn-lt"/>
            </a:endParaRPr>
          </a:p>
          <a:p>
            <a:pPr marL="285750" indent="-285750">
              <a:lnSpc>
                <a:spcPct val="200000"/>
              </a:lnSpc>
              <a:buFont typeface="Wingdings" pitchFamily="2" charset="2"/>
              <a:buChar char="n"/>
            </a:pPr>
            <a:r>
              <a:rPr kumimoji="1" lang="zh-CN" altLang="en-US" sz="1600" dirty="0">
                <a:cs typeface="+mn-ea"/>
                <a:sym typeface="+mn-lt"/>
              </a:rPr>
              <a:t>若按现代气候学（候平均气温）的划分标准，日平均气温稳定升达</a:t>
            </a:r>
            <a:r>
              <a:rPr kumimoji="1" lang="en-US" altLang="zh-CN" sz="1600" dirty="0">
                <a:cs typeface="+mn-ea"/>
                <a:sym typeface="+mn-lt"/>
              </a:rPr>
              <a:t>22℃</a:t>
            </a:r>
            <a:r>
              <a:rPr kumimoji="1" lang="zh-CN" altLang="en-US" sz="1600" dirty="0">
                <a:cs typeface="+mn-ea"/>
                <a:sym typeface="+mn-lt"/>
              </a:rPr>
              <a:t>以上为夏季开始。</a:t>
            </a:r>
          </a:p>
        </p:txBody>
      </p:sp>
      <p:pic>
        <p:nvPicPr>
          <p:cNvPr id="5" name="图片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34999" y="1194647"/>
            <a:ext cx="4241801" cy="5231553"/>
          </a:xfrm>
          <a:prstGeom prst="rect">
            <a:avLst/>
          </a:prstGeom>
        </p:spPr>
      </p:pic>
    </p:spTree>
    <p:extLst>
      <p:ext uri="{BB962C8B-B14F-4D97-AF65-F5344CB8AC3E}">
        <p14:creationId xmlns:p14="http://schemas.microsoft.com/office/powerpoint/2010/main" val="18496953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160525" y="83302"/>
            <a:ext cx="6686086" cy="6686086"/>
            <a:chOff x="160525" y="83302"/>
            <a:chExt cx="6686086" cy="6686086"/>
          </a:xfrm>
        </p:grpSpPr>
        <p:pic>
          <p:nvPicPr>
            <p:cNvPr id="8" name="图片 7"/>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60525" y="83302"/>
              <a:ext cx="6686086" cy="6686086"/>
            </a:xfrm>
            <a:prstGeom prst="rect">
              <a:avLst/>
            </a:prstGeom>
          </p:spPr>
        </p:pic>
        <p:sp>
          <p:nvSpPr>
            <p:cNvPr id="4" name="文本框 3">
              <a:extLst>
                <a:ext uri="{FF2B5EF4-FFF2-40B4-BE49-F238E27FC236}">
                  <a16:creationId xmlns="" xmlns:a16="http://schemas.microsoft.com/office/drawing/2014/main" id="{DEB5F95F-4145-574E-A560-3408226A5B32}"/>
                </a:ext>
              </a:extLst>
            </p:cNvPr>
            <p:cNvSpPr txBox="1"/>
            <p:nvPr/>
          </p:nvSpPr>
          <p:spPr>
            <a:xfrm>
              <a:off x="1902051" y="1310873"/>
              <a:ext cx="2245183" cy="3539430"/>
            </a:xfrm>
            <a:prstGeom prst="rect">
              <a:avLst/>
            </a:prstGeom>
            <a:noFill/>
          </p:spPr>
          <p:txBody>
            <a:bodyPr wrap="square" rtlCol="0">
              <a:spAutoFit/>
            </a:bodyPr>
            <a:lstStyle/>
            <a:p>
              <a:pPr algn="ctr">
                <a:lnSpc>
                  <a:spcPct val="200000"/>
                </a:lnSpc>
              </a:pPr>
              <a:r>
                <a:rPr kumimoji="1" lang="zh-CN" altLang="en-US" sz="1600" dirty="0">
                  <a:cs typeface="+mn-ea"/>
                  <a:sym typeface="+mn-lt"/>
                </a:rPr>
                <a:t>在天文学上，立夏表示告别春天，是夏天的开始。人们习惯上都把立夏当作是温度明显升高，炎暑将临，雷雨增多，农作物进入旺季生长的一个重要节气。</a:t>
              </a:r>
            </a:p>
          </p:txBody>
        </p:sp>
      </p:grpSp>
      <p:grpSp>
        <p:nvGrpSpPr>
          <p:cNvPr id="11" name="组合 10"/>
          <p:cNvGrpSpPr/>
          <p:nvPr/>
        </p:nvGrpSpPr>
        <p:grpSpPr>
          <a:xfrm>
            <a:off x="5351332" y="83302"/>
            <a:ext cx="6840668" cy="6840668"/>
            <a:chOff x="5351332" y="83302"/>
            <a:chExt cx="6840668" cy="6840668"/>
          </a:xfrm>
        </p:grpSpPr>
        <p:pic>
          <p:nvPicPr>
            <p:cNvPr id="9" name="图片 8"/>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5351332" y="83302"/>
              <a:ext cx="6840668" cy="6840668"/>
            </a:xfrm>
            <a:prstGeom prst="rect">
              <a:avLst/>
            </a:prstGeom>
          </p:spPr>
        </p:pic>
        <p:sp>
          <p:nvSpPr>
            <p:cNvPr id="6" name="文本框 5">
              <a:extLst>
                <a:ext uri="{FF2B5EF4-FFF2-40B4-BE49-F238E27FC236}">
                  <a16:creationId xmlns="" xmlns:a16="http://schemas.microsoft.com/office/drawing/2014/main" id="{F0E26229-F8C7-F449-A9DF-4D4A5F1B26BF}"/>
                </a:ext>
              </a:extLst>
            </p:cNvPr>
            <p:cNvSpPr txBox="1"/>
            <p:nvPr/>
          </p:nvSpPr>
          <p:spPr>
            <a:xfrm>
              <a:off x="7315433" y="1310873"/>
              <a:ext cx="2323868" cy="2554545"/>
            </a:xfrm>
            <a:prstGeom prst="rect">
              <a:avLst/>
            </a:prstGeom>
            <a:noFill/>
          </p:spPr>
          <p:txBody>
            <a:bodyPr wrap="square" rtlCol="0">
              <a:spAutoFit/>
            </a:bodyPr>
            <a:lstStyle/>
            <a:p>
              <a:pPr algn="ctr">
                <a:lnSpc>
                  <a:spcPct val="200000"/>
                </a:lnSpc>
              </a:pPr>
              <a:r>
                <a:rPr kumimoji="1" lang="zh-CN" altLang="en-US" sz="1600" dirty="0">
                  <a:cs typeface="+mn-ea"/>
                  <a:sym typeface="+mn-lt"/>
                </a:rPr>
                <a:t>立夏时节我国南北的气温差异较大，而且同一地区波动频繁。全国大部分地区平均气温在</a:t>
              </a:r>
              <a:r>
                <a:rPr kumimoji="1" lang="en-US" altLang="zh-CN" sz="1600" dirty="0">
                  <a:cs typeface="+mn-ea"/>
                  <a:sym typeface="+mn-lt"/>
                </a:rPr>
                <a:t>18—20℃</a:t>
              </a:r>
              <a:r>
                <a:rPr kumimoji="1" lang="zh-CN" altLang="en-US" sz="1600" dirty="0">
                  <a:cs typeface="+mn-ea"/>
                  <a:sym typeface="+mn-lt"/>
                </a:rPr>
                <a:t>上下。</a:t>
              </a:r>
            </a:p>
          </p:txBody>
        </p:sp>
      </p:grpSp>
    </p:spTree>
    <p:extLst>
      <p:ext uri="{BB962C8B-B14F-4D97-AF65-F5344CB8AC3E}">
        <p14:creationId xmlns:p14="http://schemas.microsoft.com/office/powerpoint/2010/main" val="36061557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drap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53" presetClass="entr" presetSubtype="16"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a:extLst>
              <a:ext uri="{FF2B5EF4-FFF2-40B4-BE49-F238E27FC236}">
                <a16:creationId xmlns="" xmlns:a16="http://schemas.microsoft.com/office/drawing/2014/main" id="{CDDA9175-8497-4D6C-A0CA-D13DF0302716}"/>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flipH="1">
            <a:off x="0" y="0"/>
            <a:ext cx="12192000" cy="6866021"/>
          </a:xfrm>
          <a:prstGeom prst="rect">
            <a:avLst/>
          </a:prstGeom>
        </p:spPr>
      </p:pic>
      <p:sp>
        <p:nvSpPr>
          <p:cNvPr id="15" name="缺角矩形 14">
            <a:extLst>
              <a:ext uri="{FF2B5EF4-FFF2-40B4-BE49-F238E27FC236}">
                <a16:creationId xmlns="" xmlns:a16="http://schemas.microsoft.com/office/drawing/2014/main" id="{180E3B9C-F6DD-4A45-94EE-E1995F7A7965}"/>
              </a:ext>
            </a:extLst>
          </p:cNvPr>
          <p:cNvSpPr/>
          <p:nvPr/>
        </p:nvSpPr>
        <p:spPr>
          <a:xfrm>
            <a:off x="1025098" y="804450"/>
            <a:ext cx="10141804" cy="5249100"/>
          </a:xfrm>
          <a:prstGeom prst="plaque">
            <a:avLst>
              <a:gd name="adj" fmla="val 4311"/>
            </a:avLst>
          </a:prstGeom>
          <a:solidFill>
            <a:schemeClr val="bg1"/>
          </a:solidFill>
          <a:ln w="98425">
            <a:solidFill>
              <a:srgbClr val="DBC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6" name="图片 15">
            <a:extLst>
              <a:ext uri="{FF2B5EF4-FFF2-40B4-BE49-F238E27FC236}">
                <a16:creationId xmlns="" xmlns:a16="http://schemas.microsoft.com/office/drawing/2014/main" id="{E8ED0B63-8D77-4DD0-B93D-D98F56504A2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517" b="-3236"/>
          <a:stretch/>
        </p:blipFill>
        <p:spPr>
          <a:xfrm>
            <a:off x="6363172" y="1004077"/>
            <a:ext cx="4784708" cy="5853923"/>
          </a:xfrm>
          <a:prstGeom prst="rect">
            <a:avLst/>
          </a:prstGeom>
        </p:spPr>
      </p:pic>
      <p:pic>
        <p:nvPicPr>
          <p:cNvPr id="17" name="图片 16">
            <a:extLst>
              <a:ext uri="{FF2B5EF4-FFF2-40B4-BE49-F238E27FC236}">
                <a16:creationId xmlns="" xmlns:a16="http://schemas.microsoft.com/office/drawing/2014/main" id="{FFE63367-D413-4591-AF91-34B2ECC8831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614153" y="1004077"/>
            <a:ext cx="973305" cy="1680148"/>
          </a:xfrm>
          <a:prstGeom prst="rect">
            <a:avLst/>
          </a:prstGeom>
        </p:spPr>
      </p:pic>
      <p:pic>
        <p:nvPicPr>
          <p:cNvPr id="18" name="图片 17">
            <a:extLst>
              <a:ext uri="{FF2B5EF4-FFF2-40B4-BE49-F238E27FC236}">
                <a16:creationId xmlns="" xmlns:a16="http://schemas.microsoft.com/office/drawing/2014/main" id="{9BEBF80C-19DE-4670-A339-4831EF7E62CF}"/>
              </a:ext>
            </a:extLst>
          </p:cNvPr>
          <p:cNvPicPr>
            <a:picLocks noChangeAspect="1"/>
          </p:cNvPicPr>
          <p:nvPr/>
        </p:nvPicPr>
        <p:blipFill rotWithShape="1">
          <a:blip r:embed="rId5" cstate="screen">
            <a:extLst>
              <a:ext uri="{BEBA8EAE-BF5A-486C-A8C5-ECC9F3942E4B}">
                <a14:imgProps xmlns:a14="http://schemas.microsoft.com/office/drawing/2010/main">
                  <a14:imgLayer>
                    <a14:imgEffect>
                      <a14:backgroundRemoval t="9932" b="89842" l="9292" r="100000"/>
                    </a14:imgEffect>
                  </a14:imgLayer>
                </a14:imgProps>
              </a:ext>
              <a:ext uri="{28A0092B-C50C-407E-A947-70E740481C1C}">
                <a14:useLocalDpi xmlns:a14="http://schemas.microsoft.com/office/drawing/2010/main"/>
              </a:ext>
            </a:extLst>
          </a:blip>
          <a:srcRect/>
          <a:stretch/>
        </p:blipFill>
        <p:spPr>
          <a:xfrm>
            <a:off x="8984520" y="1764258"/>
            <a:ext cx="941012" cy="1839933"/>
          </a:xfrm>
          <a:prstGeom prst="rect">
            <a:avLst/>
          </a:prstGeom>
        </p:spPr>
      </p:pic>
      <p:grpSp>
        <p:nvGrpSpPr>
          <p:cNvPr id="19" name="组合 18">
            <a:extLst>
              <a:ext uri="{FF2B5EF4-FFF2-40B4-BE49-F238E27FC236}">
                <a16:creationId xmlns="" xmlns:a16="http://schemas.microsoft.com/office/drawing/2014/main" id="{11001762-E781-4D99-9611-99D7D2959461}"/>
              </a:ext>
            </a:extLst>
          </p:cNvPr>
          <p:cNvGrpSpPr/>
          <p:nvPr/>
        </p:nvGrpSpPr>
        <p:grpSpPr>
          <a:xfrm>
            <a:off x="9752676" y="1594752"/>
            <a:ext cx="1423737" cy="1422346"/>
            <a:chOff x="9752676" y="1594752"/>
            <a:chExt cx="1423737" cy="1422346"/>
          </a:xfrm>
        </p:grpSpPr>
        <p:pic>
          <p:nvPicPr>
            <p:cNvPr id="20" name="图片 19">
              <a:extLst>
                <a:ext uri="{FF2B5EF4-FFF2-40B4-BE49-F238E27FC236}">
                  <a16:creationId xmlns="" xmlns:a16="http://schemas.microsoft.com/office/drawing/2014/main" id="{D8E68F48-B8D4-45BF-B366-296A59510698}"/>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9752676" y="1594752"/>
              <a:ext cx="1423737" cy="1422346"/>
            </a:xfrm>
            <a:prstGeom prst="rect">
              <a:avLst/>
            </a:prstGeom>
          </p:spPr>
        </p:pic>
        <p:sp>
          <p:nvSpPr>
            <p:cNvPr id="21" name="文本框 20">
              <a:extLst>
                <a:ext uri="{FF2B5EF4-FFF2-40B4-BE49-F238E27FC236}">
                  <a16:creationId xmlns="" xmlns:a16="http://schemas.microsoft.com/office/drawing/2014/main" id="{D0F02F11-A9D7-4096-9ED8-601FA90BDC21}"/>
                </a:ext>
              </a:extLst>
            </p:cNvPr>
            <p:cNvSpPr txBox="1"/>
            <p:nvPr/>
          </p:nvSpPr>
          <p:spPr>
            <a:xfrm>
              <a:off x="10249100" y="1741941"/>
              <a:ext cx="430887" cy="1118255"/>
            </a:xfrm>
            <a:prstGeom prst="rect">
              <a:avLst/>
            </a:prstGeom>
            <a:noFill/>
          </p:spPr>
          <p:txBody>
            <a:bodyPr vert="eaVert" wrap="none" rtlCol="0">
              <a:spAutoFit/>
            </a:bodyPr>
            <a:lstStyle/>
            <a:p>
              <a:r>
                <a:rPr lang="zh-CN" altLang="en-US" sz="1600" dirty="0">
                  <a:solidFill>
                    <a:schemeClr val="bg1"/>
                  </a:solidFill>
                  <a:cs typeface="+mn-ea"/>
                  <a:sym typeface="+mn-lt"/>
                </a:rPr>
                <a:t>二十四节气</a:t>
              </a:r>
            </a:p>
          </p:txBody>
        </p:sp>
      </p:grpSp>
      <p:sp>
        <p:nvSpPr>
          <p:cNvPr id="24" name="文本框 23">
            <a:extLst>
              <a:ext uri="{FF2B5EF4-FFF2-40B4-BE49-F238E27FC236}">
                <a16:creationId xmlns="" xmlns:a16="http://schemas.microsoft.com/office/drawing/2014/main" id="{6E6071E0-DEBB-0941-9E52-B03D13D3FFF1}"/>
              </a:ext>
            </a:extLst>
          </p:cNvPr>
          <p:cNvSpPr txBox="1"/>
          <p:nvPr/>
        </p:nvSpPr>
        <p:spPr>
          <a:xfrm>
            <a:off x="2043722" y="2575061"/>
            <a:ext cx="4631833" cy="1200329"/>
          </a:xfrm>
          <a:prstGeom prst="rect">
            <a:avLst/>
          </a:prstGeom>
          <a:noFill/>
        </p:spPr>
        <p:txBody>
          <a:bodyPr wrap="square" rtlCol="0">
            <a:spAutoFit/>
          </a:bodyPr>
          <a:lstStyle/>
          <a:p>
            <a:r>
              <a:rPr kumimoji="1" lang="zh-CN" altLang="en-US" sz="7200" b="1" dirty="0">
                <a:cs typeface="+mn-ea"/>
                <a:sym typeface="+mn-lt"/>
              </a:rPr>
              <a:t>民俗活动</a:t>
            </a:r>
            <a:endParaRPr kumimoji="1" lang="en-US" altLang="zh-CN" sz="7200" b="1" dirty="0">
              <a:cs typeface="+mn-ea"/>
              <a:sym typeface="+mn-lt"/>
            </a:endParaRPr>
          </a:p>
        </p:txBody>
      </p:sp>
      <p:sp>
        <p:nvSpPr>
          <p:cNvPr id="25" name="文本框 24">
            <a:extLst>
              <a:ext uri="{FF2B5EF4-FFF2-40B4-BE49-F238E27FC236}">
                <a16:creationId xmlns="" xmlns:a16="http://schemas.microsoft.com/office/drawing/2014/main" id="{04362EB2-5507-2941-94A8-6D139B7EBD54}"/>
              </a:ext>
            </a:extLst>
          </p:cNvPr>
          <p:cNvSpPr txBox="1"/>
          <p:nvPr/>
        </p:nvSpPr>
        <p:spPr>
          <a:xfrm>
            <a:off x="2227107" y="3775390"/>
            <a:ext cx="4042610" cy="700576"/>
          </a:xfrm>
          <a:prstGeom prst="rect">
            <a:avLst/>
          </a:prstGeom>
          <a:noFill/>
        </p:spPr>
        <p:txBody>
          <a:bodyPr wrap="square" rtlCol="0">
            <a:spAutoFit/>
          </a:bodyPr>
          <a:lstStyle/>
          <a:p>
            <a:pPr>
              <a:lnSpc>
                <a:spcPct val="150000"/>
              </a:lnSpc>
            </a:pPr>
            <a:r>
              <a:rPr lang="zh-CN" altLang="en-US" sz="1400" dirty="0">
                <a:cs typeface="+mn-ea"/>
                <a:sym typeface="+mn-lt"/>
              </a:rPr>
              <a:t>请输入文字请输入文字请输入文字请输入文字请输入文字</a:t>
            </a:r>
            <a:endParaRPr lang="en" altLang="zh-CN" sz="1400" dirty="0">
              <a:cs typeface="+mn-ea"/>
              <a:sym typeface="+mn-lt"/>
            </a:endParaRPr>
          </a:p>
        </p:txBody>
      </p:sp>
      <p:sp>
        <p:nvSpPr>
          <p:cNvPr id="26" name="文本框 25">
            <a:extLst>
              <a:ext uri="{FF2B5EF4-FFF2-40B4-BE49-F238E27FC236}">
                <a16:creationId xmlns="" xmlns:a16="http://schemas.microsoft.com/office/drawing/2014/main" id="{27B2E100-C5C5-4F4D-92F5-DC7D57E4D6AB}"/>
              </a:ext>
            </a:extLst>
          </p:cNvPr>
          <p:cNvSpPr txBox="1"/>
          <p:nvPr/>
        </p:nvSpPr>
        <p:spPr>
          <a:xfrm>
            <a:off x="2230617" y="2088836"/>
            <a:ext cx="1415772" cy="461665"/>
          </a:xfrm>
          <a:prstGeom prst="rect">
            <a:avLst/>
          </a:prstGeom>
          <a:noFill/>
        </p:spPr>
        <p:txBody>
          <a:bodyPr wrap="none" rtlCol="0">
            <a:spAutoFit/>
          </a:bodyPr>
          <a:lstStyle/>
          <a:p>
            <a:r>
              <a:rPr kumimoji="1" lang="zh-CN" altLang="en-US" sz="2400" dirty="0">
                <a:cs typeface="+mn-ea"/>
                <a:sym typeface="+mn-lt"/>
              </a:rPr>
              <a:t>第三部分</a:t>
            </a:r>
          </a:p>
        </p:txBody>
      </p:sp>
    </p:spTree>
    <p:extLst>
      <p:ext uri="{BB962C8B-B14F-4D97-AF65-F5344CB8AC3E}">
        <p14:creationId xmlns:p14="http://schemas.microsoft.com/office/powerpoint/2010/main" val="38565731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crush"/>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dissolve">
                                      <p:cBhvr>
                                        <p:cTn id="7" dur="500"/>
                                        <p:tgtEl>
                                          <p:spTgt spid="2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dissolve">
                                      <p:cBhvr>
                                        <p:cTn id="10" dur="500"/>
                                        <p:tgtEl>
                                          <p:spTgt spid="25"/>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dissolve">
                                      <p:cBhvr>
                                        <p:cTn id="13" dur="500"/>
                                        <p:tgtEl>
                                          <p:spTgt spid="26"/>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500" fill="hold"/>
                                        <p:tgtEl>
                                          <p:spTgt spid="17"/>
                                        </p:tgtEl>
                                        <p:attrNameLst>
                                          <p:attrName>ppt_w</p:attrName>
                                        </p:attrNameLst>
                                      </p:cBhvr>
                                      <p:tavLst>
                                        <p:tav tm="0">
                                          <p:val>
                                            <p:fltVal val="0"/>
                                          </p:val>
                                        </p:tav>
                                        <p:tav tm="100000">
                                          <p:val>
                                            <p:strVal val="#ppt_w"/>
                                          </p:val>
                                        </p:tav>
                                      </p:tavLst>
                                    </p:anim>
                                    <p:anim calcmode="lin" valueType="num">
                                      <p:cBhvr>
                                        <p:cTn id="19" dur="500" fill="hold"/>
                                        <p:tgtEl>
                                          <p:spTgt spid="17"/>
                                        </p:tgtEl>
                                        <p:attrNameLst>
                                          <p:attrName>ppt_h</p:attrName>
                                        </p:attrNameLst>
                                      </p:cBhvr>
                                      <p:tavLst>
                                        <p:tav tm="0">
                                          <p:val>
                                            <p:fltVal val="0"/>
                                          </p:val>
                                        </p:tav>
                                        <p:tav tm="100000">
                                          <p:val>
                                            <p:strVal val="#ppt_h"/>
                                          </p:val>
                                        </p:tav>
                                      </p:tavLst>
                                    </p:anim>
                                    <p:animEffect transition="in" filter="fade">
                                      <p:cBhvr>
                                        <p:cTn id="20" dur="500"/>
                                        <p:tgtEl>
                                          <p:spTgt spid="17"/>
                                        </p:tgtEl>
                                      </p:cBhvr>
                                    </p:animEffect>
                                  </p:childTnLst>
                                </p:cTn>
                              </p:par>
                              <p:par>
                                <p:cTn id="21" presetID="53" presetClass="entr" presetSubtype="16"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ppt_w</p:attrName>
                                        </p:attrNameLst>
                                      </p:cBhvr>
                                      <p:tavLst>
                                        <p:tav tm="0">
                                          <p:val>
                                            <p:fltVal val="0"/>
                                          </p:val>
                                        </p:tav>
                                        <p:tav tm="100000">
                                          <p:val>
                                            <p:strVal val="#ppt_w"/>
                                          </p:val>
                                        </p:tav>
                                      </p:tavLst>
                                    </p:anim>
                                    <p:anim calcmode="lin" valueType="num">
                                      <p:cBhvr>
                                        <p:cTn id="24" dur="500" fill="hold"/>
                                        <p:tgtEl>
                                          <p:spTgt spid="18"/>
                                        </p:tgtEl>
                                        <p:attrNameLst>
                                          <p:attrName>ppt_h</p:attrName>
                                        </p:attrNameLst>
                                      </p:cBhvr>
                                      <p:tavLst>
                                        <p:tav tm="0">
                                          <p:val>
                                            <p:fltVal val="0"/>
                                          </p:val>
                                        </p:tav>
                                        <p:tav tm="100000">
                                          <p:val>
                                            <p:strVal val="#ppt_h"/>
                                          </p:val>
                                        </p:tav>
                                      </p:tavLst>
                                    </p:anim>
                                    <p:animEffect transition="in" filter="fade">
                                      <p:cBhvr>
                                        <p:cTn id="2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31E2EAD1-EE30-734D-AED0-74EC32514B5D}"/>
              </a:ext>
            </a:extLst>
          </p:cNvPr>
          <p:cNvSpPr txBox="1"/>
          <p:nvPr/>
        </p:nvSpPr>
        <p:spPr>
          <a:xfrm>
            <a:off x="6462920" y="2328604"/>
            <a:ext cx="3925680" cy="2062103"/>
          </a:xfrm>
          <a:prstGeom prst="rect">
            <a:avLst/>
          </a:prstGeom>
          <a:noFill/>
        </p:spPr>
        <p:txBody>
          <a:bodyPr wrap="square" rtlCol="0">
            <a:spAutoFit/>
          </a:bodyPr>
          <a:lstStyle/>
          <a:p>
            <a:pPr>
              <a:lnSpc>
                <a:spcPct val="200000"/>
              </a:lnSpc>
            </a:pPr>
            <a:r>
              <a:rPr kumimoji="1" lang="zh-CN" altLang="en-US" sz="1600" dirty="0">
                <a:cs typeface="+mn-ea"/>
                <a:sym typeface="+mn-lt"/>
              </a:rPr>
              <a:t>立夏后，华北、西北等地气温回升很快，但降水仍然不多，加上春季多风，蒸发强烈，大气干燥和土壤干旱常严重影响农作物的正常生长。</a:t>
            </a:r>
          </a:p>
        </p:txBody>
      </p:sp>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019080" y="1079433"/>
            <a:ext cx="4289520" cy="6622549"/>
          </a:xfrm>
          <a:prstGeom prst="rect">
            <a:avLst/>
          </a:prstGeom>
        </p:spPr>
      </p:pic>
    </p:spTree>
    <p:extLst>
      <p:ext uri="{BB962C8B-B14F-4D97-AF65-F5344CB8AC3E}">
        <p14:creationId xmlns:p14="http://schemas.microsoft.com/office/powerpoint/2010/main" val="73516748"/>
      </p:ext>
    </p:extLst>
  </p:cSld>
  <p:clrMapOvr>
    <a:masterClrMapping/>
  </p:clrMapOvr>
  <mc:AlternateContent xmlns:mc="http://schemas.openxmlformats.org/markup-compatibility/2006" xmlns:p14="http://schemas.microsoft.com/office/powerpoint/2010/main">
    <mc:Choice Requires="p14">
      <p:transition spd="slow" p14:dur="1400" advTm="3000">
        <p14:ripp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B06C305B-614E-174F-A626-3FA56424F3FE}"/>
              </a:ext>
            </a:extLst>
          </p:cNvPr>
          <p:cNvSpPr txBox="1"/>
          <p:nvPr/>
        </p:nvSpPr>
        <p:spPr>
          <a:xfrm>
            <a:off x="1403312" y="1710453"/>
            <a:ext cx="4953000" cy="3539430"/>
          </a:xfrm>
          <a:prstGeom prst="rect">
            <a:avLst/>
          </a:prstGeom>
          <a:noFill/>
        </p:spPr>
        <p:txBody>
          <a:bodyPr wrap="square" rtlCol="0">
            <a:spAutoFit/>
          </a:bodyPr>
          <a:lstStyle/>
          <a:p>
            <a:pPr>
              <a:lnSpc>
                <a:spcPct val="200000"/>
              </a:lnSpc>
            </a:pPr>
            <a:r>
              <a:rPr kumimoji="1" lang="zh-CN" altLang="en-US" sz="1600" dirty="0">
                <a:cs typeface="+mn-ea"/>
                <a:sym typeface="+mn-lt"/>
              </a:rPr>
              <a:t>立夏以后，正式进入雨季，雨量和雨日均明显增多。春生、夏长、秋收、冬藏，夏季是许多农作物旺盛生长的最好季节，充足的光照和适宜的温度以及充沛的雨水给植物提供了所需的条件。季风气候是我国气候的主要特点，夏季受来自海洋的暖湿气流的影响，高温潮湿多雨，雨热同期，有利于农作物成长。农作物在夏季进入了茁壮成长阶段。</a:t>
            </a:r>
          </a:p>
        </p:txBody>
      </p:sp>
      <p:pic>
        <p:nvPicPr>
          <p:cNvPr id="3" name="图片 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356312" y="1710453"/>
            <a:ext cx="5835688" cy="5147547"/>
          </a:xfrm>
          <a:prstGeom prst="rect">
            <a:avLst/>
          </a:prstGeom>
        </p:spPr>
      </p:pic>
    </p:spTree>
    <p:extLst>
      <p:ext uri="{BB962C8B-B14F-4D97-AF65-F5344CB8AC3E}">
        <p14:creationId xmlns:p14="http://schemas.microsoft.com/office/powerpoint/2010/main" val="17393773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AF34BC9D-88DF-4445-92E1-F55B9229A927}"/>
              </a:ext>
            </a:extLst>
          </p:cNvPr>
          <p:cNvSpPr txBox="1"/>
          <p:nvPr/>
        </p:nvSpPr>
        <p:spPr>
          <a:xfrm>
            <a:off x="4899348" y="1659285"/>
            <a:ext cx="5974127" cy="3539430"/>
          </a:xfrm>
          <a:prstGeom prst="rect">
            <a:avLst/>
          </a:prstGeom>
          <a:noFill/>
        </p:spPr>
        <p:txBody>
          <a:bodyPr wrap="square" rtlCol="0">
            <a:spAutoFit/>
          </a:bodyPr>
          <a:lstStyle/>
          <a:p>
            <a:pPr>
              <a:lnSpc>
                <a:spcPct val="200000"/>
              </a:lnSpc>
            </a:pPr>
            <a:r>
              <a:rPr kumimoji="1" lang="zh-CN" altLang="en-US" sz="1600" dirty="0">
                <a:cs typeface="+mn-ea"/>
                <a:sym typeface="+mn-lt"/>
              </a:rPr>
              <a:t>蝼蝈鸣。蝼蝈，小虫，生穴土中，好夜出，今人谓之土狗是也；一名蝼蛄，一名石鼠，一名螜</a:t>
            </a:r>
            <a:r>
              <a:rPr kumimoji="1" lang="en-US" altLang="zh-CN" sz="1600" dirty="0">
                <a:cs typeface="+mn-ea"/>
                <a:sym typeface="+mn-lt"/>
              </a:rPr>
              <a:t>【</a:t>
            </a:r>
            <a:r>
              <a:rPr kumimoji="1" lang="zh-CN" altLang="en-US" sz="1600" dirty="0">
                <a:cs typeface="+mn-ea"/>
                <a:sym typeface="+mn-lt"/>
              </a:rPr>
              <a:t>音斛</a:t>
            </a:r>
            <a:r>
              <a:rPr kumimoji="1" lang="en-US" altLang="zh-CN" sz="1600" dirty="0">
                <a:cs typeface="+mn-ea"/>
                <a:sym typeface="+mn-lt"/>
              </a:rPr>
              <a:t>】</a:t>
            </a:r>
            <a:r>
              <a:rPr kumimoji="1" lang="zh-CN" altLang="en-US" sz="1600" dirty="0">
                <a:cs typeface="+mn-ea"/>
                <a:sym typeface="+mn-lt"/>
              </a:rPr>
              <a:t>，各地方言之不同也。</a:t>
            </a:r>
            <a:r>
              <a:rPr kumimoji="1" lang="en-US" altLang="zh-CN" sz="1600" dirty="0">
                <a:cs typeface="+mn-ea"/>
                <a:sym typeface="+mn-lt"/>
              </a:rPr>
              <a:t>《</a:t>
            </a:r>
            <a:r>
              <a:rPr kumimoji="1" lang="zh-CN" altLang="en-US" sz="1600" dirty="0">
                <a:cs typeface="+mn-ea"/>
                <a:sym typeface="+mn-lt"/>
              </a:rPr>
              <a:t>淮南子</a:t>
            </a:r>
            <a:r>
              <a:rPr kumimoji="1" lang="en-US" altLang="zh-CN" sz="1600" dirty="0">
                <a:cs typeface="+mn-ea"/>
                <a:sym typeface="+mn-lt"/>
              </a:rPr>
              <a:t>》</a:t>
            </a:r>
            <a:r>
              <a:rPr kumimoji="1" lang="zh-CN" altLang="en-US" sz="1600" dirty="0">
                <a:cs typeface="+mn-ea"/>
                <a:sym typeface="+mn-lt"/>
              </a:rPr>
              <a:t>曰：蝼蝈鸣，邱螾出，阴气始而二物应之。</a:t>
            </a:r>
            <a:r>
              <a:rPr kumimoji="1" lang="en-US" altLang="zh-CN" sz="1600" dirty="0">
                <a:cs typeface="+mn-ea"/>
                <a:sym typeface="+mn-lt"/>
              </a:rPr>
              <a:t>《</a:t>
            </a:r>
            <a:r>
              <a:rPr kumimoji="1" lang="zh-CN" altLang="en-US" sz="1600" dirty="0">
                <a:cs typeface="+mn-ea"/>
                <a:sym typeface="+mn-lt"/>
              </a:rPr>
              <a:t>夏小正</a:t>
            </a:r>
            <a:r>
              <a:rPr kumimoji="1" lang="en-US" altLang="zh-CN" sz="1600" dirty="0">
                <a:cs typeface="+mn-ea"/>
                <a:sym typeface="+mn-lt"/>
              </a:rPr>
              <a:t>》</a:t>
            </a:r>
            <a:r>
              <a:rPr kumimoji="1" lang="zh-CN" altLang="en-US" sz="1600" dirty="0">
                <a:cs typeface="+mn-ea"/>
                <a:sym typeface="+mn-lt"/>
              </a:rPr>
              <a:t>：三月螜则鸣是也。且有五能，不能成一技：飞不能过屋；缘不能穷木；泅不能渡谷；穴不能覆身；走不能先人。故</a:t>
            </a:r>
            <a:r>
              <a:rPr kumimoji="1" lang="en-US" altLang="zh-CN" sz="1600" dirty="0">
                <a:cs typeface="+mn-ea"/>
                <a:sym typeface="+mn-lt"/>
              </a:rPr>
              <a:t>《</a:t>
            </a:r>
            <a:r>
              <a:rPr kumimoji="1" lang="zh-CN" altLang="en-US" sz="1600" dirty="0">
                <a:cs typeface="+mn-ea"/>
                <a:sym typeface="+mn-lt"/>
              </a:rPr>
              <a:t>说文</a:t>
            </a:r>
            <a:r>
              <a:rPr kumimoji="1" lang="en-US" altLang="zh-CN" sz="1600" dirty="0">
                <a:cs typeface="+mn-ea"/>
                <a:sym typeface="+mn-lt"/>
              </a:rPr>
              <a:t>》</a:t>
            </a:r>
            <a:r>
              <a:rPr kumimoji="1" lang="zh-CN" altLang="en-US" sz="1600" dirty="0">
                <a:cs typeface="+mn-ea"/>
                <a:sym typeface="+mn-lt"/>
              </a:rPr>
              <a:t>称鼫为五技之鼠。</a:t>
            </a:r>
            <a:r>
              <a:rPr kumimoji="1" lang="en-US" altLang="zh-CN" sz="1600" dirty="0">
                <a:cs typeface="+mn-ea"/>
                <a:sym typeface="+mn-lt"/>
              </a:rPr>
              <a:t>《</a:t>
            </a:r>
            <a:r>
              <a:rPr kumimoji="1" lang="zh-CN" altLang="en-US" sz="1600" dirty="0">
                <a:cs typeface="+mn-ea"/>
                <a:sym typeface="+mn-lt"/>
              </a:rPr>
              <a:t>古今注</a:t>
            </a:r>
            <a:r>
              <a:rPr kumimoji="1" lang="en-US" altLang="zh-CN" sz="1600" dirty="0">
                <a:cs typeface="+mn-ea"/>
                <a:sym typeface="+mn-lt"/>
              </a:rPr>
              <a:t>》</a:t>
            </a:r>
            <a:r>
              <a:rPr kumimoji="1" lang="zh-CN" altLang="en-US" sz="1600" dirty="0">
                <a:cs typeface="+mn-ea"/>
                <a:sym typeface="+mn-lt"/>
              </a:rPr>
              <a:t>又以蝼名鼫，鼠可知。</a:t>
            </a:r>
            <a:r>
              <a:rPr kumimoji="1" lang="en-US" altLang="zh-CN" sz="1600" dirty="0">
                <a:cs typeface="+mn-ea"/>
                <a:sym typeface="+mn-lt"/>
              </a:rPr>
              <a:t>《</a:t>
            </a:r>
            <a:r>
              <a:rPr kumimoji="1" lang="zh-CN" altLang="en-US" sz="1600" dirty="0">
                <a:cs typeface="+mn-ea"/>
                <a:sym typeface="+mn-lt"/>
              </a:rPr>
              <a:t>埤雅</a:t>
            </a:r>
            <a:r>
              <a:rPr kumimoji="1" lang="en-US" altLang="zh-CN" sz="1600" dirty="0">
                <a:cs typeface="+mn-ea"/>
                <a:sym typeface="+mn-lt"/>
              </a:rPr>
              <a:t>》《</a:t>
            </a:r>
            <a:r>
              <a:rPr kumimoji="1" lang="zh-CN" altLang="en-US" sz="1600" dirty="0">
                <a:cs typeface="+mn-ea"/>
                <a:sym typeface="+mn-lt"/>
              </a:rPr>
              <a:t>本草</a:t>
            </a:r>
            <a:r>
              <a:rPr kumimoji="1" lang="en-US" altLang="zh-CN" sz="1600" dirty="0">
                <a:cs typeface="+mn-ea"/>
                <a:sym typeface="+mn-lt"/>
              </a:rPr>
              <a:t>》</a:t>
            </a:r>
            <a:r>
              <a:rPr kumimoji="1" lang="zh-CN" altLang="en-US" sz="1600" dirty="0">
                <a:cs typeface="+mn-ea"/>
                <a:sym typeface="+mn-lt"/>
              </a:rPr>
              <a:t>俱以为臭虫，陆德明、郑康成以为蛙，皆非也。</a:t>
            </a:r>
          </a:p>
        </p:txBody>
      </p:sp>
      <p:pic>
        <p:nvPicPr>
          <p:cNvPr id="3" name="图片 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49426" y="1851609"/>
            <a:ext cx="4732173" cy="3154782"/>
          </a:xfrm>
          <a:prstGeom prst="rect">
            <a:avLst/>
          </a:prstGeom>
        </p:spPr>
      </p:pic>
    </p:spTree>
    <p:extLst>
      <p:ext uri="{BB962C8B-B14F-4D97-AF65-F5344CB8AC3E}">
        <p14:creationId xmlns:p14="http://schemas.microsoft.com/office/powerpoint/2010/main" val="18261593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drap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1300433" y="2489678"/>
            <a:ext cx="9730961" cy="3580955"/>
            <a:chOff x="1300433" y="2489678"/>
            <a:chExt cx="9730961" cy="3580955"/>
          </a:xfrm>
        </p:grpSpPr>
        <p:sp>
          <p:nvSpPr>
            <p:cNvPr id="4" name="文本框 3">
              <a:extLst>
                <a:ext uri="{FF2B5EF4-FFF2-40B4-BE49-F238E27FC236}">
                  <a16:creationId xmlns="" xmlns:a16="http://schemas.microsoft.com/office/drawing/2014/main" id="{B9817D71-CBB0-3C40-9B4E-61A2A3F5A168}"/>
                </a:ext>
              </a:extLst>
            </p:cNvPr>
            <p:cNvSpPr txBox="1"/>
            <p:nvPr/>
          </p:nvSpPr>
          <p:spPr>
            <a:xfrm>
              <a:off x="4869133" y="4280156"/>
              <a:ext cx="6162261" cy="1495409"/>
            </a:xfrm>
            <a:prstGeom prst="rect">
              <a:avLst/>
            </a:prstGeom>
            <a:noFill/>
          </p:spPr>
          <p:txBody>
            <a:bodyPr wrap="square" rtlCol="0">
              <a:spAutoFit/>
            </a:bodyPr>
            <a:lstStyle/>
            <a:p>
              <a:pPr>
                <a:lnSpc>
                  <a:spcPct val="200000"/>
                </a:lnSpc>
              </a:pPr>
              <a:r>
                <a:rPr kumimoji="1" lang="en-US" altLang="zh-CN" sz="1600" dirty="0">
                  <a:cs typeface="+mn-ea"/>
                  <a:sym typeface="+mn-lt"/>
                </a:rPr>
                <a:t>《</a:t>
              </a:r>
              <a:r>
                <a:rPr kumimoji="1" lang="zh-CN" altLang="en-US" sz="1600" dirty="0">
                  <a:cs typeface="+mn-ea"/>
                  <a:sym typeface="+mn-lt"/>
                </a:rPr>
                <a:t>历书</a:t>
              </a:r>
              <a:r>
                <a:rPr kumimoji="1" lang="en-US" altLang="zh-CN" sz="1600" dirty="0">
                  <a:cs typeface="+mn-ea"/>
                  <a:sym typeface="+mn-lt"/>
                </a:rPr>
                <a:t>》</a:t>
              </a:r>
              <a:r>
                <a:rPr kumimoji="1" lang="zh-CN" altLang="en-US" sz="1600" dirty="0">
                  <a:cs typeface="+mn-ea"/>
                  <a:sym typeface="+mn-lt"/>
                </a:rPr>
                <a:t>：“斗指东南，维为立夏，万物至此皆长大，故名立夏也。”立夏，是标示万物进入旺季生长的一个重要节气。立夏后，日照增加，逐渐升温，雷雨增多，农作物进入了茁壮成长阶段。</a:t>
              </a:r>
            </a:p>
          </p:txBody>
        </p:sp>
        <p:pic>
          <p:nvPicPr>
            <p:cNvPr id="5" name="图片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300433" y="2489678"/>
              <a:ext cx="3067880" cy="3580955"/>
            </a:xfrm>
            <a:prstGeom prst="rect">
              <a:avLst/>
            </a:prstGeom>
          </p:spPr>
        </p:pic>
      </p:grpSp>
      <p:grpSp>
        <p:nvGrpSpPr>
          <p:cNvPr id="8" name="组合 7"/>
          <p:cNvGrpSpPr/>
          <p:nvPr/>
        </p:nvGrpSpPr>
        <p:grpSpPr>
          <a:xfrm>
            <a:off x="1300433" y="311361"/>
            <a:ext cx="10182751" cy="3855797"/>
            <a:chOff x="5730131" y="285961"/>
            <a:chExt cx="10182751" cy="3855797"/>
          </a:xfrm>
        </p:grpSpPr>
        <p:sp>
          <p:nvSpPr>
            <p:cNvPr id="3" name="文本框 2">
              <a:extLst>
                <a:ext uri="{FF2B5EF4-FFF2-40B4-BE49-F238E27FC236}">
                  <a16:creationId xmlns="" xmlns:a16="http://schemas.microsoft.com/office/drawing/2014/main" id="{19F4EAAE-CEA5-4844-89AA-2D61EEADCFD0}"/>
                </a:ext>
              </a:extLst>
            </p:cNvPr>
            <p:cNvSpPr txBox="1"/>
            <p:nvPr/>
          </p:nvSpPr>
          <p:spPr>
            <a:xfrm>
              <a:off x="5730131" y="1466540"/>
              <a:ext cx="5214729" cy="1495409"/>
            </a:xfrm>
            <a:prstGeom prst="rect">
              <a:avLst/>
            </a:prstGeom>
            <a:noFill/>
          </p:spPr>
          <p:txBody>
            <a:bodyPr wrap="square" rtlCol="0">
              <a:spAutoFit/>
            </a:bodyPr>
            <a:lstStyle/>
            <a:p>
              <a:pPr>
                <a:lnSpc>
                  <a:spcPct val="200000"/>
                </a:lnSpc>
              </a:pPr>
              <a:r>
                <a:rPr kumimoji="1" lang="zh-CN" altLang="en-US" sz="1600" dirty="0">
                  <a:cs typeface="+mn-ea"/>
                  <a:sym typeface="+mn-lt"/>
                </a:rPr>
                <a:t>立夏，是二十四节气中的第</a:t>
              </a:r>
              <a:r>
                <a:rPr kumimoji="1" lang="en-US" altLang="zh-CN" sz="1600" dirty="0">
                  <a:cs typeface="+mn-ea"/>
                  <a:sym typeface="+mn-lt"/>
                </a:rPr>
                <a:t>7</a:t>
              </a:r>
              <a:r>
                <a:rPr kumimoji="1" lang="zh-CN" altLang="en-US" sz="1600" dirty="0">
                  <a:cs typeface="+mn-ea"/>
                  <a:sym typeface="+mn-lt"/>
                </a:rPr>
                <a:t>个节气，夏季的第一个节气。立夏交节时间为每年公历</a:t>
              </a:r>
              <a:r>
                <a:rPr kumimoji="1" lang="en-US" altLang="zh-CN" sz="1600" dirty="0">
                  <a:cs typeface="+mn-ea"/>
                  <a:sym typeface="+mn-lt"/>
                </a:rPr>
                <a:t>5</a:t>
              </a:r>
              <a:r>
                <a:rPr kumimoji="1" lang="zh-CN" altLang="en-US" sz="1600" dirty="0">
                  <a:cs typeface="+mn-ea"/>
                  <a:sym typeface="+mn-lt"/>
                </a:rPr>
                <a:t>月</a:t>
              </a:r>
              <a:r>
                <a:rPr kumimoji="1" lang="en-US" altLang="zh-CN" sz="1600" dirty="0">
                  <a:cs typeface="+mn-ea"/>
                  <a:sym typeface="+mn-lt"/>
                </a:rPr>
                <a:t>05</a:t>
              </a:r>
              <a:r>
                <a:rPr kumimoji="1" lang="zh-CN" altLang="en-US" sz="1600" dirty="0">
                  <a:cs typeface="+mn-ea"/>
                  <a:sym typeface="+mn-lt"/>
                </a:rPr>
                <a:t>－</a:t>
              </a:r>
              <a:r>
                <a:rPr kumimoji="1" lang="en-US" altLang="zh-CN" sz="1600" dirty="0">
                  <a:cs typeface="+mn-ea"/>
                  <a:sym typeface="+mn-lt"/>
                </a:rPr>
                <a:t>07</a:t>
              </a:r>
              <a:r>
                <a:rPr kumimoji="1" lang="zh-CN" altLang="en-US" sz="1600" dirty="0">
                  <a:cs typeface="+mn-ea"/>
                  <a:sym typeface="+mn-lt"/>
                </a:rPr>
                <a:t>日，此时北斗星的斗柄指向东南方，大阳黄经达</a:t>
              </a:r>
              <a:r>
                <a:rPr kumimoji="1" lang="en-US" altLang="zh-CN" sz="1600" dirty="0">
                  <a:cs typeface="+mn-ea"/>
                  <a:sym typeface="+mn-lt"/>
                </a:rPr>
                <a:t>45°</a:t>
              </a:r>
              <a:r>
                <a:rPr kumimoji="1" lang="zh-CN" altLang="en-US" sz="1600" dirty="0">
                  <a:cs typeface="+mn-ea"/>
                  <a:sym typeface="+mn-lt"/>
                </a:rPr>
                <a:t>。</a:t>
              </a:r>
            </a:p>
          </p:txBody>
        </p:sp>
        <p:pic>
          <p:nvPicPr>
            <p:cNvPr id="7" name="图片 6"/>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2057085" y="285961"/>
              <a:ext cx="3855797" cy="3855797"/>
            </a:xfrm>
            <a:prstGeom prst="rect">
              <a:avLst/>
            </a:prstGeom>
          </p:spPr>
        </p:pic>
      </p:grpSp>
    </p:spTree>
    <p:extLst>
      <p:ext uri="{BB962C8B-B14F-4D97-AF65-F5344CB8AC3E}">
        <p14:creationId xmlns:p14="http://schemas.microsoft.com/office/powerpoint/2010/main" val="1358107861"/>
      </p:ext>
    </p:extLst>
  </p:cSld>
  <p:clrMapOvr>
    <a:masterClrMapping/>
  </p:clrMapOvr>
  <mc:AlternateContent xmlns:mc="http://schemas.openxmlformats.org/markup-compatibility/2006" xmlns:p14="http://schemas.microsoft.com/office/powerpoint/2010/main">
    <mc:Choice Requires="p14">
      <p:transition spd="slow" p14:dur="1250" advTm="3000">
        <p14:flip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a:extLst>
              <a:ext uri="{FF2B5EF4-FFF2-40B4-BE49-F238E27FC236}">
                <a16:creationId xmlns="" xmlns:a16="http://schemas.microsoft.com/office/drawing/2014/main" id="{76757276-C737-4430-BDD6-166DD9369A40}"/>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flipH="1">
            <a:off x="0" y="0"/>
            <a:ext cx="12192000" cy="6866021"/>
          </a:xfrm>
          <a:prstGeom prst="rect">
            <a:avLst/>
          </a:prstGeom>
        </p:spPr>
      </p:pic>
      <p:sp>
        <p:nvSpPr>
          <p:cNvPr id="15" name="缺角矩形 14">
            <a:extLst>
              <a:ext uri="{FF2B5EF4-FFF2-40B4-BE49-F238E27FC236}">
                <a16:creationId xmlns="" xmlns:a16="http://schemas.microsoft.com/office/drawing/2014/main" id="{01002AE9-0A5A-4F2B-9C6C-9ED798CB409C}"/>
              </a:ext>
            </a:extLst>
          </p:cNvPr>
          <p:cNvSpPr/>
          <p:nvPr/>
        </p:nvSpPr>
        <p:spPr>
          <a:xfrm>
            <a:off x="1025098" y="804450"/>
            <a:ext cx="10141804" cy="5249100"/>
          </a:xfrm>
          <a:prstGeom prst="plaque">
            <a:avLst>
              <a:gd name="adj" fmla="val 4311"/>
            </a:avLst>
          </a:prstGeom>
          <a:solidFill>
            <a:schemeClr val="bg1"/>
          </a:solidFill>
          <a:ln w="98425">
            <a:solidFill>
              <a:srgbClr val="DBC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6" name="图片 15">
            <a:extLst>
              <a:ext uri="{FF2B5EF4-FFF2-40B4-BE49-F238E27FC236}">
                <a16:creationId xmlns="" xmlns:a16="http://schemas.microsoft.com/office/drawing/2014/main" id="{7527FF57-2293-4EF6-9630-753C6AEFC82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517" b="-3236"/>
          <a:stretch/>
        </p:blipFill>
        <p:spPr>
          <a:xfrm>
            <a:off x="6363172" y="1004077"/>
            <a:ext cx="4784708" cy="5853923"/>
          </a:xfrm>
          <a:prstGeom prst="rect">
            <a:avLst/>
          </a:prstGeom>
        </p:spPr>
      </p:pic>
      <p:pic>
        <p:nvPicPr>
          <p:cNvPr id="17" name="图片 16">
            <a:extLst>
              <a:ext uri="{FF2B5EF4-FFF2-40B4-BE49-F238E27FC236}">
                <a16:creationId xmlns="" xmlns:a16="http://schemas.microsoft.com/office/drawing/2014/main" id="{3AD02132-EC1C-47BA-B318-6AEB723F8E2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614153" y="1004077"/>
            <a:ext cx="973305" cy="1680148"/>
          </a:xfrm>
          <a:prstGeom prst="rect">
            <a:avLst/>
          </a:prstGeom>
        </p:spPr>
      </p:pic>
      <p:pic>
        <p:nvPicPr>
          <p:cNvPr id="18" name="图片 17">
            <a:extLst>
              <a:ext uri="{FF2B5EF4-FFF2-40B4-BE49-F238E27FC236}">
                <a16:creationId xmlns="" xmlns:a16="http://schemas.microsoft.com/office/drawing/2014/main" id="{DD9E7774-C034-4EBD-8676-0AD783C502C4}"/>
              </a:ext>
            </a:extLst>
          </p:cNvPr>
          <p:cNvPicPr>
            <a:picLocks noChangeAspect="1"/>
          </p:cNvPicPr>
          <p:nvPr/>
        </p:nvPicPr>
        <p:blipFill rotWithShape="1">
          <a:blip r:embed="rId5" cstate="screen">
            <a:extLst>
              <a:ext uri="{BEBA8EAE-BF5A-486C-A8C5-ECC9F3942E4B}">
                <a14:imgProps xmlns:a14="http://schemas.microsoft.com/office/drawing/2010/main">
                  <a14:imgLayer>
                    <a14:imgEffect>
                      <a14:backgroundRemoval t="9932" b="89842" l="9292" r="100000"/>
                    </a14:imgEffect>
                  </a14:imgLayer>
                </a14:imgProps>
              </a:ext>
              <a:ext uri="{28A0092B-C50C-407E-A947-70E740481C1C}">
                <a14:useLocalDpi xmlns:a14="http://schemas.microsoft.com/office/drawing/2010/main"/>
              </a:ext>
            </a:extLst>
          </a:blip>
          <a:srcRect/>
          <a:stretch/>
        </p:blipFill>
        <p:spPr>
          <a:xfrm>
            <a:off x="8984520" y="1764258"/>
            <a:ext cx="941012" cy="1839933"/>
          </a:xfrm>
          <a:prstGeom prst="rect">
            <a:avLst/>
          </a:prstGeom>
        </p:spPr>
      </p:pic>
      <p:grpSp>
        <p:nvGrpSpPr>
          <p:cNvPr id="19" name="组合 18">
            <a:extLst>
              <a:ext uri="{FF2B5EF4-FFF2-40B4-BE49-F238E27FC236}">
                <a16:creationId xmlns="" xmlns:a16="http://schemas.microsoft.com/office/drawing/2014/main" id="{AFC1BEFC-192A-422D-86EA-5049F27531F8}"/>
              </a:ext>
            </a:extLst>
          </p:cNvPr>
          <p:cNvGrpSpPr/>
          <p:nvPr/>
        </p:nvGrpSpPr>
        <p:grpSpPr>
          <a:xfrm>
            <a:off x="9752676" y="1594752"/>
            <a:ext cx="1423737" cy="1422346"/>
            <a:chOff x="9752676" y="1594752"/>
            <a:chExt cx="1423737" cy="1422346"/>
          </a:xfrm>
        </p:grpSpPr>
        <p:pic>
          <p:nvPicPr>
            <p:cNvPr id="20" name="图片 19">
              <a:extLst>
                <a:ext uri="{FF2B5EF4-FFF2-40B4-BE49-F238E27FC236}">
                  <a16:creationId xmlns="" xmlns:a16="http://schemas.microsoft.com/office/drawing/2014/main" id="{20D08784-779A-42AD-B6B4-32C5037AFBE9}"/>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9752676" y="1594752"/>
              <a:ext cx="1423737" cy="1422346"/>
            </a:xfrm>
            <a:prstGeom prst="rect">
              <a:avLst/>
            </a:prstGeom>
          </p:spPr>
        </p:pic>
        <p:sp>
          <p:nvSpPr>
            <p:cNvPr id="21" name="文本框 20">
              <a:extLst>
                <a:ext uri="{FF2B5EF4-FFF2-40B4-BE49-F238E27FC236}">
                  <a16:creationId xmlns="" xmlns:a16="http://schemas.microsoft.com/office/drawing/2014/main" id="{E5E65827-3B5F-4EE7-AE5A-9A0CD43F555D}"/>
                </a:ext>
              </a:extLst>
            </p:cNvPr>
            <p:cNvSpPr txBox="1"/>
            <p:nvPr/>
          </p:nvSpPr>
          <p:spPr>
            <a:xfrm>
              <a:off x="10249100" y="1741941"/>
              <a:ext cx="430887" cy="1118255"/>
            </a:xfrm>
            <a:prstGeom prst="rect">
              <a:avLst/>
            </a:prstGeom>
            <a:noFill/>
          </p:spPr>
          <p:txBody>
            <a:bodyPr vert="eaVert" wrap="none" rtlCol="0">
              <a:spAutoFit/>
            </a:bodyPr>
            <a:lstStyle/>
            <a:p>
              <a:r>
                <a:rPr lang="zh-CN" altLang="en-US" sz="1600" dirty="0">
                  <a:solidFill>
                    <a:schemeClr val="bg1"/>
                  </a:solidFill>
                  <a:cs typeface="+mn-ea"/>
                  <a:sym typeface="+mn-lt"/>
                </a:rPr>
                <a:t>二十四节气</a:t>
              </a:r>
            </a:p>
          </p:txBody>
        </p:sp>
      </p:grpSp>
      <p:sp>
        <p:nvSpPr>
          <p:cNvPr id="24" name="文本框 23">
            <a:extLst>
              <a:ext uri="{FF2B5EF4-FFF2-40B4-BE49-F238E27FC236}">
                <a16:creationId xmlns="" xmlns:a16="http://schemas.microsoft.com/office/drawing/2014/main" id="{6E6071E0-DEBB-0941-9E52-B03D13D3FFF1}"/>
              </a:ext>
            </a:extLst>
          </p:cNvPr>
          <p:cNvSpPr txBox="1"/>
          <p:nvPr/>
        </p:nvSpPr>
        <p:spPr>
          <a:xfrm>
            <a:off x="1874987" y="2684225"/>
            <a:ext cx="4631833" cy="1200329"/>
          </a:xfrm>
          <a:prstGeom prst="rect">
            <a:avLst/>
          </a:prstGeom>
          <a:noFill/>
        </p:spPr>
        <p:txBody>
          <a:bodyPr wrap="square" rtlCol="0">
            <a:spAutoFit/>
          </a:bodyPr>
          <a:lstStyle/>
          <a:p>
            <a:r>
              <a:rPr kumimoji="1" lang="zh-CN" altLang="en-US" sz="7200" b="1" dirty="0">
                <a:cs typeface="+mn-ea"/>
                <a:sym typeface="+mn-lt"/>
              </a:rPr>
              <a:t>文字记载</a:t>
            </a:r>
            <a:endParaRPr kumimoji="1" lang="en-US" altLang="zh-CN" sz="7200" b="1" dirty="0">
              <a:cs typeface="+mn-ea"/>
              <a:sym typeface="+mn-lt"/>
            </a:endParaRPr>
          </a:p>
        </p:txBody>
      </p:sp>
      <p:sp>
        <p:nvSpPr>
          <p:cNvPr id="25" name="文本框 24">
            <a:extLst>
              <a:ext uri="{FF2B5EF4-FFF2-40B4-BE49-F238E27FC236}">
                <a16:creationId xmlns="" xmlns:a16="http://schemas.microsoft.com/office/drawing/2014/main" id="{04362EB2-5507-2941-94A8-6D139B7EBD54}"/>
              </a:ext>
            </a:extLst>
          </p:cNvPr>
          <p:cNvSpPr txBox="1"/>
          <p:nvPr/>
        </p:nvSpPr>
        <p:spPr>
          <a:xfrm>
            <a:off x="2058372" y="3884554"/>
            <a:ext cx="4042610" cy="700576"/>
          </a:xfrm>
          <a:prstGeom prst="rect">
            <a:avLst/>
          </a:prstGeom>
          <a:noFill/>
        </p:spPr>
        <p:txBody>
          <a:bodyPr wrap="square" rtlCol="0">
            <a:spAutoFit/>
          </a:bodyPr>
          <a:lstStyle/>
          <a:p>
            <a:pPr>
              <a:lnSpc>
                <a:spcPct val="150000"/>
              </a:lnSpc>
            </a:pPr>
            <a:r>
              <a:rPr lang="zh-CN" altLang="en-US" sz="1400" dirty="0">
                <a:cs typeface="+mn-ea"/>
                <a:sym typeface="+mn-lt"/>
              </a:rPr>
              <a:t>请输入文字请输入文字请输入文字请输入文字请输入文字</a:t>
            </a:r>
            <a:endParaRPr lang="en" altLang="zh-CN" sz="1400" dirty="0">
              <a:cs typeface="+mn-ea"/>
              <a:sym typeface="+mn-lt"/>
            </a:endParaRPr>
          </a:p>
        </p:txBody>
      </p:sp>
      <p:sp>
        <p:nvSpPr>
          <p:cNvPr id="26" name="文本框 25">
            <a:extLst>
              <a:ext uri="{FF2B5EF4-FFF2-40B4-BE49-F238E27FC236}">
                <a16:creationId xmlns="" xmlns:a16="http://schemas.microsoft.com/office/drawing/2014/main" id="{27B2E100-C5C5-4F4D-92F5-DC7D57E4D6AB}"/>
              </a:ext>
            </a:extLst>
          </p:cNvPr>
          <p:cNvSpPr txBox="1"/>
          <p:nvPr/>
        </p:nvSpPr>
        <p:spPr>
          <a:xfrm>
            <a:off x="2061882" y="2198000"/>
            <a:ext cx="1415772" cy="461665"/>
          </a:xfrm>
          <a:prstGeom prst="rect">
            <a:avLst/>
          </a:prstGeom>
          <a:noFill/>
        </p:spPr>
        <p:txBody>
          <a:bodyPr wrap="none" rtlCol="0">
            <a:spAutoFit/>
          </a:bodyPr>
          <a:lstStyle/>
          <a:p>
            <a:r>
              <a:rPr kumimoji="1" lang="zh-CN" altLang="en-US" sz="2400" dirty="0">
                <a:cs typeface="+mn-ea"/>
                <a:sym typeface="+mn-lt"/>
              </a:rPr>
              <a:t>第四部分</a:t>
            </a:r>
          </a:p>
        </p:txBody>
      </p:sp>
    </p:spTree>
    <p:extLst>
      <p:ext uri="{BB962C8B-B14F-4D97-AF65-F5344CB8AC3E}">
        <p14:creationId xmlns:p14="http://schemas.microsoft.com/office/powerpoint/2010/main" val="26101519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crush"/>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dissolve">
                                      <p:cBhvr>
                                        <p:cTn id="7" dur="500"/>
                                        <p:tgtEl>
                                          <p:spTgt spid="2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dissolve">
                                      <p:cBhvr>
                                        <p:cTn id="10" dur="500"/>
                                        <p:tgtEl>
                                          <p:spTgt spid="25"/>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dissolve">
                                      <p:cBhvr>
                                        <p:cTn id="13" dur="500"/>
                                        <p:tgtEl>
                                          <p:spTgt spid="26"/>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500" fill="hold"/>
                                        <p:tgtEl>
                                          <p:spTgt spid="17"/>
                                        </p:tgtEl>
                                        <p:attrNameLst>
                                          <p:attrName>ppt_w</p:attrName>
                                        </p:attrNameLst>
                                      </p:cBhvr>
                                      <p:tavLst>
                                        <p:tav tm="0">
                                          <p:val>
                                            <p:fltVal val="0"/>
                                          </p:val>
                                        </p:tav>
                                        <p:tav tm="100000">
                                          <p:val>
                                            <p:strVal val="#ppt_w"/>
                                          </p:val>
                                        </p:tav>
                                      </p:tavLst>
                                    </p:anim>
                                    <p:anim calcmode="lin" valueType="num">
                                      <p:cBhvr>
                                        <p:cTn id="19" dur="500" fill="hold"/>
                                        <p:tgtEl>
                                          <p:spTgt spid="17"/>
                                        </p:tgtEl>
                                        <p:attrNameLst>
                                          <p:attrName>ppt_h</p:attrName>
                                        </p:attrNameLst>
                                      </p:cBhvr>
                                      <p:tavLst>
                                        <p:tav tm="0">
                                          <p:val>
                                            <p:fltVal val="0"/>
                                          </p:val>
                                        </p:tav>
                                        <p:tav tm="100000">
                                          <p:val>
                                            <p:strVal val="#ppt_h"/>
                                          </p:val>
                                        </p:tav>
                                      </p:tavLst>
                                    </p:anim>
                                    <p:animEffect transition="in" filter="fade">
                                      <p:cBhvr>
                                        <p:cTn id="20" dur="500"/>
                                        <p:tgtEl>
                                          <p:spTgt spid="17"/>
                                        </p:tgtEl>
                                      </p:cBhvr>
                                    </p:animEffect>
                                  </p:childTnLst>
                                </p:cTn>
                              </p:par>
                              <p:par>
                                <p:cTn id="21" presetID="53" presetClass="entr" presetSubtype="16"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ppt_w</p:attrName>
                                        </p:attrNameLst>
                                      </p:cBhvr>
                                      <p:tavLst>
                                        <p:tav tm="0">
                                          <p:val>
                                            <p:fltVal val="0"/>
                                          </p:val>
                                        </p:tav>
                                        <p:tav tm="100000">
                                          <p:val>
                                            <p:strVal val="#ppt_w"/>
                                          </p:val>
                                        </p:tav>
                                      </p:tavLst>
                                    </p:anim>
                                    <p:anim calcmode="lin" valueType="num">
                                      <p:cBhvr>
                                        <p:cTn id="24" dur="500" fill="hold"/>
                                        <p:tgtEl>
                                          <p:spTgt spid="18"/>
                                        </p:tgtEl>
                                        <p:attrNameLst>
                                          <p:attrName>ppt_h</p:attrName>
                                        </p:attrNameLst>
                                      </p:cBhvr>
                                      <p:tavLst>
                                        <p:tav tm="0">
                                          <p:val>
                                            <p:fltVal val="0"/>
                                          </p:val>
                                        </p:tav>
                                        <p:tav tm="100000">
                                          <p:val>
                                            <p:strVal val="#ppt_h"/>
                                          </p:val>
                                        </p:tav>
                                      </p:tavLst>
                                    </p:anim>
                                    <p:animEffect transition="in" filter="fade">
                                      <p:cBhvr>
                                        <p:cTn id="2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3D380693-955D-D147-B89A-4B8F22D2C909}"/>
              </a:ext>
            </a:extLst>
          </p:cNvPr>
          <p:cNvSpPr txBox="1"/>
          <p:nvPr/>
        </p:nvSpPr>
        <p:spPr>
          <a:xfrm>
            <a:off x="5109139" y="1511550"/>
            <a:ext cx="6162261" cy="4031873"/>
          </a:xfrm>
          <a:prstGeom prst="rect">
            <a:avLst/>
          </a:prstGeom>
          <a:noFill/>
        </p:spPr>
        <p:txBody>
          <a:bodyPr wrap="square" rtlCol="0">
            <a:spAutoFit/>
          </a:bodyPr>
          <a:lstStyle/>
          <a:p>
            <a:pPr>
              <a:lnSpc>
                <a:spcPct val="200000"/>
              </a:lnSpc>
            </a:pPr>
            <a:r>
              <a:rPr kumimoji="1" lang="zh-CN" altLang="en-US" sz="1600" dirty="0">
                <a:cs typeface="+mn-ea"/>
                <a:sym typeface="+mn-lt"/>
              </a:rPr>
              <a:t>王瓜生。</a:t>
            </a:r>
            <a:r>
              <a:rPr kumimoji="1" lang="en-US" altLang="zh-CN" sz="1600" dirty="0">
                <a:cs typeface="+mn-ea"/>
                <a:sym typeface="+mn-lt"/>
              </a:rPr>
              <a:t>《</a:t>
            </a:r>
            <a:r>
              <a:rPr kumimoji="1" lang="zh-CN" altLang="en-US" sz="1600" dirty="0">
                <a:cs typeface="+mn-ea"/>
                <a:sym typeface="+mn-lt"/>
              </a:rPr>
              <a:t>图经</a:t>
            </a:r>
            <a:r>
              <a:rPr kumimoji="1" lang="en-US" altLang="zh-CN" sz="1600" dirty="0">
                <a:cs typeface="+mn-ea"/>
                <a:sym typeface="+mn-lt"/>
              </a:rPr>
              <a:t>》</a:t>
            </a:r>
            <a:r>
              <a:rPr kumimoji="1" lang="zh-CN" altLang="en-US" sz="1600" dirty="0">
                <a:cs typeface="+mn-ea"/>
                <a:sym typeface="+mn-lt"/>
              </a:rPr>
              <a:t>云：王瓜处处有之，生平野、田宅及墙垣，叶似栝楼、乌药，圆无丫缺，有毛如刺，蔓生，五月开黄花，花下结子如弹丸，生青熟赤，根似葛，细而多糁，又名土瓜，一名落鸦瓜，今药中所用也。</a:t>
            </a:r>
            <a:endParaRPr kumimoji="1" lang="en-US" altLang="zh-CN" sz="1600" dirty="0">
              <a:cs typeface="+mn-ea"/>
              <a:sym typeface="+mn-lt"/>
            </a:endParaRPr>
          </a:p>
          <a:p>
            <a:pPr>
              <a:lnSpc>
                <a:spcPct val="200000"/>
              </a:lnSpc>
            </a:pPr>
            <a:endParaRPr kumimoji="1" lang="en-US" altLang="zh-CN" sz="1600" dirty="0">
              <a:cs typeface="+mn-ea"/>
              <a:sym typeface="+mn-lt"/>
            </a:endParaRPr>
          </a:p>
          <a:p>
            <a:pPr>
              <a:lnSpc>
                <a:spcPct val="200000"/>
              </a:lnSpc>
            </a:pPr>
            <a:r>
              <a:rPr kumimoji="1" lang="en-US" altLang="zh-CN" sz="1600" dirty="0">
                <a:cs typeface="+mn-ea"/>
                <a:sym typeface="+mn-lt"/>
              </a:rPr>
              <a:t>《</a:t>
            </a:r>
            <a:r>
              <a:rPr kumimoji="1" lang="zh-CN" altLang="en-US" sz="1600" dirty="0">
                <a:cs typeface="+mn-ea"/>
                <a:sym typeface="+mn-lt"/>
              </a:rPr>
              <a:t>礼记</a:t>
            </a:r>
            <a:r>
              <a:rPr kumimoji="1" lang="en-US" altLang="zh-CN" sz="1600" dirty="0">
                <a:cs typeface="+mn-ea"/>
                <a:sym typeface="+mn-lt"/>
              </a:rPr>
              <a:t>》</a:t>
            </a:r>
            <a:r>
              <a:rPr kumimoji="1" lang="zh-CN" altLang="en-US" sz="1600" dirty="0">
                <a:cs typeface="+mn-ea"/>
                <a:sym typeface="+mn-lt"/>
              </a:rPr>
              <a:t>郑元注曰：即萆挈。</a:t>
            </a:r>
            <a:r>
              <a:rPr kumimoji="1" lang="en-US" altLang="zh-CN" sz="1600" dirty="0">
                <a:cs typeface="+mn-ea"/>
                <a:sym typeface="+mn-lt"/>
              </a:rPr>
              <a:t>《</a:t>
            </a:r>
            <a:r>
              <a:rPr kumimoji="1" lang="zh-CN" altLang="en-US" sz="1600" dirty="0">
                <a:cs typeface="+mn-ea"/>
                <a:sym typeface="+mn-lt"/>
              </a:rPr>
              <a:t>本草</a:t>
            </a:r>
            <a:r>
              <a:rPr kumimoji="1" lang="en-US" altLang="zh-CN" sz="1600" dirty="0">
                <a:cs typeface="+mn-ea"/>
                <a:sym typeface="+mn-lt"/>
              </a:rPr>
              <a:t>》</a:t>
            </a:r>
            <a:r>
              <a:rPr kumimoji="1" lang="zh-CN" altLang="en-US" sz="1600" dirty="0">
                <a:cs typeface="+mn-ea"/>
                <a:sym typeface="+mn-lt"/>
              </a:rPr>
              <a:t>作菝葜，陶隐居以辨其谬，谓菝葜自有本条，殊不知王瓜亦自有本条，先儒当时如不检书而谩言者，可笑。</a:t>
            </a:r>
          </a:p>
        </p:txBody>
      </p:sp>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968939" y="775473"/>
            <a:ext cx="4140200" cy="4888727"/>
          </a:xfrm>
          <a:prstGeom prst="rect">
            <a:avLst/>
          </a:prstGeom>
        </p:spPr>
      </p:pic>
    </p:spTree>
    <p:extLst>
      <p:ext uri="{BB962C8B-B14F-4D97-AF65-F5344CB8AC3E}">
        <p14:creationId xmlns:p14="http://schemas.microsoft.com/office/powerpoint/2010/main" val="375596165"/>
      </p:ext>
    </p:extLst>
  </p:cSld>
  <p:clrMapOvr>
    <a:masterClrMapping/>
  </p:clrMapOvr>
  <mc:AlternateContent xmlns:mc="http://schemas.openxmlformats.org/markup-compatibility/2006" xmlns:p14="http://schemas.microsoft.com/office/powerpoint/2010/main">
    <mc:Choice Requires="p14">
      <p:transition spd="slow" p14:dur="1400" advTm="3000">
        <p14:ripp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67D35EAE-72E1-9242-BAFE-73E76CB1E39A}"/>
              </a:ext>
            </a:extLst>
          </p:cNvPr>
          <p:cNvSpPr txBox="1"/>
          <p:nvPr/>
        </p:nvSpPr>
        <p:spPr>
          <a:xfrm>
            <a:off x="1263366" y="1504179"/>
            <a:ext cx="4847894" cy="4524315"/>
          </a:xfrm>
          <a:prstGeom prst="rect">
            <a:avLst/>
          </a:prstGeom>
          <a:noFill/>
        </p:spPr>
        <p:txBody>
          <a:bodyPr wrap="square" rtlCol="0">
            <a:spAutoFit/>
          </a:bodyPr>
          <a:lstStyle/>
          <a:p>
            <a:pPr>
              <a:lnSpc>
                <a:spcPct val="200000"/>
              </a:lnSpc>
            </a:pPr>
            <a:r>
              <a:rPr kumimoji="1" lang="zh-CN" altLang="en-US" sz="1600" dirty="0">
                <a:cs typeface="+mn-ea"/>
                <a:sym typeface="+mn-lt"/>
              </a:rPr>
              <a:t>立夏，是二十四节气中的第</a:t>
            </a:r>
            <a:r>
              <a:rPr kumimoji="1" lang="en-US" altLang="zh-CN" sz="1600" dirty="0">
                <a:cs typeface="+mn-ea"/>
                <a:sym typeface="+mn-lt"/>
              </a:rPr>
              <a:t>7</a:t>
            </a:r>
            <a:r>
              <a:rPr kumimoji="1" lang="zh-CN" altLang="en-US" sz="1600" dirty="0">
                <a:cs typeface="+mn-ea"/>
                <a:sym typeface="+mn-lt"/>
              </a:rPr>
              <a:t>个节气，夏季的第一个节气。立夏交节时间为每年公历</a:t>
            </a:r>
            <a:r>
              <a:rPr kumimoji="1" lang="en-US" altLang="zh-CN" sz="1600" dirty="0">
                <a:cs typeface="+mn-ea"/>
                <a:sym typeface="+mn-lt"/>
              </a:rPr>
              <a:t>5</a:t>
            </a:r>
            <a:r>
              <a:rPr kumimoji="1" lang="zh-CN" altLang="en-US" sz="1600" dirty="0">
                <a:cs typeface="+mn-ea"/>
                <a:sym typeface="+mn-lt"/>
              </a:rPr>
              <a:t>月</a:t>
            </a:r>
            <a:r>
              <a:rPr kumimoji="1" lang="en-US" altLang="zh-CN" sz="1600" dirty="0">
                <a:cs typeface="+mn-ea"/>
                <a:sym typeface="+mn-lt"/>
              </a:rPr>
              <a:t>05</a:t>
            </a:r>
            <a:r>
              <a:rPr kumimoji="1" lang="zh-CN" altLang="en-US" sz="1600" dirty="0">
                <a:cs typeface="+mn-ea"/>
                <a:sym typeface="+mn-lt"/>
              </a:rPr>
              <a:t>－</a:t>
            </a:r>
            <a:r>
              <a:rPr kumimoji="1" lang="en-US" altLang="zh-CN" sz="1600" dirty="0">
                <a:cs typeface="+mn-ea"/>
                <a:sym typeface="+mn-lt"/>
              </a:rPr>
              <a:t>07</a:t>
            </a:r>
            <a:r>
              <a:rPr kumimoji="1" lang="zh-CN" altLang="en-US" sz="1600" dirty="0">
                <a:cs typeface="+mn-ea"/>
                <a:sym typeface="+mn-lt"/>
              </a:rPr>
              <a:t>日，此时北斗星的斗柄指向东南方，大阳黄经达</a:t>
            </a:r>
            <a:r>
              <a:rPr kumimoji="1" lang="en-US" altLang="zh-CN" sz="1600" dirty="0">
                <a:cs typeface="+mn-ea"/>
                <a:sym typeface="+mn-lt"/>
              </a:rPr>
              <a:t>45°</a:t>
            </a:r>
            <a:r>
              <a:rPr kumimoji="1" lang="zh-CN" altLang="en-US" sz="1600" dirty="0">
                <a:cs typeface="+mn-ea"/>
                <a:sym typeface="+mn-lt"/>
              </a:rPr>
              <a:t>。进入了茁壮成长阶段。</a:t>
            </a:r>
            <a:endParaRPr kumimoji="1" lang="en-US" altLang="zh-CN" sz="1600" dirty="0">
              <a:cs typeface="+mn-ea"/>
              <a:sym typeface="+mn-lt"/>
            </a:endParaRPr>
          </a:p>
          <a:p>
            <a:pPr>
              <a:lnSpc>
                <a:spcPct val="200000"/>
              </a:lnSpc>
            </a:pPr>
            <a:r>
              <a:rPr kumimoji="1" lang="en-US" altLang="zh-CN" sz="1600" dirty="0">
                <a:cs typeface="+mn-ea"/>
                <a:sym typeface="+mn-lt"/>
              </a:rPr>
              <a:t>《</a:t>
            </a:r>
            <a:r>
              <a:rPr kumimoji="1" lang="zh-CN" altLang="en-US" sz="1600" dirty="0">
                <a:cs typeface="+mn-ea"/>
                <a:sym typeface="+mn-lt"/>
              </a:rPr>
              <a:t>历书</a:t>
            </a:r>
            <a:r>
              <a:rPr kumimoji="1" lang="en-US" altLang="zh-CN" sz="1600" dirty="0">
                <a:cs typeface="+mn-ea"/>
                <a:sym typeface="+mn-lt"/>
              </a:rPr>
              <a:t>》</a:t>
            </a:r>
            <a:r>
              <a:rPr kumimoji="1" lang="zh-CN" altLang="en-US" sz="1600" dirty="0">
                <a:cs typeface="+mn-ea"/>
                <a:sym typeface="+mn-lt"/>
              </a:rPr>
              <a:t>：“斗指东南，维为立夏，万物至此皆长大，故名立夏也。”立夏，是标示万物进入旺季生长的一个重要节气。立夏后，日照增加，逐渐升温，雷雨增多，农作物进入了茁壮成长阶段。</a:t>
            </a:r>
          </a:p>
          <a:p>
            <a:pPr>
              <a:lnSpc>
                <a:spcPct val="200000"/>
              </a:lnSpc>
            </a:pPr>
            <a:endParaRPr kumimoji="1" lang="zh-CN" altLang="en-US" sz="1600" dirty="0">
              <a:cs typeface="+mn-ea"/>
              <a:sym typeface="+mn-lt"/>
            </a:endParaRPr>
          </a:p>
        </p:txBody>
      </p:sp>
      <p:pic>
        <p:nvPicPr>
          <p:cNvPr id="3" name="图片 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111260" y="347491"/>
            <a:ext cx="5410201" cy="5681003"/>
          </a:xfrm>
          <a:prstGeom prst="rect">
            <a:avLst/>
          </a:prstGeom>
        </p:spPr>
      </p:pic>
    </p:spTree>
    <p:extLst>
      <p:ext uri="{BB962C8B-B14F-4D97-AF65-F5344CB8AC3E}">
        <p14:creationId xmlns:p14="http://schemas.microsoft.com/office/powerpoint/2010/main" val="41707367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heckerboard(across)">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a:extLst>
              <a:ext uri="{FF2B5EF4-FFF2-40B4-BE49-F238E27FC236}">
                <a16:creationId xmlns="" xmlns:a16="http://schemas.microsoft.com/office/drawing/2014/main" id="{5C222AF3-670F-41DA-86EB-6EB4BD82984E}"/>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flipH="1">
            <a:off x="0" y="0"/>
            <a:ext cx="12192000" cy="6866021"/>
          </a:xfrm>
          <a:prstGeom prst="rect">
            <a:avLst/>
          </a:prstGeom>
        </p:spPr>
      </p:pic>
      <p:sp>
        <p:nvSpPr>
          <p:cNvPr id="2" name="缺角矩形 1">
            <a:extLst>
              <a:ext uri="{FF2B5EF4-FFF2-40B4-BE49-F238E27FC236}">
                <a16:creationId xmlns="" xmlns:a16="http://schemas.microsoft.com/office/drawing/2014/main" id="{E1D24A8D-7FA1-479D-B7FA-018DCDDBC8E3}"/>
              </a:ext>
            </a:extLst>
          </p:cNvPr>
          <p:cNvSpPr/>
          <p:nvPr/>
        </p:nvSpPr>
        <p:spPr>
          <a:xfrm>
            <a:off x="1025098" y="804450"/>
            <a:ext cx="10141804" cy="5249100"/>
          </a:xfrm>
          <a:prstGeom prst="plaque">
            <a:avLst>
              <a:gd name="adj" fmla="val 4311"/>
            </a:avLst>
          </a:prstGeom>
          <a:solidFill>
            <a:schemeClr val="bg1"/>
          </a:solidFill>
          <a:ln w="98425">
            <a:solidFill>
              <a:srgbClr val="DBC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0" name="组合 9"/>
          <p:cNvGrpSpPr/>
          <p:nvPr/>
        </p:nvGrpSpPr>
        <p:grpSpPr>
          <a:xfrm>
            <a:off x="2740396" y="1888737"/>
            <a:ext cx="2556336" cy="1451199"/>
            <a:chOff x="610472" y="1202097"/>
            <a:chExt cx="2876550" cy="1451199"/>
          </a:xfrm>
        </p:grpSpPr>
        <p:sp>
          <p:nvSpPr>
            <p:cNvPr id="11" name="文本框 10"/>
            <p:cNvSpPr txBox="1"/>
            <p:nvPr/>
          </p:nvSpPr>
          <p:spPr>
            <a:xfrm>
              <a:off x="610472" y="1202097"/>
              <a:ext cx="2876550" cy="707886"/>
            </a:xfrm>
            <a:prstGeom prst="rect">
              <a:avLst/>
            </a:prstGeom>
            <a:noFill/>
          </p:spPr>
          <p:txBody>
            <a:bodyPr wrap="square" rtlCol="0">
              <a:spAutoFit/>
            </a:bodyPr>
            <a:lstStyle/>
            <a:p>
              <a:r>
                <a:rPr lang="zh-CN" altLang="en-US" sz="4000" dirty="0">
                  <a:cs typeface="+mn-ea"/>
                  <a:sym typeface="+mn-lt"/>
                </a:rPr>
                <a:t>节气介绍</a:t>
              </a:r>
            </a:p>
          </p:txBody>
        </p:sp>
        <p:sp>
          <p:nvSpPr>
            <p:cNvPr id="12" name="矩形 11"/>
            <p:cNvSpPr/>
            <p:nvPr/>
          </p:nvSpPr>
          <p:spPr>
            <a:xfrm>
              <a:off x="645303" y="1896166"/>
              <a:ext cx="2662189" cy="757130"/>
            </a:xfrm>
            <a:prstGeom prst="rect">
              <a:avLst/>
            </a:prstGeom>
          </p:spPr>
          <p:txBody>
            <a:bodyPr wrap="square">
              <a:spAutoFit/>
            </a:bodyPr>
            <a:lstStyle/>
            <a:p>
              <a:pPr>
                <a:lnSpc>
                  <a:spcPct val="120000"/>
                </a:lnSpc>
              </a:pPr>
              <a:r>
                <a:rPr lang="zh-CN" altLang="en-US" dirty="0">
                  <a:solidFill>
                    <a:schemeClr val="tx1">
                      <a:lumMod val="50000"/>
                      <a:lumOff val="50000"/>
                    </a:schemeClr>
                  </a:solidFill>
                  <a:cs typeface="+mn-ea"/>
                  <a:sym typeface="+mn-lt"/>
                </a:rPr>
                <a:t>请输入文字请输入文字请输入文字</a:t>
              </a:r>
              <a:endParaRPr lang="en" altLang="zh-CN" dirty="0">
                <a:solidFill>
                  <a:schemeClr val="tx1">
                    <a:lumMod val="50000"/>
                    <a:lumOff val="50000"/>
                  </a:schemeClr>
                </a:solidFill>
                <a:cs typeface="+mn-ea"/>
                <a:sym typeface="+mn-lt"/>
              </a:endParaRPr>
            </a:p>
          </p:txBody>
        </p:sp>
      </p:grpSp>
      <p:grpSp>
        <p:nvGrpSpPr>
          <p:cNvPr id="13" name="组合 12"/>
          <p:cNvGrpSpPr/>
          <p:nvPr/>
        </p:nvGrpSpPr>
        <p:grpSpPr>
          <a:xfrm>
            <a:off x="5672641" y="1888737"/>
            <a:ext cx="2590380" cy="1423051"/>
            <a:chOff x="3750453" y="1202097"/>
            <a:chExt cx="2952750" cy="1423051"/>
          </a:xfrm>
        </p:grpSpPr>
        <p:sp>
          <p:nvSpPr>
            <p:cNvPr id="14" name="文本框 13"/>
            <p:cNvSpPr txBox="1"/>
            <p:nvPr/>
          </p:nvSpPr>
          <p:spPr>
            <a:xfrm>
              <a:off x="3750453" y="1202097"/>
              <a:ext cx="2876550" cy="707886"/>
            </a:xfrm>
            <a:prstGeom prst="rect">
              <a:avLst/>
            </a:prstGeom>
            <a:noFill/>
          </p:spPr>
          <p:txBody>
            <a:bodyPr wrap="square" rtlCol="0">
              <a:spAutoFit/>
            </a:bodyPr>
            <a:lstStyle/>
            <a:p>
              <a:r>
                <a:rPr lang="zh-CN" altLang="en-US" sz="4000" dirty="0">
                  <a:cs typeface="+mn-ea"/>
                  <a:sym typeface="+mn-lt"/>
                </a:rPr>
                <a:t>气候特征</a:t>
              </a:r>
            </a:p>
          </p:txBody>
        </p:sp>
        <p:sp>
          <p:nvSpPr>
            <p:cNvPr id="15" name="矩形 14"/>
            <p:cNvSpPr/>
            <p:nvPr/>
          </p:nvSpPr>
          <p:spPr>
            <a:xfrm>
              <a:off x="3785283" y="1896166"/>
              <a:ext cx="2917920" cy="728982"/>
            </a:xfrm>
            <a:prstGeom prst="rect">
              <a:avLst/>
            </a:prstGeom>
          </p:spPr>
          <p:txBody>
            <a:bodyPr wrap="square">
              <a:spAutoFit/>
            </a:bodyPr>
            <a:lstStyle/>
            <a:p>
              <a:pPr>
                <a:lnSpc>
                  <a:spcPct val="120000"/>
                </a:lnSpc>
              </a:pPr>
              <a:r>
                <a:rPr lang="zh-CN" altLang="en-US" dirty="0">
                  <a:solidFill>
                    <a:schemeClr val="tx1">
                      <a:lumMod val="50000"/>
                      <a:lumOff val="50000"/>
                    </a:schemeClr>
                  </a:solidFill>
                  <a:cs typeface="+mn-ea"/>
                  <a:sym typeface="+mn-lt"/>
                </a:rPr>
                <a:t>请输入文字请输入文字请输入文字</a:t>
              </a:r>
              <a:endParaRPr lang="en" altLang="zh-CN" dirty="0">
                <a:solidFill>
                  <a:schemeClr val="tx1">
                    <a:lumMod val="50000"/>
                    <a:lumOff val="50000"/>
                  </a:schemeClr>
                </a:solidFill>
                <a:cs typeface="+mn-ea"/>
                <a:sym typeface="+mn-lt"/>
              </a:endParaRPr>
            </a:p>
          </p:txBody>
        </p:sp>
      </p:grpSp>
      <p:grpSp>
        <p:nvGrpSpPr>
          <p:cNvPr id="16" name="组合 15"/>
          <p:cNvGrpSpPr/>
          <p:nvPr/>
        </p:nvGrpSpPr>
        <p:grpSpPr>
          <a:xfrm>
            <a:off x="2740396" y="3652115"/>
            <a:ext cx="2556337" cy="1423051"/>
            <a:chOff x="610472" y="3128044"/>
            <a:chExt cx="2876552" cy="1423051"/>
          </a:xfrm>
        </p:grpSpPr>
        <p:sp>
          <p:nvSpPr>
            <p:cNvPr id="17" name="文本框 16"/>
            <p:cNvSpPr txBox="1"/>
            <p:nvPr/>
          </p:nvSpPr>
          <p:spPr>
            <a:xfrm>
              <a:off x="610472" y="3128044"/>
              <a:ext cx="2876550" cy="707886"/>
            </a:xfrm>
            <a:prstGeom prst="rect">
              <a:avLst/>
            </a:prstGeom>
            <a:noFill/>
          </p:spPr>
          <p:txBody>
            <a:bodyPr wrap="square" rtlCol="0">
              <a:spAutoFit/>
            </a:bodyPr>
            <a:lstStyle/>
            <a:p>
              <a:r>
                <a:rPr lang="zh-CN" altLang="en-US" sz="4000" dirty="0">
                  <a:cs typeface="+mn-ea"/>
                  <a:sym typeface="+mn-lt"/>
                </a:rPr>
                <a:t>民俗活动</a:t>
              </a:r>
            </a:p>
          </p:txBody>
        </p:sp>
        <p:sp>
          <p:nvSpPr>
            <p:cNvPr id="18" name="矩形 17"/>
            <p:cNvSpPr/>
            <p:nvPr/>
          </p:nvSpPr>
          <p:spPr>
            <a:xfrm>
              <a:off x="645305" y="3822113"/>
              <a:ext cx="2841719" cy="728982"/>
            </a:xfrm>
            <a:prstGeom prst="rect">
              <a:avLst/>
            </a:prstGeom>
          </p:spPr>
          <p:txBody>
            <a:bodyPr wrap="square">
              <a:spAutoFit/>
            </a:bodyPr>
            <a:lstStyle/>
            <a:p>
              <a:pPr>
                <a:lnSpc>
                  <a:spcPct val="120000"/>
                </a:lnSpc>
              </a:pPr>
              <a:r>
                <a:rPr lang="zh-CN" altLang="en-US" dirty="0">
                  <a:solidFill>
                    <a:schemeClr val="tx1">
                      <a:lumMod val="50000"/>
                      <a:lumOff val="50000"/>
                    </a:schemeClr>
                  </a:solidFill>
                  <a:cs typeface="+mn-ea"/>
                  <a:sym typeface="+mn-lt"/>
                </a:rPr>
                <a:t>请输入文字请输入文字请输入文字</a:t>
              </a:r>
              <a:endParaRPr lang="en" altLang="zh-CN" dirty="0">
                <a:solidFill>
                  <a:schemeClr val="tx1">
                    <a:lumMod val="50000"/>
                    <a:lumOff val="50000"/>
                  </a:schemeClr>
                </a:solidFill>
                <a:cs typeface="+mn-ea"/>
                <a:sym typeface="+mn-lt"/>
              </a:endParaRPr>
            </a:p>
          </p:txBody>
        </p:sp>
      </p:grpSp>
      <p:grpSp>
        <p:nvGrpSpPr>
          <p:cNvPr id="19" name="组合 18"/>
          <p:cNvGrpSpPr/>
          <p:nvPr/>
        </p:nvGrpSpPr>
        <p:grpSpPr>
          <a:xfrm>
            <a:off x="5672641" y="3652115"/>
            <a:ext cx="2590380" cy="1423051"/>
            <a:chOff x="3750453" y="3128044"/>
            <a:chExt cx="2952750" cy="1423051"/>
          </a:xfrm>
        </p:grpSpPr>
        <p:sp>
          <p:nvSpPr>
            <p:cNvPr id="20" name="文本框 19"/>
            <p:cNvSpPr txBox="1"/>
            <p:nvPr/>
          </p:nvSpPr>
          <p:spPr>
            <a:xfrm>
              <a:off x="3750453" y="3128044"/>
              <a:ext cx="2876550" cy="707886"/>
            </a:xfrm>
            <a:prstGeom prst="rect">
              <a:avLst/>
            </a:prstGeom>
            <a:noFill/>
          </p:spPr>
          <p:txBody>
            <a:bodyPr wrap="square" rtlCol="0">
              <a:spAutoFit/>
            </a:bodyPr>
            <a:lstStyle/>
            <a:p>
              <a:r>
                <a:rPr lang="zh-CN" altLang="en-US" sz="4000" dirty="0">
                  <a:cs typeface="+mn-ea"/>
                  <a:sym typeface="+mn-lt"/>
                </a:rPr>
                <a:t>文字记载</a:t>
              </a:r>
            </a:p>
          </p:txBody>
        </p:sp>
        <p:sp>
          <p:nvSpPr>
            <p:cNvPr id="21" name="矩形 20"/>
            <p:cNvSpPr/>
            <p:nvPr/>
          </p:nvSpPr>
          <p:spPr>
            <a:xfrm>
              <a:off x="3785283" y="3822113"/>
              <a:ext cx="2917920" cy="728982"/>
            </a:xfrm>
            <a:prstGeom prst="rect">
              <a:avLst/>
            </a:prstGeom>
          </p:spPr>
          <p:txBody>
            <a:bodyPr wrap="square">
              <a:spAutoFit/>
            </a:bodyPr>
            <a:lstStyle/>
            <a:p>
              <a:pPr>
                <a:lnSpc>
                  <a:spcPct val="120000"/>
                </a:lnSpc>
              </a:pPr>
              <a:r>
                <a:rPr lang="zh-CN" altLang="en-US" dirty="0">
                  <a:solidFill>
                    <a:schemeClr val="tx1">
                      <a:lumMod val="50000"/>
                      <a:lumOff val="50000"/>
                    </a:schemeClr>
                  </a:solidFill>
                  <a:cs typeface="+mn-ea"/>
                  <a:sym typeface="+mn-lt"/>
                </a:rPr>
                <a:t>请输入文字请输入文字请输入文字</a:t>
              </a:r>
              <a:endParaRPr lang="en" altLang="zh-CN" dirty="0">
                <a:solidFill>
                  <a:schemeClr val="tx1">
                    <a:lumMod val="50000"/>
                    <a:lumOff val="50000"/>
                  </a:schemeClr>
                </a:solidFill>
                <a:cs typeface="+mn-ea"/>
                <a:sym typeface="+mn-lt"/>
              </a:endParaRPr>
            </a:p>
          </p:txBody>
        </p:sp>
      </p:grpSp>
      <p:sp>
        <p:nvSpPr>
          <p:cNvPr id="22" name="文本框 21">
            <a:extLst>
              <a:ext uri="{FF2B5EF4-FFF2-40B4-BE49-F238E27FC236}">
                <a16:creationId xmlns="" xmlns:a16="http://schemas.microsoft.com/office/drawing/2014/main" id="{E8BF5C91-2A9B-CF46-A51E-F54FF04054EE}"/>
              </a:ext>
            </a:extLst>
          </p:cNvPr>
          <p:cNvSpPr txBox="1"/>
          <p:nvPr/>
        </p:nvSpPr>
        <p:spPr>
          <a:xfrm>
            <a:off x="1296174" y="1843301"/>
            <a:ext cx="1107996" cy="1785104"/>
          </a:xfrm>
          <a:prstGeom prst="rect">
            <a:avLst/>
          </a:prstGeom>
          <a:noFill/>
        </p:spPr>
        <p:txBody>
          <a:bodyPr vert="eaVert" wrap="none" rtlCol="0">
            <a:spAutoFit/>
          </a:bodyPr>
          <a:lstStyle/>
          <a:p>
            <a:r>
              <a:rPr kumimoji="1" lang="zh-CN" altLang="en-US" sz="6000" b="1" spc="600" dirty="0">
                <a:cs typeface="+mn-ea"/>
                <a:sym typeface="+mn-lt"/>
              </a:rPr>
              <a:t>目录</a:t>
            </a:r>
          </a:p>
        </p:txBody>
      </p:sp>
      <p:pic>
        <p:nvPicPr>
          <p:cNvPr id="4" name="图片 3"/>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508910" y="1606622"/>
            <a:ext cx="5249100" cy="5249100"/>
          </a:xfrm>
          <a:prstGeom prst="rect">
            <a:avLst/>
          </a:prstGeom>
        </p:spPr>
      </p:pic>
      <p:sp>
        <p:nvSpPr>
          <p:cNvPr id="3" name="文本框 2"/>
          <p:cNvSpPr txBox="1"/>
          <p:nvPr/>
        </p:nvSpPr>
        <p:spPr>
          <a:xfrm>
            <a:off x="3284738" y="1180730"/>
            <a:ext cx="1455938" cy="215444"/>
          </a:xfrm>
          <a:prstGeom prst="rect">
            <a:avLst/>
          </a:prstGeom>
          <a:noFill/>
        </p:spPr>
        <p:txBody>
          <a:bodyPr wrap="square" rtlCol="0">
            <a:spAutoFit/>
          </a:bodyPr>
          <a:lstStyle/>
          <a:p>
            <a:r>
              <a:rPr lang="en-US" altLang="zh-CN" sz="800" dirty="0">
                <a:solidFill>
                  <a:srgbClr val="FFFFFF"/>
                </a:solidFill>
              </a:rPr>
              <a:t>https://www.ypppt.com/</a:t>
            </a:r>
            <a:endParaRPr lang="zh-CN" altLang="en-US" sz="800" dirty="0">
              <a:solidFill>
                <a:srgbClr val="FFFFFF"/>
              </a:solidFill>
            </a:endParaRPr>
          </a:p>
        </p:txBody>
      </p:sp>
    </p:spTree>
    <p:extLst>
      <p:ext uri="{BB962C8B-B14F-4D97-AF65-F5344CB8AC3E}">
        <p14:creationId xmlns:p14="http://schemas.microsoft.com/office/powerpoint/2010/main" val="24529947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1000"/>
                                        <p:tgtEl>
                                          <p:spTgt spid="22"/>
                                        </p:tgtEl>
                                      </p:cBhvr>
                                    </p:animEffect>
                                    <p:anim calcmode="lin" valueType="num">
                                      <p:cBhvr>
                                        <p:cTn id="15" dur="1000" fill="hold"/>
                                        <p:tgtEl>
                                          <p:spTgt spid="22"/>
                                        </p:tgtEl>
                                        <p:attrNameLst>
                                          <p:attrName>ppt_x</p:attrName>
                                        </p:attrNameLst>
                                      </p:cBhvr>
                                      <p:tavLst>
                                        <p:tav tm="0">
                                          <p:val>
                                            <p:strVal val="#ppt_x"/>
                                          </p:val>
                                        </p:tav>
                                        <p:tav tm="100000">
                                          <p:val>
                                            <p:strVal val="#ppt_x"/>
                                          </p:val>
                                        </p:tav>
                                      </p:tavLst>
                                    </p:anim>
                                    <p:anim calcmode="lin" valueType="num">
                                      <p:cBhvr>
                                        <p:cTn id="16"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par>
                                <p:cTn id="24" presetID="53" presetClass="entr" presetSubtype="16" fill="hold" nodeType="with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ppt_w</p:attrName>
                                        </p:attrNameLst>
                                      </p:cBhvr>
                                      <p:tavLst>
                                        <p:tav tm="0">
                                          <p:val>
                                            <p:fltVal val="0"/>
                                          </p:val>
                                        </p:tav>
                                        <p:tav tm="100000">
                                          <p:val>
                                            <p:strVal val="#ppt_w"/>
                                          </p:val>
                                        </p:tav>
                                      </p:tavLst>
                                    </p:anim>
                                    <p:anim calcmode="lin" valueType="num">
                                      <p:cBhvr>
                                        <p:cTn id="27" dur="500" fill="hold"/>
                                        <p:tgtEl>
                                          <p:spTgt spid="13"/>
                                        </p:tgtEl>
                                        <p:attrNameLst>
                                          <p:attrName>ppt_h</p:attrName>
                                        </p:attrNameLst>
                                      </p:cBhvr>
                                      <p:tavLst>
                                        <p:tav tm="0">
                                          <p:val>
                                            <p:fltVal val="0"/>
                                          </p:val>
                                        </p:tav>
                                        <p:tav tm="100000">
                                          <p:val>
                                            <p:strVal val="#ppt_h"/>
                                          </p:val>
                                        </p:tav>
                                      </p:tavLst>
                                    </p:anim>
                                    <p:animEffect transition="in" filter="fade">
                                      <p:cBhvr>
                                        <p:cTn id="28" dur="500"/>
                                        <p:tgtEl>
                                          <p:spTgt spid="13"/>
                                        </p:tgtEl>
                                      </p:cBhvr>
                                    </p:animEffect>
                                  </p:childTnLst>
                                </p:cTn>
                              </p:par>
                              <p:par>
                                <p:cTn id="29" presetID="53" presetClass="entr" presetSubtype="16"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animEffect transition="in" filter="fade">
                                      <p:cBhvr>
                                        <p:cTn id="33" dur="500"/>
                                        <p:tgtEl>
                                          <p:spTgt spid="16"/>
                                        </p:tgtEl>
                                      </p:cBhvr>
                                    </p:animEffect>
                                  </p:childTnLst>
                                </p:cTn>
                              </p:par>
                              <p:par>
                                <p:cTn id="34" presetID="53" presetClass="entr" presetSubtype="16"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p:cTn id="36" dur="500" fill="hold"/>
                                        <p:tgtEl>
                                          <p:spTgt spid="19"/>
                                        </p:tgtEl>
                                        <p:attrNameLst>
                                          <p:attrName>ppt_w</p:attrName>
                                        </p:attrNameLst>
                                      </p:cBhvr>
                                      <p:tavLst>
                                        <p:tav tm="0">
                                          <p:val>
                                            <p:fltVal val="0"/>
                                          </p:val>
                                        </p:tav>
                                        <p:tav tm="100000">
                                          <p:val>
                                            <p:strVal val="#ppt_w"/>
                                          </p:val>
                                        </p:tav>
                                      </p:tavLst>
                                    </p:anim>
                                    <p:anim calcmode="lin" valueType="num">
                                      <p:cBhvr>
                                        <p:cTn id="37" dur="500" fill="hold"/>
                                        <p:tgtEl>
                                          <p:spTgt spid="19"/>
                                        </p:tgtEl>
                                        <p:attrNameLst>
                                          <p:attrName>ppt_h</p:attrName>
                                        </p:attrNameLst>
                                      </p:cBhvr>
                                      <p:tavLst>
                                        <p:tav tm="0">
                                          <p:val>
                                            <p:fltVal val="0"/>
                                          </p:val>
                                        </p:tav>
                                        <p:tav tm="100000">
                                          <p:val>
                                            <p:strVal val="#ppt_h"/>
                                          </p:val>
                                        </p:tav>
                                      </p:tavLst>
                                    </p:anim>
                                    <p:animEffect transition="in" filter="fade">
                                      <p:cBhvr>
                                        <p:cTn id="3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6BEA7C02-148E-AD4B-BB87-08E8AE0D1B09}"/>
              </a:ext>
            </a:extLst>
          </p:cNvPr>
          <p:cNvSpPr txBox="1"/>
          <p:nvPr/>
        </p:nvSpPr>
        <p:spPr>
          <a:xfrm>
            <a:off x="917528" y="1838392"/>
            <a:ext cx="6740572" cy="1987852"/>
          </a:xfrm>
          <a:prstGeom prst="rect">
            <a:avLst/>
          </a:prstGeom>
          <a:noFill/>
        </p:spPr>
        <p:txBody>
          <a:bodyPr wrap="square" rtlCol="0">
            <a:spAutoFit/>
          </a:bodyPr>
          <a:lstStyle/>
          <a:p>
            <a:pPr>
              <a:lnSpc>
                <a:spcPct val="200000"/>
              </a:lnSpc>
            </a:pPr>
            <a:r>
              <a:rPr kumimoji="1" lang="zh-CN" altLang="en-US" sz="1600" dirty="0">
                <a:cs typeface="+mn-ea"/>
                <a:sym typeface="+mn-lt"/>
              </a:rPr>
              <a:t>立夏，是二十四节气中的第</a:t>
            </a:r>
            <a:r>
              <a:rPr kumimoji="1" lang="en-US" altLang="zh-CN" sz="1600" dirty="0">
                <a:cs typeface="+mn-ea"/>
                <a:sym typeface="+mn-lt"/>
              </a:rPr>
              <a:t>7</a:t>
            </a:r>
            <a:r>
              <a:rPr kumimoji="1" lang="zh-CN" altLang="en-US" sz="1600" dirty="0">
                <a:cs typeface="+mn-ea"/>
                <a:sym typeface="+mn-lt"/>
              </a:rPr>
              <a:t>个节气，夏季的第一个节气。立夏交节时间为每年公历</a:t>
            </a:r>
            <a:r>
              <a:rPr kumimoji="1" lang="en-US" altLang="zh-CN" sz="1600" dirty="0">
                <a:cs typeface="+mn-ea"/>
                <a:sym typeface="+mn-lt"/>
              </a:rPr>
              <a:t>5</a:t>
            </a:r>
            <a:r>
              <a:rPr kumimoji="1" lang="zh-CN" altLang="en-US" sz="1600" dirty="0">
                <a:cs typeface="+mn-ea"/>
                <a:sym typeface="+mn-lt"/>
              </a:rPr>
              <a:t>月</a:t>
            </a:r>
            <a:r>
              <a:rPr kumimoji="1" lang="en-US" altLang="zh-CN" sz="1600" dirty="0">
                <a:cs typeface="+mn-ea"/>
                <a:sym typeface="+mn-lt"/>
              </a:rPr>
              <a:t>05</a:t>
            </a:r>
            <a:r>
              <a:rPr kumimoji="1" lang="zh-CN" altLang="en-US" sz="1600" dirty="0">
                <a:cs typeface="+mn-ea"/>
                <a:sym typeface="+mn-lt"/>
              </a:rPr>
              <a:t>－</a:t>
            </a:r>
            <a:r>
              <a:rPr kumimoji="1" lang="en-US" altLang="zh-CN" sz="1600" dirty="0">
                <a:cs typeface="+mn-ea"/>
                <a:sym typeface="+mn-lt"/>
              </a:rPr>
              <a:t>07</a:t>
            </a:r>
            <a:r>
              <a:rPr kumimoji="1" lang="zh-CN" altLang="en-US" sz="1600" dirty="0">
                <a:cs typeface="+mn-ea"/>
                <a:sym typeface="+mn-lt"/>
              </a:rPr>
              <a:t>日，此时北斗星的斗柄指向东南方，大阳黄经达</a:t>
            </a:r>
            <a:r>
              <a:rPr kumimoji="1" lang="en-US" altLang="zh-CN" sz="1600" dirty="0">
                <a:cs typeface="+mn-ea"/>
                <a:sym typeface="+mn-lt"/>
              </a:rPr>
              <a:t>45°</a:t>
            </a:r>
            <a:r>
              <a:rPr kumimoji="1" lang="zh-CN" altLang="en-US" sz="1600" dirty="0">
                <a:cs typeface="+mn-ea"/>
                <a:sym typeface="+mn-lt"/>
              </a:rPr>
              <a:t>。</a:t>
            </a:r>
            <a:endParaRPr kumimoji="1" lang="en-US" altLang="zh-CN" sz="1600" dirty="0">
              <a:cs typeface="+mn-ea"/>
              <a:sym typeface="+mn-lt"/>
            </a:endParaRPr>
          </a:p>
          <a:p>
            <a:pPr>
              <a:lnSpc>
                <a:spcPct val="200000"/>
              </a:lnSpc>
            </a:pPr>
            <a:endParaRPr kumimoji="1" lang="en-US" altLang="zh-CN" sz="1600" dirty="0">
              <a:cs typeface="+mn-ea"/>
              <a:sym typeface="+mn-lt"/>
            </a:endParaRPr>
          </a:p>
        </p:txBody>
      </p:sp>
      <p:sp>
        <p:nvSpPr>
          <p:cNvPr id="3" name="矩形 2"/>
          <p:cNvSpPr/>
          <p:nvPr/>
        </p:nvSpPr>
        <p:spPr>
          <a:xfrm>
            <a:off x="917528" y="3215109"/>
            <a:ext cx="6740572" cy="1495409"/>
          </a:xfrm>
          <a:prstGeom prst="rect">
            <a:avLst/>
          </a:prstGeom>
        </p:spPr>
        <p:txBody>
          <a:bodyPr wrap="square">
            <a:spAutoFit/>
          </a:bodyPr>
          <a:lstStyle/>
          <a:p>
            <a:pPr>
              <a:lnSpc>
                <a:spcPct val="200000"/>
              </a:lnSpc>
            </a:pPr>
            <a:r>
              <a:rPr kumimoji="1" lang="en-US" altLang="zh-CN" sz="1600" dirty="0">
                <a:cs typeface="+mn-ea"/>
                <a:sym typeface="+mn-lt"/>
              </a:rPr>
              <a:t>《</a:t>
            </a:r>
            <a:r>
              <a:rPr kumimoji="1" lang="zh-CN" altLang="en-US" sz="1600" dirty="0">
                <a:cs typeface="+mn-ea"/>
                <a:sym typeface="+mn-lt"/>
              </a:rPr>
              <a:t>历书</a:t>
            </a:r>
            <a:r>
              <a:rPr kumimoji="1" lang="en-US" altLang="zh-CN" sz="1600" dirty="0">
                <a:cs typeface="+mn-ea"/>
                <a:sym typeface="+mn-lt"/>
              </a:rPr>
              <a:t>》</a:t>
            </a:r>
            <a:r>
              <a:rPr kumimoji="1" lang="zh-CN" altLang="en-US" sz="1600" dirty="0">
                <a:cs typeface="+mn-ea"/>
                <a:sym typeface="+mn-lt"/>
              </a:rPr>
              <a:t>：“斗指东南，维为立夏，万物至此皆长大，故名立夏也。”立夏，是标示万物进入旺季生长的一个重要节气。立夏后，日照增加，逐渐升温，雷雨增多，农作物进入了茁壮成长阶段。</a:t>
            </a:r>
          </a:p>
        </p:txBody>
      </p:sp>
      <p:pic>
        <p:nvPicPr>
          <p:cNvPr id="4" name="图片 3"/>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6878945" y="1102359"/>
            <a:ext cx="4962099" cy="4962099"/>
          </a:xfrm>
          <a:prstGeom prst="rect">
            <a:avLst/>
          </a:prstGeom>
        </p:spPr>
      </p:pic>
    </p:spTree>
    <p:extLst>
      <p:ext uri="{BB962C8B-B14F-4D97-AF65-F5344CB8AC3E}">
        <p14:creationId xmlns:p14="http://schemas.microsoft.com/office/powerpoint/2010/main" val="15430716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drap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Effect transition="in" filter="fade">
                                      <p:cBhvr>
                                        <p:cTn id="2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 y="0"/>
            <a:ext cx="12192000" cy="6866021"/>
          </a:xfrm>
          <a:prstGeom prst="rect">
            <a:avLst/>
          </a:prstGeom>
        </p:spPr>
      </p:pic>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539917" y="1354697"/>
            <a:ext cx="7652084" cy="5511323"/>
          </a:xfrm>
          <a:prstGeom prst="rect">
            <a:avLst/>
          </a:prstGeom>
          <a:ln>
            <a:noFill/>
          </a:ln>
          <a:effectLst>
            <a:outerShdw blurRad="292100" dist="139700" dir="2700000" algn="tl" rotWithShape="0">
              <a:srgbClr val="333333">
                <a:alpha val="65000"/>
              </a:srgbClr>
            </a:outerShdw>
          </a:effectLst>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4725" y="-230606"/>
            <a:ext cx="7327232" cy="7327232"/>
          </a:xfrm>
          <a:prstGeom prst="rect">
            <a:avLst/>
          </a:prstGeom>
        </p:spPr>
      </p:pic>
      <p:sp>
        <p:nvSpPr>
          <p:cNvPr id="10" name="文本框 9"/>
          <p:cNvSpPr txBox="1"/>
          <p:nvPr/>
        </p:nvSpPr>
        <p:spPr>
          <a:xfrm>
            <a:off x="4992282" y="893031"/>
            <a:ext cx="5146328" cy="874407"/>
          </a:xfrm>
          <a:prstGeom prst="rect">
            <a:avLst/>
          </a:prstGeom>
          <a:noFill/>
        </p:spPr>
        <p:txBody>
          <a:bodyPr wrap="square" rtlCol="0">
            <a:spAutoFit/>
          </a:bodyPr>
          <a:lstStyle/>
          <a:p>
            <a:pPr algn="dist">
              <a:lnSpc>
                <a:spcPct val="150000"/>
              </a:lnSpc>
            </a:pPr>
            <a:r>
              <a:rPr lang="zh-CN" altLang="en-US" dirty="0">
                <a:effectLst>
                  <a:outerShdw blurRad="38100" dist="38100" dir="2700000" algn="tl">
                    <a:srgbClr val="000000">
                      <a:alpha val="43137"/>
                    </a:srgbClr>
                  </a:outerShdw>
                </a:effectLst>
                <a:cs typeface="+mn-ea"/>
                <a:sym typeface="+mn-lt"/>
              </a:rPr>
              <a:t>首夏犹清和</a:t>
            </a:r>
            <a:endParaRPr lang="en-US" altLang="zh-CN" dirty="0">
              <a:effectLst>
                <a:outerShdw blurRad="38100" dist="38100" dir="2700000" algn="tl">
                  <a:srgbClr val="000000">
                    <a:alpha val="43137"/>
                  </a:srgbClr>
                </a:outerShdw>
              </a:effectLst>
              <a:cs typeface="+mn-ea"/>
              <a:sym typeface="+mn-lt"/>
            </a:endParaRPr>
          </a:p>
          <a:p>
            <a:pPr algn="dist">
              <a:lnSpc>
                <a:spcPct val="150000"/>
              </a:lnSpc>
            </a:pPr>
            <a:r>
              <a:rPr lang="zh-CN" altLang="en-US" dirty="0">
                <a:effectLst>
                  <a:outerShdw blurRad="38100" dist="38100" dir="2700000" algn="tl">
                    <a:srgbClr val="000000">
                      <a:alpha val="43137"/>
                    </a:srgbClr>
                  </a:outerShdw>
                </a:effectLst>
                <a:cs typeface="+mn-ea"/>
                <a:sym typeface="+mn-lt"/>
              </a:rPr>
              <a:t>并手摘芳烟</a:t>
            </a:r>
            <a:endParaRPr lang="en-US" altLang="zh-CN" dirty="0">
              <a:effectLst>
                <a:outerShdw blurRad="38100" dist="38100" dir="2700000" algn="tl">
                  <a:srgbClr val="000000">
                    <a:alpha val="43137"/>
                  </a:srgbClr>
                </a:outerShdw>
              </a:effectLst>
              <a:cs typeface="+mn-ea"/>
              <a:sym typeface="+mn-lt"/>
            </a:endParaRPr>
          </a:p>
        </p:txBody>
      </p:sp>
    </p:spTree>
    <p:extLst>
      <p:ext uri="{BB962C8B-B14F-4D97-AF65-F5344CB8AC3E}">
        <p14:creationId xmlns:p14="http://schemas.microsoft.com/office/powerpoint/2010/main" val="2354139295"/>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448888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a:extLst>
              <a:ext uri="{FF2B5EF4-FFF2-40B4-BE49-F238E27FC236}">
                <a16:creationId xmlns="" xmlns:a16="http://schemas.microsoft.com/office/drawing/2014/main" id="{AF7049A4-15BF-4672-B464-5064765AEFD5}"/>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flipH="1">
            <a:off x="0" y="0"/>
            <a:ext cx="12192000" cy="6866021"/>
          </a:xfrm>
          <a:prstGeom prst="rect">
            <a:avLst/>
          </a:prstGeom>
        </p:spPr>
      </p:pic>
      <p:sp>
        <p:nvSpPr>
          <p:cNvPr id="15" name="缺角矩形 14">
            <a:extLst>
              <a:ext uri="{FF2B5EF4-FFF2-40B4-BE49-F238E27FC236}">
                <a16:creationId xmlns="" xmlns:a16="http://schemas.microsoft.com/office/drawing/2014/main" id="{FA2FB35A-B387-4395-B22F-8F206BFC8BB0}"/>
              </a:ext>
            </a:extLst>
          </p:cNvPr>
          <p:cNvSpPr/>
          <p:nvPr/>
        </p:nvSpPr>
        <p:spPr>
          <a:xfrm>
            <a:off x="1025098" y="804450"/>
            <a:ext cx="10141804" cy="5249100"/>
          </a:xfrm>
          <a:prstGeom prst="plaque">
            <a:avLst>
              <a:gd name="adj" fmla="val 4311"/>
            </a:avLst>
          </a:prstGeom>
          <a:solidFill>
            <a:schemeClr val="bg1"/>
          </a:solidFill>
          <a:ln w="98425">
            <a:solidFill>
              <a:srgbClr val="DBC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r="-517" b="-3236"/>
          <a:stretch/>
        </p:blipFill>
        <p:spPr>
          <a:xfrm>
            <a:off x="6363172" y="1004077"/>
            <a:ext cx="4784708" cy="5853923"/>
          </a:xfrm>
          <a:prstGeom prst="rect">
            <a:avLst/>
          </a:prstGeom>
        </p:spPr>
      </p:pic>
      <p:sp>
        <p:nvSpPr>
          <p:cNvPr id="24" name="文本框 23">
            <a:extLst>
              <a:ext uri="{FF2B5EF4-FFF2-40B4-BE49-F238E27FC236}">
                <a16:creationId xmlns="" xmlns:a16="http://schemas.microsoft.com/office/drawing/2014/main" id="{6E6071E0-DEBB-0941-9E52-B03D13D3FFF1}"/>
              </a:ext>
            </a:extLst>
          </p:cNvPr>
          <p:cNvSpPr txBox="1"/>
          <p:nvPr/>
        </p:nvSpPr>
        <p:spPr>
          <a:xfrm>
            <a:off x="2182382" y="2720545"/>
            <a:ext cx="4631833" cy="1200329"/>
          </a:xfrm>
          <a:prstGeom prst="rect">
            <a:avLst/>
          </a:prstGeom>
          <a:noFill/>
        </p:spPr>
        <p:txBody>
          <a:bodyPr wrap="square" rtlCol="0">
            <a:spAutoFit/>
          </a:bodyPr>
          <a:lstStyle/>
          <a:p>
            <a:r>
              <a:rPr kumimoji="1" lang="zh-CN" altLang="en-US" sz="7200" b="1" dirty="0">
                <a:cs typeface="+mn-ea"/>
                <a:sym typeface="+mn-lt"/>
              </a:rPr>
              <a:t>节气介绍</a:t>
            </a:r>
            <a:endParaRPr kumimoji="1" lang="en-US" altLang="zh-CN" sz="7200" b="1" dirty="0">
              <a:cs typeface="+mn-ea"/>
              <a:sym typeface="+mn-lt"/>
            </a:endParaRPr>
          </a:p>
        </p:txBody>
      </p:sp>
      <p:sp>
        <p:nvSpPr>
          <p:cNvPr id="25" name="文本框 24">
            <a:extLst>
              <a:ext uri="{FF2B5EF4-FFF2-40B4-BE49-F238E27FC236}">
                <a16:creationId xmlns="" xmlns:a16="http://schemas.microsoft.com/office/drawing/2014/main" id="{04362EB2-5507-2941-94A8-6D139B7EBD54}"/>
              </a:ext>
            </a:extLst>
          </p:cNvPr>
          <p:cNvSpPr txBox="1"/>
          <p:nvPr/>
        </p:nvSpPr>
        <p:spPr>
          <a:xfrm>
            <a:off x="2365767" y="3920874"/>
            <a:ext cx="4042610" cy="700576"/>
          </a:xfrm>
          <a:prstGeom prst="rect">
            <a:avLst/>
          </a:prstGeom>
          <a:noFill/>
        </p:spPr>
        <p:txBody>
          <a:bodyPr wrap="square" rtlCol="0">
            <a:spAutoFit/>
          </a:bodyPr>
          <a:lstStyle/>
          <a:p>
            <a:pPr>
              <a:lnSpc>
                <a:spcPct val="150000"/>
              </a:lnSpc>
            </a:pPr>
            <a:r>
              <a:rPr lang="zh-CN" altLang="en-US" sz="1400" dirty="0">
                <a:cs typeface="+mn-ea"/>
                <a:sym typeface="+mn-lt"/>
              </a:rPr>
              <a:t>请输入文字请输入文字请输入文字请输入文字请输入文字</a:t>
            </a:r>
            <a:endParaRPr lang="en" altLang="zh-CN" sz="1400" dirty="0">
              <a:cs typeface="+mn-ea"/>
              <a:sym typeface="+mn-lt"/>
            </a:endParaRPr>
          </a:p>
        </p:txBody>
      </p:sp>
      <p:sp>
        <p:nvSpPr>
          <p:cNvPr id="26" name="文本框 25">
            <a:extLst>
              <a:ext uri="{FF2B5EF4-FFF2-40B4-BE49-F238E27FC236}">
                <a16:creationId xmlns="" xmlns:a16="http://schemas.microsoft.com/office/drawing/2014/main" id="{27B2E100-C5C5-4F4D-92F5-DC7D57E4D6AB}"/>
              </a:ext>
            </a:extLst>
          </p:cNvPr>
          <p:cNvSpPr txBox="1"/>
          <p:nvPr/>
        </p:nvSpPr>
        <p:spPr>
          <a:xfrm>
            <a:off x="2369277" y="2234320"/>
            <a:ext cx="1415772" cy="461665"/>
          </a:xfrm>
          <a:prstGeom prst="rect">
            <a:avLst/>
          </a:prstGeom>
          <a:noFill/>
        </p:spPr>
        <p:txBody>
          <a:bodyPr wrap="none" rtlCol="0">
            <a:spAutoFit/>
          </a:bodyPr>
          <a:lstStyle/>
          <a:p>
            <a:r>
              <a:rPr kumimoji="1" lang="zh-CN" altLang="en-US" sz="2400" dirty="0">
                <a:cs typeface="+mn-ea"/>
                <a:sym typeface="+mn-lt"/>
              </a:rPr>
              <a:t>第一部分</a:t>
            </a:r>
          </a:p>
        </p:txBody>
      </p:sp>
      <p:pic>
        <p:nvPicPr>
          <p:cNvPr id="6" name="图片 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614153" y="1004077"/>
            <a:ext cx="973305" cy="1680148"/>
          </a:xfrm>
          <a:prstGeom prst="rect">
            <a:avLst/>
          </a:prstGeom>
        </p:spPr>
      </p:pic>
      <p:pic>
        <p:nvPicPr>
          <p:cNvPr id="11" name="图片 10"/>
          <p:cNvPicPr>
            <a:picLocks noChangeAspect="1"/>
          </p:cNvPicPr>
          <p:nvPr/>
        </p:nvPicPr>
        <p:blipFill rotWithShape="1">
          <a:blip r:embed="rId5" cstate="screen">
            <a:extLst>
              <a:ext uri="{BEBA8EAE-BF5A-486C-A8C5-ECC9F3942E4B}">
                <a14:imgProps xmlns:a14="http://schemas.microsoft.com/office/drawing/2010/main">
                  <a14:imgLayer>
                    <a14:imgEffect>
                      <a14:backgroundRemoval t="9932" b="89842" l="9292" r="100000"/>
                    </a14:imgEffect>
                  </a14:imgLayer>
                </a14:imgProps>
              </a:ext>
              <a:ext uri="{28A0092B-C50C-407E-A947-70E740481C1C}">
                <a14:useLocalDpi xmlns:a14="http://schemas.microsoft.com/office/drawing/2010/main"/>
              </a:ext>
            </a:extLst>
          </a:blip>
          <a:srcRect/>
          <a:stretch/>
        </p:blipFill>
        <p:spPr>
          <a:xfrm>
            <a:off x="8984520" y="1764258"/>
            <a:ext cx="941012" cy="1839933"/>
          </a:xfrm>
          <a:prstGeom prst="rect">
            <a:avLst/>
          </a:prstGeom>
        </p:spPr>
      </p:pic>
      <p:grpSp>
        <p:nvGrpSpPr>
          <p:cNvPr id="4" name="组合 3">
            <a:extLst>
              <a:ext uri="{FF2B5EF4-FFF2-40B4-BE49-F238E27FC236}">
                <a16:creationId xmlns="" xmlns:a16="http://schemas.microsoft.com/office/drawing/2014/main" id="{96532C65-1812-4680-93DF-916E32C5264C}"/>
              </a:ext>
            </a:extLst>
          </p:cNvPr>
          <p:cNvGrpSpPr/>
          <p:nvPr/>
        </p:nvGrpSpPr>
        <p:grpSpPr>
          <a:xfrm>
            <a:off x="9752676" y="1594752"/>
            <a:ext cx="1423737" cy="1422346"/>
            <a:chOff x="9752676" y="1594752"/>
            <a:chExt cx="1423737" cy="1422346"/>
          </a:xfrm>
        </p:grpSpPr>
        <p:pic>
          <p:nvPicPr>
            <p:cNvPr id="7" name="图片 6"/>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9752676" y="1594752"/>
              <a:ext cx="1423737" cy="1422346"/>
            </a:xfrm>
            <a:prstGeom prst="rect">
              <a:avLst/>
            </a:prstGeom>
          </p:spPr>
        </p:pic>
        <p:sp>
          <p:nvSpPr>
            <p:cNvPr id="2" name="文本框 1">
              <a:extLst>
                <a:ext uri="{FF2B5EF4-FFF2-40B4-BE49-F238E27FC236}">
                  <a16:creationId xmlns="" xmlns:a16="http://schemas.microsoft.com/office/drawing/2014/main" id="{E89EC523-FFEC-467B-AE33-4DC43BDBF6AA}"/>
                </a:ext>
              </a:extLst>
            </p:cNvPr>
            <p:cNvSpPr txBox="1"/>
            <p:nvPr/>
          </p:nvSpPr>
          <p:spPr>
            <a:xfrm>
              <a:off x="10249100" y="1741941"/>
              <a:ext cx="430887" cy="1118255"/>
            </a:xfrm>
            <a:prstGeom prst="rect">
              <a:avLst/>
            </a:prstGeom>
            <a:noFill/>
          </p:spPr>
          <p:txBody>
            <a:bodyPr vert="eaVert" wrap="none" rtlCol="0">
              <a:spAutoFit/>
            </a:bodyPr>
            <a:lstStyle/>
            <a:p>
              <a:r>
                <a:rPr lang="zh-CN" altLang="en-US" sz="1600" dirty="0">
                  <a:solidFill>
                    <a:schemeClr val="bg1"/>
                  </a:solidFill>
                  <a:cs typeface="+mn-ea"/>
                  <a:sym typeface="+mn-lt"/>
                </a:rPr>
                <a:t>二十四节气</a:t>
              </a:r>
            </a:p>
          </p:txBody>
        </p:sp>
      </p:grpSp>
    </p:spTree>
    <p:extLst>
      <p:ext uri="{BB962C8B-B14F-4D97-AF65-F5344CB8AC3E}">
        <p14:creationId xmlns:p14="http://schemas.microsoft.com/office/powerpoint/2010/main" val="12390104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crush"/>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dissolve">
                                      <p:cBhvr>
                                        <p:cTn id="7" dur="500"/>
                                        <p:tgtEl>
                                          <p:spTgt spid="2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dissolve">
                                      <p:cBhvr>
                                        <p:cTn id="10" dur="500"/>
                                        <p:tgtEl>
                                          <p:spTgt spid="25"/>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dissolve">
                                      <p:cBhvr>
                                        <p:cTn id="13" dur="500"/>
                                        <p:tgtEl>
                                          <p:spTgt spid="26"/>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par>
                                <p:cTn id="21" presetID="53" presetClass="entr" presetSubtype="16"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 xmlns:a16="http://schemas.microsoft.com/office/drawing/2014/main" id="{0762B5F8-9138-294D-B281-F44BD436B5B9}"/>
              </a:ext>
            </a:extLst>
          </p:cNvPr>
          <p:cNvSpPr txBox="1"/>
          <p:nvPr/>
        </p:nvSpPr>
        <p:spPr>
          <a:xfrm>
            <a:off x="5110375" y="1261976"/>
            <a:ext cx="4854724" cy="1495409"/>
          </a:xfrm>
          <a:prstGeom prst="rect">
            <a:avLst/>
          </a:prstGeom>
          <a:noFill/>
        </p:spPr>
        <p:txBody>
          <a:bodyPr wrap="square" rtlCol="0">
            <a:spAutoFit/>
          </a:bodyPr>
          <a:lstStyle/>
          <a:p>
            <a:pPr>
              <a:lnSpc>
                <a:spcPct val="200000"/>
              </a:lnSpc>
            </a:pPr>
            <a:r>
              <a:rPr kumimoji="1" lang="zh-CN" altLang="en-US" sz="1600" dirty="0">
                <a:cs typeface="+mn-ea"/>
                <a:sym typeface="+mn-lt"/>
              </a:rPr>
              <a:t>立夏表示告别春天，是夏天的开始。春生、夏长、秋收、冬藏，时至立夏，万物繁茂。由于我国幅员辽阔、南北跨度大，各地自然节律不一。</a:t>
            </a:r>
          </a:p>
        </p:txBody>
      </p:sp>
      <p:sp>
        <p:nvSpPr>
          <p:cNvPr id="8" name="文本框 7">
            <a:extLst>
              <a:ext uri="{FF2B5EF4-FFF2-40B4-BE49-F238E27FC236}">
                <a16:creationId xmlns="" xmlns:a16="http://schemas.microsoft.com/office/drawing/2014/main" id="{880CFDC0-8E55-8040-A810-630605F68CA6}"/>
              </a:ext>
            </a:extLst>
          </p:cNvPr>
          <p:cNvSpPr txBox="1"/>
          <p:nvPr/>
        </p:nvSpPr>
        <p:spPr>
          <a:xfrm>
            <a:off x="5110375" y="3525658"/>
            <a:ext cx="6614944" cy="2062103"/>
          </a:xfrm>
          <a:prstGeom prst="rect">
            <a:avLst/>
          </a:prstGeom>
          <a:noFill/>
        </p:spPr>
        <p:txBody>
          <a:bodyPr wrap="square" rtlCol="0">
            <a:spAutoFit/>
          </a:bodyPr>
          <a:lstStyle/>
          <a:p>
            <a:pPr>
              <a:lnSpc>
                <a:spcPct val="200000"/>
              </a:lnSpc>
            </a:pPr>
            <a:r>
              <a:rPr kumimoji="1" lang="zh-CN" altLang="en-US" sz="1600" dirty="0">
                <a:cs typeface="+mn-ea"/>
                <a:sym typeface="+mn-lt"/>
              </a:rPr>
              <a:t>立夏时节，我国只有福州到南岭一线以南地区是真正的“绿树浓阴夏日长，楼台倒影入池塘”的夏季；而东北和西北的部分地区这时则刚刚进入春季。若按现代气候学（候平均气温）的划分标准，日平均气温稳定升达</a:t>
            </a:r>
            <a:r>
              <a:rPr kumimoji="1" lang="en-US" altLang="zh-CN" sz="1600" dirty="0">
                <a:cs typeface="+mn-ea"/>
                <a:sym typeface="+mn-lt"/>
              </a:rPr>
              <a:t>22℃</a:t>
            </a:r>
            <a:r>
              <a:rPr kumimoji="1" lang="zh-CN" altLang="en-US" sz="1600" dirty="0">
                <a:cs typeface="+mn-ea"/>
                <a:sym typeface="+mn-lt"/>
              </a:rPr>
              <a:t>以上为夏季开始。</a:t>
            </a:r>
          </a:p>
        </p:txBody>
      </p:sp>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l="-19117" t="-1277" r="-10531"/>
          <a:stretch/>
        </p:blipFill>
        <p:spPr>
          <a:xfrm>
            <a:off x="-398781" y="1165318"/>
            <a:ext cx="5869645" cy="4527364"/>
          </a:xfrm>
          <a:prstGeom prst="rect">
            <a:avLst/>
          </a:prstGeom>
        </p:spPr>
      </p:pic>
    </p:spTree>
    <p:extLst>
      <p:ext uri="{BB962C8B-B14F-4D97-AF65-F5344CB8AC3E}">
        <p14:creationId xmlns:p14="http://schemas.microsoft.com/office/powerpoint/2010/main" val="2140948539"/>
      </p:ext>
    </p:extLst>
  </p:cSld>
  <p:clrMapOvr>
    <a:masterClrMapping/>
  </p:clrMapOvr>
  <mc:AlternateContent xmlns:mc="http://schemas.openxmlformats.org/markup-compatibility/2006" xmlns:p14="http://schemas.microsoft.com/office/powerpoint/2010/main">
    <mc:Choice Requires="p14">
      <p:transition spd="slow" p14:dur="1400" advTm="3000">
        <p14:ripp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heckerboard(across)">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7DA7896D-71C1-A045-9AFA-25676FEE48E2}"/>
              </a:ext>
            </a:extLst>
          </p:cNvPr>
          <p:cNvSpPr txBox="1"/>
          <p:nvPr/>
        </p:nvSpPr>
        <p:spPr>
          <a:xfrm>
            <a:off x="485167" y="2601633"/>
            <a:ext cx="3631566" cy="1938992"/>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kumimoji="1" lang="zh-CN" altLang="en-US" sz="1600" dirty="0">
                <a:cs typeface="+mn-ea"/>
                <a:sym typeface="+mn-lt"/>
              </a:rPr>
              <a:t>二十四节气是干支历中表示自然节律变化以及确立十二月建的特定节令，它最初是以北斗斗柄指向确定。</a:t>
            </a:r>
            <a:endParaRPr kumimoji="1" lang="en-US" altLang="zh-CN" sz="1600" dirty="0">
              <a:cs typeface="+mn-ea"/>
              <a:sym typeface="+mn-lt"/>
            </a:endParaRPr>
          </a:p>
          <a:p>
            <a:pPr marL="285750" indent="-285750">
              <a:lnSpc>
                <a:spcPct val="150000"/>
              </a:lnSpc>
              <a:buFont typeface="Arial" panose="020B0604020202020204" pitchFamily="34" charset="0"/>
              <a:buChar char="•"/>
            </a:pPr>
            <a:endParaRPr kumimoji="1" lang="en-US" altLang="zh-CN" sz="1600" dirty="0">
              <a:cs typeface="+mn-ea"/>
              <a:sym typeface="+mn-lt"/>
            </a:endParaRPr>
          </a:p>
          <a:p>
            <a:pPr>
              <a:lnSpc>
                <a:spcPct val="150000"/>
              </a:lnSpc>
            </a:pPr>
            <a:endParaRPr kumimoji="1" lang="en-US" altLang="zh-CN" sz="1600" dirty="0">
              <a:cs typeface="+mn-ea"/>
              <a:sym typeface="+mn-lt"/>
            </a:endParaRPr>
          </a:p>
        </p:txBody>
      </p:sp>
      <p:sp>
        <p:nvSpPr>
          <p:cNvPr id="3" name="文本框 2">
            <a:extLst>
              <a:ext uri="{FF2B5EF4-FFF2-40B4-BE49-F238E27FC236}">
                <a16:creationId xmlns="" xmlns:a16="http://schemas.microsoft.com/office/drawing/2014/main" id="{12595CBF-B151-0F4A-9860-2294C46BB4AC}"/>
              </a:ext>
            </a:extLst>
          </p:cNvPr>
          <p:cNvSpPr txBox="1"/>
          <p:nvPr/>
        </p:nvSpPr>
        <p:spPr>
          <a:xfrm>
            <a:off x="8075269" y="1545529"/>
            <a:ext cx="3556156" cy="2308324"/>
          </a:xfrm>
          <a:prstGeom prst="rect">
            <a:avLst/>
          </a:prstGeom>
          <a:noFill/>
        </p:spPr>
        <p:txBody>
          <a:bodyPr wrap="square" rtlCol="0">
            <a:spAutoFit/>
          </a:bodyPr>
          <a:lstStyle/>
          <a:p>
            <a:pPr marL="285750" indent="-285750">
              <a:lnSpc>
                <a:spcPct val="150000"/>
              </a:lnSpc>
              <a:buFont typeface="Arial" panose="020B0604020202020204" pitchFamily="34" charset="0"/>
              <a:buChar char="•"/>
            </a:pPr>
            <a:endParaRPr kumimoji="1" lang="en-US" altLang="zh-CN" sz="1600" dirty="0">
              <a:cs typeface="+mn-ea"/>
              <a:sym typeface="+mn-lt"/>
            </a:endParaRPr>
          </a:p>
          <a:p>
            <a:pPr marL="285750" indent="-285750">
              <a:lnSpc>
                <a:spcPct val="150000"/>
              </a:lnSpc>
              <a:buFont typeface="Arial" panose="020B0604020202020204" pitchFamily="34" charset="0"/>
              <a:buChar char="•"/>
            </a:pPr>
            <a:endParaRPr kumimoji="1" lang="en-US" altLang="zh-CN" sz="1600" dirty="0">
              <a:cs typeface="+mn-ea"/>
              <a:sym typeface="+mn-lt"/>
            </a:endParaRPr>
          </a:p>
          <a:p>
            <a:pPr marL="285750" indent="-285750">
              <a:lnSpc>
                <a:spcPct val="150000"/>
              </a:lnSpc>
              <a:buFont typeface="Arial" panose="020B0604020202020204" pitchFamily="34" charset="0"/>
              <a:buChar char="•"/>
            </a:pPr>
            <a:endParaRPr kumimoji="1" lang="en-US" altLang="zh-CN" sz="1600" dirty="0">
              <a:cs typeface="+mn-ea"/>
              <a:sym typeface="+mn-lt"/>
            </a:endParaRPr>
          </a:p>
          <a:p>
            <a:pPr marL="285750" indent="-285750">
              <a:lnSpc>
                <a:spcPct val="150000"/>
              </a:lnSpc>
              <a:buFont typeface="Arial" panose="020B0604020202020204" pitchFamily="34" charset="0"/>
              <a:buChar char="•"/>
            </a:pPr>
            <a:r>
              <a:rPr kumimoji="1" lang="zh-CN" altLang="en-US" sz="1600" dirty="0">
                <a:cs typeface="+mn-ea"/>
                <a:sym typeface="+mn-lt"/>
              </a:rPr>
              <a:t>即每一个节气分别相应于地球在黄道上每运行</a:t>
            </a:r>
            <a:r>
              <a:rPr kumimoji="1" lang="en-US" altLang="zh-CN" sz="1600" dirty="0">
                <a:cs typeface="+mn-ea"/>
                <a:sym typeface="+mn-lt"/>
              </a:rPr>
              <a:t>15°</a:t>
            </a:r>
            <a:r>
              <a:rPr kumimoji="1" lang="zh-CN" altLang="en-US" sz="1600" dirty="0">
                <a:cs typeface="+mn-ea"/>
                <a:sym typeface="+mn-lt"/>
              </a:rPr>
              <a:t>所到达的一定位置，当太阳黄经达</a:t>
            </a:r>
            <a:r>
              <a:rPr kumimoji="1" lang="en-US" altLang="zh-CN" sz="1600" dirty="0">
                <a:cs typeface="+mn-ea"/>
                <a:sym typeface="+mn-lt"/>
              </a:rPr>
              <a:t>45°</a:t>
            </a:r>
            <a:r>
              <a:rPr kumimoji="1" lang="zh-CN" altLang="en-US" sz="1600" dirty="0">
                <a:cs typeface="+mn-ea"/>
                <a:sym typeface="+mn-lt"/>
              </a:rPr>
              <a:t>时为立夏节点。</a:t>
            </a:r>
          </a:p>
        </p:txBody>
      </p:sp>
      <p:sp>
        <p:nvSpPr>
          <p:cNvPr id="4" name="矩形 3"/>
          <p:cNvSpPr/>
          <p:nvPr/>
        </p:nvSpPr>
        <p:spPr>
          <a:xfrm>
            <a:off x="3320240" y="5078374"/>
            <a:ext cx="5551520" cy="458908"/>
          </a:xfrm>
          <a:prstGeom prst="rect">
            <a:avLst/>
          </a:prstGeom>
        </p:spPr>
        <p:txBody>
          <a:bodyPr wrap="none">
            <a:spAutoFit/>
          </a:bodyPr>
          <a:lstStyle/>
          <a:p>
            <a:pPr marL="285750" indent="-285750">
              <a:lnSpc>
                <a:spcPct val="150000"/>
              </a:lnSpc>
              <a:buFont typeface="Arial" panose="020B0604020202020204" pitchFamily="34" charset="0"/>
              <a:buChar char="•"/>
            </a:pPr>
            <a:r>
              <a:rPr kumimoji="1" lang="zh-CN" altLang="en-US" dirty="0">
                <a:cs typeface="+mn-ea"/>
                <a:sym typeface="+mn-lt"/>
              </a:rPr>
              <a:t>现行的“二十四节气”采用的是“定气法”划分。</a:t>
            </a:r>
            <a:endParaRPr kumimoji="1" lang="en-US" altLang="zh-CN" dirty="0">
              <a:cs typeface="+mn-ea"/>
              <a:sym typeface="+mn-lt"/>
            </a:endParaRPr>
          </a:p>
        </p:txBody>
      </p:sp>
      <p:pic>
        <p:nvPicPr>
          <p:cNvPr id="5" name="图片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956723" y="619719"/>
            <a:ext cx="4451869" cy="4317937"/>
          </a:xfrm>
          <a:prstGeom prst="rect">
            <a:avLst/>
          </a:prstGeom>
        </p:spPr>
      </p:pic>
    </p:spTree>
    <p:extLst>
      <p:ext uri="{BB962C8B-B14F-4D97-AF65-F5344CB8AC3E}">
        <p14:creationId xmlns:p14="http://schemas.microsoft.com/office/powerpoint/2010/main" val="39899679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ppt_w</p:attrName>
                                        </p:attrNameLst>
                                      </p:cBhvr>
                                      <p:tavLst>
                                        <p:tav tm="0">
                                          <p:val>
                                            <p:fltVal val="0"/>
                                          </p:val>
                                        </p:tav>
                                        <p:tav tm="100000">
                                          <p:val>
                                            <p:strVal val="#ppt_w"/>
                                          </p:val>
                                        </p:tav>
                                      </p:tavLst>
                                    </p:anim>
                                    <p:anim calcmode="lin" valueType="num">
                                      <p:cBhvr>
                                        <p:cTn id="20" dur="500" fill="hold"/>
                                        <p:tgtEl>
                                          <p:spTgt spid="2"/>
                                        </p:tgtEl>
                                        <p:attrNameLst>
                                          <p:attrName>ppt_h</p:attrName>
                                        </p:attrNameLst>
                                      </p:cBhvr>
                                      <p:tavLst>
                                        <p:tav tm="0">
                                          <p:val>
                                            <p:fltVal val="0"/>
                                          </p:val>
                                        </p:tav>
                                        <p:tav tm="100000">
                                          <p:val>
                                            <p:strVal val="#ppt_h"/>
                                          </p:val>
                                        </p:tav>
                                      </p:tavLst>
                                    </p:anim>
                                    <p:animEffect transition="in" filter="fade">
                                      <p:cBhvr>
                                        <p:cTn id="21" dur="500"/>
                                        <p:tgtEl>
                                          <p:spTgt spid="2"/>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500" fill="hold"/>
                                        <p:tgtEl>
                                          <p:spTgt spid="3"/>
                                        </p:tgtEl>
                                        <p:attrNameLst>
                                          <p:attrName>ppt_w</p:attrName>
                                        </p:attrNameLst>
                                      </p:cBhvr>
                                      <p:tavLst>
                                        <p:tav tm="0">
                                          <p:val>
                                            <p:fltVal val="0"/>
                                          </p:val>
                                        </p:tav>
                                        <p:tav tm="100000">
                                          <p:val>
                                            <p:strVal val="#ppt_w"/>
                                          </p:val>
                                        </p:tav>
                                      </p:tavLst>
                                    </p:anim>
                                    <p:anim calcmode="lin" valueType="num">
                                      <p:cBhvr>
                                        <p:cTn id="25" dur="500" fill="hold"/>
                                        <p:tgtEl>
                                          <p:spTgt spid="3"/>
                                        </p:tgtEl>
                                        <p:attrNameLst>
                                          <p:attrName>ppt_h</p:attrName>
                                        </p:attrNameLst>
                                      </p:cBhvr>
                                      <p:tavLst>
                                        <p:tav tm="0">
                                          <p:val>
                                            <p:fltVal val="0"/>
                                          </p:val>
                                        </p:tav>
                                        <p:tav tm="100000">
                                          <p:val>
                                            <p:strVal val="#ppt_h"/>
                                          </p:val>
                                        </p:tav>
                                      </p:tavLst>
                                    </p:anim>
                                    <p:animEffect transition="in" filter="fade">
                                      <p:cBhvr>
                                        <p:cTn id="2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C6FE9F66-2AD5-274D-A7B5-F6E5B1BD9B13}"/>
              </a:ext>
            </a:extLst>
          </p:cNvPr>
          <p:cNvSpPr txBox="1"/>
          <p:nvPr/>
        </p:nvSpPr>
        <p:spPr>
          <a:xfrm>
            <a:off x="1830827" y="1718370"/>
            <a:ext cx="4906523" cy="3539430"/>
          </a:xfrm>
          <a:prstGeom prst="rect">
            <a:avLst/>
          </a:prstGeom>
          <a:noFill/>
        </p:spPr>
        <p:txBody>
          <a:bodyPr wrap="square" rtlCol="0">
            <a:spAutoFit/>
          </a:bodyPr>
          <a:lstStyle/>
          <a:p>
            <a:pPr>
              <a:lnSpc>
                <a:spcPct val="200000"/>
              </a:lnSpc>
            </a:pPr>
            <a:r>
              <a:rPr kumimoji="1" lang="zh-CN" altLang="en-US" sz="1600" dirty="0">
                <a:cs typeface="+mn-ea"/>
                <a:sym typeface="+mn-lt"/>
              </a:rPr>
              <a:t>二十四节气”是古人通过观察太阳周年运动，认知一岁（年）中时令、气候、物候等方面变化规律所形成的知识体系。 </a:t>
            </a:r>
            <a:endParaRPr kumimoji="1" lang="en-US" altLang="zh-CN" sz="1600" dirty="0">
              <a:cs typeface="+mn-ea"/>
              <a:sym typeface="+mn-lt"/>
            </a:endParaRPr>
          </a:p>
          <a:p>
            <a:pPr>
              <a:lnSpc>
                <a:spcPct val="200000"/>
              </a:lnSpc>
            </a:pPr>
            <a:endParaRPr kumimoji="1" lang="en-US" altLang="zh-CN" sz="1600" dirty="0">
              <a:cs typeface="+mn-ea"/>
              <a:sym typeface="+mn-lt"/>
            </a:endParaRPr>
          </a:p>
          <a:p>
            <a:pPr>
              <a:lnSpc>
                <a:spcPct val="200000"/>
              </a:lnSpc>
            </a:pPr>
            <a:r>
              <a:rPr kumimoji="1" lang="en-US" altLang="zh-CN" sz="1600" dirty="0">
                <a:cs typeface="+mn-ea"/>
                <a:sym typeface="+mn-lt"/>
              </a:rPr>
              <a:t>“</a:t>
            </a:r>
            <a:r>
              <a:rPr kumimoji="1" lang="zh-CN" altLang="en-US" sz="1600" dirty="0">
                <a:cs typeface="+mn-ea"/>
                <a:sym typeface="+mn-lt"/>
              </a:rPr>
              <a:t>斗指东南，维为立夏，万物至此皆长大，故名立夏也。”“立夏”是指春天播种的植物到这时候已经直立长大了。</a:t>
            </a:r>
          </a:p>
        </p:txBody>
      </p:sp>
      <p:pic>
        <p:nvPicPr>
          <p:cNvPr id="3" name="图片 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280587" y="1288009"/>
            <a:ext cx="3704913" cy="3969791"/>
          </a:xfrm>
          <a:prstGeom prst="rect">
            <a:avLst/>
          </a:prstGeom>
        </p:spPr>
      </p:pic>
    </p:spTree>
    <p:extLst>
      <p:ext uri="{BB962C8B-B14F-4D97-AF65-F5344CB8AC3E}">
        <p14:creationId xmlns:p14="http://schemas.microsoft.com/office/powerpoint/2010/main" val="22821086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drap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 presetClass="entr" presetSubtype="1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checkerboard(across)">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96C92DF9-120A-4737-A988-D0DABBB6ED8C}"/>
              </a:ext>
            </a:extLst>
          </p:cNvPr>
          <p:cNvGrpSpPr/>
          <p:nvPr/>
        </p:nvGrpSpPr>
        <p:grpSpPr>
          <a:xfrm>
            <a:off x="1435100" y="1295400"/>
            <a:ext cx="2235200" cy="4241789"/>
            <a:chOff x="1435100" y="1295400"/>
            <a:chExt cx="2235200" cy="4241789"/>
          </a:xfrm>
        </p:grpSpPr>
        <p:sp>
          <p:nvSpPr>
            <p:cNvPr id="3" name="文本框 2"/>
            <p:cNvSpPr txBox="1"/>
            <p:nvPr/>
          </p:nvSpPr>
          <p:spPr>
            <a:xfrm>
              <a:off x="1641881" y="1860721"/>
              <a:ext cx="1850013" cy="2923877"/>
            </a:xfrm>
            <a:prstGeom prst="rect">
              <a:avLst/>
            </a:prstGeom>
            <a:noFill/>
          </p:spPr>
          <p:txBody>
            <a:bodyPr wrap="square" rtlCol="0">
              <a:spAutoFit/>
            </a:bodyPr>
            <a:lstStyle/>
            <a:p>
              <a:pPr algn="ctr">
                <a:lnSpc>
                  <a:spcPct val="200000"/>
                </a:lnSpc>
              </a:pPr>
              <a:r>
                <a:rPr lang="zh-CN" altLang="en-US" b="1" dirty="0">
                  <a:cs typeface="+mn-ea"/>
                  <a:sym typeface="+mn-lt"/>
                </a:rPr>
                <a:t>第一候</a:t>
              </a:r>
              <a:endParaRPr lang="en-US" altLang="zh-CN" b="1" dirty="0">
                <a:cs typeface="+mn-ea"/>
                <a:sym typeface="+mn-lt"/>
              </a:endParaRPr>
            </a:p>
            <a:p>
              <a:pPr algn="ctr">
                <a:lnSpc>
                  <a:spcPct val="200000"/>
                </a:lnSpc>
              </a:pPr>
              <a:r>
                <a:rPr lang="zh-CN" altLang="en-US" b="1" dirty="0">
                  <a:cs typeface="+mn-ea"/>
                  <a:sym typeface="+mn-lt"/>
                </a:rPr>
                <a:t>蝼蝈鸣</a:t>
              </a:r>
              <a:endParaRPr lang="zh-CN" altLang="en-US" sz="1600" dirty="0">
                <a:cs typeface="+mn-ea"/>
                <a:sym typeface="+mn-lt"/>
              </a:endParaRPr>
            </a:p>
            <a:p>
              <a:pPr algn="ctr">
                <a:lnSpc>
                  <a:spcPct val="200000"/>
                </a:lnSpc>
              </a:pPr>
              <a:r>
                <a:rPr lang="zh-CN" altLang="en-US" sz="1400" dirty="0">
                  <a:cs typeface="+mn-ea"/>
                  <a:sym typeface="+mn-lt"/>
                </a:rPr>
                <a:t>蝼蝈，蝼蛄也，适宜温暖潮湿的环境中，随着蝼蛄的鸣叫，夏天的味道浓了。</a:t>
              </a:r>
            </a:p>
          </p:txBody>
        </p:sp>
        <p:sp>
          <p:nvSpPr>
            <p:cNvPr id="2" name="矩形: 圆角 1">
              <a:extLst>
                <a:ext uri="{FF2B5EF4-FFF2-40B4-BE49-F238E27FC236}">
                  <a16:creationId xmlns="" xmlns:a16="http://schemas.microsoft.com/office/drawing/2014/main" id="{84A0B5F3-7DB1-4AF3-B93C-687FC1CF1E46}"/>
                </a:ext>
              </a:extLst>
            </p:cNvPr>
            <p:cNvSpPr/>
            <p:nvPr/>
          </p:nvSpPr>
          <p:spPr>
            <a:xfrm>
              <a:off x="1435100" y="1295400"/>
              <a:ext cx="2235200" cy="4241789"/>
            </a:xfrm>
            <a:prstGeom prst="roundRect">
              <a:avLst/>
            </a:prstGeom>
            <a:noFill/>
            <a:ln w="88900" cmpd="dbl">
              <a:solidFill>
                <a:srgbClr val="DBC099"/>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0" name="组合 9">
            <a:extLst>
              <a:ext uri="{FF2B5EF4-FFF2-40B4-BE49-F238E27FC236}">
                <a16:creationId xmlns="" xmlns:a16="http://schemas.microsoft.com/office/drawing/2014/main" id="{FDE26CBE-C0B4-440F-9AC0-8AFA7184A836}"/>
              </a:ext>
            </a:extLst>
          </p:cNvPr>
          <p:cNvGrpSpPr/>
          <p:nvPr/>
        </p:nvGrpSpPr>
        <p:grpSpPr>
          <a:xfrm>
            <a:off x="4978400" y="1308104"/>
            <a:ext cx="2235200" cy="4241789"/>
            <a:chOff x="4978400" y="1308104"/>
            <a:chExt cx="2235200" cy="4241789"/>
          </a:xfrm>
        </p:grpSpPr>
        <p:sp>
          <p:nvSpPr>
            <p:cNvPr id="4" name="文本框 3"/>
            <p:cNvSpPr txBox="1"/>
            <p:nvPr/>
          </p:nvSpPr>
          <p:spPr>
            <a:xfrm>
              <a:off x="5207282" y="1751537"/>
              <a:ext cx="1863724" cy="3785652"/>
            </a:xfrm>
            <a:prstGeom prst="rect">
              <a:avLst/>
            </a:prstGeom>
            <a:noFill/>
          </p:spPr>
          <p:txBody>
            <a:bodyPr wrap="square" rtlCol="0">
              <a:spAutoFit/>
            </a:bodyPr>
            <a:lstStyle>
              <a:defPPr>
                <a:defRPr lang="zh-CN"/>
              </a:defPPr>
              <a:lvl1pPr algn="ctr">
                <a:lnSpc>
                  <a:spcPct val="200000"/>
                </a:lnSpc>
                <a:defRPr b="1">
                  <a:latin typeface="方正姚体" panose="02010601030101010101" pitchFamily="2" charset="-122"/>
                  <a:ea typeface="方正姚体" panose="02010601030101010101" pitchFamily="2" charset="-122"/>
                </a:defRPr>
              </a:lvl1pPr>
            </a:lstStyle>
            <a:p>
              <a:r>
                <a:rPr lang="zh-CN" altLang="en-US" dirty="0">
                  <a:latin typeface="+mn-lt"/>
                  <a:ea typeface="+mn-ea"/>
                  <a:cs typeface="+mn-ea"/>
                  <a:sym typeface="+mn-lt"/>
                </a:rPr>
                <a:t>第二侯</a:t>
              </a:r>
              <a:endParaRPr lang="en-US" altLang="zh-CN" dirty="0">
                <a:latin typeface="+mn-lt"/>
                <a:ea typeface="+mn-ea"/>
                <a:cs typeface="+mn-ea"/>
                <a:sym typeface="+mn-lt"/>
              </a:endParaRPr>
            </a:p>
            <a:p>
              <a:r>
                <a:rPr lang="zh-CN" altLang="en-US" dirty="0">
                  <a:latin typeface="+mn-lt"/>
                  <a:ea typeface="+mn-ea"/>
                  <a:cs typeface="+mn-ea"/>
                  <a:sym typeface="+mn-lt"/>
                </a:rPr>
                <a:t>蚯蚓出</a:t>
              </a:r>
            </a:p>
            <a:p>
              <a:r>
                <a:rPr lang="zh-CN" altLang="en-US" sz="1400" b="0" dirty="0">
                  <a:latin typeface="+mn-lt"/>
                  <a:ea typeface="+mn-ea"/>
                  <a:cs typeface="+mn-ea"/>
                  <a:sym typeface="+mn-lt"/>
                </a:rPr>
                <a:t>蚯蚓是地地道道的阴物，生活在潮湿阴暗的土壤中，当阳气极盛的时候，蚯蚓也不耐烦了，出来凑凑热闹。</a:t>
              </a:r>
            </a:p>
          </p:txBody>
        </p:sp>
        <p:sp>
          <p:nvSpPr>
            <p:cNvPr id="14" name="矩形: 圆角 13">
              <a:extLst>
                <a:ext uri="{FF2B5EF4-FFF2-40B4-BE49-F238E27FC236}">
                  <a16:creationId xmlns="" xmlns:a16="http://schemas.microsoft.com/office/drawing/2014/main" id="{0844620E-25A8-43A4-8B50-E5943E069B3C}"/>
                </a:ext>
              </a:extLst>
            </p:cNvPr>
            <p:cNvSpPr/>
            <p:nvPr/>
          </p:nvSpPr>
          <p:spPr>
            <a:xfrm>
              <a:off x="4978400" y="1308104"/>
              <a:ext cx="2235200" cy="4241789"/>
            </a:xfrm>
            <a:prstGeom prst="roundRect">
              <a:avLst/>
            </a:prstGeom>
            <a:noFill/>
            <a:ln w="88900" cmpd="dbl">
              <a:solidFill>
                <a:srgbClr val="DBC099"/>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6" name="组合 15">
            <a:extLst>
              <a:ext uri="{FF2B5EF4-FFF2-40B4-BE49-F238E27FC236}">
                <a16:creationId xmlns="" xmlns:a16="http://schemas.microsoft.com/office/drawing/2014/main" id="{62E4D413-D968-4219-92C0-3E5447D09416}"/>
              </a:ext>
            </a:extLst>
          </p:cNvPr>
          <p:cNvGrpSpPr/>
          <p:nvPr/>
        </p:nvGrpSpPr>
        <p:grpSpPr>
          <a:xfrm>
            <a:off x="8554020" y="1308105"/>
            <a:ext cx="2235200" cy="4241789"/>
            <a:chOff x="8554020" y="1308105"/>
            <a:chExt cx="2235200" cy="4241789"/>
          </a:xfrm>
        </p:grpSpPr>
        <p:sp>
          <p:nvSpPr>
            <p:cNvPr id="5" name="矩形 4"/>
            <p:cNvSpPr/>
            <p:nvPr/>
          </p:nvSpPr>
          <p:spPr>
            <a:xfrm>
              <a:off x="8791604" y="1754459"/>
              <a:ext cx="1760032" cy="3354765"/>
            </a:xfrm>
            <a:prstGeom prst="rect">
              <a:avLst/>
            </a:prstGeom>
            <a:noFill/>
          </p:spPr>
          <p:txBody>
            <a:bodyPr wrap="square" rtlCol="0">
              <a:spAutoFit/>
            </a:bodyPr>
            <a:lstStyle/>
            <a:p>
              <a:pPr algn="ctr">
                <a:lnSpc>
                  <a:spcPct val="200000"/>
                </a:lnSpc>
              </a:pPr>
              <a:r>
                <a:rPr lang="zh-CN" altLang="en-US" b="1" dirty="0">
                  <a:cs typeface="+mn-ea"/>
                  <a:sym typeface="+mn-lt"/>
                </a:rPr>
                <a:t>第三侯</a:t>
              </a:r>
              <a:endParaRPr lang="en-US" altLang="zh-CN" b="1" dirty="0">
                <a:cs typeface="+mn-ea"/>
                <a:sym typeface="+mn-lt"/>
              </a:endParaRPr>
            </a:p>
            <a:p>
              <a:pPr algn="ctr">
                <a:lnSpc>
                  <a:spcPct val="200000"/>
                </a:lnSpc>
              </a:pPr>
              <a:r>
                <a:rPr lang="zh-CN" altLang="en-US" b="1" dirty="0">
                  <a:cs typeface="+mn-ea"/>
                  <a:sym typeface="+mn-lt"/>
                </a:rPr>
                <a:t>王瓜生</a:t>
              </a:r>
            </a:p>
            <a:p>
              <a:pPr algn="ctr">
                <a:lnSpc>
                  <a:spcPct val="200000"/>
                </a:lnSpc>
              </a:pPr>
              <a:r>
                <a:rPr lang="zh-CN" altLang="en-US" sz="1400" dirty="0">
                  <a:cs typeface="+mn-ea"/>
                  <a:sym typeface="+mn-lt"/>
                </a:rPr>
                <a:t>王瓜是华北特产的药用爬藤植物，在立夏时节快速攀爬生长，于六、七月更会结红色的果实。</a:t>
              </a:r>
            </a:p>
          </p:txBody>
        </p:sp>
        <p:sp>
          <p:nvSpPr>
            <p:cNvPr id="15" name="矩形: 圆角 14">
              <a:extLst>
                <a:ext uri="{FF2B5EF4-FFF2-40B4-BE49-F238E27FC236}">
                  <a16:creationId xmlns="" xmlns:a16="http://schemas.microsoft.com/office/drawing/2014/main" id="{C7385974-CEBF-40CE-9211-22B356542AFB}"/>
                </a:ext>
              </a:extLst>
            </p:cNvPr>
            <p:cNvSpPr/>
            <p:nvPr/>
          </p:nvSpPr>
          <p:spPr>
            <a:xfrm>
              <a:off x="8554020" y="1308105"/>
              <a:ext cx="2235200" cy="4241789"/>
            </a:xfrm>
            <a:prstGeom prst="roundRect">
              <a:avLst/>
            </a:prstGeom>
            <a:noFill/>
            <a:ln w="88900" cmpd="dbl">
              <a:solidFill>
                <a:srgbClr val="DBC099"/>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2" name="TextBox 11"/>
          <p:cNvSpPr txBox="1"/>
          <p:nvPr/>
        </p:nvSpPr>
        <p:spPr>
          <a:xfrm>
            <a:off x="635174" y="6639434"/>
            <a:ext cx="1440159"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6">
                    <a:lumMod val="60000"/>
                    <a:lumOff val="40000"/>
                  </a:schemeClr>
                </a:solidFill>
                <a:effectLst/>
                <a:uLnTx/>
                <a:uFillTx/>
              </a:rPr>
              <a:t>节日</a:t>
            </a:r>
            <a:r>
              <a:rPr kumimoji="0" lang="en-US" altLang="zh-CN" sz="100" b="0" i="0" u="none" strike="noStrike" kern="0" cap="none" spc="0" normalizeH="0" baseline="0" noProof="0" dirty="0" smtClean="0">
                <a:ln>
                  <a:noFill/>
                </a:ln>
                <a:solidFill>
                  <a:schemeClr val="accent6">
                    <a:lumMod val="60000"/>
                    <a:lumOff val="40000"/>
                  </a:schemeClr>
                </a:solidFill>
                <a:effectLst/>
                <a:uLnTx/>
                <a:uFillTx/>
              </a:rPr>
              <a:t>PPT</a:t>
            </a:r>
            <a:r>
              <a:rPr kumimoji="0" lang="zh-CN" altLang="en-US" sz="100" b="0" i="0" u="none" strike="noStrike" kern="0" cap="none" spc="0" normalizeH="0" baseline="0" noProof="0" dirty="0" smtClean="0">
                <a:ln>
                  <a:noFill/>
                </a:ln>
                <a:solidFill>
                  <a:schemeClr val="accent6">
                    <a:lumMod val="60000"/>
                    <a:lumOff val="40000"/>
                  </a:schemeClr>
                </a:solidFill>
                <a:effectLst/>
                <a:uLnTx/>
                <a:uFillTx/>
              </a:rPr>
              <a:t>模板 </a:t>
            </a:r>
            <a:r>
              <a:rPr kumimoji="0" lang="en-US" altLang="zh-CN" sz="100" b="0" i="0" u="none" strike="noStrike" kern="0" cap="none" spc="0" normalizeH="0" baseline="0" noProof="0" dirty="0" smtClean="0">
                <a:ln>
                  <a:noFill/>
                </a:ln>
                <a:solidFill>
                  <a:schemeClr val="accent6">
                    <a:lumMod val="60000"/>
                    <a:lumOff val="40000"/>
                  </a:schemeClr>
                </a:solidFill>
                <a:effectLst/>
                <a:uLnTx/>
                <a:uFillTx/>
              </a:rPr>
              <a:t>http://</a:t>
            </a:r>
            <a:r>
              <a:rPr kumimoji="0" lang="en-US" altLang="zh-CN" sz="100" b="0" i="0" u="none" strike="noStrike" kern="0" cap="none" spc="0" normalizeH="0" baseline="0" noProof="0" dirty="0" smtClean="0">
                <a:ln>
                  <a:noFill/>
                </a:ln>
                <a:solidFill>
                  <a:schemeClr val="accent6">
                    <a:lumMod val="60000"/>
                    <a:lumOff val="40000"/>
                  </a:schemeClr>
                </a:solidFill>
                <a:effectLst/>
                <a:uLnTx/>
                <a:uFillTx/>
              </a:rPr>
              <a:t>www.ypppt.com/jieri</a:t>
            </a:r>
            <a:r>
              <a:rPr kumimoji="0" lang="en-US" altLang="zh-CN" sz="100" b="0" i="0" u="none" strike="noStrike" kern="0" cap="none" spc="0" normalizeH="0" baseline="0" noProof="0" dirty="0" smtClean="0">
                <a:ln>
                  <a:noFill/>
                </a:ln>
                <a:solidFill>
                  <a:schemeClr val="accent6">
                    <a:lumMod val="60000"/>
                    <a:lumOff val="40000"/>
                  </a:schemeClr>
                </a:solidFill>
                <a:effectLst/>
                <a:uLnTx/>
                <a:uFillTx/>
              </a:rPr>
              <a:t>/</a:t>
            </a:r>
          </a:p>
        </p:txBody>
      </p:sp>
    </p:spTree>
    <p:extLst>
      <p:ext uri="{BB962C8B-B14F-4D97-AF65-F5344CB8AC3E}">
        <p14:creationId xmlns:p14="http://schemas.microsoft.com/office/powerpoint/2010/main" val="866825274"/>
      </p:ext>
    </p:extLst>
  </p:cSld>
  <p:clrMapOvr>
    <a:masterClrMapping/>
  </p:clrMapOvr>
  <mc:AlternateContent xmlns:mc="http://schemas.openxmlformats.org/markup-compatibility/2006" xmlns:p14="http://schemas.microsoft.com/office/powerpoint/2010/main">
    <mc:Choice Requires="p14">
      <p:transition spd="slow" p14:dur="1250" advTm="3000">
        <p14:flip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a:extLst>
              <a:ext uri="{FF2B5EF4-FFF2-40B4-BE49-F238E27FC236}">
                <a16:creationId xmlns="" xmlns:a16="http://schemas.microsoft.com/office/drawing/2014/main" id="{CB43D9FB-E0C2-4E8A-A00B-5FC86CB668AB}"/>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flipH="1">
            <a:off x="0" y="0"/>
            <a:ext cx="12192000" cy="6866021"/>
          </a:xfrm>
          <a:prstGeom prst="rect">
            <a:avLst/>
          </a:prstGeom>
        </p:spPr>
      </p:pic>
      <p:sp>
        <p:nvSpPr>
          <p:cNvPr id="15" name="缺角矩形 14">
            <a:extLst>
              <a:ext uri="{FF2B5EF4-FFF2-40B4-BE49-F238E27FC236}">
                <a16:creationId xmlns="" xmlns:a16="http://schemas.microsoft.com/office/drawing/2014/main" id="{4283A45B-9BBE-454E-AE06-381ADAD71F08}"/>
              </a:ext>
            </a:extLst>
          </p:cNvPr>
          <p:cNvSpPr/>
          <p:nvPr/>
        </p:nvSpPr>
        <p:spPr>
          <a:xfrm>
            <a:off x="1025098" y="804450"/>
            <a:ext cx="10141804" cy="5249100"/>
          </a:xfrm>
          <a:prstGeom prst="plaque">
            <a:avLst>
              <a:gd name="adj" fmla="val 4311"/>
            </a:avLst>
          </a:prstGeom>
          <a:solidFill>
            <a:schemeClr val="bg1"/>
          </a:solidFill>
          <a:ln w="98425">
            <a:solidFill>
              <a:srgbClr val="DBC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6" name="图片 15">
            <a:extLst>
              <a:ext uri="{FF2B5EF4-FFF2-40B4-BE49-F238E27FC236}">
                <a16:creationId xmlns="" xmlns:a16="http://schemas.microsoft.com/office/drawing/2014/main" id="{AA760D81-8F02-4CCE-AE5A-7604B6AA20C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517" b="-3236"/>
          <a:stretch/>
        </p:blipFill>
        <p:spPr>
          <a:xfrm>
            <a:off x="6363172" y="1004077"/>
            <a:ext cx="4784708" cy="5853923"/>
          </a:xfrm>
          <a:prstGeom prst="rect">
            <a:avLst/>
          </a:prstGeom>
        </p:spPr>
      </p:pic>
      <p:pic>
        <p:nvPicPr>
          <p:cNvPr id="17" name="图片 16">
            <a:extLst>
              <a:ext uri="{FF2B5EF4-FFF2-40B4-BE49-F238E27FC236}">
                <a16:creationId xmlns="" xmlns:a16="http://schemas.microsoft.com/office/drawing/2014/main" id="{0387FB90-6E38-4C49-9E6E-9B52A977BE9A}"/>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614153" y="1004077"/>
            <a:ext cx="973305" cy="1680148"/>
          </a:xfrm>
          <a:prstGeom prst="rect">
            <a:avLst/>
          </a:prstGeom>
        </p:spPr>
      </p:pic>
      <p:pic>
        <p:nvPicPr>
          <p:cNvPr id="18" name="图片 17">
            <a:extLst>
              <a:ext uri="{FF2B5EF4-FFF2-40B4-BE49-F238E27FC236}">
                <a16:creationId xmlns="" xmlns:a16="http://schemas.microsoft.com/office/drawing/2014/main" id="{D78F6C71-DDBF-4D82-A3E2-BB47DB543676}"/>
              </a:ext>
            </a:extLst>
          </p:cNvPr>
          <p:cNvPicPr>
            <a:picLocks noChangeAspect="1"/>
          </p:cNvPicPr>
          <p:nvPr/>
        </p:nvPicPr>
        <p:blipFill rotWithShape="1">
          <a:blip r:embed="rId5" cstate="screen">
            <a:extLst>
              <a:ext uri="{BEBA8EAE-BF5A-486C-A8C5-ECC9F3942E4B}">
                <a14:imgProps xmlns:a14="http://schemas.microsoft.com/office/drawing/2010/main">
                  <a14:imgLayer>
                    <a14:imgEffect>
                      <a14:backgroundRemoval t="9932" b="89842" l="9292" r="100000"/>
                    </a14:imgEffect>
                  </a14:imgLayer>
                </a14:imgProps>
              </a:ext>
              <a:ext uri="{28A0092B-C50C-407E-A947-70E740481C1C}">
                <a14:useLocalDpi xmlns:a14="http://schemas.microsoft.com/office/drawing/2010/main"/>
              </a:ext>
            </a:extLst>
          </a:blip>
          <a:srcRect/>
          <a:stretch/>
        </p:blipFill>
        <p:spPr>
          <a:xfrm>
            <a:off x="8984520" y="1764258"/>
            <a:ext cx="941012" cy="1839933"/>
          </a:xfrm>
          <a:prstGeom prst="rect">
            <a:avLst/>
          </a:prstGeom>
        </p:spPr>
      </p:pic>
      <p:grpSp>
        <p:nvGrpSpPr>
          <p:cNvPr id="19" name="组合 18">
            <a:extLst>
              <a:ext uri="{FF2B5EF4-FFF2-40B4-BE49-F238E27FC236}">
                <a16:creationId xmlns="" xmlns:a16="http://schemas.microsoft.com/office/drawing/2014/main" id="{138686B5-A83A-4917-A6E5-781786715E8B}"/>
              </a:ext>
            </a:extLst>
          </p:cNvPr>
          <p:cNvGrpSpPr/>
          <p:nvPr/>
        </p:nvGrpSpPr>
        <p:grpSpPr>
          <a:xfrm>
            <a:off x="9752676" y="1594752"/>
            <a:ext cx="1423737" cy="1422346"/>
            <a:chOff x="9752676" y="1594752"/>
            <a:chExt cx="1423737" cy="1422346"/>
          </a:xfrm>
        </p:grpSpPr>
        <p:pic>
          <p:nvPicPr>
            <p:cNvPr id="20" name="图片 19">
              <a:extLst>
                <a:ext uri="{FF2B5EF4-FFF2-40B4-BE49-F238E27FC236}">
                  <a16:creationId xmlns="" xmlns:a16="http://schemas.microsoft.com/office/drawing/2014/main" id="{00E3A1BA-66E2-4AB3-A9A8-0941F26A710B}"/>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9752676" y="1594752"/>
              <a:ext cx="1423737" cy="1422346"/>
            </a:xfrm>
            <a:prstGeom prst="rect">
              <a:avLst/>
            </a:prstGeom>
          </p:spPr>
        </p:pic>
        <p:sp>
          <p:nvSpPr>
            <p:cNvPr id="21" name="文本框 20">
              <a:extLst>
                <a:ext uri="{FF2B5EF4-FFF2-40B4-BE49-F238E27FC236}">
                  <a16:creationId xmlns="" xmlns:a16="http://schemas.microsoft.com/office/drawing/2014/main" id="{2BCE31E2-2E99-4159-A31E-C5F4AB865B82}"/>
                </a:ext>
              </a:extLst>
            </p:cNvPr>
            <p:cNvSpPr txBox="1"/>
            <p:nvPr/>
          </p:nvSpPr>
          <p:spPr>
            <a:xfrm>
              <a:off x="10249100" y="1741941"/>
              <a:ext cx="430887" cy="1118255"/>
            </a:xfrm>
            <a:prstGeom prst="rect">
              <a:avLst/>
            </a:prstGeom>
            <a:noFill/>
          </p:spPr>
          <p:txBody>
            <a:bodyPr vert="eaVert" wrap="none" rtlCol="0">
              <a:spAutoFit/>
            </a:bodyPr>
            <a:lstStyle/>
            <a:p>
              <a:r>
                <a:rPr lang="zh-CN" altLang="en-US" sz="1600" dirty="0">
                  <a:solidFill>
                    <a:schemeClr val="bg1"/>
                  </a:solidFill>
                  <a:cs typeface="+mn-ea"/>
                  <a:sym typeface="+mn-lt"/>
                </a:rPr>
                <a:t>二十四节气</a:t>
              </a:r>
            </a:p>
          </p:txBody>
        </p:sp>
      </p:grpSp>
      <p:sp>
        <p:nvSpPr>
          <p:cNvPr id="24" name="文本框 23">
            <a:extLst>
              <a:ext uri="{FF2B5EF4-FFF2-40B4-BE49-F238E27FC236}">
                <a16:creationId xmlns="" xmlns:a16="http://schemas.microsoft.com/office/drawing/2014/main" id="{6E6071E0-DEBB-0941-9E52-B03D13D3FFF1}"/>
              </a:ext>
            </a:extLst>
          </p:cNvPr>
          <p:cNvSpPr txBox="1"/>
          <p:nvPr/>
        </p:nvSpPr>
        <p:spPr>
          <a:xfrm>
            <a:off x="1884351" y="2708785"/>
            <a:ext cx="4631833" cy="1200329"/>
          </a:xfrm>
          <a:prstGeom prst="rect">
            <a:avLst/>
          </a:prstGeom>
          <a:noFill/>
        </p:spPr>
        <p:txBody>
          <a:bodyPr wrap="square" rtlCol="0">
            <a:spAutoFit/>
          </a:bodyPr>
          <a:lstStyle/>
          <a:p>
            <a:r>
              <a:rPr kumimoji="1" lang="zh-CN" altLang="en-US" sz="7200" b="1" dirty="0">
                <a:cs typeface="+mn-ea"/>
                <a:sym typeface="+mn-lt"/>
              </a:rPr>
              <a:t>气候特征</a:t>
            </a:r>
            <a:endParaRPr kumimoji="1" lang="en-US" altLang="zh-CN" sz="7200" b="1" dirty="0">
              <a:cs typeface="+mn-ea"/>
              <a:sym typeface="+mn-lt"/>
            </a:endParaRPr>
          </a:p>
        </p:txBody>
      </p:sp>
      <p:sp>
        <p:nvSpPr>
          <p:cNvPr id="25" name="文本框 24">
            <a:extLst>
              <a:ext uri="{FF2B5EF4-FFF2-40B4-BE49-F238E27FC236}">
                <a16:creationId xmlns="" xmlns:a16="http://schemas.microsoft.com/office/drawing/2014/main" id="{04362EB2-5507-2941-94A8-6D139B7EBD54}"/>
              </a:ext>
            </a:extLst>
          </p:cNvPr>
          <p:cNvSpPr txBox="1"/>
          <p:nvPr/>
        </p:nvSpPr>
        <p:spPr>
          <a:xfrm>
            <a:off x="2067736" y="3909114"/>
            <a:ext cx="4042610" cy="700576"/>
          </a:xfrm>
          <a:prstGeom prst="rect">
            <a:avLst/>
          </a:prstGeom>
          <a:noFill/>
        </p:spPr>
        <p:txBody>
          <a:bodyPr wrap="square" rtlCol="0">
            <a:spAutoFit/>
          </a:bodyPr>
          <a:lstStyle/>
          <a:p>
            <a:pPr>
              <a:lnSpc>
                <a:spcPct val="150000"/>
              </a:lnSpc>
            </a:pPr>
            <a:r>
              <a:rPr lang="zh-CN" altLang="en-US" sz="1400" dirty="0">
                <a:cs typeface="+mn-ea"/>
                <a:sym typeface="+mn-lt"/>
              </a:rPr>
              <a:t>请输入文字请输入文字请输入文字请输入文字请输入文字</a:t>
            </a:r>
            <a:endParaRPr lang="en" altLang="zh-CN" sz="1400" dirty="0">
              <a:cs typeface="+mn-ea"/>
              <a:sym typeface="+mn-lt"/>
            </a:endParaRPr>
          </a:p>
        </p:txBody>
      </p:sp>
      <p:sp>
        <p:nvSpPr>
          <p:cNvPr id="26" name="文本框 25">
            <a:extLst>
              <a:ext uri="{FF2B5EF4-FFF2-40B4-BE49-F238E27FC236}">
                <a16:creationId xmlns="" xmlns:a16="http://schemas.microsoft.com/office/drawing/2014/main" id="{27B2E100-C5C5-4F4D-92F5-DC7D57E4D6AB}"/>
              </a:ext>
            </a:extLst>
          </p:cNvPr>
          <p:cNvSpPr txBox="1"/>
          <p:nvPr/>
        </p:nvSpPr>
        <p:spPr>
          <a:xfrm>
            <a:off x="2071246" y="2222560"/>
            <a:ext cx="1415772" cy="461665"/>
          </a:xfrm>
          <a:prstGeom prst="rect">
            <a:avLst/>
          </a:prstGeom>
          <a:noFill/>
        </p:spPr>
        <p:txBody>
          <a:bodyPr wrap="none" rtlCol="0">
            <a:spAutoFit/>
          </a:bodyPr>
          <a:lstStyle/>
          <a:p>
            <a:r>
              <a:rPr kumimoji="1" lang="zh-CN" altLang="en-US" sz="2400" dirty="0">
                <a:cs typeface="+mn-ea"/>
                <a:sym typeface="+mn-lt"/>
              </a:rPr>
              <a:t>第二部分</a:t>
            </a:r>
          </a:p>
        </p:txBody>
      </p:sp>
    </p:spTree>
    <p:extLst>
      <p:ext uri="{BB962C8B-B14F-4D97-AF65-F5344CB8AC3E}">
        <p14:creationId xmlns:p14="http://schemas.microsoft.com/office/powerpoint/2010/main" val="32377925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crush"/>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dissolve">
                                      <p:cBhvr>
                                        <p:cTn id="7" dur="500"/>
                                        <p:tgtEl>
                                          <p:spTgt spid="2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dissolve">
                                      <p:cBhvr>
                                        <p:cTn id="10" dur="500"/>
                                        <p:tgtEl>
                                          <p:spTgt spid="25"/>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dissolve">
                                      <p:cBhvr>
                                        <p:cTn id="13" dur="500"/>
                                        <p:tgtEl>
                                          <p:spTgt spid="26"/>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500" fill="hold"/>
                                        <p:tgtEl>
                                          <p:spTgt spid="17"/>
                                        </p:tgtEl>
                                        <p:attrNameLst>
                                          <p:attrName>ppt_w</p:attrName>
                                        </p:attrNameLst>
                                      </p:cBhvr>
                                      <p:tavLst>
                                        <p:tav tm="0">
                                          <p:val>
                                            <p:fltVal val="0"/>
                                          </p:val>
                                        </p:tav>
                                        <p:tav tm="100000">
                                          <p:val>
                                            <p:strVal val="#ppt_w"/>
                                          </p:val>
                                        </p:tav>
                                      </p:tavLst>
                                    </p:anim>
                                    <p:anim calcmode="lin" valueType="num">
                                      <p:cBhvr>
                                        <p:cTn id="19" dur="500" fill="hold"/>
                                        <p:tgtEl>
                                          <p:spTgt spid="17"/>
                                        </p:tgtEl>
                                        <p:attrNameLst>
                                          <p:attrName>ppt_h</p:attrName>
                                        </p:attrNameLst>
                                      </p:cBhvr>
                                      <p:tavLst>
                                        <p:tav tm="0">
                                          <p:val>
                                            <p:fltVal val="0"/>
                                          </p:val>
                                        </p:tav>
                                        <p:tav tm="100000">
                                          <p:val>
                                            <p:strVal val="#ppt_h"/>
                                          </p:val>
                                        </p:tav>
                                      </p:tavLst>
                                    </p:anim>
                                    <p:animEffect transition="in" filter="fade">
                                      <p:cBhvr>
                                        <p:cTn id="20" dur="500"/>
                                        <p:tgtEl>
                                          <p:spTgt spid="17"/>
                                        </p:tgtEl>
                                      </p:cBhvr>
                                    </p:animEffect>
                                  </p:childTnLst>
                                </p:cTn>
                              </p:par>
                              <p:par>
                                <p:cTn id="21" presetID="53" presetClass="entr" presetSubtype="16"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ppt_w</p:attrName>
                                        </p:attrNameLst>
                                      </p:cBhvr>
                                      <p:tavLst>
                                        <p:tav tm="0">
                                          <p:val>
                                            <p:fltVal val="0"/>
                                          </p:val>
                                        </p:tav>
                                        <p:tav tm="100000">
                                          <p:val>
                                            <p:strVal val="#ppt_w"/>
                                          </p:val>
                                        </p:tav>
                                      </p:tavLst>
                                    </p:anim>
                                    <p:anim calcmode="lin" valueType="num">
                                      <p:cBhvr>
                                        <p:cTn id="24" dur="500" fill="hold"/>
                                        <p:tgtEl>
                                          <p:spTgt spid="18"/>
                                        </p:tgtEl>
                                        <p:attrNameLst>
                                          <p:attrName>ppt_h</p:attrName>
                                        </p:attrNameLst>
                                      </p:cBhvr>
                                      <p:tavLst>
                                        <p:tav tm="0">
                                          <p:val>
                                            <p:fltVal val="0"/>
                                          </p:val>
                                        </p:tav>
                                        <p:tav tm="100000">
                                          <p:val>
                                            <p:strVal val="#ppt_h"/>
                                          </p:val>
                                        </p:tav>
                                      </p:tavLst>
                                    </p:anim>
                                    <p:animEffect transition="in" filter="fade">
                                      <p:cBhvr>
                                        <p:cTn id="2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472AE612-1E68-5945-937D-0A333A05A826}"/>
              </a:ext>
            </a:extLst>
          </p:cNvPr>
          <p:cNvSpPr txBox="1"/>
          <p:nvPr/>
        </p:nvSpPr>
        <p:spPr>
          <a:xfrm>
            <a:off x="1178536" y="1609332"/>
            <a:ext cx="5240130" cy="4031873"/>
          </a:xfrm>
          <a:prstGeom prst="rect">
            <a:avLst/>
          </a:prstGeom>
          <a:noFill/>
        </p:spPr>
        <p:txBody>
          <a:bodyPr wrap="square" rtlCol="0">
            <a:spAutoFit/>
          </a:bodyPr>
          <a:lstStyle/>
          <a:p>
            <a:pPr>
              <a:lnSpc>
                <a:spcPct val="200000"/>
              </a:lnSpc>
            </a:pPr>
            <a:r>
              <a:rPr kumimoji="1" lang="zh-CN" altLang="en-US" sz="1600" dirty="0">
                <a:cs typeface="+mn-ea"/>
                <a:sym typeface="+mn-lt"/>
              </a:rPr>
              <a:t>立夏，是二十四节气中的第</a:t>
            </a:r>
            <a:r>
              <a:rPr kumimoji="1" lang="en-US" altLang="zh-CN" sz="1600" dirty="0">
                <a:cs typeface="+mn-ea"/>
                <a:sym typeface="+mn-lt"/>
              </a:rPr>
              <a:t>7</a:t>
            </a:r>
            <a:r>
              <a:rPr kumimoji="1" lang="zh-CN" altLang="en-US" sz="1600" dirty="0">
                <a:cs typeface="+mn-ea"/>
                <a:sym typeface="+mn-lt"/>
              </a:rPr>
              <a:t>个节气，夏季的第一个节气。立夏交节时间为每年公历</a:t>
            </a:r>
            <a:r>
              <a:rPr kumimoji="1" lang="en-US" altLang="zh-CN" sz="1600" dirty="0">
                <a:cs typeface="+mn-ea"/>
                <a:sym typeface="+mn-lt"/>
              </a:rPr>
              <a:t>5</a:t>
            </a:r>
            <a:r>
              <a:rPr kumimoji="1" lang="zh-CN" altLang="en-US" sz="1600" dirty="0">
                <a:cs typeface="+mn-ea"/>
                <a:sym typeface="+mn-lt"/>
              </a:rPr>
              <a:t>月</a:t>
            </a:r>
            <a:r>
              <a:rPr kumimoji="1" lang="en-US" altLang="zh-CN" sz="1600" dirty="0">
                <a:cs typeface="+mn-ea"/>
                <a:sym typeface="+mn-lt"/>
              </a:rPr>
              <a:t>05</a:t>
            </a:r>
            <a:r>
              <a:rPr kumimoji="1" lang="zh-CN" altLang="en-US" sz="1600" dirty="0">
                <a:cs typeface="+mn-ea"/>
                <a:sym typeface="+mn-lt"/>
              </a:rPr>
              <a:t>－</a:t>
            </a:r>
            <a:r>
              <a:rPr kumimoji="1" lang="en-US" altLang="zh-CN" sz="1600" dirty="0">
                <a:cs typeface="+mn-ea"/>
                <a:sym typeface="+mn-lt"/>
              </a:rPr>
              <a:t>07</a:t>
            </a:r>
            <a:r>
              <a:rPr kumimoji="1" lang="zh-CN" altLang="en-US" sz="1600" dirty="0">
                <a:cs typeface="+mn-ea"/>
                <a:sym typeface="+mn-lt"/>
              </a:rPr>
              <a:t>日，此时北斗星的斗柄指向东南方，大阳黄经达</a:t>
            </a:r>
            <a:r>
              <a:rPr kumimoji="1" lang="en-US" altLang="zh-CN" sz="1600" dirty="0">
                <a:cs typeface="+mn-ea"/>
                <a:sym typeface="+mn-lt"/>
              </a:rPr>
              <a:t>45°</a:t>
            </a:r>
            <a:r>
              <a:rPr kumimoji="1" lang="zh-CN" altLang="en-US" sz="1600" dirty="0">
                <a:cs typeface="+mn-ea"/>
                <a:sym typeface="+mn-lt"/>
              </a:rPr>
              <a:t>。</a:t>
            </a:r>
            <a:endParaRPr kumimoji="1" lang="en-US" altLang="zh-CN" sz="1600" dirty="0">
              <a:cs typeface="+mn-ea"/>
              <a:sym typeface="+mn-lt"/>
            </a:endParaRPr>
          </a:p>
          <a:p>
            <a:pPr>
              <a:lnSpc>
                <a:spcPct val="200000"/>
              </a:lnSpc>
            </a:pPr>
            <a:endParaRPr kumimoji="1" lang="en-US" altLang="zh-CN" sz="1600" dirty="0">
              <a:cs typeface="+mn-ea"/>
              <a:sym typeface="+mn-lt"/>
            </a:endParaRPr>
          </a:p>
          <a:p>
            <a:pPr>
              <a:lnSpc>
                <a:spcPct val="200000"/>
              </a:lnSpc>
            </a:pPr>
            <a:r>
              <a:rPr kumimoji="1" lang="en-US" altLang="zh-CN" sz="1600" dirty="0">
                <a:cs typeface="+mn-ea"/>
                <a:sym typeface="+mn-lt"/>
              </a:rPr>
              <a:t>《</a:t>
            </a:r>
            <a:r>
              <a:rPr kumimoji="1" lang="zh-CN" altLang="en-US" sz="1600" dirty="0">
                <a:cs typeface="+mn-ea"/>
                <a:sym typeface="+mn-lt"/>
              </a:rPr>
              <a:t>历书</a:t>
            </a:r>
            <a:r>
              <a:rPr kumimoji="1" lang="en-US" altLang="zh-CN" sz="1600" dirty="0">
                <a:cs typeface="+mn-ea"/>
                <a:sym typeface="+mn-lt"/>
              </a:rPr>
              <a:t>》</a:t>
            </a:r>
            <a:r>
              <a:rPr kumimoji="1" lang="zh-CN" altLang="en-US" sz="1600" dirty="0">
                <a:cs typeface="+mn-ea"/>
                <a:sym typeface="+mn-lt"/>
              </a:rPr>
              <a:t>：“斗指东南，维为立夏，万物至此皆长大，故名立夏也。”立夏，是标示万物进入旺季生长的一个重要节气。立夏后，日照增加，逐渐升温，雷雨增多，农作物进入了茁壮成长阶段。</a:t>
            </a:r>
          </a:p>
        </p:txBody>
      </p:sp>
      <p:sp>
        <p:nvSpPr>
          <p:cNvPr id="3" name="文本框 2">
            <a:extLst>
              <a:ext uri="{FF2B5EF4-FFF2-40B4-BE49-F238E27FC236}">
                <a16:creationId xmlns="" xmlns:a16="http://schemas.microsoft.com/office/drawing/2014/main" id="{ED1E75AD-7178-EE4E-8BE2-D93206280C34}"/>
              </a:ext>
            </a:extLst>
          </p:cNvPr>
          <p:cNvSpPr txBox="1"/>
          <p:nvPr/>
        </p:nvSpPr>
        <p:spPr>
          <a:xfrm>
            <a:off x="6734996" y="1728097"/>
            <a:ext cx="4344584" cy="1569660"/>
          </a:xfrm>
          <a:prstGeom prst="rect">
            <a:avLst/>
          </a:prstGeom>
          <a:noFill/>
        </p:spPr>
        <p:txBody>
          <a:bodyPr wrap="square" rtlCol="0">
            <a:spAutoFit/>
          </a:bodyPr>
          <a:lstStyle/>
          <a:p>
            <a:pPr>
              <a:lnSpc>
                <a:spcPct val="150000"/>
              </a:lnSpc>
            </a:pPr>
            <a:r>
              <a:rPr lang="zh-CN" altLang="en-US" sz="1600" dirty="0">
                <a:cs typeface="+mn-ea"/>
                <a:sym typeface="+mn-lt"/>
              </a:rPr>
              <a:t>春生、夏长、秋收、冬藏，夏季是许多农作物旺盛生长的最好季节。</a:t>
            </a:r>
            <a:endParaRPr lang="en-US" altLang="zh-CN" sz="1600" dirty="0">
              <a:cs typeface="+mn-ea"/>
              <a:sym typeface="+mn-lt"/>
            </a:endParaRPr>
          </a:p>
          <a:p>
            <a:pPr>
              <a:lnSpc>
                <a:spcPct val="150000"/>
              </a:lnSpc>
            </a:pPr>
            <a:endParaRPr lang="en-US" altLang="zh-CN" sz="1600" dirty="0">
              <a:cs typeface="+mn-ea"/>
              <a:sym typeface="+mn-lt"/>
            </a:endParaRPr>
          </a:p>
          <a:p>
            <a:pPr>
              <a:lnSpc>
                <a:spcPct val="150000"/>
              </a:lnSpc>
            </a:pPr>
            <a:r>
              <a:rPr lang="zh-CN" altLang="en-US" sz="1600" dirty="0">
                <a:cs typeface="+mn-ea"/>
                <a:sym typeface="+mn-lt"/>
              </a:rPr>
              <a:t>时至立夏，万物繁茂。</a:t>
            </a:r>
            <a:endParaRPr kumimoji="1" lang="zh-CN" altLang="en-US" sz="1600" dirty="0">
              <a:cs typeface="+mn-ea"/>
              <a:sym typeface="+mn-lt"/>
            </a:endParaRPr>
          </a:p>
        </p:txBody>
      </p:sp>
      <p:pic>
        <p:nvPicPr>
          <p:cNvPr id="9" name="图片 8"/>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H="1">
            <a:off x="7759700" y="2512927"/>
            <a:ext cx="3505200" cy="4153222"/>
          </a:xfrm>
          <a:prstGeom prst="rect">
            <a:avLst/>
          </a:prstGeom>
        </p:spPr>
      </p:pic>
    </p:spTree>
    <p:extLst>
      <p:ext uri="{BB962C8B-B14F-4D97-AF65-F5344CB8AC3E}">
        <p14:creationId xmlns:p14="http://schemas.microsoft.com/office/powerpoint/2010/main" val="2393174668"/>
      </p:ext>
    </p:extLst>
  </p:cSld>
  <p:clrMapOvr>
    <a:masterClrMapping/>
  </p:clrMapOvr>
  <mc:AlternateContent xmlns:mc="http://schemas.openxmlformats.org/markup-compatibility/2006" xmlns:p14="http://schemas.microsoft.com/office/powerpoint/2010/main">
    <mc:Choice Requires="p14">
      <p:transition spd="slow" p14:dur="1400" advTm="3000">
        <p14:ripp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vjoe0zu">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250</TotalTime>
  <Words>1600</Words>
  <Application>Microsoft Office PowerPoint</Application>
  <PresentationFormat>宽屏</PresentationFormat>
  <Paragraphs>85</Paragraphs>
  <Slides>22</Slides>
  <Notes>2</Notes>
  <HiddenSlides>0</HiddenSlides>
  <MMClips>0</MMClips>
  <ScaleCrop>false</ScaleCrop>
  <HeadingPairs>
    <vt:vector size="6" baseType="variant">
      <vt:variant>
        <vt:lpstr>已用的字体</vt:lpstr>
      </vt:variant>
      <vt:variant>
        <vt:i4>7</vt:i4>
      </vt:variant>
      <vt:variant>
        <vt:lpstr>主题</vt:lpstr>
      </vt:variant>
      <vt:variant>
        <vt:i4>3</vt:i4>
      </vt:variant>
      <vt:variant>
        <vt:lpstr>幻灯片标题</vt:lpstr>
      </vt:variant>
      <vt:variant>
        <vt:i4>22</vt:i4>
      </vt:variant>
    </vt:vector>
  </HeadingPairs>
  <TitlesOfParts>
    <vt:vector size="32" baseType="lpstr">
      <vt:lpstr>Meiryo</vt:lpstr>
      <vt:lpstr>宋体</vt:lpstr>
      <vt:lpstr>微软雅黑</vt:lpstr>
      <vt:lpstr>Arial</vt:lpstr>
      <vt:lpstr>Calibri</vt:lpstr>
      <vt:lpstr>Calibri Light</vt:lpstr>
      <vt:lpstr>Wingdings</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28</cp:revision>
  <dcterms:created xsi:type="dcterms:W3CDTF">2021-04-03T08:05:56Z</dcterms:created>
  <dcterms:modified xsi:type="dcterms:W3CDTF">2023-05-30T02:11:34Z</dcterms:modified>
</cp:coreProperties>
</file>