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Override PartName="/ppt/notesSlides/notesSlide19.xml" ContentType="application/vnd.openxmlformats-officedocument.presentationml.notesSlide+xml"/>
  <Override PartName="/ppt/tags/tag3.xml" ContentType="application/vnd.openxmlformats-officedocument.presentationml.tags+xml"/>
  <Override PartName="/ppt/notesSlides/notesSlide20.xml" ContentType="application/vnd.openxmlformats-officedocument.presentationml.notesSlide+xml"/>
  <Override PartName="/ppt/tags/tag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1" r:id="rId2"/>
    <p:sldMasterId id="2147483675" r:id="rId3"/>
  </p:sldMasterIdLst>
  <p:notesMasterIdLst>
    <p:notesMasterId r:id="rId26"/>
  </p:notesMasterIdLst>
  <p:handoutMasterIdLst>
    <p:handoutMasterId r:id="rId27"/>
  </p:handoutMasterIdLst>
  <p:sldIdLst>
    <p:sldId id="300" r:id="rId4"/>
    <p:sldId id="257" r:id="rId5"/>
    <p:sldId id="258" r:id="rId6"/>
    <p:sldId id="318" r:id="rId7"/>
    <p:sldId id="302" r:id="rId8"/>
    <p:sldId id="303" r:id="rId9"/>
    <p:sldId id="304" r:id="rId10"/>
    <p:sldId id="320" r:id="rId11"/>
    <p:sldId id="319" r:id="rId12"/>
    <p:sldId id="287" r:id="rId13"/>
    <p:sldId id="305" r:id="rId14"/>
    <p:sldId id="308" r:id="rId15"/>
    <p:sldId id="309" r:id="rId16"/>
    <p:sldId id="321" r:id="rId17"/>
    <p:sldId id="310" r:id="rId18"/>
    <p:sldId id="322" r:id="rId19"/>
    <p:sldId id="323" r:id="rId20"/>
    <p:sldId id="314" r:id="rId21"/>
    <p:sldId id="324" r:id="rId22"/>
    <p:sldId id="325" r:id="rId23"/>
    <p:sldId id="327" r:id="rId24"/>
    <p:sldId id="328" r:id="rId25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>
          <p15:clr>
            <a:srgbClr val="A4A3A4"/>
          </p15:clr>
        </p15:guide>
        <p15:guide id="2" pos="38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8D2C8"/>
    <a:srgbClr val="D9F1BB"/>
    <a:srgbClr val="61953D"/>
    <a:srgbClr val="00863D"/>
    <a:srgbClr val="91C46E"/>
    <a:srgbClr val="006C31"/>
    <a:srgbClr val="005828"/>
    <a:srgbClr val="00A44A"/>
    <a:srgbClr val="AFEC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52"/>
        <p:guide pos="38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171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D13F9-D100-4923-9EEE-F7E6585326DE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083F0-A7F0-4193-95DF-2A970EA6A3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351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221717-D850-4BD3-B434-821CE74C5ADE}" type="datetimeFigureOut">
              <a:rPr lang="zh-CN" altLang="en-US" smtClean="0"/>
              <a:t>2023/5/30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CA5C5-ACE0-46CF-8274-7EBAD72A29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86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026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3234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3268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1072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4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1047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3948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9352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1128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1944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061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6508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1917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4563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544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770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552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508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110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979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354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BCA5C5-ACE0-46CF-8274-7EBAD72A291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0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5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48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92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86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41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7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16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17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12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25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450504" y="64965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545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1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03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987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0479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97040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566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6789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7779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17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757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8576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76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450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3503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6204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720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529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90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50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77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20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91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mc:AlternateContent xmlns:mc="http://schemas.openxmlformats.org/markup-compatibility/2006" xmlns:p14="http://schemas.microsoft.com/office/powerpoint/2010/main">
    <mc:Choice Requires="p14">
      <p:transition spd="slow" p14:dur="2000" advTm="3024">
        <p:random/>
      </p:transition>
    </mc:Choice>
    <mc:Fallback xmlns="">
      <p:transition spd="slow" advTm="3024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578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935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5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5" Type="http://schemas.openxmlformats.org/officeDocument/2006/relationships/image" Target="../media/image2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577411" y="813435"/>
            <a:ext cx="4018280" cy="5088255"/>
            <a:chOff x="7201" y="1522"/>
            <a:chExt cx="6328" cy="8013"/>
          </a:xfrm>
        </p:grpSpPr>
        <p:grpSp>
          <p:nvGrpSpPr>
            <p:cNvPr id="7" name="组合 6"/>
            <p:cNvGrpSpPr/>
            <p:nvPr/>
          </p:nvGrpSpPr>
          <p:grpSpPr>
            <a:xfrm>
              <a:off x="7201" y="1522"/>
              <a:ext cx="6328" cy="8013"/>
              <a:chOff x="4433939" y="578288"/>
              <a:chExt cx="4018874" cy="5259899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693682" y="578288"/>
                <a:ext cx="941321" cy="1305014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" name="矩形 1"/>
              <p:cNvSpPr/>
              <p:nvPr/>
            </p:nvSpPr>
            <p:spPr>
              <a:xfrm>
                <a:off x="4433939" y="2192898"/>
                <a:ext cx="646427" cy="2495782"/>
              </a:xfrm>
              <a:prstGeom prst="rect">
                <a:avLst/>
              </a:prstGeom>
            </p:spPr>
            <p:txBody>
              <a:bodyPr vert="eaVert"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400" dirty="0">
                    <a:solidFill>
                      <a:srgbClr val="005828"/>
                    </a:solidFill>
                    <a:cs typeface="+mn-ea"/>
                    <a:sym typeface="+mn-lt"/>
                  </a:rPr>
                  <a:t>斗指东南，维为立夏，万物至</a:t>
                </a:r>
                <a:endParaRPr lang="en-US" altLang="zh-CN" sz="1400" dirty="0">
                  <a:solidFill>
                    <a:srgbClr val="005828"/>
                  </a:solidFill>
                  <a:cs typeface="+mn-ea"/>
                  <a:sym typeface="+mn-lt"/>
                </a:endParaRPr>
              </a:p>
              <a:p>
                <a:pPr>
                  <a:lnSpc>
                    <a:spcPts val="1800"/>
                  </a:lnSpc>
                </a:pPr>
                <a:r>
                  <a:rPr lang="zh-CN" altLang="en-US" sz="1400" dirty="0">
                    <a:solidFill>
                      <a:srgbClr val="005828"/>
                    </a:solidFill>
                    <a:cs typeface="+mn-ea"/>
                    <a:sym typeface="+mn-lt"/>
                  </a:rPr>
                  <a:t>此皆长大，故名立夏也</a:t>
                </a:r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2236" b="-1641"/>
              <a:stretch>
                <a:fillRect/>
              </a:stretch>
            </p:blipFill>
            <p:spPr>
              <a:xfrm>
                <a:off x="4479522" y="4688672"/>
                <a:ext cx="1400396" cy="113906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11" name="组合 10"/>
              <p:cNvGrpSpPr/>
              <p:nvPr/>
            </p:nvGrpSpPr>
            <p:grpSpPr>
              <a:xfrm>
                <a:off x="6542123" y="755987"/>
                <a:ext cx="1576623" cy="2723139"/>
                <a:chOff x="8776688" y="1032878"/>
                <a:chExt cx="1576623" cy="2723139"/>
              </a:xfrm>
            </p:grpSpPr>
            <p:pic>
              <p:nvPicPr>
                <p:cNvPr id="14" name="图片 13"/>
                <p:cNvPicPr>
                  <a:picLocks noChangeAspect="1"/>
                </p:cNvPicPr>
                <p:nvPr/>
              </p:nvPicPr>
              <p:blipFill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8776688" y="1101843"/>
                  <a:ext cx="1190292" cy="1076066"/>
                </a:xfrm>
                <a:prstGeom prst="rect">
                  <a:avLst/>
                </a:prstGeom>
              </p:spPr>
            </p:pic>
            <p:sp>
              <p:nvSpPr>
                <p:cNvPr id="13" name="文本框 12"/>
                <p:cNvSpPr txBox="1"/>
                <p:nvPr/>
              </p:nvSpPr>
              <p:spPr>
                <a:xfrm>
                  <a:off x="9891578" y="1032878"/>
                  <a:ext cx="461733" cy="2723139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algn="ctr"/>
                  <a:r>
                    <a:rPr lang="zh-CN" altLang="en-US" spc="420" dirty="0">
                      <a:solidFill>
                        <a:srgbClr val="005828"/>
                      </a:solidFill>
                      <a:cs typeface="+mn-ea"/>
                      <a:sym typeface="+mn-lt"/>
                    </a:rPr>
                    <a:t>中国传统二十四节气</a:t>
                  </a:r>
                </a:p>
              </p:txBody>
            </p:sp>
          </p:grpSp>
          <p:pic>
            <p:nvPicPr>
              <p:cNvPr id="6" name="图片 5"/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7184876" y="4051778"/>
                <a:ext cx="1267937" cy="178640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3" name="图片 2" descr="C:\Users\asus\Desktop\2.png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10" y="1827"/>
              <a:ext cx="4048" cy="7708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43">
        <p:random/>
      </p:transition>
    </mc:Choice>
    <mc:Fallback xmlns="">
      <p:transition spd="slow" advTm="2343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235347" y="520505"/>
            <a:ext cx="3676363" cy="1294229"/>
            <a:chOff x="4032732" y="-126611"/>
            <a:chExt cx="3676363" cy="1294229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文本框 15"/>
            <p:cNvSpPr txBox="1"/>
            <p:nvPr/>
          </p:nvSpPr>
          <p:spPr>
            <a:xfrm>
              <a:off x="5205048" y="161875"/>
              <a:ext cx="2504047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立夏食俗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190529" y="1948498"/>
            <a:ext cx="2778487" cy="4309302"/>
            <a:chOff x="8449624" y="1656425"/>
            <a:chExt cx="2778487" cy="4636422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68751" y="1656425"/>
              <a:ext cx="2759358" cy="2226258"/>
            </a:xfrm>
            <a:prstGeom prst="rect">
              <a:avLst/>
            </a:prstGeom>
          </p:spPr>
        </p:pic>
        <p:grpSp>
          <p:nvGrpSpPr>
            <p:cNvPr id="29" name="组合 28"/>
            <p:cNvGrpSpPr/>
            <p:nvPr/>
          </p:nvGrpSpPr>
          <p:grpSpPr>
            <a:xfrm>
              <a:off x="8449624" y="1660392"/>
              <a:ext cx="2778487" cy="4632455"/>
              <a:chOff x="8477760" y="1182089"/>
              <a:chExt cx="2778487" cy="4632455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8576241" y="3568823"/>
                <a:ext cx="2680006" cy="1987894"/>
                <a:chOff x="8109904" y="1268284"/>
                <a:chExt cx="2680006" cy="1987894"/>
              </a:xfrm>
            </p:grpSpPr>
            <p:sp>
              <p:nvSpPr>
                <p:cNvPr id="33" name="矩形 32"/>
                <p:cNvSpPr/>
                <p:nvPr/>
              </p:nvSpPr>
              <p:spPr>
                <a:xfrm>
                  <a:off x="8934677" y="1268284"/>
                  <a:ext cx="1114408" cy="39736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en-US" b="1" dirty="0">
                      <a:cs typeface="+mn-ea"/>
                      <a:sym typeface="+mn-lt"/>
                    </a:rPr>
                    <a:t>吃立夏蛋</a:t>
                  </a:r>
                </a:p>
              </p:txBody>
            </p:sp>
            <p:sp>
              <p:nvSpPr>
                <p:cNvPr id="34" name="矩形 33"/>
                <p:cNvSpPr/>
                <p:nvPr/>
              </p:nvSpPr>
              <p:spPr>
                <a:xfrm>
                  <a:off x="8109904" y="1698785"/>
                  <a:ext cx="2680006" cy="155739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dirty="0">
                      <a:cs typeface="+mn-ea"/>
                      <a:sym typeface="+mn-lt"/>
                    </a:rPr>
                    <a:t>立夏前一天，很多人家里就开始煮“立夏蛋”了，一般用茶叶末或胡桃壳煮，看着蛋壳慢慢变红，满屋香喷喷。茶叶蛋应该趁热吃，吃时倒上好的酒，内洒些许细盐，酒香茶香，又香又入味。</a:t>
                  </a:r>
                </a:p>
              </p:txBody>
            </p:sp>
          </p:grpSp>
          <p:sp>
            <p:nvSpPr>
              <p:cNvPr id="32" name="矩形 31"/>
              <p:cNvSpPr/>
              <p:nvPr/>
            </p:nvSpPr>
            <p:spPr>
              <a:xfrm>
                <a:off x="8477760" y="1182089"/>
                <a:ext cx="2778485" cy="4632455"/>
              </a:xfrm>
              <a:prstGeom prst="rect">
                <a:avLst/>
              </a:prstGeom>
              <a:noFill/>
              <a:ln>
                <a:solidFill>
                  <a:srgbClr val="61953D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1172901" y="1941340"/>
            <a:ext cx="3151437" cy="4310507"/>
            <a:chOff x="868368" y="1660392"/>
            <a:chExt cx="3151437" cy="4634866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01346" y="1660392"/>
              <a:ext cx="3099304" cy="2222291"/>
            </a:xfrm>
            <a:prstGeom prst="rect">
              <a:avLst/>
            </a:prstGeom>
          </p:spPr>
        </p:pic>
        <p:grpSp>
          <p:nvGrpSpPr>
            <p:cNvPr id="17" name="组合 16"/>
            <p:cNvGrpSpPr/>
            <p:nvPr/>
          </p:nvGrpSpPr>
          <p:grpSpPr>
            <a:xfrm>
              <a:off x="868368" y="1662803"/>
              <a:ext cx="3151437" cy="4632455"/>
              <a:chOff x="896504" y="1198568"/>
              <a:chExt cx="3151437" cy="4632455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896504" y="3921045"/>
                <a:ext cx="3151437" cy="15564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cs typeface="+mn-ea"/>
                    <a:sym typeface="+mn-lt"/>
                  </a:rPr>
                  <a:t>杭人又有立夏食“野夏饭”之俗。儿童少年成群结队，向邻里各家乞取米、肉。地上的蚕豆、竹笋任其采掘，然后到野地里去用石头支起锅灶，自烧自吃，称为吃“野夏饭”或“立夏饭”。这种风俗自比乞丐，以为可以厌胜而避灾祸。</a:t>
                </a: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929483" y="1198568"/>
                <a:ext cx="3090322" cy="4632455"/>
              </a:xfrm>
              <a:prstGeom prst="rect">
                <a:avLst/>
              </a:prstGeom>
              <a:noFill/>
              <a:ln>
                <a:solidFill>
                  <a:srgbClr val="61953D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1806749" y="3973745"/>
              <a:ext cx="1279517" cy="3971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cs typeface="+mn-ea"/>
                  <a:sym typeface="+mn-lt"/>
                </a:rPr>
                <a:t>食“野夏饭”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711120" y="1941340"/>
            <a:ext cx="3074142" cy="4316299"/>
            <a:chOff x="4809291" y="1662803"/>
            <a:chExt cx="2858804" cy="4637381"/>
          </a:xfrm>
        </p:grpSpPr>
        <p:grpSp>
          <p:nvGrpSpPr>
            <p:cNvPr id="23" name="组合 22"/>
            <p:cNvGrpSpPr/>
            <p:nvPr/>
          </p:nvGrpSpPr>
          <p:grpSpPr>
            <a:xfrm>
              <a:off x="4809291" y="1662803"/>
              <a:ext cx="2858804" cy="4637381"/>
              <a:chOff x="4837427" y="1184500"/>
              <a:chExt cx="2858804" cy="4637381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4868157" y="3523525"/>
                <a:ext cx="2828074" cy="2298356"/>
                <a:chOff x="4516463" y="1216425"/>
                <a:chExt cx="2828074" cy="2298356"/>
              </a:xfrm>
            </p:grpSpPr>
            <p:sp>
              <p:nvSpPr>
                <p:cNvPr id="27" name="矩形 26"/>
                <p:cNvSpPr/>
                <p:nvPr/>
              </p:nvSpPr>
              <p:spPr>
                <a:xfrm>
                  <a:off x="5290820" y="1216425"/>
                  <a:ext cx="1157048" cy="39680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en-US" b="1" dirty="0">
                      <a:cs typeface="+mn-ea"/>
                      <a:sym typeface="+mn-lt"/>
                    </a:rPr>
                    <a:t>吃脚骨笋</a:t>
                  </a:r>
                </a:p>
              </p:txBody>
            </p:sp>
            <p:sp>
              <p:nvSpPr>
                <p:cNvPr id="28" name="矩形 27"/>
                <p:cNvSpPr/>
                <p:nvPr/>
              </p:nvSpPr>
              <p:spPr>
                <a:xfrm>
                  <a:off x="4516463" y="1629953"/>
                  <a:ext cx="2828074" cy="18848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dirty="0">
                      <a:cs typeface="+mn-ea"/>
                      <a:sym typeface="+mn-lt"/>
                    </a:rPr>
                    <a:t>立夏吃“脚骨笋”，是宁波特有的习俗。并不是菜市场现在在卖的所有笋都能用来做“脚骨笋”的，最好是野山笋或者乌笋。吃“脚骨笋”的重点在于形状，煮之前将笋拍扁，切成</a:t>
                  </a:r>
                  <a:r>
                    <a:rPr lang="en-US" altLang="zh-CN" sz="1200" dirty="0">
                      <a:cs typeface="+mn-ea"/>
                      <a:sym typeface="+mn-lt"/>
                    </a:rPr>
                    <a:t>4</a:t>
                  </a:r>
                  <a:r>
                    <a:rPr lang="zh-CN" altLang="en-US" sz="1200" dirty="0">
                      <a:cs typeface="+mn-ea"/>
                      <a:sym typeface="+mn-lt"/>
                    </a:rPr>
                    <a:t>厘米左右的一段，形同脚骨，吃了才能“脚骨健健过”</a:t>
                  </a:r>
                </a:p>
              </p:txBody>
            </p:sp>
          </p:grpSp>
          <p:sp>
            <p:nvSpPr>
              <p:cNvPr id="26" name="矩形 25"/>
              <p:cNvSpPr/>
              <p:nvPr/>
            </p:nvSpPr>
            <p:spPr>
              <a:xfrm>
                <a:off x="4837427" y="1184500"/>
                <a:ext cx="2767222" cy="4632455"/>
              </a:xfrm>
              <a:prstGeom prst="rect">
                <a:avLst/>
              </a:prstGeom>
              <a:noFill/>
              <a:ln>
                <a:solidFill>
                  <a:srgbClr val="61953D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825358" y="1670493"/>
              <a:ext cx="2751155" cy="22121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95">
        <p:random/>
      </p:transition>
    </mc:Choice>
    <mc:Fallback xmlns="">
      <p:transition spd="slow" advTm="4395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922344" y="520505"/>
            <a:ext cx="4358642" cy="1294229"/>
            <a:chOff x="4032732" y="-126611"/>
            <a:chExt cx="4358642" cy="129422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4" name="文本框 13"/>
            <p:cNvSpPr txBox="1"/>
            <p:nvPr/>
          </p:nvSpPr>
          <p:spPr>
            <a:xfrm>
              <a:off x="5205048" y="161875"/>
              <a:ext cx="3186326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立夏风俗 </a:t>
              </a:r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饯</a:t>
              </a:r>
              <a:r>
                <a:rPr lang="zh-CN" altLang="en-US" sz="2400" b="0" dirty="0">
                  <a:latin typeface="+mn-lt"/>
                  <a:ea typeface="+mn-ea"/>
                  <a:cs typeface="+mn-ea"/>
                  <a:sym typeface="+mn-lt"/>
                </a:rPr>
                <a:t>春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6101665" y="2652884"/>
            <a:ext cx="5009118" cy="25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400" dirty="0">
                <a:cs typeface="+mn-ea"/>
                <a:sym typeface="+mn-lt"/>
              </a:rPr>
              <a:t>江浙一带，人们因大好的春光明媚过去了，未免有惜春的伤感，故备酒食为欢，好像送人远去，名为饯春。崔骃在赋里说：“迎夏之首，末春之垂。”吴藕汀</a:t>
            </a:r>
            <a:r>
              <a:rPr lang="en-US" altLang="zh-CN" sz="1400" dirty="0">
                <a:cs typeface="+mn-ea"/>
                <a:sym typeface="+mn-lt"/>
              </a:rPr>
              <a:t>《</a:t>
            </a:r>
            <a:r>
              <a:rPr lang="zh-CN" altLang="en-US" sz="1400" dirty="0">
                <a:cs typeface="+mn-ea"/>
                <a:sym typeface="+mn-lt"/>
              </a:rPr>
              <a:t>立夏</a:t>
            </a:r>
            <a:r>
              <a:rPr lang="en-US" altLang="zh-CN" sz="1400" dirty="0">
                <a:cs typeface="+mn-ea"/>
                <a:sym typeface="+mn-lt"/>
              </a:rPr>
              <a:t>》</a:t>
            </a:r>
            <a:r>
              <a:rPr lang="zh-CN" altLang="en-US" sz="1400" dirty="0">
                <a:cs typeface="+mn-ea"/>
                <a:sym typeface="+mn-lt"/>
              </a:rPr>
              <a:t>诗也说：“无可奈何春去也，且将樱笋饯春归。”</a:t>
            </a:r>
          </a:p>
        </p:txBody>
      </p:sp>
      <p:pic>
        <p:nvPicPr>
          <p:cNvPr id="2" name="图片 1" descr="C:\Users\asus\Desktop\3.png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24"/>
          <a:stretch>
            <a:fillRect/>
          </a:stretch>
        </p:blipFill>
        <p:spPr>
          <a:xfrm>
            <a:off x="1278890" y="1708150"/>
            <a:ext cx="4469765" cy="45675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37">
        <p:random/>
      </p:transition>
    </mc:Choice>
    <mc:Fallback xmlns="">
      <p:transition spd="slow" advTm="4337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375920" y="613924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B8D2C8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rgbClr val="B8D2C8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rgbClr val="B8D2C8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B8D2C8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B8D2C8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B8D2C8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B8D2C8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rgbClr val="B8D2C8"/>
              </a:solidFill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366" y="408170"/>
            <a:ext cx="10943268" cy="604166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641145" y="1862354"/>
            <a:ext cx="543012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这日中午，家家户户煮好囫囵蛋（鸡蛋带壳清煮，不能破损），用冷水浸上数分钟之后再套上早已编织好的丝网袋，挂于孩子颈上。孩子们便三五成群，进行斗蛋游戏。</a:t>
            </a:r>
            <a:endParaRPr lang="en-US" altLang="zh-CN" sz="1400" dirty="0">
              <a:cs typeface="+mn-ea"/>
              <a:sym typeface="+mn-lt"/>
            </a:endParaRPr>
          </a:p>
          <a:p>
            <a:pPr marL="285750" indent="-285750"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蛋分两端，尖者为头，圆者为尾。斗蛋时蛋头斗蛋头，蛋尾击蛋尾。一个一个斗过去，破者认输，最后分出高低。蛋头胜者为第一，蛋称大王；蛋尾胜者为第二，蛋称小王或二王。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935680" y="408170"/>
            <a:ext cx="4336121" cy="1294229"/>
            <a:chOff x="4032732" y="-126611"/>
            <a:chExt cx="4336121" cy="129422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文本框 6"/>
            <p:cNvSpPr txBox="1"/>
            <p:nvPr/>
          </p:nvSpPr>
          <p:spPr>
            <a:xfrm>
              <a:off x="5205048" y="161875"/>
              <a:ext cx="3163805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立夏风俗 </a:t>
              </a:r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斗蛋</a:t>
              </a:r>
              <a:endParaRPr lang="zh-CN" altLang="en-US" sz="24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9" name="图片 8" descr="C:\Users\asus\Desktop\6 (1).png6 (1)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29" r="-1644"/>
          <a:stretch>
            <a:fillRect/>
          </a:stretch>
        </p:blipFill>
        <p:spPr>
          <a:xfrm>
            <a:off x="779145" y="2032635"/>
            <a:ext cx="4982845" cy="36296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18">
        <p:random/>
      </p:transition>
    </mc:Choice>
    <mc:Fallback xmlns="">
      <p:transition spd="slow" advTm="3518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853762" y="2367338"/>
            <a:ext cx="5165798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立夏吃罢中饭还有秤人的习俗。人们在村口或台门里挂起一杆大木秤，秤钩悬一根凳子，大家轮流坐到凳子上面秤人。司秤人一面打秤花，一面讲着吉利话。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秤老人要说“秤花八十七，活到九十一”。秤姑娘说“一百零五斤，员外人家找上门。勿肯勿肯偏勿肯，状元公子有缘分。”秤小孩则说“秤花一打二十三，小官人长大会出山。七品县官勿犯难，三公九卿也好攀”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929379" y="536547"/>
            <a:ext cx="4342427" cy="1294229"/>
            <a:chOff x="4032732" y="-126611"/>
            <a:chExt cx="4342427" cy="129422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文本框 6"/>
            <p:cNvSpPr txBox="1"/>
            <p:nvPr/>
          </p:nvSpPr>
          <p:spPr>
            <a:xfrm>
              <a:off x="5219117" y="161875"/>
              <a:ext cx="3156042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立夏风俗 </a:t>
              </a:r>
              <a:r>
                <a:rPr lang="zh-CN" altLang="en-US" sz="2400" dirty="0">
                  <a:latin typeface="+mn-lt"/>
                  <a:ea typeface="+mn-ea"/>
                  <a:cs typeface="+mn-ea"/>
                  <a:sym typeface="+mn-lt"/>
                </a:rPr>
                <a:t>秤人</a:t>
              </a:r>
              <a:endParaRPr lang="zh-CN" altLang="en-US" sz="24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9" name="图片 8" descr="C:\Users\asus\Desktop\4.png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3045" y="2105025"/>
            <a:ext cx="3670935" cy="3512820"/>
          </a:xfrm>
          <a:prstGeom prst="rect">
            <a:avLst/>
          </a:prstGeom>
          <a:effectLst>
            <a:outerShdw blurRad="50800" dist="38100" dir="2700000" algn="tl" rotWithShape="0">
              <a:srgbClr val="61953D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99">
        <p:random/>
      </p:transition>
    </mc:Choice>
    <mc:Fallback xmlns="">
      <p:transition spd="slow" advTm="359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C:\Users\asus\Desktop\1 (1).png1 (1)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02" t="15425" r="13308" b="14533"/>
          <a:stretch>
            <a:fillRect/>
          </a:stretch>
        </p:blipFill>
        <p:spPr>
          <a:xfrm>
            <a:off x="654685" y="1122680"/>
            <a:ext cx="5574030" cy="4897755"/>
          </a:xfrm>
          <a:prstGeom prst="rect">
            <a:avLst/>
          </a:prstGeom>
          <a:effectLst>
            <a:outerShdw blurRad="50800" dist="38100" dir="2700000" algn="tl" rotWithShape="0">
              <a:srgbClr val="91C46E">
                <a:alpha val="40000"/>
              </a:srgbClr>
            </a:outerShdw>
          </a:effectLst>
        </p:spPr>
      </p:pic>
      <p:grpSp>
        <p:nvGrpSpPr>
          <p:cNvPr id="42" name="组合 41"/>
          <p:cNvGrpSpPr/>
          <p:nvPr/>
        </p:nvGrpSpPr>
        <p:grpSpPr>
          <a:xfrm>
            <a:off x="6228450" y="1693073"/>
            <a:ext cx="4924697" cy="3417585"/>
            <a:chOff x="6439466" y="2294978"/>
            <a:chExt cx="4924697" cy="3417585"/>
          </a:xfrm>
        </p:grpSpPr>
        <p:sp>
          <p:nvSpPr>
            <p:cNvPr id="8" name="矩形 7"/>
            <p:cNvSpPr/>
            <p:nvPr/>
          </p:nvSpPr>
          <p:spPr>
            <a:xfrm>
              <a:off x="6572311" y="4389124"/>
              <a:ext cx="4555982" cy="1323439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/>
            <a:p>
              <a:pPr algn="ctr"/>
              <a:r>
                <a:rPr lang="zh-CN" altLang="en-US" sz="80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立夏养生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6439466" y="4173585"/>
              <a:ext cx="4924697" cy="0"/>
            </a:xfrm>
            <a:prstGeom prst="line">
              <a:avLst/>
            </a:prstGeom>
            <a:ln w="19050">
              <a:solidFill>
                <a:srgbClr val="00863D"/>
              </a:solidFill>
              <a:prstDash val="lgDash"/>
              <a:headEnd type="diamond" w="lg" len="lg"/>
              <a:tail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/>
            <p:cNvGrpSpPr>
              <a:grpSpLocks noChangeAspect="1"/>
            </p:cNvGrpSpPr>
            <p:nvPr/>
          </p:nvGrpSpPr>
          <p:grpSpPr>
            <a:xfrm>
              <a:off x="8084666" y="2294978"/>
              <a:ext cx="1542662" cy="1503334"/>
              <a:chOff x="7758093" y="1737361"/>
              <a:chExt cx="1738800" cy="1656000"/>
            </a:xfrm>
          </p:grpSpPr>
          <p:sp>
            <p:nvSpPr>
              <p:cNvPr id="37" name="十二边形 36"/>
              <p:cNvSpPr>
                <a:spLocks noChangeAspect="1"/>
              </p:cNvSpPr>
              <p:nvPr/>
            </p:nvSpPr>
            <p:spPr>
              <a:xfrm>
                <a:off x="7758093" y="1737361"/>
                <a:ext cx="1738800" cy="1656000"/>
              </a:xfrm>
              <a:prstGeom prst="dodecagon">
                <a:avLst/>
              </a:prstGeom>
              <a:noFill/>
              <a:ln w="6350">
                <a:solidFill>
                  <a:srgbClr val="0058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十二边形 37"/>
              <p:cNvSpPr>
                <a:spLocks noChangeAspect="1"/>
              </p:cNvSpPr>
              <p:nvPr/>
            </p:nvSpPr>
            <p:spPr>
              <a:xfrm>
                <a:off x="7858241" y="1837509"/>
                <a:ext cx="1549802" cy="1476000"/>
              </a:xfrm>
              <a:prstGeom prst="dodecagon">
                <a:avLst/>
              </a:prstGeom>
              <a:noFill/>
              <a:ln w="6350">
                <a:solidFill>
                  <a:srgbClr val="00582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8207865" y="2448085"/>
              <a:ext cx="1332412" cy="120032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cs typeface="+mn-ea"/>
                  <a:sym typeface="+mn-lt"/>
                </a:rPr>
                <a:t>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8">
        <p:random/>
      </p:transition>
    </mc:Choice>
    <mc:Fallback xmlns="">
      <p:transition spd="slow" advTm="3538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60551" y="1814734"/>
            <a:ext cx="55915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饮食宜清淡忌油腻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中医认为“立夏”后阳气上升，天气逐渐升温，如果此时人们还多吃些油腻，或是易上火的食物，就会造成身体内、外皆热，而出现上火的痤疮、口腔溃疡、便秘等病症。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“立夏”以后饮食原则是“春夏养阳”，养阳重在“养心”。养心可以多喝牛奶，多吃豆制品、鸡肉、瘦肉等，既能补充营养，又可达到强心的作用。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平时多吃蔬菜、水果及粗粮，可增加纤维素、维生素</a:t>
            </a:r>
            <a:r>
              <a:rPr lang="en-US" altLang="zh-CN" sz="1400" dirty="0">
                <a:cs typeface="+mn-ea"/>
                <a:sym typeface="+mn-lt"/>
              </a:rPr>
              <a:t>C</a:t>
            </a:r>
            <a:r>
              <a:rPr lang="zh-CN" altLang="en-US" sz="1400" dirty="0">
                <a:cs typeface="+mn-ea"/>
                <a:sym typeface="+mn-lt"/>
              </a:rPr>
              <a:t>和维生素</a:t>
            </a:r>
            <a:r>
              <a:rPr lang="en-US" altLang="zh-CN" sz="1400" dirty="0">
                <a:cs typeface="+mn-ea"/>
                <a:sym typeface="+mn-lt"/>
              </a:rPr>
              <a:t>B</a:t>
            </a:r>
            <a:r>
              <a:rPr lang="zh-CN" altLang="en-US" sz="1400" dirty="0">
                <a:cs typeface="+mn-ea"/>
                <a:sym typeface="+mn-lt"/>
              </a:rPr>
              <a:t>族的供给，能起到预防动脉硬化的作用。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269847" y="498612"/>
            <a:ext cx="3607363" cy="1294229"/>
            <a:chOff x="4032732" y="-126611"/>
            <a:chExt cx="3607363" cy="129422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文本框 4"/>
            <p:cNvSpPr txBox="1"/>
            <p:nvPr/>
          </p:nvSpPr>
          <p:spPr>
            <a:xfrm>
              <a:off x="5205048" y="161875"/>
              <a:ext cx="2435047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立夏养生</a:t>
              </a:r>
              <a:endParaRPr lang="zh-CN" altLang="en-US" sz="24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6" name="图片 5" descr="C:\Users\asus\Desktop\7.png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0475" y="2360295"/>
            <a:ext cx="4733290" cy="3898265"/>
          </a:xfrm>
          <a:prstGeom prst="rect">
            <a:avLst/>
          </a:prstGeom>
          <a:effectLst>
            <a:outerShdw blurRad="50800" dist="38100" dir="2700000" algn="tl" rotWithShape="0">
              <a:srgbClr val="61953D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65">
        <p:random/>
      </p:transition>
    </mc:Choice>
    <mc:Fallback xmlns="">
      <p:transition spd="slow" advTm="3565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64634" y="1689762"/>
            <a:ext cx="5662911" cy="4031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b="1" dirty="0">
                <a:cs typeface="+mn-ea"/>
                <a:sym typeface="+mn-lt"/>
              </a:rPr>
              <a:t>起居晚睡早起，避免贪凉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气候逐渐炎热，但是北方天气仍然不够稳定，还会出现荫晴交替、冷暖变化的情况。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所以必须注意随时增减衣服。虽说夏季到来了，天气逐渐炎热，温度明显升高，但此时早晚仍比较凉，日夜温差仍较大，早晚要适当添衣。另外进入立夏后，昼长夜短更明显，此时顺应自然界阳盛荫虚的变化。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睡眠方面也应相对“晚睡”、“早起”，以接受天地的清明之气，但仍应注意睡好“子午觉”，尤其要适当午睡，以保证饱满的精神状态以及充足的体力。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292318" y="478481"/>
            <a:ext cx="3607363" cy="1294229"/>
            <a:chOff x="4032732" y="-126611"/>
            <a:chExt cx="3607363" cy="129422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文本框 4"/>
            <p:cNvSpPr txBox="1"/>
            <p:nvPr/>
          </p:nvSpPr>
          <p:spPr>
            <a:xfrm>
              <a:off x="5205048" y="161875"/>
              <a:ext cx="2435047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立夏养生</a:t>
              </a:r>
              <a:endParaRPr lang="zh-CN" altLang="en-US" sz="24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7" name="图片 6" descr="C:\Users\asus\Desktop\9.png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32" r="-1814"/>
          <a:stretch>
            <a:fillRect/>
          </a:stretch>
        </p:blipFill>
        <p:spPr>
          <a:xfrm>
            <a:off x="1207770" y="1814830"/>
            <a:ext cx="4370705" cy="4274185"/>
          </a:xfrm>
          <a:prstGeom prst="rect">
            <a:avLst/>
          </a:prstGeom>
          <a:effectLst>
            <a:outerShdw blurRad="50800" dist="38100" dir="2700000" algn="tl" rotWithShape="0">
              <a:srgbClr val="61953D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7">
        <p:random/>
      </p:transition>
    </mc:Choice>
    <mc:Fallback xmlns="">
      <p:transition spd="slow" advTm="3507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C:\Users\asus\Desktop\1 (1).png1 (1)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08" t="16588" r="16395" b="14774"/>
          <a:stretch>
            <a:fillRect/>
          </a:stretch>
        </p:blipFill>
        <p:spPr>
          <a:xfrm>
            <a:off x="658495" y="1137285"/>
            <a:ext cx="5277485" cy="4922520"/>
          </a:xfrm>
          <a:prstGeom prst="rect">
            <a:avLst/>
          </a:prstGeom>
          <a:effectLst>
            <a:outerShdw blurRad="50800" dist="38100" dir="2700000" algn="tl" rotWithShape="0">
              <a:srgbClr val="91C46E">
                <a:alpha val="40000"/>
              </a:srgbClr>
            </a:outerShdw>
          </a:effectLst>
        </p:spPr>
      </p:pic>
      <p:grpSp>
        <p:nvGrpSpPr>
          <p:cNvPr id="42" name="组合 41"/>
          <p:cNvGrpSpPr/>
          <p:nvPr/>
        </p:nvGrpSpPr>
        <p:grpSpPr>
          <a:xfrm>
            <a:off x="5935990" y="1720206"/>
            <a:ext cx="5399295" cy="3305043"/>
            <a:chOff x="6203275" y="2294978"/>
            <a:chExt cx="5399295" cy="3305043"/>
          </a:xfrm>
        </p:grpSpPr>
        <p:sp>
          <p:nvSpPr>
            <p:cNvPr id="8" name="矩形 7"/>
            <p:cNvSpPr/>
            <p:nvPr/>
          </p:nvSpPr>
          <p:spPr>
            <a:xfrm>
              <a:off x="6203275" y="4276582"/>
              <a:ext cx="5399295" cy="1323439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/>
            <a:p>
              <a:pPr algn="ctr"/>
              <a:r>
                <a:rPr lang="zh-CN" altLang="en-US" sz="80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古诗话立夏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6439466" y="4173585"/>
              <a:ext cx="4924697" cy="0"/>
            </a:xfrm>
            <a:prstGeom prst="line">
              <a:avLst/>
            </a:prstGeom>
            <a:ln w="19050">
              <a:solidFill>
                <a:srgbClr val="00863D"/>
              </a:solidFill>
              <a:prstDash val="lgDash"/>
              <a:headEnd type="diamond" w="lg" len="lg"/>
              <a:tail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/>
            <p:cNvGrpSpPr>
              <a:grpSpLocks noChangeAspect="1"/>
            </p:cNvGrpSpPr>
            <p:nvPr/>
          </p:nvGrpSpPr>
          <p:grpSpPr>
            <a:xfrm>
              <a:off x="8084666" y="2294978"/>
              <a:ext cx="1542662" cy="1503334"/>
              <a:chOff x="7758093" y="1737361"/>
              <a:chExt cx="1738800" cy="1656000"/>
            </a:xfrm>
          </p:grpSpPr>
          <p:sp>
            <p:nvSpPr>
              <p:cNvPr id="37" name="十二边形 36"/>
              <p:cNvSpPr>
                <a:spLocks noChangeAspect="1"/>
              </p:cNvSpPr>
              <p:nvPr/>
            </p:nvSpPr>
            <p:spPr>
              <a:xfrm>
                <a:off x="7758093" y="1737361"/>
                <a:ext cx="1738800" cy="1656000"/>
              </a:xfrm>
              <a:prstGeom prst="dodecagon">
                <a:avLst/>
              </a:prstGeom>
              <a:noFill/>
              <a:ln w="6350">
                <a:solidFill>
                  <a:srgbClr val="0058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十二边形 37"/>
              <p:cNvSpPr>
                <a:spLocks noChangeAspect="1"/>
              </p:cNvSpPr>
              <p:nvPr/>
            </p:nvSpPr>
            <p:spPr>
              <a:xfrm>
                <a:off x="7858241" y="1837509"/>
                <a:ext cx="1549802" cy="1476000"/>
              </a:xfrm>
              <a:prstGeom prst="dodecagon">
                <a:avLst/>
              </a:prstGeom>
              <a:noFill/>
              <a:ln w="6350">
                <a:solidFill>
                  <a:srgbClr val="00582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8207865" y="2448085"/>
              <a:ext cx="1332412" cy="120032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cs typeface="+mn-ea"/>
                  <a:sym typeface="+mn-lt"/>
                </a:rPr>
                <a:t>肆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72">
        <p:random/>
      </p:transition>
    </mc:Choice>
    <mc:Fallback xmlns="">
      <p:transition spd="slow" advTm="3472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115126" y="456384"/>
            <a:ext cx="4001929" cy="1294229"/>
            <a:chOff x="4032732" y="-126611"/>
            <a:chExt cx="4001929" cy="12942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文本框 8"/>
            <p:cNvSpPr txBox="1"/>
            <p:nvPr/>
          </p:nvSpPr>
          <p:spPr>
            <a:xfrm>
              <a:off x="5205048" y="161875"/>
              <a:ext cx="2829613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古诗话立夏</a:t>
              </a:r>
              <a:endParaRPr lang="zh-CN" altLang="en-US" sz="24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724025" y="2101850"/>
            <a:ext cx="8213674" cy="3974465"/>
            <a:chOff x="1748496" y="1898554"/>
            <a:chExt cx="8213674" cy="3974465"/>
          </a:xfrm>
        </p:grpSpPr>
        <p:grpSp>
          <p:nvGrpSpPr>
            <p:cNvPr id="29" name="组合 28"/>
            <p:cNvGrpSpPr/>
            <p:nvPr/>
          </p:nvGrpSpPr>
          <p:grpSpPr>
            <a:xfrm>
              <a:off x="1748496" y="1898554"/>
              <a:ext cx="8213674" cy="3974465"/>
              <a:chOff x="1284260" y="1917717"/>
              <a:chExt cx="8213674" cy="3974465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1284260" y="1917717"/>
                <a:ext cx="8213674" cy="3974465"/>
                <a:chOff x="1256124" y="1875933"/>
                <a:chExt cx="8213674" cy="3974465"/>
              </a:xfrm>
            </p:grpSpPr>
            <p:sp>
              <p:nvSpPr>
                <p:cNvPr id="6" name="矩形 5"/>
                <p:cNvSpPr/>
                <p:nvPr/>
              </p:nvSpPr>
              <p:spPr>
                <a:xfrm>
                  <a:off x="5471662" y="4096870"/>
                  <a:ext cx="3998136" cy="156966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CN" altLang="en-US" sz="1600" b="1" dirty="0">
                      <a:cs typeface="+mn-ea"/>
                      <a:sym typeface="+mn-lt"/>
                    </a:rPr>
                    <a:t>初夏绝句</a:t>
                  </a:r>
                  <a:endParaRPr lang="en-US" altLang="zh-CN" sz="1600" b="1" dirty="0">
                    <a:cs typeface="+mn-ea"/>
                    <a:sym typeface="+mn-lt"/>
                  </a:endParaRPr>
                </a:p>
                <a:p>
                  <a:pPr algn="ctr"/>
                  <a:r>
                    <a:rPr lang="en-US" altLang="zh-CN" sz="1600" b="1" dirty="0">
                      <a:cs typeface="+mn-ea"/>
                      <a:sym typeface="+mn-lt"/>
                    </a:rPr>
                    <a:t>【</a:t>
                  </a:r>
                  <a:r>
                    <a:rPr lang="zh-CN" altLang="en-US" sz="1600" b="1" dirty="0">
                      <a:cs typeface="+mn-ea"/>
                      <a:sym typeface="+mn-lt"/>
                    </a:rPr>
                    <a:t>宋代</a:t>
                  </a:r>
                  <a:r>
                    <a:rPr lang="en-US" altLang="zh-CN" sz="1600" b="1" dirty="0">
                      <a:cs typeface="+mn-ea"/>
                      <a:sym typeface="+mn-lt"/>
                    </a:rPr>
                    <a:t>】</a:t>
                  </a:r>
                  <a:r>
                    <a:rPr lang="zh-CN" altLang="en-US" sz="1600" b="1" dirty="0">
                      <a:cs typeface="+mn-ea"/>
                      <a:sym typeface="+mn-lt"/>
                    </a:rPr>
                    <a:t>陆游</a:t>
                  </a:r>
                  <a:endParaRPr lang="en-US" altLang="zh-CN" sz="1600" b="1" dirty="0">
                    <a:cs typeface="+mn-ea"/>
                    <a:sym typeface="+mn-lt"/>
                  </a:endParaRPr>
                </a:p>
                <a:p>
                  <a:pPr algn="ctr"/>
                  <a:endParaRPr lang="zh-CN" altLang="en-US" sz="1600" dirty="0">
                    <a:cs typeface="+mn-ea"/>
                    <a:sym typeface="+mn-lt"/>
                  </a:endParaRPr>
                </a:p>
                <a:p>
                  <a:pPr algn="ctr"/>
                  <a:r>
                    <a:rPr lang="zh-CN" altLang="en-US" sz="1600" dirty="0">
                      <a:cs typeface="+mn-ea"/>
                      <a:sym typeface="+mn-lt"/>
                    </a:rPr>
                    <a:t>纷纷红紫已成尘，布谷声中夏令新。</a:t>
                  </a:r>
                </a:p>
                <a:p>
                  <a:pPr algn="ctr"/>
                  <a:endParaRPr lang="zh-CN" altLang="en-US" sz="1600" dirty="0">
                    <a:cs typeface="+mn-ea"/>
                    <a:sym typeface="+mn-lt"/>
                  </a:endParaRPr>
                </a:p>
                <a:p>
                  <a:pPr algn="ctr"/>
                  <a:r>
                    <a:rPr lang="zh-CN" altLang="en-US" sz="1600" dirty="0">
                      <a:cs typeface="+mn-ea"/>
                      <a:sym typeface="+mn-lt"/>
                    </a:rPr>
                    <a:t>夹路桑麻行不尽，始知身是太平人。</a:t>
                  </a:r>
                </a:p>
              </p:txBody>
            </p:sp>
            <p:pic>
              <p:nvPicPr>
                <p:cNvPr id="10" name="图片 9" descr="C:\Users\asus\Desktop\2 (1).png2 (1)"/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1256124" y="1875933"/>
                  <a:ext cx="3463290" cy="3974465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sp>
            <p:nvSpPr>
              <p:cNvPr id="24" name="矩形 23"/>
              <p:cNvSpPr/>
              <p:nvPr/>
            </p:nvSpPr>
            <p:spPr>
              <a:xfrm>
                <a:off x="5499798" y="1918305"/>
                <a:ext cx="3998136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600" b="1" dirty="0">
                    <a:cs typeface="+mn-ea"/>
                    <a:sym typeface="+mn-lt"/>
                  </a:rPr>
                  <a:t>立夏</a:t>
                </a:r>
                <a:endParaRPr lang="en-US" altLang="zh-CN" sz="1600" b="1" dirty="0"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600" b="1" dirty="0">
                    <a:cs typeface="+mn-ea"/>
                    <a:sym typeface="+mn-lt"/>
                  </a:rPr>
                  <a:t>（左河水）</a:t>
                </a:r>
                <a:endParaRPr lang="en-US" altLang="zh-CN" sz="1600" b="1" dirty="0">
                  <a:cs typeface="+mn-ea"/>
                  <a:sym typeface="+mn-lt"/>
                </a:endParaRPr>
              </a:p>
              <a:p>
                <a:pPr algn="ctr"/>
                <a:endParaRPr lang="zh-CN" altLang="en-US" sz="1600" b="1" dirty="0"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600" dirty="0">
                    <a:cs typeface="+mn-ea"/>
                    <a:sym typeface="+mn-lt"/>
                  </a:rPr>
                  <a:t>南国似暑北国春，绿秀江淮万木荫。</a:t>
                </a:r>
                <a:endParaRPr lang="en-US" altLang="zh-CN" sz="1600" dirty="0">
                  <a:cs typeface="+mn-ea"/>
                  <a:sym typeface="+mn-lt"/>
                </a:endParaRPr>
              </a:p>
              <a:p>
                <a:pPr algn="ctr"/>
                <a:endParaRPr lang="zh-CN" altLang="en-US" sz="1600" dirty="0">
                  <a:cs typeface="+mn-ea"/>
                  <a:sym typeface="+mn-lt"/>
                </a:endParaRPr>
              </a:p>
              <a:p>
                <a:pPr algn="ctr"/>
                <a:r>
                  <a:rPr lang="zh-CN" altLang="en-US" sz="1600" dirty="0">
                    <a:cs typeface="+mn-ea"/>
                    <a:sym typeface="+mn-lt"/>
                  </a:rPr>
                  <a:t>时病时虫人撒药，忽寒忽热药搪人。</a:t>
                </a:r>
              </a:p>
            </p:txBody>
          </p:sp>
        </p:grpSp>
        <p:cxnSp>
          <p:nvCxnSpPr>
            <p:cNvPr id="32" name="直接连接符 31"/>
            <p:cNvCxnSpPr/>
            <p:nvPr/>
          </p:nvCxnSpPr>
          <p:spPr>
            <a:xfrm>
              <a:off x="6284991" y="3827832"/>
              <a:ext cx="3312000" cy="0"/>
            </a:xfrm>
            <a:prstGeom prst="line">
              <a:avLst/>
            </a:prstGeom>
            <a:ln>
              <a:solidFill>
                <a:srgbClr val="006C3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63">
        <p:random/>
      </p:transition>
    </mc:Choice>
    <mc:Fallback xmlns="">
      <p:transition spd="slow" advTm="3463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096703" y="451272"/>
            <a:ext cx="4001929" cy="1294229"/>
            <a:chOff x="4032732" y="-126611"/>
            <a:chExt cx="4001929" cy="12942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文本框 8"/>
            <p:cNvSpPr txBox="1"/>
            <p:nvPr/>
          </p:nvSpPr>
          <p:spPr>
            <a:xfrm>
              <a:off x="5205048" y="161875"/>
              <a:ext cx="2829613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古诗话立夏</a:t>
              </a:r>
              <a:endParaRPr lang="zh-CN" altLang="en-US" sz="24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364615" y="1967865"/>
            <a:ext cx="9036022" cy="4016375"/>
            <a:chOff x="1349702" y="2066647"/>
            <a:chExt cx="9036022" cy="4016375"/>
          </a:xfrm>
        </p:grpSpPr>
        <p:sp>
          <p:nvSpPr>
            <p:cNvPr id="2" name="矩形 1"/>
            <p:cNvSpPr/>
            <p:nvPr/>
          </p:nvSpPr>
          <p:spPr>
            <a:xfrm>
              <a:off x="5367239" y="4299251"/>
              <a:ext cx="5018485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dirty="0">
                  <a:cs typeface="+mn-ea"/>
                  <a:sym typeface="+mn-lt"/>
                </a:rPr>
                <a:t>《</a:t>
              </a:r>
              <a:r>
                <a:rPr lang="zh-CN" altLang="en-US" sz="1600" b="1" dirty="0">
                  <a:cs typeface="+mn-ea"/>
                  <a:sym typeface="+mn-lt"/>
                </a:rPr>
                <a:t>立夏日忆京师诸弟</a:t>
              </a:r>
              <a:r>
                <a:rPr lang="en-US" altLang="zh-CN" sz="1600" b="1" dirty="0">
                  <a:cs typeface="+mn-ea"/>
                  <a:sym typeface="+mn-lt"/>
                </a:rPr>
                <a:t>》</a:t>
              </a:r>
            </a:p>
            <a:p>
              <a:pPr algn="ctr"/>
              <a:r>
                <a:rPr lang="en-US" altLang="zh-CN" sz="1600" b="1" dirty="0"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cs typeface="+mn-ea"/>
                  <a:sym typeface="+mn-lt"/>
                </a:rPr>
                <a:t>唐代</a:t>
              </a:r>
              <a:r>
                <a:rPr lang="en-US" altLang="zh-CN" sz="1600" b="1" dirty="0">
                  <a:cs typeface="+mn-ea"/>
                  <a:sym typeface="+mn-lt"/>
                </a:rPr>
                <a:t>】</a:t>
              </a:r>
              <a:r>
                <a:rPr lang="zh-CN" altLang="en-US" sz="1600" b="1" dirty="0">
                  <a:cs typeface="+mn-ea"/>
                  <a:sym typeface="+mn-lt"/>
                </a:rPr>
                <a:t>韦应物</a:t>
              </a:r>
            </a:p>
            <a:p>
              <a:pPr algn="ctr"/>
              <a:endParaRPr lang="zh-CN" altLang="en-US" sz="1600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改序念芳辰，烦襟倦日永。夏木已成阴，公门昼恒静。</a:t>
              </a:r>
            </a:p>
            <a:p>
              <a:pPr algn="ctr"/>
              <a:endParaRPr lang="zh-CN" altLang="en-US" sz="1600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长风始飘阁，叠云才吐岭。坐想离居人，还当惜徂景。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5486487" y="2066734"/>
              <a:ext cx="4899237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dirty="0">
                  <a:cs typeface="+mn-ea"/>
                  <a:sym typeface="+mn-lt"/>
                </a:rPr>
                <a:t>《</a:t>
              </a:r>
              <a:r>
                <a:rPr lang="zh-CN" altLang="en-US" sz="1600" b="1" dirty="0">
                  <a:cs typeface="+mn-ea"/>
                  <a:sym typeface="+mn-lt"/>
                </a:rPr>
                <a:t>立夏</a:t>
              </a:r>
              <a:r>
                <a:rPr lang="en-US" altLang="zh-CN" sz="1600" b="1" dirty="0">
                  <a:cs typeface="+mn-ea"/>
                  <a:sym typeface="+mn-lt"/>
                </a:rPr>
                <a:t>》</a:t>
              </a:r>
            </a:p>
            <a:p>
              <a:pPr algn="ctr"/>
              <a:r>
                <a:rPr lang="en-US" altLang="zh-CN" sz="1600" b="1" dirty="0"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cs typeface="+mn-ea"/>
                  <a:sym typeface="+mn-lt"/>
                </a:rPr>
                <a:t>宋代</a:t>
              </a:r>
              <a:r>
                <a:rPr lang="en-US" altLang="zh-CN" sz="1600" b="1" dirty="0">
                  <a:cs typeface="+mn-ea"/>
                  <a:sym typeface="+mn-lt"/>
                </a:rPr>
                <a:t>】</a:t>
              </a:r>
              <a:r>
                <a:rPr lang="zh-CN" altLang="en-US" sz="1600" b="1" dirty="0">
                  <a:cs typeface="+mn-ea"/>
                  <a:sym typeface="+mn-lt"/>
                </a:rPr>
                <a:t>陆游</a:t>
              </a:r>
            </a:p>
            <a:p>
              <a:pPr algn="ctr"/>
              <a:endParaRPr lang="zh-CN" altLang="en-US" sz="1600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赤帜插城扉，东君整驾归。泥新巢燕闹，花尽蜜蜂稀。</a:t>
              </a:r>
            </a:p>
            <a:p>
              <a:pPr algn="ctr"/>
              <a:endParaRPr lang="en-US" altLang="zh-CN" sz="1600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槐柳阴初密，帘栊暑尚微。日斜汤沐罢，熟练试单衣。</a:t>
              </a:r>
            </a:p>
          </p:txBody>
        </p:sp>
        <p:pic>
          <p:nvPicPr>
            <p:cNvPr id="21" name="图片 20" descr="C:\Users\asus\Desktop\5 (1).png5 (1)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264"/>
            <a:stretch>
              <a:fillRect/>
            </a:stretch>
          </p:blipFill>
          <p:spPr>
            <a:xfrm>
              <a:off x="1349702" y="2066647"/>
              <a:ext cx="3904615" cy="401637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23" name="直接连接符 22"/>
            <p:cNvCxnSpPr/>
            <p:nvPr/>
          </p:nvCxnSpPr>
          <p:spPr>
            <a:xfrm>
              <a:off x="5426864" y="3946720"/>
              <a:ext cx="4680000" cy="0"/>
            </a:xfrm>
            <a:prstGeom prst="line">
              <a:avLst/>
            </a:prstGeom>
            <a:ln>
              <a:solidFill>
                <a:srgbClr val="006C3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27">
        <p:random/>
      </p:transition>
    </mc:Choice>
    <mc:Fallback xmlns="">
      <p:transition spd="slow" advTm="6627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066165" y="520700"/>
            <a:ext cx="7346950" cy="59366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612219" y="841355"/>
            <a:ext cx="4542550" cy="1004381"/>
          </a:xfrm>
          <a:prstGeom prst="rect">
            <a:avLst/>
          </a:prstGeom>
          <a:noFill/>
          <a:ln w="762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6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rPr>
              <a:t>目录 </a:t>
            </a:r>
            <a:r>
              <a:rPr kumimoji="1" lang="en-US" altLang="zh-CN" sz="6600" kern="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kumimoji="1" lang="en-US" altLang="zh-CN" sz="4000" kern="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content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89877" y="2402038"/>
            <a:ext cx="680619" cy="2566412"/>
            <a:chOff x="6419233" y="1524307"/>
            <a:chExt cx="680619" cy="2566412"/>
          </a:xfrm>
        </p:grpSpPr>
        <p:sp>
          <p:nvSpPr>
            <p:cNvPr id="30" name="椭圆 29"/>
            <p:cNvSpPr/>
            <p:nvPr/>
          </p:nvSpPr>
          <p:spPr>
            <a:xfrm>
              <a:off x="6561936" y="1524307"/>
              <a:ext cx="537916" cy="536081"/>
            </a:xfrm>
            <a:prstGeom prst="ellipse">
              <a:avLst/>
            </a:prstGeom>
            <a:solidFill>
              <a:srgbClr val="91C46E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419233" y="2164570"/>
              <a:ext cx="553998" cy="19261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立夏节气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7011788" y="2201679"/>
              <a:ext cx="0" cy="1677614"/>
            </a:xfrm>
            <a:prstGeom prst="line">
              <a:avLst/>
            </a:prstGeom>
            <a:ln>
              <a:solidFill>
                <a:srgbClr val="91C46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3785684" y="2405685"/>
            <a:ext cx="688352" cy="2572290"/>
            <a:chOff x="8334445" y="1518429"/>
            <a:chExt cx="688352" cy="2572290"/>
          </a:xfrm>
        </p:grpSpPr>
        <p:sp>
          <p:nvSpPr>
            <p:cNvPr id="32" name="椭圆 31"/>
            <p:cNvSpPr/>
            <p:nvPr/>
          </p:nvSpPr>
          <p:spPr>
            <a:xfrm>
              <a:off x="8484881" y="1518429"/>
              <a:ext cx="537916" cy="537917"/>
            </a:xfrm>
            <a:prstGeom prst="ellipse">
              <a:avLst/>
            </a:prstGeom>
            <a:solidFill>
              <a:srgbClr val="91C46E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8334445" y="2164570"/>
              <a:ext cx="553998" cy="19261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立夏习俗</a:t>
              </a: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8927000" y="2201679"/>
              <a:ext cx="0" cy="1677614"/>
            </a:xfrm>
            <a:prstGeom prst="line">
              <a:avLst/>
            </a:prstGeom>
            <a:ln>
              <a:solidFill>
                <a:srgbClr val="91C46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5332937" y="2392694"/>
            <a:ext cx="638901" cy="2575756"/>
            <a:chOff x="7520295" y="3264108"/>
            <a:chExt cx="638901" cy="2575756"/>
          </a:xfrm>
        </p:grpSpPr>
        <p:sp>
          <p:nvSpPr>
            <p:cNvPr id="34" name="椭圆 33"/>
            <p:cNvSpPr/>
            <p:nvPr/>
          </p:nvSpPr>
          <p:spPr>
            <a:xfrm>
              <a:off x="7621280" y="3264108"/>
              <a:ext cx="537916" cy="536081"/>
            </a:xfrm>
            <a:prstGeom prst="ellipse">
              <a:avLst/>
            </a:prstGeom>
            <a:solidFill>
              <a:srgbClr val="91C46E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520295" y="3913715"/>
              <a:ext cx="553998" cy="19261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立夏养生</a:t>
              </a: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8112850" y="3950824"/>
              <a:ext cx="0" cy="1677614"/>
            </a:xfrm>
            <a:prstGeom prst="line">
              <a:avLst/>
            </a:prstGeom>
            <a:ln>
              <a:solidFill>
                <a:srgbClr val="91C46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6806768" y="2400373"/>
            <a:ext cx="620039" cy="2577591"/>
            <a:chOff x="9399729" y="3262273"/>
            <a:chExt cx="620039" cy="2577591"/>
          </a:xfrm>
        </p:grpSpPr>
        <p:sp>
          <p:nvSpPr>
            <p:cNvPr id="36" name="椭圆 35"/>
            <p:cNvSpPr/>
            <p:nvPr/>
          </p:nvSpPr>
          <p:spPr>
            <a:xfrm>
              <a:off x="9481852" y="3262273"/>
              <a:ext cx="537916" cy="537916"/>
            </a:xfrm>
            <a:prstGeom prst="ellipse">
              <a:avLst/>
            </a:prstGeom>
            <a:solidFill>
              <a:srgbClr val="91C46E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0" i="0" u="none" strike="noStrike" kern="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9399729" y="3913715"/>
              <a:ext cx="553998" cy="192614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spc="300" dirty="0">
                  <a:cs typeface="+mn-ea"/>
                  <a:sym typeface="+mn-lt"/>
                </a:rPr>
                <a:t>古诗话立夏</a:t>
              </a: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9992284" y="3950824"/>
              <a:ext cx="0" cy="1677614"/>
            </a:xfrm>
            <a:prstGeom prst="line">
              <a:avLst/>
            </a:prstGeom>
            <a:ln>
              <a:solidFill>
                <a:srgbClr val="91C46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26">
        <p:random/>
      </p:transition>
    </mc:Choice>
    <mc:Fallback xmlns="">
      <p:transition spd="slow" advTm="6526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38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095035" y="474464"/>
            <a:ext cx="4001929" cy="1294229"/>
            <a:chOff x="4032732" y="-126611"/>
            <a:chExt cx="4001929" cy="12942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文本框 8"/>
            <p:cNvSpPr txBox="1"/>
            <p:nvPr/>
          </p:nvSpPr>
          <p:spPr>
            <a:xfrm>
              <a:off x="5205048" y="161875"/>
              <a:ext cx="2829613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古诗话立夏</a:t>
              </a:r>
              <a:endParaRPr lang="zh-CN" altLang="en-US" sz="24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175510" y="2021205"/>
            <a:ext cx="7667694" cy="3990640"/>
            <a:chOff x="1908223" y="1993069"/>
            <a:chExt cx="7667694" cy="3990640"/>
          </a:xfrm>
        </p:grpSpPr>
        <p:sp>
          <p:nvSpPr>
            <p:cNvPr id="14" name="矩形 13"/>
            <p:cNvSpPr/>
            <p:nvPr/>
          </p:nvSpPr>
          <p:spPr>
            <a:xfrm>
              <a:off x="5928082" y="2033887"/>
              <a:ext cx="3647835" cy="18466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dirty="0">
                  <a:cs typeface="+mn-ea"/>
                  <a:sym typeface="+mn-lt"/>
                </a:rPr>
                <a:t>《</a:t>
              </a:r>
              <a:r>
                <a:rPr lang="zh-CN" altLang="en-US" sz="1600" b="1" dirty="0">
                  <a:cs typeface="+mn-ea"/>
                  <a:sym typeface="+mn-lt"/>
                </a:rPr>
                <a:t>初夏即事</a:t>
              </a:r>
              <a:r>
                <a:rPr lang="en-US" altLang="zh-CN" sz="1600" b="1" dirty="0">
                  <a:cs typeface="+mn-ea"/>
                  <a:sym typeface="+mn-lt"/>
                </a:rPr>
                <a:t>》</a:t>
              </a:r>
            </a:p>
            <a:p>
              <a:pPr algn="ctr"/>
              <a:endParaRPr lang="en-US" altLang="zh-CN" sz="1600" b="1" dirty="0">
                <a:cs typeface="+mn-ea"/>
                <a:sym typeface="+mn-lt"/>
              </a:endParaRPr>
            </a:p>
            <a:p>
              <a:pPr algn="ctr"/>
              <a:r>
                <a:rPr lang="en-US" altLang="zh-CN" sz="1600" b="1" dirty="0"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cs typeface="+mn-ea"/>
                  <a:sym typeface="+mn-lt"/>
                </a:rPr>
                <a:t>宋代</a:t>
              </a:r>
              <a:r>
                <a:rPr lang="en-US" altLang="zh-CN" sz="1600" b="1" dirty="0">
                  <a:cs typeface="+mn-ea"/>
                  <a:sym typeface="+mn-lt"/>
                </a:rPr>
                <a:t>】</a:t>
              </a:r>
              <a:r>
                <a:rPr lang="zh-CN" altLang="en-US" sz="1600" b="1" dirty="0">
                  <a:cs typeface="+mn-ea"/>
                  <a:sym typeface="+mn-lt"/>
                </a:rPr>
                <a:t>王安石</a:t>
              </a:r>
            </a:p>
            <a:p>
              <a:pPr algn="ctr"/>
              <a:endParaRPr lang="zh-CN" altLang="en-US" sz="1600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石梁茅屋有弯碕，流水溅溅度两陂。</a:t>
              </a:r>
            </a:p>
            <a:p>
              <a:pPr algn="ctr"/>
              <a:endParaRPr lang="zh-CN" altLang="en-US" sz="1600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晴日暖风生麦气，绿阴幽草胜花时。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6073529" y="4137050"/>
              <a:ext cx="3476790" cy="18466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dirty="0">
                  <a:cs typeface="+mn-ea"/>
                  <a:sym typeface="+mn-lt"/>
                </a:rPr>
                <a:t>《</a:t>
              </a:r>
              <a:r>
                <a:rPr lang="zh-CN" altLang="en-US" sz="1600" b="1" dirty="0">
                  <a:cs typeface="+mn-ea"/>
                  <a:sym typeface="+mn-lt"/>
                </a:rPr>
                <a:t>立夏五首</a:t>
              </a:r>
              <a:r>
                <a:rPr lang="en-US" altLang="zh-CN" sz="1600" b="1" dirty="0">
                  <a:cs typeface="+mn-ea"/>
                  <a:sym typeface="+mn-lt"/>
                </a:rPr>
                <a:t>》</a:t>
              </a:r>
              <a:r>
                <a:rPr lang="zh-CN" altLang="en-US" sz="1600" b="1" dirty="0">
                  <a:cs typeface="+mn-ea"/>
                  <a:sym typeface="+mn-lt"/>
                </a:rPr>
                <a:t>（其一）</a:t>
              </a:r>
            </a:p>
            <a:p>
              <a:pPr algn="ctr"/>
              <a:endParaRPr lang="zh-CN" altLang="en-US" sz="1600" b="1" dirty="0">
                <a:cs typeface="+mn-ea"/>
                <a:sym typeface="+mn-lt"/>
              </a:endParaRPr>
            </a:p>
            <a:p>
              <a:pPr algn="ctr"/>
              <a:r>
                <a:rPr lang="en-US" altLang="zh-CN" sz="1600" b="1" dirty="0"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cs typeface="+mn-ea"/>
                  <a:sym typeface="+mn-lt"/>
                </a:rPr>
                <a:t>宋代</a:t>
              </a:r>
              <a:r>
                <a:rPr lang="en-US" altLang="zh-CN" sz="1600" b="1" dirty="0">
                  <a:cs typeface="+mn-ea"/>
                  <a:sym typeface="+mn-lt"/>
                </a:rPr>
                <a:t>】</a:t>
              </a:r>
              <a:r>
                <a:rPr lang="zh-CN" altLang="en-US" sz="1600" b="1" dirty="0">
                  <a:cs typeface="+mn-ea"/>
                  <a:sym typeface="+mn-lt"/>
                </a:rPr>
                <a:t>方回</a:t>
              </a:r>
            </a:p>
            <a:p>
              <a:pPr algn="ctr"/>
              <a:endParaRPr lang="zh-CN" altLang="en-US" sz="1600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吾家正对紫阳山，南向宜添屋数间。</a:t>
              </a:r>
            </a:p>
            <a:p>
              <a:pPr algn="ctr"/>
              <a:endParaRPr lang="zh-CN" altLang="en-US" sz="1600" dirty="0"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百岁十分已过八，只消无事守穷闲。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6124136" y="4017060"/>
              <a:ext cx="3168000" cy="0"/>
            </a:xfrm>
            <a:prstGeom prst="line">
              <a:avLst/>
            </a:prstGeom>
            <a:ln>
              <a:solidFill>
                <a:srgbClr val="006C3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图片 22" descr="C:\Users\asus\Desktop\8.png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908223" y="1993069"/>
              <a:ext cx="3049905" cy="398526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3">
        <p:random/>
      </p:transition>
    </mc:Choice>
    <mc:Fallback xmlns="">
      <p:transition spd="slow" advTm="3863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38650" y="813435"/>
            <a:ext cx="4018280" cy="5088255"/>
            <a:chOff x="7201" y="1522"/>
            <a:chExt cx="6328" cy="8013"/>
          </a:xfrm>
        </p:grpSpPr>
        <p:grpSp>
          <p:nvGrpSpPr>
            <p:cNvPr id="7" name="组合 6"/>
            <p:cNvGrpSpPr/>
            <p:nvPr/>
          </p:nvGrpSpPr>
          <p:grpSpPr>
            <a:xfrm>
              <a:off x="7201" y="1522"/>
              <a:ext cx="6328" cy="8013"/>
              <a:chOff x="4433939" y="578288"/>
              <a:chExt cx="4018874" cy="5259899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693682" y="578288"/>
                <a:ext cx="941321" cy="1305014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3" name="矩形 2"/>
              <p:cNvSpPr/>
              <p:nvPr/>
            </p:nvSpPr>
            <p:spPr>
              <a:xfrm>
                <a:off x="4433939" y="2192898"/>
                <a:ext cx="646427" cy="2495782"/>
              </a:xfrm>
              <a:prstGeom prst="rect">
                <a:avLst/>
              </a:prstGeom>
            </p:spPr>
            <p:txBody>
              <a:bodyPr vert="eaVert"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400" dirty="0">
                    <a:solidFill>
                      <a:srgbClr val="005828"/>
                    </a:solidFill>
                    <a:cs typeface="+mn-ea"/>
                    <a:sym typeface="+mn-lt"/>
                  </a:rPr>
                  <a:t>斗指东南，维为立夏，万物至</a:t>
                </a:r>
                <a:endParaRPr lang="en-US" altLang="zh-CN" sz="1400" dirty="0">
                  <a:solidFill>
                    <a:srgbClr val="005828"/>
                  </a:solidFill>
                  <a:cs typeface="+mn-ea"/>
                  <a:sym typeface="+mn-lt"/>
                </a:endParaRPr>
              </a:p>
              <a:p>
                <a:pPr>
                  <a:lnSpc>
                    <a:spcPts val="1800"/>
                  </a:lnSpc>
                </a:pPr>
                <a:r>
                  <a:rPr lang="zh-CN" altLang="en-US" sz="1400" dirty="0">
                    <a:solidFill>
                      <a:srgbClr val="005828"/>
                    </a:solidFill>
                    <a:cs typeface="+mn-ea"/>
                    <a:sym typeface="+mn-lt"/>
                  </a:rPr>
                  <a:t>此皆长大，故名立夏也</a:t>
                </a:r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2236" b="-1641"/>
              <a:stretch>
                <a:fillRect/>
              </a:stretch>
            </p:blipFill>
            <p:spPr>
              <a:xfrm>
                <a:off x="4479522" y="4688672"/>
                <a:ext cx="1400396" cy="113906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11" name="组合 10"/>
              <p:cNvGrpSpPr/>
              <p:nvPr/>
            </p:nvGrpSpPr>
            <p:grpSpPr>
              <a:xfrm>
                <a:off x="6542123" y="755987"/>
                <a:ext cx="1576623" cy="2723139"/>
                <a:chOff x="8776688" y="1032878"/>
                <a:chExt cx="1576623" cy="2723139"/>
              </a:xfrm>
            </p:grpSpPr>
            <p:pic>
              <p:nvPicPr>
                <p:cNvPr id="14" name="图片 13"/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8776688" y="1101843"/>
                  <a:ext cx="1190292" cy="1076066"/>
                </a:xfrm>
                <a:prstGeom prst="rect">
                  <a:avLst/>
                </a:prstGeom>
              </p:spPr>
            </p:pic>
            <p:sp>
              <p:nvSpPr>
                <p:cNvPr id="13" name="文本框 12"/>
                <p:cNvSpPr txBox="1"/>
                <p:nvPr/>
              </p:nvSpPr>
              <p:spPr>
                <a:xfrm>
                  <a:off x="9891578" y="1032878"/>
                  <a:ext cx="461733" cy="2723139"/>
                </a:xfrm>
                <a:prstGeom prst="rect">
                  <a:avLst/>
                </a:prstGeom>
                <a:noFill/>
              </p:spPr>
              <p:txBody>
                <a:bodyPr vert="eaVert" wrap="square" rtlCol="0">
                  <a:spAutoFit/>
                </a:bodyPr>
                <a:lstStyle/>
                <a:p>
                  <a:pPr algn="ctr"/>
                  <a:r>
                    <a:rPr lang="zh-CN" altLang="en-US" spc="420" dirty="0">
                      <a:solidFill>
                        <a:srgbClr val="005828"/>
                      </a:solidFill>
                      <a:cs typeface="+mn-ea"/>
                      <a:sym typeface="+mn-lt"/>
                    </a:rPr>
                    <a:t>中国传统二十四节气</a:t>
                  </a:r>
                </a:p>
              </p:txBody>
            </p:sp>
          </p:grpSp>
          <p:pic>
            <p:nvPicPr>
              <p:cNvPr id="6" name="图片 5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7184876" y="4051778"/>
                <a:ext cx="1267937" cy="178640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4" name="图片 3" descr="C:\Users\asus\Desktop\2.png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10" y="1827"/>
              <a:ext cx="4048" cy="7708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80">
        <p:random/>
      </p:transition>
    </mc:Choice>
    <mc:Fallback xmlns="">
      <p:transition spd="slow" advTm="348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679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C:\Users\asus\Desktop\1 (1).png1 (1)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96" t="15887" r="12576" b="12208"/>
          <a:stretch>
            <a:fillRect/>
          </a:stretch>
        </p:blipFill>
        <p:spPr>
          <a:xfrm>
            <a:off x="670560" y="1017905"/>
            <a:ext cx="5543550" cy="5080635"/>
          </a:xfrm>
          <a:prstGeom prst="rect">
            <a:avLst/>
          </a:prstGeom>
          <a:effectLst>
            <a:outerShdw blurRad="50800" dist="38100" dir="2700000" algn="tl" rotWithShape="0">
              <a:srgbClr val="91C46E">
                <a:alpha val="40000"/>
              </a:srgbClr>
            </a:outerShdw>
          </a:effectLst>
        </p:spPr>
      </p:pic>
      <p:grpSp>
        <p:nvGrpSpPr>
          <p:cNvPr id="42" name="组合 41"/>
          <p:cNvGrpSpPr/>
          <p:nvPr/>
        </p:nvGrpSpPr>
        <p:grpSpPr>
          <a:xfrm>
            <a:off x="6214387" y="1679011"/>
            <a:ext cx="4924697" cy="3417585"/>
            <a:chOff x="6439466" y="2294978"/>
            <a:chExt cx="4924697" cy="3417585"/>
          </a:xfrm>
        </p:grpSpPr>
        <p:sp>
          <p:nvSpPr>
            <p:cNvPr id="8" name="矩形 7"/>
            <p:cNvSpPr/>
            <p:nvPr/>
          </p:nvSpPr>
          <p:spPr>
            <a:xfrm>
              <a:off x="6572311" y="4389124"/>
              <a:ext cx="4555982" cy="1323439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/>
            <a:p>
              <a:pPr algn="ctr"/>
              <a:r>
                <a:rPr lang="zh-CN" altLang="en-US" sz="80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立夏节气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6439466" y="4173585"/>
              <a:ext cx="4924697" cy="0"/>
            </a:xfrm>
            <a:prstGeom prst="line">
              <a:avLst/>
            </a:prstGeom>
            <a:ln w="19050">
              <a:solidFill>
                <a:srgbClr val="00863D"/>
              </a:solidFill>
              <a:prstDash val="lgDash"/>
              <a:headEnd type="diamond" w="lg" len="lg"/>
              <a:tail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/>
            <p:cNvGrpSpPr>
              <a:grpSpLocks noChangeAspect="1"/>
            </p:cNvGrpSpPr>
            <p:nvPr/>
          </p:nvGrpSpPr>
          <p:grpSpPr>
            <a:xfrm>
              <a:off x="8084666" y="2294978"/>
              <a:ext cx="1542662" cy="1503334"/>
              <a:chOff x="7758093" y="1737361"/>
              <a:chExt cx="1738800" cy="1656000"/>
            </a:xfrm>
          </p:grpSpPr>
          <p:sp>
            <p:nvSpPr>
              <p:cNvPr id="37" name="十二边形 36"/>
              <p:cNvSpPr>
                <a:spLocks noChangeAspect="1"/>
              </p:cNvSpPr>
              <p:nvPr/>
            </p:nvSpPr>
            <p:spPr>
              <a:xfrm>
                <a:off x="7758093" y="1737361"/>
                <a:ext cx="1738800" cy="1656000"/>
              </a:xfrm>
              <a:prstGeom prst="dodecagon">
                <a:avLst/>
              </a:prstGeom>
              <a:noFill/>
              <a:ln w="6350">
                <a:solidFill>
                  <a:srgbClr val="0058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十二边形 37"/>
              <p:cNvSpPr>
                <a:spLocks noChangeAspect="1"/>
              </p:cNvSpPr>
              <p:nvPr/>
            </p:nvSpPr>
            <p:spPr>
              <a:xfrm>
                <a:off x="7858241" y="1837509"/>
                <a:ext cx="1549802" cy="1476000"/>
              </a:xfrm>
              <a:prstGeom prst="dodecagon">
                <a:avLst/>
              </a:prstGeom>
              <a:noFill/>
              <a:ln w="6350">
                <a:solidFill>
                  <a:srgbClr val="00582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8207865" y="2462153"/>
              <a:ext cx="1332412" cy="120032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cs typeface="+mn-ea"/>
                  <a:sym typeface="+mn-lt"/>
                </a:rPr>
                <a:t>壹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276513" y="1091953"/>
            <a:ext cx="135828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57">
        <p:random/>
      </p:transition>
    </mc:Choice>
    <mc:Fallback xmlns="">
      <p:transition spd="slow" advTm="6957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257818" y="440644"/>
            <a:ext cx="3676363" cy="1294229"/>
            <a:chOff x="4032732" y="-126611"/>
            <a:chExt cx="3676363" cy="129422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文本框 5"/>
            <p:cNvSpPr txBox="1"/>
            <p:nvPr/>
          </p:nvSpPr>
          <p:spPr>
            <a:xfrm>
              <a:off x="5205048" y="119671"/>
              <a:ext cx="2504047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立夏节气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96000" y="2103793"/>
            <a:ext cx="4933071" cy="3110994"/>
            <a:chOff x="6096000" y="2103793"/>
            <a:chExt cx="4933071" cy="3110994"/>
          </a:xfrm>
        </p:grpSpPr>
        <p:sp>
          <p:nvSpPr>
            <p:cNvPr id="8" name="矩形 7"/>
            <p:cNvSpPr/>
            <p:nvPr/>
          </p:nvSpPr>
          <p:spPr>
            <a:xfrm>
              <a:off x="6096000" y="2103793"/>
              <a:ext cx="4933071" cy="1323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立夏是农历二十四节气中的第七个节气，夏季的第一个节气，表示盛夏时节的正式开始，太阳到达黄经</a:t>
              </a:r>
              <a:r>
                <a:rPr lang="en-US" altLang="zh-CN" sz="1400" dirty="0">
                  <a:cs typeface="+mn-ea"/>
                  <a:sym typeface="+mn-lt"/>
                </a:rPr>
                <a:t>45</a:t>
              </a:r>
              <a:r>
                <a:rPr lang="zh-CN" altLang="en-US" sz="1400" dirty="0">
                  <a:cs typeface="+mn-ea"/>
                  <a:sym typeface="+mn-lt"/>
                </a:rPr>
                <a:t>度时为立夏节气。斗指东南，维为立夏，万物至此皆长大，故名立夏也。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096000" y="3460652"/>
              <a:ext cx="4933071" cy="17541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《</a:t>
              </a:r>
              <a:r>
                <a:rPr lang="zh-CN" altLang="en-US" sz="1400" dirty="0">
                  <a:cs typeface="+mn-ea"/>
                  <a:sym typeface="+mn-lt"/>
                </a:rPr>
                <a:t>月令七十二候集解</a:t>
              </a:r>
              <a:r>
                <a:rPr lang="en-US" altLang="zh-CN" sz="1400" dirty="0">
                  <a:cs typeface="+mn-ea"/>
                  <a:sym typeface="+mn-lt"/>
                </a:rPr>
                <a:t>》</a:t>
              </a:r>
              <a:r>
                <a:rPr lang="zh-CN" altLang="en-US" sz="1400" dirty="0">
                  <a:cs typeface="+mn-ea"/>
                  <a:sym typeface="+mn-lt"/>
                </a:rPr>
                <a:t>：“立夏，四月节。立字解见春。夏，假也。物至此时皆假大也。 ”在天文学上，立夏表示即将告别春天，是夏天的开始。人们习惯上都把立夏当作是温度明显升高，炎暑将临，雷雨增多，农作物进入旺季生长的一个重要节气。</a:t>
              </a:r>
            </a:p>
          </p:txBody>
        </p:sp>
      </p:grpSp>
      <p:pic>
        <p:nvPicPr>
          <p:cNvPr id="11" name="图片 10" descr="C:\Users\asus\Desktop\6.png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2960" y="1691005"/>
            <a:ext cx="5273040" cy="42011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9">
        <p:random/>
      </p:transition>
    </mc:Choice>
    <mc:Fallback xmlns="">
      <p:transition spd="slow" advTm="401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3" name="图片 12" descr="C:\Users\asus\Desktop\22.png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10" b="-1013"/>
          <a:stretch>
            <a:fillRect/>
          </a:stretch>
        </p:blipFill>
        <p:spPr>
          <a:xfrm>
            <a:off x="676275" y="3309620"/>
            <a:ext cx="10839450" cy="7112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441893" y="501475"/>
            <a:ext cx="5308213" cy="1294229"/>
            <a:chOff x="4032732" y="-126611"/>
            <a:chExt cx="5308213" cy="129422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文本框 11"/>
            <p:cNvSpPr txBox="1"/>
            <p:nvPr/>
          </p:nvSpPr>
          <p:spPr>
            <a:xfrm>
              <a:off x="5205048" y="119671"/>
              <a:ext cx="4135897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立夏节气</a:t>
              </a:r>
              <a:r>
                <a:rPr lang="en-US" altLang="zh-CN" sz="4000" dirty="0">
                  <a:latin typeface="+mn-lt"/>
                  <a:ea typeface="+mn-ea"/>
                  <a:cs typeface="+mn-ea"/>
                  <a:sym typeface="+mn-lt"/>
                </a:rPr>
                <a:t>  </a:t>
              </a:r>
              <a:r>
                <a:rPr lang="zh-CN" altLang="en-US" sz="2400" b="0" dirty="0">
                  <a:latin typeface="+mn-lt"/>
                  <a:ea typeface="+mn-ea"/>
                  <a:cs typeface="+mn-ea"/>
                  <a:sym typeface="+mn-lt"/>
                </a:rPr>
                <a:t>节律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696262" y="3701995"/>
            <a:ext cx="1431528" cy="1922826"/>
            <a:chOff x="2611854" y="3701995"/>
            <a:chExt cx="1431528" cy="1922826"/>
          </a:xfrm>
        </p:grpSpPr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3255618" y="3701995"/>
              <a:ext cx="144000" cy="144000"/>
            </a:xfrm>
            <a:prstGeom prst="ellipse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611854" y="3949811"/>
              <a:ext cx="1431528" cy="1675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dirty="0">
                  <a:cs typeface="+mn-ea"/>
                  <a:sym typeface="+mn-lt"/>
                </a:rPr>
                <a:t>代表寓意： 告别春天，夏天的开始</a:t>
              </a: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3321193" y="3796092"/>
              <a:ext cx="0" cy="421722"/>
            </a:xfrm>
            <a:prstGeom prst="line">
              <a:avLst/>
            </a:prstGeom>
            <a:ln>
              <a:solidFill>
                <a:srgbClr val="006C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4790408" y="3687588"/>
            <a:ext cx="1431528" cy="1937233"/>
            <a:chOff x="4790408" y="3687588"/>
            <a:chExt cx="1431528" cy="1937233"/>
          </a:xfrm>
        </p:grpSpPr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5434172" y="3687588"/>
              <a:ext cx="144000" cy="144000"/>
            </a:xfrm>
            <a:prstGeom prst="ellipse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790408" y="3949811"/>
              <a:ext cx="1431528" cy="1675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dirty="0">
                  <a:cs typeface="+mn-ea"/>
                  <a:sym typeface="+mn-lt"/>
                </a:rPr>
                <a:t>时间点 ：</a:t>
              </a:r>
              <a:endParaRPr lang="en-US" altLang="zh-CN" dirty="0">
                <a:cs typeface="+mn-ea"/>
                <a:sym typeface="+mn-lt"/>
              </a:endParaRPr>
            </a:p>
            <a:p>
              <a:pPr algn="ctr">
                <a:lnSpc>
                  <a:spcPct val="200000"/>
                </a:lnSpc>
              </a:pPr>
              <a:r>
                <a:rPr lang="zh-CN" altLang="en-US" dirty="0">
                  <a:cs typeface="+mn-ea"/>
                  <a:sym typeface="+mn-lt"/>
                </a:rPr>
                <a:t>每年</a:t>
              </a:r>
              <a:r>
                <a:rPr lang="en-US" altLang="zh-CN" dirty="0">
                  <a:cs typeface="+mn-ea"/>
                  <a:sym typeface="+mn-lt"/>
                </a:rPr>
                <a:t>5</a:t>
              </a:r>
              <a:r>
                <a:rPr lang="zh-CN" altLang="en-US" dirty="0">
                  <a:cs typeface="+mn-ea"/>
                  <a:sym typeface="+mn-lt"/>
                </a:rPr>
                <a:t>月</a:t>
              </a:r>
              <a:r>
                <a:rPr lang="en-US" altLang="zh-CN" dirty="0">
                  <a:cs typeface="+mn-ea"/>
                  <a:sym typeface="+mn-lt"/>
                </a:rPr>
                <a:t>5</a:t>
              </a:r>
              <a:r>
                <a:rPr lang="zh-CN" altLang="en-US" dirty="0">
                  <a:cs typeface="+mn-ea"/>
                  <a:sym typeface="+mn-lt"/>
                </a:rPr>
                <a:t>或</a:t>
              </a:r>
              <a:r>
                <a:rPr lang="en-US" altLang="zh-CN" dirty="0">
                  <a:cs typeface="+mn-ea"/>
                  <a:sym typeface="+mn-lt"/>
                </a:rPr>
                <a:t>6</a:t>
              </a:r>
              <a:r>
                <a:rPr lang="zh-CN" altLang="en-US" dirty="0">
                  <a:cs typeface="+mn-ea"/>
                  <a:sym typeface="+mn-lt"/>
                </a:rPr>
                <a:t>或</a:t>
              </a:r>
              <a:r>
                <a:rPr lang="en-US" altLang="zh-CN" dirty="0">
                  <a:cs typeface="+mn-ea"/>
                  <a:sym typeface="+mn-lt"/>
                </a:rPr>
                <a:t>7</a:t>
              </a:r>
              <a:r>
                <a:rPr lang="zh-CN" altLang="en-US" dirty="0">
                  <a:cs typeface="+mn-ea"/>
                  <a:sym typeface="+mn-lt"/>
                </a:rPr>
                <a:t>日 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5506172" y="3799028"/>
              <a:ext cx="0" cy="421722"/>
            </a:xfrm>
            <a:prstGeom prst="line">
              <a:avLst/>
            </a:prstGeom>
            <a:ln>
              <a:solidFill>
                <a:srgbClr val="006C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6770326" y="3536308"/>
            <a:ext cx="1797343" cy="934584"/>
            <a:chOff x="6770326" y="3536308"/>
            <a:chExt cx="1797343" cy="934584"/>
          </a:xfrm>
        </p:grpSpPr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7596998" y="3536308"/>
              <a:ext cx="144000" cy="144000"/>
            </a:xfrm>
            <a:prstGeom prst="ellipse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770326" y="4101560"/>
              <a:ext cx="1797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前一节气：谷雨 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7654929" y="3662074"/>
              <a:ext cx="0" cy="421722"/>
            </a:xfrm>
            <a:prstGeom prst="line">
              <a:avLst/>
            </a:prstGeom>
            <a:ln>
              <a:solidFill>
                <a:srgbClr val="006C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9032212" y="3527470"/>
            <a:ext cx="1643855" cy="2097351"/>
            <a:chOff x="8933736" y="3527470"/>
            <a:chExt cx="1643855" cy="2097351"/>
          </a:xfrm>
        </p:grpSpPr>
        <p:sp>
          <p:nvSpPr>
            <p:cNvPr id="2" name="矩形 1"/>
            <p:cNvSpPr/>
            <p:nvPr/>
          </p:nvSpPr>
          <p:spPr>
            <a:xfrm>
              <a:off x="8933736" y="3949811"/>
              <a:ext cx="1643855" cy="1675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dirty="0">
                  <a:cs typeface="+mn-ea"/>
                  <a:sym typeface="+mn-lt"/>
                </a:rPr>
                <a:t>属    性： </a:t>
              </a:r>
              <a:endParaRPr lang="en-US" altLang="zh-CN" dirty="0">
                <a:cs typeface="+mn-ea"/>
                <a:sym typeface="+mn-lt"/>
              </a:endParaRPr>
            </a:p>
            <a:p>
              <a:pPr algn="ctr">
                <a:lnSpc>
                  <a:spcPct val="200000"/>
                </a:lnSpc>
              </a:pPr>
              <a:r>
                <a:rPr lang="zh-CN" altLang="en-US" dirty="0">
                  <a:cs typeface="+mn-ea"/>
                  <a:sym typeface="+mn-lt"/>
                </a:rPr>
                <a:t>农历二十四节气的四月节令</a:t>
              </a:r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9683664" y="3527470"/>
              <a:ext cx="144000" cy="144000"/>
            </a:xfrm>
            <a:prstGeom prst="ellipse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9755663" y="3599272"/>
              <a:ext cx="0" cy="421722"/>
            </a:xfrm>
            <a:prstGeom prst="line">
              <a:avLst/>
            </a:prstGeom>
            <a:ln>
              <a:solidFill>
                <a:srgbClr val="006C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7835764" y="2698506"/>
            <a:ext cx="1797343" cy="828766"/>
            <a:chOff x="7835764" y="2698506"/>
            <a:chExt cx="1797343" cy="828766"/>
          </a:xfrm>
        </p:grpSpPr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8662436" y="3366617"/>
              <a:ext cx="144000" cy="144000"/>
            </a:xfrm>
            <a:prstGeom prst="ellipse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835764" y="2698506"/>
              <a:ext cx="1797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后一节气：小满 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8734435" y="3105550"/>
              <a:ext cx="0" cy="421722"/>
            </a:xfrm>
            <a:prstGeom prst="line">
              <a:avLst/>
            </a:prstGeom>
            <a:ln>
              <a:solidFill>
                <a:srgbClr val="006C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5591913" y="1970264"/>
            <a:ext cx="2138290" cy="1709574"/>
            <a:chOff x="5634117" y="1970264"/>
            <a:chExt cx="2138290" cy="1709574"/>
          </a:xfrm>
        </p:grpSpPr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6629542" y="3535838"/>
              <a:ext cx="144000" cy="144000"/>
            </a:xfrm>
            <a:prstGeom prst="ellipse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634117" y="1970264"/>
              <a:ext cx="2138290" cy="1121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dirty="0">
                  <a:cs typeface="+mn-ea"/>
                  <a:sym typeface="+mn-lt"/>
                </a:rPr>
                <a:t>太阳位置：</a:t>
              </a:r>
              <a:endParaRPr lang="en-US" altLang="zh-CN" dirty="0">
                <a:cs typeface="+mn-ea"/>
                <a:sym typeface="+mn-lt"/>
              </a:endParaRPr>
            </a:p>
            <a:p>
              <a:pPr algn="ctr">
                <a:lnSpc>
                  <a:spcPct val="200000"/>
                </a:lnSpc>
              </a:pPr>
              <a:r>
                <a:rPr lang="zh-CN" altLang="en-US" dirty="0">
                  <a:cs typeface="+mn-ea"/>
                  <a:sym typeface="+mn-lt"/>
                </a:rPr>
                <a:t>太阳到达黄经</a:t>
              </a:r>
              <a:r>
                <a:rPr lang="en-US" altLang="zh-CN" dirty="0">
                  <a:cs typeface="+mn-ea"/>
                  <a:sym typeface="+mn-lt"/>
                </a:rPr>
                <a:t>45</a:t>
              </a:r>
              <a:r>
                <a:rPr lang="zh-CN" altLang="en-US" dirty="0">
                  <a:cs typeface="+mn-ea"/>
                  <a:sym typeface="+mn-lt"/>
                </a:rPr>
                <a:t>度 </a:t>
              </a: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6701542" y="3114116"/>
              <a:ext cx="0" cy="421722"/>
            </a:xfrm>
            <a:prstGeom prst="line">
              <a:avLst/>
            </a:prstGeom>
            <a:ln>
              <a:solidFill>
                <a:srgbClr val="006C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3533539" y="2660058"/>
            <a:ext cx="1797343" cy="1025282"/>
            <a:chOff x="3449131" y="2660058"/>
            <a:chExt cx="1797343" cy="1025282"/>
          </a:xfrm>
        </p:grpSpPr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4261198" y="3541340"/>
              <a:ext cx="144000" cy="144000"/>
            </a:xfrm>
            <a:prstGeom prst="ellipse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449131" y="2660058"/>
              <a:ext cx="1797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所属季节：夏季 </a:t>
              </a: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4333734" y="3114116"/>
              <a:ext cx="0" cy="421722"/>
            </a:xfrm>
            <a:prstGeom prst="line">
              <a:avLst/>
            </a:prstGeom>
            <a:ln>
              <a:solidFill>
                <a:srgbClr val="006C3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1533795" y="2651109"/>
            <a:ext cx="1631853" cy="1030859"/>
            <a:chOff x="1575999" y="2651109"/>
            <a:chExt cx="1631853" cy="1030859"/>
          </a:xfrm>
        </p:grpSpPr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2319926" y="3537968"/>
              <a:ext cx="144000" cy="144000"/>
            </a:xfrm>
            <a:prstGeom prst="ellipse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1575999" y="2651109"/>
              <a:ext cx="1631853" cy="884729"/>
              <a:chOff x="1575999" y="2651109"/>
              <a:chExt cx="1631853" cy="884729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575999" y="2651109"/>
                <a:ext cx="16318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名称：立夏 </a:t>
                </a:r>
                <a:endParaRPr lang="en-US" altLang="zh-CN" dirty="0">
                  <a:cs typeface="+mn-ea"/>
                  <a:sym typeface="+mn-lt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2376397" y="3114116"/>
                <a:ext cx="0" cy="421722"/>
              </a:xfrm>
              <a:prstGeom prst="line">
                <a:avLst/>
              </a:prstGeom>
              <a:ln>
                <a:solidFill>
                  <a:srgbClr val="006C3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79">
        <p:random/>
      </p:transition>
    </mc:Choice>
    <mc:Fallback xmlns="">
      <p:transition spd="slow" advTm="1077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590306" y="464122"/>
            <a:ext cx="5011388" cy="1294229"/>
            <a:chOff x="4032732" y="-126611"/>
            <a:chExt cx="5011388" cy="12942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文本框 8"/>
            <p:cNvSpPr txBox="1"/>
            <p:nvPr/>
          </p:nvSpPr>
          <p:spPr>
            <a:xfrm>
              <a:off x="5205048" y="119671"/>
              <a:ext cx="3839072" cy="830997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立夏节气</a:t>
              </a:r>
              <a:r>
                <a:rPr lang="en-US" altLang="zh-CN" sz="480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en-US" sz="2400" b="0" dirty="0">
                  <a:latin typeface="+mn-lt"/>
                  <a:ea typeface="+mn-ea"/>
                  <a:cs typeface="+mn-ea"/>
                  <a:sym typeface="+mn-lt"/>
                </a:rPr>
                <a:t>立夏三候</a:t>
              </a:r>
            </a:p>
          </p:txBody>
        </p:sp>
      </p:grpSp>
      <p:pic>
        <p:nvPicPr>
          <p:cNvPr id="10" name="图片 9" descr="C:\Users\asus\Desktop\22.png2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19" b="-1641"/>
          <a:stretch>
            <a:fillRect/>
          </a:stretch>
        </p:blipFill>
        <p:spPr>
          <a:xfrm>
            <a:off x="556260" y="3597275"/>
            <a:ext cx="10839450" cy="746125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1587210" y="1862984"/>
            <a:ext cx="2656540" cy="3981057"/>
            <a:chOff x="1587210" y="1862984"/>
            <a:chExt cx="2656540" cy="3981057"/>
          </a:xfrm>
        </p:grpSpPr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2851636" y="3794756"/>
              <a:ext cx="144000" cy="144000"/>
            </a:xfrm>
            <a:prstGeom prst="ellipse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87210" y="3905049"/>
              <a:ext cx="265654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b="1" dirty="0">
                  <a:cs typeface="+mn-ea"/>
                  <a:sym typeface="+mn-lt"/>
                </a:rPr>
                <a:t>第一候：蝼蝈鸣</a:t>
              </a:r>
              <a:endParaRPr lang="zh-CN" altLang="en-US" sz="1600" dirty="0">
                <a:cs typeface="+mn-ea"/>
                <a:sym typeface="+mn-lt"/>
              </a:endParaRPr>
            </a:p>
            <a:p>
              <a:pPr algn="ctr">
                <a:lnSpc>
                  <a:spcPct val="20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蝼蝈，蝼蛄也，适宜温暖潮湿的环境中，随着蝼蛄的鸣叫，夏天的味道浓了。</a:t>
              </a:r>
            </a:p>
          </p:txBody>
        </p:sp>
        <p:pic>
          <p:nvPicPr>
            <p:cNvPr id="20" name="图片 19" descr="C:\Users\asus\Desktop\1 (1).png1 (1)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839300" y="1862984"/>
              <a:ext cx="2178608" cy="1965018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7" name="组合 26"/>
          <p:cNvGrpSpPr/>
          <p:nvPr/>
        </p:nvGrpSpPr>
        <p:grpSpPr>
          <a:xfrm>
            <a:off x="7707436" y="1863725"/>
            <a:ext cx="2913671" cy="3970159"/>
            <a:chOff x="7707436" y="1863725"/>
            <a:chExt cx="2913671" cy="3970159"/>
          </a:xfrm>
        </p:grpSpPr>
        <p:sp>
          <p:nvSpPr>
            <p:cNvPr id="2" name="矩形 1"/>
            <p:cNvSpPr/>
            <p:nvPr/>
          </p:nvSpPr>
          <p:spPr>
            <a:xfrm>
              <a:off x="7707436" y="3894892"/>
              <a:ext cx="2913671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b="1" dirty="0">
                  <a:cs typeface="+mn-ea"/>
                  <a:sym typeface="+mn-lt"/>
                </a:rPr>
                <a:t>第三侯：王瓜生</a:t>
              </a:r>
            </a:p>
            <a:p>
              <a:pPr algn="ctr">
                <a:lnSpc>
                  <a:spcPct val="20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王瓜是华北特产的药用爬藤植物，在立夏时节快速攀爬生长，于六、七月更会结红色的果实。</a:t>
              </a:r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9094372" y="3794756"/>
              <a:ext cx="144000" cy="144000"/>
            </a:xfrm>
            <a:prstGeom prst="ellipse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1" name="图片 20" descr="C:\Users\asus\Desktop\5.png5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216706" y="1863725"/>
              <a:ext cx="2076450" cy="187579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6" name="组合 25"/>
          <p:cNvGrpSpPr/>
          <p:nvPr/>
        </p:nvGrpSpPr>
        <p:grpSpPr>
          <a:xfrm>
            <a:off x="4492575" y="2116094"/>
            <a:ext cx="2991434" cy="3663410"/>
            <a:chOff x="4492575" y="2116094"/>
            <a:chExt cx="2991434" cy="366341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5925817" y="3794756"/>
              <a:ext cx="144000" cy="144000"/>
            </a:xfrm>
            <a:prstGeom prst="ellipse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492575" y="3905978"/>
              <a:ext cx="2991434" cy="1873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200000"/>
                </a:lnSpc>
                <a:defRPr b="1">
                  <a:latin typeface="方正姚体" panose="02010601030101010101" pitchFamily="2" charset="-122"/>
                  <a:ea typeface="方正姚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第二侯：蚯蚓出</a:t>
              </a:r>
            </a:p>
            <a:p>
              <a:r>
                <a:rPr lang="zh-CN" altLang="en-US" sz="1400" b="0" dirty="0">
                  <a:latin typeface="+mn-lt"/>
                  <a:ea typeface="+mn-ea"/>
                  <a:cs typeface="+mn-ea"/>
                  <a:sym typeface="+mn-lt"/>
                </a:rPr>
                <a:t>蚯蚓是地地道道的阴物，生活在潮湿阴暗的土壤中，当阳气极盛的时候，蚯蚓也不耐烦了，出来凑凑热闹。</a:t>
              </a:r>
            </a:p>
          </p:txBody>
        </p:sp>
        <p:pic>
          <p:nvPicPr>
            <p:cNvPr id="22" name="图片 21" descr="C:\Users\asus\Desktop\4.png4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52381" y="2116094"/>
              <a:ext cx="2047882" cy="167678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07">
        <p:random/>
      </p:transition>
    </mc:Choice>
    <mc:Fallback xmlns="">
      <p:transition spd="slow" advTm="5607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96000" y="2021406"/>
            <a:ext cx="4806462" cy="3208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立夏时节，万物繁盛，炎暑将临，雷雨增多，不过进入雨期的多是江南地区，连绵的阴雨天气可能会导致农作物的湿害，还可能引发农作物病害流行。</a:t>
            </a:r>
            <a:endParaRPr lang="en-US" altLang="zh-CN" sz="1400" dirty="0">
              <a:cs typeface="+mn-ea"/>
              <a:sym typeface="+mn-lt"/>
            </a:endParaRPr>
          </a:p>
          <a:p>
            <a:pPr marL="285750" indent="-285750"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zh-CN" altLang="en-US" sz="1400" dirty="0">
                <a:cs typeface="+mn-ea"/>
                <a:sym typeface="+mn-lt"/>
              </a:rPr>
              <a:t>西北、华北地区虽气温迅速回升，但降水量却不多，春风蒸发又厉害，如果雨水不足，最是影响北方的小麦灌浆。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473287" y="520505"/>
            <a:ext cx="5296735" cy="1294229"/>
            <a:chOff x="4032732" y="-126611"/>
            <a:chExt cx="5296735" cy="1294229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文本框 6"/>
            <p:cNvSpPr txBox="1"/>
            <p:nvPr/>
          </p:nvSpPr>
          <p:spPr>
            <a:xfrm>
              <a:off x="5205048" y="119671"/>
              <a:ext cx="4124419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立夏节气</a:t>
              </a:r>
              <a:r>
                <a:rPr lang="en-US" altLang="zh-CN" sz="4000" dirty="0">
                  <a:latin typeface="+mn-lt"/>
                  <a:ea typeface="+mn-ea"/>
                  <a:cs typeface="+mn-ea"/>
                  <a:sym typeface="+mn-lt"/>
                </a:rPr>
                <a:t>  </a:t>
              </a:r>
              <a:r>
                <a:rPr lang="zh-CN" altLang="en-US" sz="2400" b="0" dirty="0">
                  <a:latin typeface="+mn-lt"/>
                  <a:ea typeface="+mn-ea"/>
                  <a:cs typeface="+mn-ea"/>
                  <a:sym typeface="+mn-lt"/>
                </a:rPr>
                <a:t>气候特点</a:t>
              </a:r>
              <a:endParaRPr lang="zh-CN" altLang="en-US" sz="3200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8" name="图片 7" descr="C:\Users\asus\Desktop\4.png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555" y="1475105"/>
            <a:ext cx="5044440" cy="48825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92">
        <p:random/>
      </p:transition>
    </mc:Choice>
    <mc:Fallback xmlns="">
      <p:transition spd="slow" advTm="3492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C:\Users\asus\Desktop\1 (1).png1 (1)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51" t="14954" r="11704" b="15696"/>
          <a:stretch>
            <a:fillRect/>
          </a:stretch>
        </p:blipFill>
        <p:spPr>
          <a:xfrm>
            <a:off x="654050" y="1204595"/>
            <a:ext cx="5581650" cy="4787265"/>
          </a:xfrm>
          <a:prstGeom prst="rect">
            <a:avLst/>
          </a:prstGeom>
          <a:effectLst>
            <a:outerShdw blurRad="50800" dist="38100" dir="2700000" algn="tl" rotWithShape="0">
              <a:srgbClr val="91C46E">
                <a:alpha val="40000"/>
              </a:srgbClr>
            </a:outerShdw>
          </a:effectLst>
        </p:spPr>
      </p:pic>
      <p:grpSp>
        <p:nvGrpSpPr>
          <p:cNvPr id="42" name="组合 41"/>
          <p:cNvGrpSpPr/>
          <p:nvPr/>
        </p:nvGrpSpPr>
        <p:grpSpPr>
          <a:xfrm>
            <a:off x="6214383" y="1720207"/>
            <a:ext cx="4924697" cy="3417585"/>
            <a:chOff x="6439466" y="2294978"/>
            <a:chExt cx="4924697" cy="3417585"/>
          </a:xfrm>
        </p:grpSpPr>
        <p:sp>
          <p:nvSpPr>
            <p:cNvPr id="8" name="矩形 7"/>
            <p:cNvSpPr/>
            <p:nvPr/>
          </p:nvSpPr>
          <p:spPr>
            <a:xfrm>
              <a:off x="6572311" y="4389124"/>
              <a:ext cx="4555982" cy="1323439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/>
            <a:p>
              <a:pPr algn="ctr"/>
              <a:r>
                <a:rPr lang="zh-CN" altLang="en-US" sz="80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立夏习俗</a:t>
              </a: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6439466" y="4173585"/>
              <a:ext cx="4924697" cy="0"/>
            </a:xfrm>
            <a:prstGeom prst="line">
              <a:avLst/>
            </a:prstGeom>
            <a:ln w="19050">
              <a:solidFill>
                <a:srgbClr val="00863D"/>
              </a:solidFill>
              <a:prstDash val="lgDash"/>
              <a:headEnd type="diamond" w="lg" len="lg"/>
              <a:tail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/>
            <p:cNvGrpSpPr>
              <a:grpSpLocks noChangeAspect="1"/>
            </p:cNvGrpSpPr>
            <p:nvPr/>
          </p:nvGrpSpPr>
          <p:grpSpPr>
            <a:xfrm>
              <a:off x="8084666" y="2294978"/>
              <a:ext cx="1542662" cy="1503334"/>
              <a:chOff x="7758093" y="1737361"/>
              <a:chExt cx="1738800" cy="1656000"/>
            </a:xfrm>
          </p:grpSpPr>
          <p:sp>
            <p:nvSpPr>
              <p:cNvPr id="37" name="十二边形 36"/>
              <p:cNvSpPr>
                <a:spLocks noChangeAspect="1"/>
              </p:cNvSpPr>
              <p:nvPr/>
            </p:nvSpPr>
            <p:spPr>
              <a:xfrm>
                <a:off x="7758093" y="1737361"/>
                <a:ext cx="1738800" cy="1656000"/>
              </a:xfrm>
              <a:prstGeom prst="dodecagon">
                <a:avLst/>
              </a:prstGeom>
              <a:noFill/>
              <a:ln w="6350">
                <a:solidFill>
                  <a:srgbClr val="00582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十二边形 37"/>
              <p:cNvSpPr>
                <a:spLocks noChangeAspect="1"/>
              </p:cNvSpPr>
              <p:nvPr/>
            </p:nvSpPr>
            <p:spPr>
              <a:xfrm>
                <a:off x="7858241" y="1837509"/>
                <a:ext cx="1549802" cy="1476000"/>
              </a:xfrm>
              <a:prstGeom prst="dodecagon">
                <a:avLst/>
              </a:prstGeom>
              <a:noFill/>
              <a:ln w="6350">
                <a:solidFill>
                  <a:srgbClr val="00582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8207865" y="2448085"/>
              <a:ext cx="1332412" cy="120032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cs typeface="+mn-ea"/>
                  <a:sym typeface="+mn-lt"/>
                </a:rPr>
                <a:t>贰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4">
        <p:random/>
      </p:transition>
    </mc:Choice>
    <mc:Fallback xmlns="">
      <p:transition spd="slow" advTm="3504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653753" y="520505"/>
            <a:ext cx="10839552" cy="593656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235347" y="459657"/>
            <a:ext cx="3676363" cy="1294229"/>
            <a:chOff x="4032732" y="-126611"/>
            <a:chExt cx="3676363" cy="129422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32732" y="-126611"/>
              <a:ext cx="1285848" cy="129422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文本框 5"/>
            <p:cNvSpPr txBox="1"/>
            <p:nvPr/>
          </p:nvSpPr>
          <p:spPr>
            <a:xfrm>
              <a:off x="5205048" y="119671"/>
              <a:ext cx="2504047" cy="707886"/>
            </a:xfrm>
            <a:prstGeom prst="rect">
              <a:avLst/>
            </a:prstGeom>
            <a:effectLst>
              <a:outerShdw blurRad="50800" dist="38100" dir="2700000" algn="tl" rotWithShape="0">
                <a:srgbClr val="005828">
                  <a:alpha val="40000"/>
                </a:srgbClr>
              </a:outerShdw>
            </a:effectLst>
          </p:spPr>
          <p:txBody>
            <a:bodyPr vert="horz" wrap="square">
              <a:spAutoFit/>
            </a:bodyPr>
            <a:lstStyle>
              <a:defPPr>
                <a:defRPr lang="zh-CN"/>
              </a:defPPr>
              <a:lvl1pPr algn="ctr">
                <a:defRPr sz="8000" b="1">
                  <a:solidFill>
                    <a:schemeClr val="bg2">
                      <a:lumMod val="10000"/>
                    </a:schemeClr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defRPr>
              </a:lvl1pPr>
            </a:lstStyle>
            <a:p>
              <a:pPr algn="l"/>
              <a:r>
                <a:rPr lang="zh-CN" altLang="en-US" sz="4000" dirty="0">
                  <a:latin typeface="+mn-lt"/>
                  <a:ea typeface="+mn-ea"/>
                  <a:cs typeface="+mn-ea"/>
                  <a:sym typeface="+mn-lt"/>
                </a:rPr>
                <a:t>立夏食俗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238374" y="1937171"/>
            <a:ext cx="2972113" cy="4078896"/>
            <a:chOff x="883285" y="1198568"/>
            <a:chExt cx="3151437" cy="4632455"/>
          </a:xfrm>
        </p:grpSpPr>
        <p:grpSp>
          <p:nvGrpSpPr>
            <p:cNvPr id="2" name="组合 1"/>
            <p:cNvGrpSpPr/>
            <p:nvPr/>
          </p:nvGrpSpPr>
          <p:grpSpPr>
            <a:xfrm>
              <a:off x="883285" y="3653077"/>
              <a:ext cx="3151437" cy="1728755"/>
              <a:chOff x="934830" y="1860369"/>
              <a:chExt cx="3151437" cy="1728755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817272" y="1860369"/>
                <a:ext cx="1356717" cy="4194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cs typeface="+mn-ea"/>
                    <a:sym typeface="+mn-lt"/>
                  </a:rPr>
                  <a:t>吃“立夏馃”</a:t>
                </a: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934830" y="2285973"/>
                <a:ext cx="3151437" cy="13031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zh-CN" altLang="en-US" sz="1200" dirty="0">
                    <a:cs typeface="+mn-ea"/>
                    <a:sym typeface="+mn-lt"/>
                  </a:rPr>
                  <a:t>赣东北有吃“立夏馃”的习惯，就像清明吃艾、端午吃粽子、重阳吃桂花酒一样，从老一辈那儿流传下来。以讨个“春收富实”的年成。</a:t>
                </a:r>
              </a:p>
            </p:txBody>
          </p:sp>
        </p:grp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9483" y="1198568"/>
              <a:ext cx="3090322" cy="22445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矩形 23"/>
            <p:cNvSpPr/>
            <p:nvPr/>
          </p:nvSpPr>
          <p:spPr>
            <a:xfrm>
              <a:off x="929483" y="1198568"/>
              <a:ext cx="3090322" cy="4632455"/>
            </a:xfrm>
            <a:prstGeom prst="rect">
              <a:avLst/>
            </a:prstGeom>
            <a:noFill/>
            <a:ln>
              <a:solidFill>
                <a:srgbClr val="61953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851495" y="1937170"/>
            <a:ext cx="2773195" cy="4198138"/>
            <a:chOff x="4837427" y="1184500"/>
            <a:chExt cx="2771335" cy="4767879"/>
          </a:xfrm>
        </p:grpSpPr>
        <p:grpSp>
          <p:nvGrpSpPr>
            <p:cNvPr id="3" name="组合 2"/>
            <p:cNvGrpSpPr/>
            <p:nvPr/>
          </p:nvGrpSpPr>
          <p:grpSpPr>
            <a:xfrm>
              <a:off x="4880102" y="3598550"/>
              <a:ext cx="2632517" cy="2353829"/>
              <a:chOff x="4528408" y="1291450"/>
              <a:chExt cx="2632517" cy="2353829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5428653" y="1291450"/>
                <a:ext cx="881380" cy="4194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cs typeface="+mn-ea"/>
                    <a:sym typeface="+mn-lt"/>
                  </a:rPr>
                  <a:t>尝三鲜</a:t>
                </a: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4528408" y="1582959"/>
                <a:ext cx="2632517" cy="20623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无锡民间历来有立夏尝三鲜的习俗。三鲜分地三鲜、树三鲜、水三鲜。其中以尝地三鲜最为普遍。</a:t>
                </a:r>
              </a:p>
            </p:txBody>
          </p:sp>
        </p:grpSp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837427" y="1184500"/>
              <a:ext cx="2771335" cy="22445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6" name="矩形 25"/>
            <p:cNvSpPr/>
            <p:nvPr/>
          </p:nvSpPr>
          <p:spPr>
            <a:xfrm>
              <a:off x="4837427" y="1184500"/>
              <a:ext cx="2767222" cy="4632455"/>
            </a:xfrm>
            <a:prstGeom prst="rect">
              <a:avLst/>
            </a:prstGeom>
            <a:noFill/>
            <a:ln>
              <a:solidFill>
                <a:srgbClr val="61953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294877" y="1937170"/>
            <a:ext cx="2635717" cy="4078897"/>
            <a:chOff x="8477760" y="1182089"/>
            <a:chExt cx="2778667" cy="4632455"/>
          </a:xfrm>
        </p:grpSpPr>
        <p:grpSp>
          <p:nvGrpSpPr>
            <p:cNvPr id="4" name="组合 3"/>
            <p:cNvGrpSpPr/>
            <p:nvPr/>
          </p:nvGrpSpPr>
          <p:grpSpPr>
            <a:xfrm>
              <a:off x="8660372" y="3596138"/>
              <a:ext cx="2596055" cy="1979159"/>
              <a:chOff x="8194035" y="1295599"/>
              <a:chExt cx="2596055" cy="1979159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8904637" y="1295599"/>
                <a:ext cx="1174850" cy="4194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b="1" dirty="0">
                    <a:cs typeface="+mn-ea"/>
                    <a:sym typeface="+mn-lt"/>
                  </a:rPr>
                  <a:t>吃乌米饭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8194035" y="1771929"/>
                <a:ext cx="2596055" cy="1502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20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杭州立夏日食乌米饭和乌饭糕。据说能祛风败毒，不会疰夏，防乌蚊子叮咬。</a:t>
                </a:r>
              </a:p>
            </p:txBody>
          </p:sp>
        </p:grp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81874" y="1184500"/>
              <a:ext cx="2774372" cy="22445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8" name="矩形 27"/>
            <p:cNvSpPr/>
            <p:nvPr/>
          </p:nvSpPr>
          <p:spPr>
            <a:xfrm>
              <a:off x="8477760" y="1182089"/>
              <a:ext cx="2778485" cy="4632455"/>
            </a:xfrm>
            <a:prstGeom prst="rect">
              <a:avLst/>
            </a:prstGeom>
            <a:noFill/>
            <a:ln>
              <a:solidFill>
                <a:srgbClr val="61953D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11">
        <p:random/>
      </p:transition>
    </mc:Choice>
    <mc:Fallback xmlns="">
      <p:transition spd="slow" advTm="4411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立夏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r235d4f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1689</Words>
  <Application>Microsoft Office PowerPoint</Application>
  <PresentationFormat>宽屏</PresentationFormat>
  <Paragraphs>154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134</cp:revision>
  <dcterms:created xsi:type="dcterms:W3CDTF">2017-08-25T06:00:00Z</dcterms:created>
  <dcterms:modified xsi:type="dcterms:W3CDTF">2023-05-30T02:19:10Z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2052-11.1.0.8573</vt:lpwstr>
  </property>
</Properties>
</file>