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3" r:id="rId2"/>
    <p:sldMasterId id="2147483677" r:id="rId3"/>
  </p:sldMasterIdLst>
  <p:notesMasterIdLst>
    <p:notesMasterId r:id="rId26"/>
  </p:notesMasterIdLst>
  <p:handoutMasterIdLst>
    <p:handoutMasterId r:id="rId27"/>
  </p:handoutMasterIdLst>
  <p:sldIdLst>
    <p:sldId id="266" r:id="rId4"/>
    <p:sldId id="267" r:id="rId5"/>
    <p:sldId id="287" r:id="rId6"/>
    <p:sldId id="269" r:id="rId7"/>
    <p:sldId id="270" r:id="rId8"/>
    <p:sldId id="271" r:id="rId9"/>
    <p:sldId id="292" r:id="rId10"/>
    <p:sldId id="275" r:id="rId11"/>
    <p:sldId id="272" r:id="rId12"/>
    <p:sldId id="273" r:id="rId13"/>
    <p:sldId id="274" r:id="rId14"/>
    <p:sldId id="293" r:id="rId15"/>
    <p:sldId id="277" r:id="rId16"/>
    <p:sldId id="278" r:id="rId17"/>
    <p:sldId id="279" r:id="rId18"/>
    <p:sldId id="280" r:id="rId19"/>
    <p:sldId id="294" r:id="rId20"/>
    <p:sldId id="282" r:id="rId21"/>
    <p:sldId id="284" r:id="rId22"/>
    <p:sldId id="285" r:id="rId23"/>
    <p:sldId id="295" r:id="rId24"/>
    <p:sldId id="296" r:id="rId25"/>
  </p:sldIdLst>
  <p:sldSz cx="12192000" cy="6858000"/>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6EA"/>
    <a:srgbClr val="AD4439"/>
    <a:srgbClr val="F4D49A"/>
    <a:srgbClr val="F29443"/>
    <a:srgbClr val="A8342B"/>
    <a:srgbClr val="DEEBF7"/>
    <a:srgbClr val="8A3328"/>
    <a:srgbClr val="FFDA67"/>
    <a:srgbClr val="0E2C37"/>
    <a:srgbClr val="047A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2023/5/31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9130854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157360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1801240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35663327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3728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1932206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3372845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2363636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3860797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57866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1482603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26091440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2174377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10210744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24157515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098841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1414104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2725856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2691064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18908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31334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277252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1670206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B003C622-D823-43D4-8CCB-D01BBD668CC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2" y="1123"/>
            <a:ext cx="12188008" cy="685575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34340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91636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94343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5211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685093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90555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26663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93204" y="661085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2211423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592519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626014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BEFCE214-C0A6-4F7B-A5B9-9FBAF321C15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2" y="1123"/>
            <a:ext cx="12188008" cy="6855754"/>
          </a:xfrm>
          <a:prstGeom prst="rect">
            <a:avLst/>
          </a:prstGeom>
        </p:spPr>
      </p:pic>
      <p:pic>
        <p:nvPicPr>
          <p:cNvPr id="3" name="图片 2">
            <a:extLst>
              <a:ext uri="{FF2B5EF4-FFF2-40B4-BE49-F238E27FC236}">
                <a16:creationId xmlns="" xmlns:a16="http://schemas.microsoft.com/office/drawing/2014/main" id="{6730F1B4-6CCE-43AB-9E76-59BAD9C23EB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flipH="1">
            <a:off x="422694" y="92319"/>
            <a:ext cx="1126657" cy="1135291"/>
          </a:xfrm>
          <a:prstGeom prst="rect">
            <a:avLst/>
          </a:prstGeom>
        </p:spPr>
      </p:pic>
      <p:cxnSp>
        <p:nvCxnSpPr>
          <p:cNvPr id="5" name="直接连接符 4">
            <a:extLst>
              <a:ext uri="{FF2B5EF4-FFF2-40B4-BE49-F238E27FC236}">
                <a16:creationId xmlns="" xmlns:a16="http://schemas.microsoft.com/office/drawing/2014/main" id="{CB1EC89F-D7A3-41A5-B73B-8E45F0B51052}"/>
              </a:ext>
            </a:extLst>
          </p:cNvPr>
          <p:cNvCxnSpPr/>
          <p:nvPr userDrawn="1"/>
        </p:nvCxnSpPr>
        <p:spPr>
          <a:xfrm>
            <a:off x="1144241" y="1052736"/>
            <a:ext cx="9903519" cy="2315"/>
          </a:xfrm>
          <a:prstGeom prst="line">
            <a:avLst/>
          </a:prstGeom>
          <a:ln>
            <a:solidFill>
              <a:srgbClr val="F29443"/>
            </a:solidFill>
            <a:prstDash val="dash"/>
          </a:ln>
        </p:spPr>
        <p:style>
          <a:lnRef idx="1">
            <a:schemeClr val="accent1"/>
          </a:lnRef>
          <a:fillRef idx="0">
            <a:schemeClr val="accent1"/>
          </a:fillRef>
          <a:effectRef idx="0">
            <a:schemeClr val="accent1"/>
          </a:effectRef>
          <a:fontRef idx="minor">
            <a:schemeClr val="tx1"/>
          </a:fontRef>
        </p:style>
      </p:cxnSp>
      <p:pic>
        <p:nvPicPr>
          <p:cNvPr id="7" name="图片 6">
            <a:extLst>
              <a:ext uri="{FF2B5EF4-FFF2-40B4-BE49-F238E27FC236}">
                <a16:creationId xmlns="" xmlns:a16="http://schemas.microsoft.com/office/drawing/2014/main" id="{74216D04-B441-4B39-A16B-966B88B0B32D}"/>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5138187"/>
            <a:ext cx="12246635" cy="171981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par>
                                <p:cTn id="12" presetID="16" presetClass="entr" presetSubtype="21"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2023/5/31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32489182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2023/5/31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1440660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8382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94037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5357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85395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719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02871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50022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7772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8245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0604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46941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926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425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18213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04677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45527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7"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15514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2023/5/31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6399407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tiff"/><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tiff"/><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6.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6.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4.jpg"/><Relationship Id="rId5" Type="http://schemas.openxmlformats.org/officeDocument/2006/relationships/image" Target="../media/image33.jpeg"/><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4.tiff"/><Relationship Id="rId7"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tiff"/><Relationship Id="rId9" Type="http://schemas.openxmlformats.org/officeDocument/2006/relationships/image" Target="../media/image11.png"/></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6.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6.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20.png"/><Relationship Id="rId4"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3C933BEC-FD43-4B2E-9585-70C62A66530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032" y="1153656"/>
            <a:ext cx="1163124" cy="3010646"/>
          </a:xfrm>
          <a:prstGeom prst="rect">
            <a:avLst/>
          </a:prstGeom>
        </p:spPr>
      </p:pic>
      <p:pic>
        <p:nvPicPr>
          <p:cNvPr id="6" name="图片 5">
            <a:extLst>
              <a:ext uri="{FF2B5EF4-FFF2-40B4-BE49-F238E27FC236}">
                <a16:creationId xmlns="" xmlns:a16="http://schemas.microsoft.com/office/drawing/2014/main" id="{76CAF176-85C2-4B64-BFC6-20EA82AD5E1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21651"/>
          <a:stretch/>
        </p:blipFill>
        <p:spPr>
          <a:xfrm>
            <a:off x="11395619" y="1188375"/>
            <a:ext cx="972842" cy="3010646"/>
          </a:xfrm>
          <a:prstGeom prst="rect">
            <a:avLst/>
          </a:prstGeom>
        </p:spPr>
      </p:pic>
      <p:pic>
        <p:nvPicPr>
          <p:cNvPr id="8" name="图片 7">
            <a:extLst>
              <a:ext uri="{FF2B5EF4-FFF2-40B4-BE49-F238E27FC236}">
                <a16:creationId xmlns="" xmlns:a16="http://schemas.microsoft.com/office/drawing/2014/main" id="{15DB19F2-9A00-4073-9510-AC12E6D4697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032" y="4199021"/>
            <a:ext cx="12260178" cy="2649463"/>
          </a:xfrm>
          <a:prstGeom prst="rect">
            <a:avLst/>
          </a:prstGeom>
        </p:spPr>
      </p:pic>
      <p:pic>
        <p:nvPicPr>
          <p:cNvPr id="12" name="图片 11">
            <a:extLst>
              <a:ext uri="{FF2B5EF4-FFF2-40B4-BE49-F238E27FC236}">
                <a16:creationId xmlns="" xmlns:a16="http://schemas.microsoft.com/office/drawing/2014/main" id="{14551595-F19C-4E35-AFCA-E998543244C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668345" y="4199021"/>
            <a:ext cx="3041576" cy="1143001"/>
          </a:xfrm>
          <a:prstGeom prst="rect">
            <a:avLst/>
          </a:prstGeom>
        </p:spPr>
      </p:pic>
      <p:pic>
        <p:nvPicPr>
          <p:cNvPr id="18" name="图片 17">
            <a:extLst>
              <a:ext uri="{FF2B5EF4-FFF2-40B4-BE49-F238E27FC236}">
                <a16:creationId xmlns="" xmlns:a16="http://schemas.microsoft.com/office/drawing/2014/main" id="{77BD55BA-3E0B-4C5D-A525-30453A503111}"/>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406518" y="9516"/>
            <a:ext cx="7471206" cy="4475806"/>
          </a:xfrm>
          <a:prstGeom prst="rect">
            <a:avLst/>
          </a:prstGeom>
        </p:spPr>
      </p:pic>
      <p:pic>
        <p:nvPicPr>
          <p:cNvPr id="9" name="图片 8">
            <a:extLst>
              <a:ext uri="{FF2B5EF4-FFF2-40B4-BE49-F238E27FC236}">
                <a16:creationId xmlns="" xmlns:a16="http://schemas.microsoft.com/office/drawing/2014/main" id="{24A08C60-B1C5-4A6A-BB30-E78516950DA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03254" y="-9484"/>
            <a:ext cx="2954107" cy="1128421"/>
          </a:xfrm>
          <a:prstGeom prst="rect">
            <a:avLst/>
          </a:prstGeom>
        </p:spPr>
      </p:pic>
      <p:pic>
        <p:nvPicPr>
          <p:cNvPr id="11" name="图片 10">
            <a:extLst>
              <a:ext uri="{FF2B5EF4-FFF2-40B4-BE49-F238E27FC236}">
                <a16:creationId xmlns="" xmlns:a16="http://schemas.microsoft.com/office/drawing/2014/main" id="{A25DDE4B-476D-4042-B627-8828B9F912AE}"/>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973596" y="554726"/>
            <a:ext cx="2031068" cy="1526623"/>
          </a:xfrm>
          <a:prstGeom prst="rect">
            <a:avLst/>
          </a:prstGeom>
        </p:spPr>
      </p:pic>
      <p:pic>
        <p:nvPicPr>
          <p:cNvPr id="13" name="图片 12">
            <a:extLst>
              <a:ext uri="{FF2B5EF4-FFF2-40B4-BE49-F238E27FC236}">
                <a16:creationId xmlns="" xmlns:a16="http://schemas.microsoft.com/office/drawing/2014/main" id="{EC099F03-D3D3-49CD-BAAC-55C98A556924}"/>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9333839" y="1798848"/>
            <a:ext cx="2377440" cy="1872343"/>
          </a:xfrm>
          <a:prstGeom prst="rect">
            <a:avLst/>
          </a:prstGeom>
        </p:spPr>
      </p:pic>
    </p:spTree>
    <p:extLst>
      <p:ext uri="{BB962C8B-B14F-4D97-AF65-F5344CB8AC3E}">
        <p14:creationId xmlns:p14="http://schemas.microsoft.com/office/powerpoint/2010/main" val="92182033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 presetClass="entr" presetSubtype="12" fill="hold" nodeType="withEffect">
                                  <p:stCondLst>
                                    <p:cond delay="50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0-#ppt_w/2"/>
                                          </p:val>
                                        </p:tav>
                                        <p:tav tm="100000">
                                          <p:val>
                                            <p:strVal val="#ppt_x"/>
                                          </p:val>
                                        </p:tav>
                                      </p:tavLst>
                                    </p:anim>
                                    <p:anim calcmode="lin" valueType="num">
                                      <p:cBhvr additive="base">
                                        <p:cTn id="13" dur="1000" fill="hold"/>
                                        <p:tgtEl>
                                          <p:spTgt spid="13"/>
                                        </p:tgtEl>
                                        <p:attrNameLst>
                                          <p:attrName>ppt_y</p:attrName>
                                        </p:attrNameLst>
                                      </p:cBhvr>
                                      <p:tavLst>
                                        <p:tav tm="0">
                                          <p:val>
                                            <p:strVal val="1+#ppt_h/2"/>
                                          </p:val>
                                        </p:tav>
                                        <p:tav tm="100000">
                                          <p:val>
                                            <p:strVal val="#ppt_y"/>
                                          </p:val>
                                        </p:tav>
                                      </p:tavLst>
                                    </p:anim>
                                  </p:childTnLst>
                                </p:cTn>
                              </p:par>
                              <p:par>
                                <p:cTn id="14" presetID="31" presetClass="entr" presetSubtype="0" fill="hold" nodeType="withEffect">
                                  <p:stCondLst>
                                    <p:cond delay="750"/>
                                  </p:stCondLst>
                                  <p:childTnLst>
                                    <p:set>
                                      <p:cBhvr>
                                        <p:cTn id="15" dur="1" fill="hold">
                                          <p:stCondLst>
                                            <p:cond delay="0"/>
                                          </p:stCondLst>
                                        </p:cTn>
                                        <p:tgtEl>
                                          <p:spTgt spid="18"/>
                                        </p:tgtEl>
                                        <p:attrNameLst>
                                          <p:attrName>style.visibility</p:attrName>
                                        </p:attrNameLst>
                                      </p:cBhvr>
                                      <p:to>
                                        <p:strVal val="visible"/>
                                      </p:to>
                                    </p:set>
                                    <p:anim calcmode="lin" valueType="num">
                                      <p:cBhvr>
                                        <p:cTn id="16" dur="1000" fill="hold"/>
                                        <p:tgtEl>
                                          <p:spTgt spid="18"/>
                                        </p:tgtEl>
                                        <p:attrNameLst>
                                          <p:attrName>ppt_w</p:attrName>
                                        </p:attrNameLst>
                                      </p:cBhvr>
                                      <p:tavLst>
                                        <p:tav tm="0">
                                          <p:val>
                                            <p:fltVal val="0"/>
                                          </p:val>
                                        </p:tav>
                                        <p:tav tm="100000">
                                          <p:val>
                                            <p:strVal val="#ppt_w"/>
                                          </p:val>
                                        </p:tav>
                                      </p:tavLst>
                                    </p:anim>
                                    <p:anim calcmode="lin" valueType="num">
                                      <p:cBhvr>
                                        <p:cTn id="17" dur="1000" fill="hold"/>
                                        <p:tgtEl>
                                          <p:spTgt spid="18"/>
                                        </p:tgtEl>
                                        <p:attrNameLst>
                                          <p:attrName>ppt_h</p:attrName>
                                        </p:attrNameLst>
                                      </p:cBhvr>
                                      <p:tavLst>
                                        <p:tav tm="0">
                                          <p:val>
                                            <p:fltVal val="0"/>
                                          </p:val>
                                        </p:tav>
                                        <p:tav tm="100000">
                                          <p:val>
                                            <p:strVal val="#ppt_h"/>
                                          </p:val>
                                        </p:tav>
                                      </p:tavLst>
                                    </p:anim>
                                    <p:anim calcmode="lin" valueType="num">
                                      <p:cBhvr>
                                        <p:cTn id="18" dur="1000" fill="hold"/>
                                        <p:tgtEl>
                                          <p:spTgt spid="18"/>
                                        </p:tgtEl>
                                        <p:attrNameLst>
                                          <p:attrName>style.rotation</p:attrName>
                                        </p:attrNameLst>
                                      </p:cBhvr>
                                      <p:tavLst>
                                        <p:tav tm="0">
                                          <p:val>
                                            <p:fltVal val="90"/>
                                          </p:val>
                                        </p:tav>
                                        <p:tav tm="100000">
                                          <p:val>
                                            <p:fltVal val="0"/>
                                          </p:val>
                                        </p:tav>
                                      </p:tavLst>
                                    </p:anim>
                                    <p:animEffect transition="in" filter="fade">
                                      <p:cBhvr>
                                        <p:cTn id="19" dur="1000"/>
                                        <p:tgtEl>
                                          <p:spTgt spid="18"/>
                                        </p:tgtEl>
                                      </p:cBhvr>
                                    </p:animEffect>
                                  </p:childTnLst>
                                </p:cTn>
                              </p:par>
                              <p:par>
                                <p:cTn id="20" presetID="10" presetClass="entr" presetSubtype="0" fill="hold" nodeType="withEffect">
                                  <p:stCondLst>
                                    <p:cond delay="10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nodeType="withEffect">
                                  <p:stCondLst>
                                    <p:cond delay="10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6" presetClass="entr" presetSubtype="21" fill="hold" nodeType="withEffect">
                                  <p:stCondLst>
                                    <p:cond delay="1250"/>
                                  </p:stCondLst>
                                  <p:childTnLst>
                                    <p:set>
                                      <p:cBhvr>
                                        <p:cTn id="27" dur="1" fill="hold">
                                          <p:stCondLst>
                                            <p:cond delay="0"/>
                                          </p:stCondLst>
                                        </p:cTn>
                                        <p:tgtEl>
                                          <p:spTgt spid="12"/>
                                        </p:tgtEl>
                                        <p:attrNameLst>
                                          <p:attrName>style.visibility</p:attrName>
                                        </p:attrNameLst>
                                      </p:cBhvr>
                                      <p:to>
                                        <p:strVal val="visible"/>
                                      </p:to>
                                    </p:set>
                                    <p:animEffect transition="in" filter="barn(inVertical)">
                                      <p:cBhvr>
                                        <p:cTn id="28" dur="500"/>
                                        <p:tgtEl>
                                          <p:spTgt spid="12"/>
                                        </p:tgtEl>
                                      </p:cBhvr>
                                    </p:animEffect>
                                  </p:childTnLst>
                                </p:cTn>
                              </p:par>
                              <p:par>
                                <p:cTn id="29" presetID="10" presetClass="entr" presetSubtype="0" fill="hold" nodeType="withEffect">
                                  <p:stCondLst>
                                    <p:cond delay="1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nodeType="withEffect">
                                  <p:stCondLst>
                                    <p:cond delay="125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 xmlns:a16="http://schemas.microsoft.com/office/drawing/2014/main" id="{79F2EF6D-2706-48BA-A65E-0AA0E099F442}"/>
              </a:ext>
            </a:extLst>
          </p:cNvPr>
          <p:cNvSpPr/>
          <p:nvPr/>
        </p:nvSpPr>
        <p:spPr>
          <a:xfrm>
            <a:off x="8814803" y="2378465"/>
            <a:ext cx="2517100" cy="2407831"/>
          </a:xfrm>
          <a:prstGeom prst="rect">
            <a:avLst/>
          </a:prstGeom>
          <a:solidFill>
            <a:srgbClr val="A8342B"/>
          </a:solidFill>
          <a:ln w="6350" cap="flat" cmpd="sng" algn="ctr">
            <a:solidFill>
              <a:srgbClr val="F29443"/>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7" name="矩形 6">
            <a:extLst>
              <a:ext uri="{FF2B5EF4-FFF2-40B4-BE49-F238E27FC236}">
                <a16:creationId xmlns="" xmlns:a16="http://schemas.microsoft.com/office/drawing/2014/main" id="{DD29C7DD-A368-40FC-AB91-47BFB9A8863A}"/>
              </a:ext>
            </a:extLst>
          </p:cNvPr>
          <p:cNvSpPr/>
          <p:nvPr/>
        </p:nvSpPr>
        <p:spPr>
          <a:xfrm>
            <a:off x="5795797" y="2378465"/>
            <a:ext cx="2517100" cy="2407831"/>
          </a:xfrm>
          <a:prstGeom prst="rect">
            <a:avLst/>
          </a:prstGeom>
          <a:solidFill>
            <a:srgbClr val="F29443"/>
          </a:solidFill>
          <a:ln w="6350" cap="flat" cmpd="sng" algn="ctr">
            <a:solidFill>
              <a:srgbClr val="F29443"/>
            </a:solid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2" name="文本框 3">
            <a:extLst>
              <a:ext uri="{FF2B5EF4-FFF2-40B4-BE49-F238E27FC236}">
                <a16:creationId xmlns="" xmlns:a16="http://schemas.microsoft.com/office/drawing/2014/main" id="{96E9A420-2809-4BA5-86C3-F19A5453832D}"/>
              </a:ext>
            </a:extLst>
          </p:cNvPr>
          <p:cNvSpPr txBox="1">
            <a:spLocks noChangeArrowheads="1"/>
          </p:cNvSpPr>
          <p:nvPr/>
        </p:nvSpPr>
        <p:spPr bwMode="auto">
          <a:xfrm>
            <a:off x="1774073" y="498223"/>
            <a:ext cx="315663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爱岗敬业 争创一流</a:t>
            </a:r>
          </a:p>
        </p:txBody>
      </p:sp>
      <p:pic>
        <p:nvPicPr>
          <p:cNvPr id="5" name="图片 4">
            <a:extLst>
              <a:ext uri="{FF2B5EF4-FFF2-40B4-BE49-F238E27FC236}">
                <a16:creationId xmlns="" xmlns:a16="http://schemas.microsoft.com/office/drawing/2014/main" id="{F3D6194B-B38D-41CA-B8C8-1A04B2C596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5797" y="1916801"/>
            <a:ext cx="2517100" cy="2869495"/>
          </a:xfrm>
          <a:prstGeom prst="rect">
            <a:avLst/>
          </a:prstGeom>
        </p:spPr>
      </p:pic>
      <p:sp>
        <p:nvSpPr>
          <p:cNvPr id="6" name="矩形 5">
            <a:extLst>
              <a:ext uri="{FF2B5EF4-FFF2-40B4-BE49-F238E27FC236}">
                <a16:creationId xmlns="" xmlns:a16="http://schemas.microsoft.com/office/drawing/2014/main" id="{647ED7EA-5F3F-4A71-BC55-22FBF077946B}"/>
              </a:ext>
            </a:extLst>
          </p:cNvPr>
          <p:cNvSpPr/>
          <p:nvPr/>
        </p:nvSpPr>
        <p:spPr>
          <a:xfrm>
            <a:off x="851904" y="2378465"/>
            <a:ext cx="4441987" cy="2462204"/>
          </a:xfrm>
          <a:prstGeom prst="rect">
            <a:avLst/>
          </a:prstGeom>
          <a:noFill/>
          <a:ln w="9525">
            <a:solidFill>
              <a:srgbClr val="F29443"/>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lIns="91431" tIns="45716" rIns="91431" bIns="45716">
            <a:spAutoFit/>
          </a:bodyPr>
          <a:lstStyle/>
          <a:p>
            <a:pPr defTabSz="1219170">
              <a:lnSpc>
                <a:spcPct val="150000"/>
              </a:lnSpc>
              <a:spcBef>
                <a:spcPct val="20000"/>
              </a:spcBef>
            </a:pPr>
            <a:r>
              <a:rPr lang="zh-CN" altLang="en-US" sz="2000" dirty="0">
                <a:solidFill>
                  <a:srgbClr val="8A3328"/>
                </a:solidFill>
                <a:cs typeface="+mn-ea"/>
                <a:sym typeface="+mn-lt"/>
              </a:rPr>
              <a:t>把蓝图变为现实，将革命进行到底，无不呼唤不驰于空想、不骛于虚声的奋斗精神</a:t>
            </a:r>
            <a:r>
              <a:rPr lang="en-US" altLang="zh-CN" sz="2000" dirty="0">
                <a:solidFill>
                  <a:srgbClr val="8A3328"/>
                </a:solidFill>
                <a:cs typeface="+mn-ea"/>
                <a:sym typeface="+mn-lt"/>
              </a:rPr>
              <a:t>,</a:t>
            </a:r>
            <a:r>
              <a:rPr lang="zh-CN" altLang="en-US" sz="2000" dirty="0">
                <a:solidFill>
                  <a:srgbClr val="8A3328"/>
                </a:solidFill>
                <a:cs typeface="+mn-ea"/>
                <a:sym typeface="+mn-lt"/>
              </a:rPr>
              <a:t>无不需要一步一个脚印踏踏实实干好工作。</a:t>
            </a:r>
          </a:p>
          <a:p>
            <a:pPr defTabSz="1219170">
              <a:lnSpc>
                <a:spcPct val="150000"/>
              </a:lnSpc>
              <a:spcBef>
                <a:spcPct val="20000"/>
              </a:spcBef>
            </a:pPr>
            <a:endParaRPr lang="zh-CN" altLang="en-US" sz="2000" dirty="0">
              <a:solidFill>
                <a:srgbClr val="8A3328"/>
              </a:solidFill>
              <a:cs typeface="+mn-ea"/>
              <a:sym typeface="+mn-lt"/>
            </a:endParaRPr>
          </a:p>
        </p:txBody>
      </p:sp>
      <p:pic>
        <p:nvPicPr>
          <p:cNvPr id="8" name="图片 7">
            <a:extLst>
              <a:ext uri="{FF2B5EF4-FFF2-40B4-BE49-F238E27FC236}">
                <a16:creationId xmlns="" xmlns:a16="http://schemas.microsoft.com/office/drawing/2014/main" id="{EBDB6ADB-76A7-450C-92C6-F3ED31DDCE9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814803" y="2553727"/>
            <a:ext cx="2517100" cy="2232569"/>
          </a:xfrm>
          <a:prstGeom prst="rect">
            <a:avLst/>
          </a:prstGeom>
        </p:spPr>
      </p:pic>
      <p:sp>
        <p:nvSpPr>
          <p:cNvPr id="11" name="TextBox 10"/>
          <p:cNvSpPr txBox="1"/>
          <p:nvPr/>
        </p:nvSpPr>
        <p:spPr>
          <a:xfrm>
            <a:off x="2911004" y="669975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 </a:t>
            </a:r>
            <a:r>
              <a:rPr kumimoji="0" lang="en-US" altLang="zh-CN" sz="100" b="0" i="0" u="none" strike="noStrike" kern="0" cap="none" spc="0" normalizeH="0" baseline="0" noProof="0" dirty="0" smtClean="0">
                <a:ln>
                  <a:noFill/>
                </a:ln>
                <a:solidFill>
                  <a:schemeClr val="bg2"/>
                </a:solidFill>
                <a:effectLst/>
                <a:uLnTx/>
                <a:uFillTx/>
              </a:rPr>
              <a:t>http://</a:t>
            </a:r>
            <a:r>
              <a:rPr kumimoji="0" lang="en-US" altLang="zh-CN" sz="100" b="0" i="0" u="none" strike="noStrike" kern="0" cap="none" spc="0" normalizeH="0" baseline="0" noProof="0" dirty="0" smtClean="0">
                <a:ln>
                  <a:noFill/>
                </a:ln>
                <a:solidFill>
                  <a:schemeClr val="bg2"/>
                </a:solidFill>
                <a:effectLst/>
                <a:uLnTx/>
                <a:uFillTx/>
              </a:rPr>
              <a:t>www.ypppt.com/jieri</a:t>
            </a:r>
            <a:r>
              <a:rPr kumimoji="0" lang="en-US" altLang="zh-CN" sz="100" b="0" i="0" u="none" strike="noStrike" kern="0" cap="none" spc="0" normalizeH="0" baseline="0" noProof="0" dirty="0" smtClean="0">
                <a:ln>
                  <a:noFill/>
                </a:ln>
                <a:solidFill>
                  <a:schemeClr val="bg2"/>
                </a:solidFill>
                <a:effectLst/>
                <a:uLnTx/>
                <a:uFillTx/>
              </a:rPr>
              <a:t>/</a:t>
            </a:r>
          </a:p>
        </p:txBody>
      </p:sp>
    </p:spTree>
    <p:extLst>
      <p:ext uri="{BB962C8B-B14F-4D97-AF65-F5344CB8AC3E}">
        <p14:creationId xmlns:p14="http://schemas.microsoft.com/office/powerpoint/2010/main" val="228699679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par>
                                <p:cTn id="18" presetID="23" presetClass="entr" presetSubtype="52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 calcmode="lin" valueType="num">
                                      <p:cBhvr>
                                        <p:cTn id="22" dur="500" fill="hold"/>
                                        <p:tgtEl>
                                          <p:spTgt spid="7"/>
                                        </p:tgtEl>
                                        <p:attrNameLst>
                                          <p:attrName>ppt_x</p:attrName>
                                        </p:attrNameLst>
                                      </p:cBhvr>
                                      <p:tavLst>
                                        <p:tav tm="0">
                                          <p:val>
                                            <p:fltVal val="0.5"/>
                                          </p:val>
                                        </p:tav>
                                        <p:tav tm="100000">
                                          <p:val>
                                            <p:strVal val="#ppt_x"/>
                                          </p:val>
                                        </p:tav>
                                      </p:tavLst>
                                    </p:anim>
                                    <p:anim calcmode="lin" valueType="num">
                                      <p:cBhvr>
                                        <p:cTn id="23" dur="500" fill="hold"/>
                                        <p:tgtEl>
                                          <p:spTgt spid="7"/>
                                        </p:tgtEl>
                                        <p:attrNameLst>
                                          <p:attrName>ppt_y</p:attrName>
                                        </p:attrNameLst>
                                      </p:cBhvr>
                                      <p:tavLst>
                                        <p:tav tm="0">
                                          <p:val>
                                            <p:fltVal val="0.5"/>
                                          </p:val>
                                        </p:tav>
                                        <p:tav tm="100000">
                                          <p:val>
                                            <p:strVal val="#ppt_y"/>
                                          </p:val>
                                        </p:tav>
                                      </p:tavLst>
                                    </p:anim>
                                  </p:childTnLst>
                                </p:cTn>
                              </p:par>
                              <p:par>
                                <p:cTn id="24" presetID="49" presetClass="entr" presetSubtype="0" decel="100000" fill="hold" grpId="1"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 calcmode="lin" valueType="num">
                                      <p:cBhvr>
                                        <p:cTn id="28" dur="500" fill="hold"/>
                                        <p:tgtEl>
                                          <p:spTgt spid="7"/>
                                        </p:tgtEl>
                                        <p:attrNameLst>
                                          <p:attrName>style.rotation</p:attrName>
                                        </p:attrNameLst>
                                      </p:cBhvr>
                                      <p:tavLst>
                                        <p:tav tm="0">
                                          <p:val>
                                            <p:fltVal val="360"/>
                                          </p:val>
                                        </p:tav>
                                        <p:tav tm="100000">
                                          <p:val>
                                            <p:fltVal val="0"/>
                                          </p:val>
                                        </p:tav>
                                      </p:tavLst>
                                    </p:anim>
                                    <p:animEffect transition="in" filter="fade">
                                      <p:cBhvr>
                                        <p:cTn id="29" dur="500"/>
                                        <p:tgtEl>
                                          <p:spTgt spid="7"/>
                                        </p:tgtEl>
                                      </p:cBhvr>
                                    </p:animEffect>
                                  </p:childTnLst>
                                </p:cTn>
                              </p:par>
                              <p:par>
                                <p:cTn id="30" presetID="42" presetClass="entr" presetSubtype="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 calcmode="lin" valueType="num">
                                      <p:cBhvr>
                                        <p:cTn id="39" dur="500" fill="hold"/>
                                        <p:tgtEl>
                                          <p:spTgt spid="9"/>
                                        </p:tgtEl>
                                        <p:attrNameLst>
                                          <p:attrName>ppt_x</p:attrName>
                                        </p:attrNameLst>
                                      </p:cBhvr>
                                      <p:tavLst>
                                        <p:tav tm="0">
                                          <p:val>
                                            <p:fltVal val="0.5"/>
                                          </p:val>
                                        </p:tav>
                                        <p:tav tm="100000">
                                          <p:val>
                                            <p:strVal val="#ppt_x"/>
                                          </p:val>
                                        </p:tav>
                                      </p:tavLst>
                                    </p:anim>
                                    <p:anim calcmode="lin" valueType="num">
                                      <p:cBhvr>
                                        <p:cTn id="40" dur="500" fill="hold"/>
                                        <p:tgtEl>
                                          <p:spTgt spid="9"/>
                                        </p:tgtEl>
                                        <p:attrNameLst>
                                          <p:attrName>ppt_y</p:attrName>
                                        </p:attrNameLst>
                                      </p:cBhvr>
                                      <p:tavLst>
                                        <p:tav tm="0">
                                          <p:val>
                                            <p:fltVal val="0.5"/>
                                          </p:val>
                                        </p:tav>
                                        <p:tav tm="100000">
                                          <p:val>
                                            <p:strVal val="#ppt_y"/>
                                          </p:val>
                                        </p:tav>
                                      </p:tavLst>
                                    </p:anim>
                                  </p:childTnLst>
                                </p:cTn>
                              </p:par>
                              <p:par>
                                <p:cTn id="41" presetID="49" presetClass="entr" presetSubtype="0" decel="100000" fill="hold" grpId="1"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 calcmode="lin" valueType="num">
                                      <p:cBhvr>
                                        <p:cTn id="45" dur="500" fill="hold"/>
                                        <p:tgtEl>
                                          <p:spTgt spid="9"/>
                                        </p:tgtEl>
                                        <p:attrNameLst>
                                          <p:attrName>style.rotation</p:attrName>
                                        </p:attrNameLst>
                                      </p:cBhvr>
                                      <p:tavLst>
                                        <p:tav tm="0">
                                          <p:val>
                                            <p:fltVal val="360"/>
                                          </p:val>
                                        </p:tav>
                                        <p:tav tm="100000">
                                          <p:val>
                                            <p:fltVal val="0"/>
                                          </p:val>
                                        </p:tav>
                                      </p:tavLst>
                                    </p:anim>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7" grpId="0" animBg="1"/>
      <p:bldP spid="7" grpId="1" animBg="1"/>
      <p:bldP spid="2"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F4A7177A-5CAD-49D1-8C54-0D7E70DECD9E}"/>
              </a:ext>
            </a:extLst>
          </p:cNvPr>
          <p:cNvSpPr txBox="1">
            <a:spLocks noChangeArrowheads="1"/>
          </p:cNvSpPr>
          <p:nvPr/>
        </p:nvSpPr>
        <p:spPr bwMode="auto">
          <a:xfrm>
            <a:off x="1701884" y="474159"/>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为复兴中国梦而奋斗</a:t>
            </a:r>
          </a:p>
        </p:txBody>
      </p:sp>
      <p:pic>
        <p:nvPicPr>
          <p:cNvPr id="7" name="图片 6">
            <a:extLst>
              <a:ext uri="{FF2B5EF4-FFF2-40B4-BE49-F238E27FC236}">
                <a16:creationId xmlns="" xmlns:a16="http://schemas.microsoft.com/office/drawing/2014/main" id="{AB2E67A9-2F2B-4594-8342-FA0E0379CC9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11254" y="457966"/>
            <a:ext cx="6380746" cy="6400034"/>
          </a:xfrm>
          <a:prstGeom prst="rect">
            <a:avLst/>
          </a:prstGeom>
        </p:spPr>
      </p:pic>
      <p:sp>
        <p:nvSpPr>
          <p:cNvPr id="8" name="矩形 7">
            <a:extLst>
              <a:ext uri="{FF2B5EF4-FFF2-40B4-BE49-F238E27FC236}">
                <a16:creationId xmlns="" xmlns:a16="http://schemas.microsoft.com/office/drawing/2014/main" id="{DA94BD51-597B-4405-8412-C8178A37544D}"/>
              </a:ext>
            </a:extLst>
          </p:cNvPr>
          <p:cNvSpPr/>
          <p:nvPr/>
        </p:nvSpPr>
        <p:spPr>
          <a:xfrm>
            <a:off x="1473284" y="2223235"/>
            <a:ext cx="4899546" cy="292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1219170">
              <a:lnSpc>
                <a:spcPct val="150000"/>
              </a:lnSpc>
              <a:spcBef>
                <a:spcPct val="20000"/>
              </a:spcBef>
            </a:pPr>
            <a:r>
              <a:rPr lang="zh-CN" altLang="en-US" sz="2000" dirty="0">
                <a:solidFill>
                  <a:srgbClr val="8A3328"/>
                </a:solidFill>
                <a:cs typeface="+mn-ea"/>
                <a:sym typeface="+mn-lt"/>
              </a:rPr>
              <a:t>中华民族伟大复兴的中国梦</a:t>
            </a:r>
            <a:r>
              <a:rPr lang="en-US" altLang="zh-CN" sz="2000" dirty="0">
                <a:solidFill>
                  <a:srgbClr val="8A3328"/>
                </a:solidFill>
                <a:cs typeface="+mn-ea"/>
                <a:sym typeface="+mn-lt"/>
              </a:rPr>
              <a:t>,</a:t>
            </a:r>
            <a:r>
              <a:rPr lang="zh-CN" altLang="en-US" sz="2000" dirty="0">
                <a:solidFill>
                  <a:srgbClr val="8A3328"/>
                </a:solidFill>
                <a:cs typeface="+mn-ea"/>
                <a:sym typeface="+mn-lt"/>
              </a:rPr>
              <a:t>需要一步一个脚印、一代接着一代人去实现。行百里者半九十。中华民族伟大复兴</a:t>
            </a:r>
            <a:r>
              <a:rPr lang="en-US" altLang="zh-CN" sz="2000" dirty="0">
                <a:solidFill>
                  <a:srgbClr val="8A3328"/>
                </a:solidFill>
                <a:cs typeface="+mn-ea"/>
                <a:sym typeface="+mn-lt"/>
              </a:rPr>
              <a:t>,</a:t>
            </a:r>
            <a:r>
              <a:rPr lang="zh-CN" altLang="en-US" sz="2000" dirty="0">
                <a:solidFill>
                  <a:srgbClr val="8A3328"/>
                </a:solidFill>
                <a:cs typeface="+mn-ea"/>
                <a:sym typeface="+mn-lt"/>
              </a:rPr>
              <a:t>绝不是轻轻松松、敲锣打鼓就能实现的。必须准备付出更为艰巨、更为艰苦的努力。</a:t>
            </a:r>
          </a:p>
          <a:p>
            <a:pPr defTabSz="1219170">
              <a:lnSpc>
                <a:spcPct val="150000"/>
              </a:lnSpc>
              <a:spcBef>
                <a:spcPct val="20000"/>
              </a:spcBef>
            </a:pPr>
            <a:endParaRPr lang="zh-CN" altLang="en-US" sz="2000" dirty="0">
              <a:solidFill>
                <a:srgbClr val="8A3328"/>
              </a:solidFill>
              <a:cs typeface="+mn-ea"/>
              <a:sym typeface="+mn-lt"/>
            </a:endParaRPr>
          </a:p>
        </p:txBody>
      </p:sp>
    </p:spTree>
    <p:extLst>
      <p:ext uri="{BB962C8B-B14F-4D97-AF65-F5344CB8AC3E}">
        <p14:creationId xmlns:p14="http://schemas.microsoft.com/office/powerpoint/2010/main" val="107415053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 xmlns:a16="http://schemas.microsoft.com/office/drawing/2014/main" id="{023A8062-6584-4FDA-BCF8-1C4EE9FBDA6D}"/>
              </a:ext>
            </a:extLst>
          </p:cNvPr>
          <p:cNvSpPr txBox="1">
            <a:spLocks noChangeArrowheads="1"/>
          </p:cNvSpPr>
          <p:nvPr/>
        </p:nvSpPr>
        <p:spPr bwMode="auto">
          <a:xfrm>
            <a:off x="2743248" y="3486861"/>
            <a:ext cx="7301234" cy="707886"/>
          </a:xfrm>
          <a:prstGeom prst="rect">
            <a:avLst/>
          </a:prstGeom>
          <a:noFill/>
          <a:ln w="9525">
            <a:noFill/>
            <a:miter lim="800000"/>
          </a:ln>
        </p:spPr>
        <p:txBody>
          <a:bodyPr vert="horz" wrap="square">
            <a:spAutoFit/>
          </a:bodyPr>
          <a:lstStyle/>
          <a:p>
            <a:pPr lvl="0" algn="ctr" defTabSz="1218565"/>
            <a:r>
              <a:rPr lang="zh-CN" altLang="en-US" sz="4000" b="1" spc="300" dirty="0">
                <a:solidFill>
                  <a:srgbClr val="8A3328"/>
                </a:solidFill>
                <a:cs typeface="+mn-ea"/>
                <a:sym typeface="+mn-lt"/>
              </a:rPr>
              <a:t>弘扬劳动精神 为新时代讴歌</a:t>
            </a:r>
          </a:p>
        </p:txBody>
      </p:sp>
      <p:grpSp>
        <p:nvGrpSpPr>
          <p:cNvPr id="8" name="组合 7">
            <a:extLst>
              <a:ext uri="{FF2B5EF4-FFF2-40B4-BE49-F238E27FC236}">
                <a16:creationId xmlns="" xmlns:a16="http://schemas.microsoft.com/office/drawing/2014/main" id="{90CD67AD-250E-47F4-9E61-CF9DFD0E1E27}"/>
              </a:ext>
            </a:extLst>
          </p:cNvPr>
          <p:cNvGrpSpPr/>
          <p:nvPr/>
        </p:nvGrpSpPr>
        <p:grpSpPr>
          <a:xfrm>
            <a:off x="5164211" y="1537237"/>
            <a:ext cx="2459312" cy="1806332"/>
            <a:chOff x="1781356" y="1882626"/>
            <a:chExt cx="1722356" cy="1265048"/>
          </a:xfrm>
        </p:grpSpPr>
        <p:pic>
          <p:nvPicPr>
            <p:cNvPr id="9" name="图片 8">
              <a:extLst>
                <a:ext uri="{FF2B5EF4-FFF2-40B4-BE49-F238E27FC236}">
                  <a16:creationId xmlns="" xmlns:a16="http://schemas.microsoft.com/office/drawing/2014/main" id="{0209B493-2ABD-4FE2-9966-448A2458A1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1356" y="1882626"/>
              <a:ext cx="1722356" cy="1265048"/>
            </a:xfrm>
            <a:prstGeom prst="rect">
              <a:avLst/>
            </a:prstGeom>
          </p:spPr>
        </p:pic>
        <p:sp>
          <p:nvSpPr>
            <p:cNvPr id="11" name="TextBox 5">
              <a:extLst>
                <a:ext uri="{FF2B5EF4-FFF2-40B4-BE49-F238E27FC236}">
                  <a16:creationId xmlns="" xmlns:a16="http://schemas.microsoft.com/office/drawing/2014/main" id="{BCF0FEBC-D958-45FA-8417-19F959C59030}"/>
                </a:ext>
              </a:extLst>
            </p:cNvPr>
            <p:cNvSpPr txBox="1">
              <a:spLocks noChangeArrowheads="1"/>
            </p:cNvSpPr>
            <p:nvPr/>
          </p:nvSpPr>
          <p:spPr bwMode="auto">
            <a:xfrm>
              <a:off x="2254545" y="2013896"/>
              <a:ext cx="775975" cy="840639"/>
            </a:xfrm>
            <a:prstGeom prst="rect">
              <a:avLst/>
            </a:prstGeom>
            <a:noFill/>
            <a:ln w="9525">
              <a:noFill/>
              <a:miter lim="800000"/>
            </a:ln>
          </p:spPr>
          <p:txBody>
            <a:bodyPr vert="horz" wrap="none">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CC9900">
                      <a:lumMod val="60000"/>
                      <a:lumOff val="40000"/>
                    </a:srgbClr>
                  </a:solidFill>
                  <a:effectLst/>
                  <a:uLnTx/>
                  <a:uFillTx/>
                  <a:cs typeface="+mn-ea"/>
                  <a:sym typeface="+mn-lt"/>
                </a:rPr>
                <a:t>叁</a:t>
              </a:r>
            </a:p>
          </p:txBody>
        </p:sp>
      </p:grpSp>
      <p:pic>
        <p:nvPicPr>
          <p:cNvPr id="13" name="图片 12">
            <a:extLst>
              <a:ext uri="{FF2B5EF4-FFF2-40B4-BE49-F238E27FC236}">
                <a16:creationId xmlns="" xmlns:a16="http://schemas.microsoft.com/office/drawing/2014/main" id="{6EC8B526-A817-4BD5-BC1B-2479482B768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032" y="4199021"/>
            <a:ext cx="12260178" cy="2649463"/>
          </a:xfrm>
          <a:prstGeom prst="rect">
            <a:avLst/>
          </a:prstGeom>
        </p:spPr>
      </p:pic>
      <p:pic>
        <p:nvPicPr>
          <p:cNvPr id="14" name="图片 13">
            <a:extLst>
              <a:ext uri="{FF2B5EF4-FFF2-40B4-BE49-F238E27FC236}">
                <a16:creationId xmlns="" xmlns:a16="http://schemas.microsoft.com/office/drawing/2014/main" id="{6537F1FE-6275-4148-9A24-C11B8F03BB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92954" y="139337"/>
            <a:ext cx="3741292" cy="2974919"/>
          </a:xfrm>
          <a:prstGeom prst="rect">
            <a:avLst/>
          </a:prstGeom>
        </p:spPr>
      </p:pic>
      <p:pic>
        <p:nvPicPr>
          <p:cNvPr id="15" name="图片 14">
            <a:extLst>
              <a:ext uri="{FF2B5EF4-FFF2-40B4-BE49-F238E27FC236}">
                <a16:creationId xmlns="" xmlns:a16="http://schemas.microsoft.com/office/drawing/2014/main" id="{054F0E4E-FA37-4EE1-8A51-E8FFB9F0D68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9711" y="9516"/>
            <a:ext cx="2954107" cy="1128421"/>
          </a:xfrm>
          <a:prstGeom prst="rect">
            <a:avLst/>
          </a:prstGeom>
        </p:spPr>
      </p:pic>
      <p:pic>
        <p:nvPicPr>
          <p:cNvPr id="16" name="图片 15">
            <a:extLst>
              <a:ext uri="{FF2B5EF4-FFF2-40B4-BE49-F238E27FC236}">
                <a16:creationId xmlns="" xmlns:a16="http://schemas.microsoft.com/office/drawing/2014/main" id="{D4B2F9F6-9B5A-4F28-981C-23F198FD7F6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176212" y="2610465"/>
            <a:ext cx="2377440" cy="1872343"/>
          </a:xfrm>
          <a:prstGeom prst="rect">
            <a:avLst/>
          </a:prstGeom>
        </p:spPr>
      </p:pic>
    </p:spTree>
    <p:extLst>
      <p:ext uri="{BB962C8B-B14F-4D97-AF65-F5344CB8AC3E}">
        <p14:creationId xmlns:p14="http://schemas.microsoft.com/office/powerpoint/2010/main" val="263860295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AEDF4"/>
        </a:solidFill>
        <a:effectLst/>
      </p:bgPr>
    </p:bg>
    <p:spTree>
      <p:nvGrpSpPr>
        <p:cNvPr id="1" name=""/>
        <p:cNvGrpSpPr/>
        <p:nvPr/>
      </p:nvGrpSpPr>
      <p:grpSpPr>
        <a:xfrm>
          <a:off x="0" y="0"/>
          <a:ext cx="0" cy="0"/>
          <a:chOff x="0" y="0"/>
          <a:chExt cx="0" cy="0"/>
        </a:xfrm>
      </p:grpSpPr>
      <p:pic>
        <p:nvPicPr>
          <p:cNvPr id="28" name="图片 27">
            <a:extLst>
              <a:ext uri="{FF2B5EF4-FFF2-40B4-BE49-F238E27FC236}">
                <a16:creationId xmlns="" xmlns:a16="http://schemas.microsoft.com/office/drawing/2014/main" id="{63657E42-1C50-41E2-A296-92D27D63D02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395663"/>
            <a:ext cx="12192000" cy="5462337"/>
          </a:xfrm>
          <a:prstGeom prst="rect">
            <a:avLst/>
          </a:prstGeom>
        </p:spPr>
      </p:pic>
      <p:sp>
        <p:nvSpPr>
          <p:cNvPr id="2" name="文本框 3">
            <a:extLst>
              <a:ext uri="{FF2B5EF4-FFF2-40B4-BE49-F238E27FC236}">
                <a16:creationId xmlns="" xmlns:a16="http://schemas.microsoft.com/office/drawing/2014/main" id="{F4A7177A-5CAD-49D1-8C54-0D7E70DECD9E}"/>
              </a:ext>
            </a:extLst>
          </p:cNvPr>
          <p:cNvSpPr txBox="1">
            <a:spLocks noChangeArrowheads="1"/>
          </p:cNvSpPr>
          <p:nvPr/>
        </p:nvSpPr>
        <p:spPr bwMode="auto">
          <a:xfrm>
            <a:off x="1661470" y="422629"/>
            <a:ext cx="48526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弘扬劳模精神，争做时代楷模</a:t>
            </a:r>
          </a:p>
        </p:txBody>
      </p:sp>
      <p:sp>
        <p:nvSpPr>
          <p:cNvPr id="44" name="矩形 47">
            <a:extLst>
              <a:ext uri="{FF2B5EF4-FFF2-40B4-BE49-F238E27FC236}">
                <a16:creationId xmlns="" xmlns:a16="http://schemas.microsoft.com/office/drawing/2014/main" id="{AE266F30-AF8E-414B-A895-F42B7323AD39}"/>
              </a:ext>
            </a:extLst>
          </p:cNvPr>
          <p:cNvSpPr>
            <a:spLocks noChangeArrowheads="1"/>
          </p:cNvSpPr>
          <p:nvPr/>
        </p:nvSpPr>
        <p:spPr bwMode="auto">
          <a:xfrm>
            <a:off x="3858506" y="2787582"/>
            <a:ext cx="5575842" cy="3539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200000"/>
              </a:lnSpc>
              <a:buNone/>
            </a:pPr>
            <a:r>
              <a:rPr lang="zh-CN" altLang="en-US" sz="1600" b="1" dirty="0">
                <a:solidFill>
                  <a:schemeClr val="bg1"/>
                </a:solidFill>
                <a:latin typeface="+mn-lt"/>
                <a:ea typeface="+mn-ea"/>
                <a:cs typeface="+mn-ea"/>
                <a:sym typeface="+mn-lt"/>
              </a:rPr>
              <a:t>劳模，奏响的是劳动的赞歌，张扬的是劳动的精神。表彰劳模、学习劳模，既是我国亿万劳动群众的杰出代表享受国家荣誉的辉煌时刻，更是大力弘扬社会主义劳动精神的精华</a:t>
            </a:r>
            <a:r>
              <a:rPr lang="en-US" altLang="zh-CN" sz="1600" b="1" dirty="0">
                <a:solidFill>
                  <a:schemeClr val="bg1"/>
                </a:solidFill>
                <a:latin typeface="+mn-lt"/>
                <a:ea typeface="+mn-ea"/>
                <a:cs typeface="+mn-ea"/>
                <a:sym typeface="+mn-lt"/>
              </a:rPr>
              <a:t>——</a:t>
            </a:r>
            <a:r>
              <a:rPr lang="zh-CN" altLang="en-US" sz="1600" b="1" dirty="0">
                <a:solidFill>
                  <a:schemeClr val="bg1"/>
                </a:solidFill>
                <a:latin typeface="+mn-lt"/>
                <a:ea typeface="+mn-ea"/>
                <a:cs typeface="+mn-ea"/>
                <a:sym typeface="+mn-lt"/>
              </a:rPr>
              <a:t>劳模精神的极好契机。进一步弘扬劳模精神，为激励全国各族人民团结奋斗凝聚强大精神力量，体现了党和国家对我国工人阶级和广大劳动群众的高度尊重，彰显了中国特色社会主义的社会本质。</a:t>
            </a:r>
          </a:p>
        </p:txBody>
      </p:sp>
    </p:spTree>
    <p:extLst>
      <p:ext uri="{BB962C8B-B14F-4D97-AF65-F5344CB8AC3E}">
        <p14:creationId xmlns:p14="http://schemas.microsoft.com/office/powerpoint/2010/main" val="111200352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barn(inVertical)">
                                      <p:cBhvr>
                                        <p:cTn id="7" dur="500"/>
                                        <p:tgtEl>
                                          <p:spTgt spid="28"/>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44"/>
                                        </p:tgtEl>
                                        <p:attrNameLst>
                                          <p:attrName>style.visibility</p:attrName>
                                        </p:attrNameLst>
                                      </p:cBhvr>
                                      <p:to>
                                        <p:strVal val="visible"/>
                                      </p:to>
                                    </p:set>
                                    <p:anim calcmode="lin" valueType="num">
                                      <p:cBhvr additive="base">
                                        <p:cTn id="10" dur="350" fill="hold"/>
                                        <p:tgtEl>
                                          <p:spTgt spid="44"/>
                                        </p:tgtEl>
                                        <p:attrNameLst>
                                          <p:attrName>ppt_x</p:attrName>
                                        </p:attrNameLst>
                                      </p:cBhvr>
                                      <p:tavLst>
                                        <p:tav tm="0">
                                          <p:val>
                                            <p:strVal val="#ppt_x"/>
                                          </p:val>
                                        </p:tav>
                                        <p:tav tm="100000">
                                          <p:val>
                                            <p:strVal val="#ppt_x"/>
                                          </p:val>
                                        </p:tav>
                                      </p:tavLst>
                                    </p:anim>
                                    <p:anim calcmode="lin" valueType="num">
                                      <p:cBhvr additive="base">
                                        <p:cTn id="11" dur="35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AEDF4"/>
        </a:solidFill>
        <a:effectLst/>
      </p:bgPr>
    </p:bg>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F4A7177A-5CAD-49D1-8C54-0D7E70DECD9E}"/>
              </a:ext>
            </a:extLst>
          </p:cNvPr>
          <p:cNvSpPr txBox="1">
            <a:spLocks noChangeArrowheads="1"/>
          </p:cNvSpPr>
          <p:nvPr/>
        </p:nvSpPr>
        <p:spPr bwMode="auto">
          <a:xfrm>
            <a:off x="1768163" y="412968"/>
            <a:ext cx="48526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弘扬劳模精神，激发梦想力量</a:t>
            </a:r>
          </a:p>
        </p:txBody>
      </p:sp>
      <p:pic>
        <p:nvPicPr>
          <p:cNvPr id="5" name="图片 4">
            <a:extLst>
              <a:ext uri="{FF2B5EF4-FFF2-40B4-BE49-F238E27FC236}">
                <a16:creationId xmlns="" xmlns:a16="http://schemas.microsoft.com/office/drawing/2014/main" id="{9A0EF41C-A00A-426B-B169-8F28095B503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56741" y="2959692"/>
            <a:ext cx="4119155" cy="2995749"/>
          </a:xfrm>
          <a:prstGeom prst="rect">
            <a:avLst/>
          </a:prstGeom>
          <a:noFill/>
          <a:ln>
            <a:noFill/>
          </a:ln>
        </p:spPr>
      </p:pic>
      <p:sp>
        <p:nvSpPr>
          <p:cNvPr id="4" name="矩形 3">
            <a:extLst>
              <a:ext uri="{FF2B5EF4-FFF2-40B4-BE49-F238E27FC236}">
                <a16:creationId xmlns="" xmlns:a16="http://schemas.microsoft.com/office/drawing/2014/main" id="{0E03384F-9BDE-4339-95C0-162A75D00780}"/>
              </a:ext>
            </a:extLst>
          </p:cNvPr>
          <p:cNvSpPr/>
          <p:nvPr/>
        </p:nvSpPr>
        <p:spPr>
          <a:xfrm>
            <a:off x="638992" y="1479707"/>
            <a:ext cx="2687999" cy="2787018"/>
          </a:xfrm>
          <a:prstGeom prst="rect">
            <a:avLst/>
          </a:prstGeom>
          <a:noFill/>
          <a:ln w="12700" cap="flat" cmpd="dbl" algn="ctr">
            <a:gradFill>
              <a:gsLst>
                <a:gs pos="0">
                  <a:srgbClr val="5B9BD5">
                    <a:lumMod val="5000"/>
                    <a:lumOff val="95000"/>
                  </a:srgbClr>
                </a:gs>
                <a:gs pos="100000">
                  <a:srgbClr val="C00000"/>
                </a:gs>
              </a:gsLst>
              <a:lin ang="600000" scaled="0"/>
            </a:gra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sp>
        <p:nvSpPr>
          <p:cNvPr id="6" name="矩形 5">
            <a:extLst>
              <a:ext uri="{FF2B5EF4-FFF2-40B4-BE49-F238E27FC236}">
                <a16:creationId xmlns="" xmlns:a16="http://schemas.microsoft.com/office/drawing/2014/main" id="{4E8F684E-4B5D-4510-B251-03CB6DD1C876}"/>
              </a:ext>
            </a:extLst>
          </p:cNvPr>
          <p:cNvSpPr/>
          <p:nvPr/>
        </p:nvSpPr>
        <p:spPr>
          <a:xfrm>
            <a:off x="638992" y="1570182"/>
            <a:ext cx="2608924" cy="2573328"/>
          </a:xfrm>
          <a:prstGeom prst="rect">
            <a:avLst/>
          </a:prstGeom>
          <a:noFill/>
          <a:ln w="9525" cap="flat" cmpd="sng" algn="ctr">
            <a:solidFill>
              <a:srgbClr val="C00000"/>
            </a:solidFill>
            <a:prstDash val="solid"/>
            <a:miter lim="800000"/>
          </a:ln>
          <a:effectLst/>
        </p:spPr>
        <p:txBody>
          <a:bodyPr rtlCol="0" anchor="ctr"/>
          <a:lstStyle/>
          <a:p>
            <a:pPr lvl="0" defTabSz="914400">
              <a:lnSpc>
                <a:spcPct val="150000"/>
              </a:lnSpc>
            </a:pPr>
            <a:r>
              <a:rPr lang="zh-CN" altLang="en-US" sz="1400" kern="0" dirty="0">
                <a:solidFill>
                  <a:prstClr val="black">
                    <a:lumMod val="75000"/>
                    <a:lumOff val="25000"/>
                  </a:prstClr>
                </a:solidFill>
                <a:cs typeface="+mn-ea"/>
                <a:sym typeface="+mn-lt"/>
              </a:rPr>
              <a:t>中国特色社会主义是不断发展、不断前进的事业</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犹如一部鸿篇巨作</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需要一代又一代辛勤的劳动者继续奋笔书写。幸福不会从天而降</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蓝图也不会自动成真。</a:t>
            </a:r>
            <a:endParaRPr kumimoji="0" lang="zh-CN" altLang="en-US" sz="1400" b="0" i="0" u="none" strike="noStrike" kern="0" cap="none" spc="0" normalizeH="0" baseline="0" noProof="0" dirty="0">
              <a:ln>
                <a:noFill/>
              </a:ln>
              <a:solidFill>
                <a:prstClr val="black">
                  <a:lumMod val="75000"/>
                  <a:lumOff val="25000"/>
                </a:prstClr>
              </a:solidFill>
              <a:effectLst/>
              <a:uLnTx/>
              <a:uFillTx/>
              <a:cs typeface="+mn-ea"/>
              <a:sym typeface="+mn-lt"/>
            </a:endParaRPr>
          </a:p>
        </p:txBody>
      </p:sp>
      <p:grpSp>
        <p:nvGrpSpPr>
          <p:cNvPr id="7" name="组合 6">
            <a:extLst>
              <a:ext uri="{FF2B5EF4-FFF2-40B4-BE49-F238E27FC236}">
                <a16:creationId xmlns="" xmlns:a16="http://schemas.microsoft.com/office/drawing/2014/main" id="{1BDE322A-763A-43DD-B2B8-EE22D5FDA394}"/>
              </a:ext>
            </a:extLst>
          </p:cNvPr>
          <p:cNvGrpSpPr/>
          <p:nvPr/>
        </p:nvGrpSpPr>
        <p:grpSpPr>
          <a:xfrm>
            <a:off x="3475385" y="2778943"/>
            <a:ext cx="2620616" cy="2707457"/>
            <a:chOff x="4594590" y="2465610"/>
            <a:chExt cx="2879872" cy="4105619"/>
          </a:xfrm>
        </p:grpSpPr>
        <p:sp>
          <p:nvSpPr>
            <p:cNvPr id="8" name="矩形 7">
              <a:extLst>
                <a:ext uri="{FF2B5EF4-FFF2-40B4-BE49-F238E27FC236}">
                  <a16:creationId xmlns="" xmlns:a16="http://schemas.microsoft.com/office/drawing/2014/main" id="{27503C82-730E-4E91-B9B8-CDE5EFD4D857}"/>
                </a:ext>
              </a:extLst>
            </p:cNvPr>
            <p:cNvSpPr/>
            <p:nvPr/>
          </p:nvSpPr>
          <p:spPr>
            <a:xfrm>
              <a:off x="4662943" y="2465610"/>
              <a:ext cx="2811519" cy="4105619"/>
            </a:xfrm>
            <a:prstGeom prst="rect">
              <a:avLst/>
            </a:prstGeom>
            <a:noFill/>
            <a:ln w="12700" cap="flat" cmpd="dbl" algn="ctr">
              <a:gradFill>
                <a:gsLst>
                  <a:gs pos="0">
                    <a:srgbClr val="5B9BD5">
                      <a:lumMod val="5000"/>
                      <a:lumOff val="95000"/>
                    </a:srgbClr>
                  </a:gs>
                  <a:gs pos="100000">
                    <a:srgbClr val="C00000"/>
                  </a:gs>
                </a:gsLst>
                <a:lin ang="600000" scaled="0"/>
              </a:gra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sp>
          <p:nvSpPr>
            <p:cNvPr id="9" name="矩形 8">
              <a:extLst>
                <a:ext uri="{FF2B5EF4-FFF2-40B4-BE49-F238E27FC236}">
                  <a16:creationId xmlns="" xmlns:a16="http://schemas.microsoft.com/office/drawing/2014/main" id="{D5E39988-AD41-4E1A-B4F9-679AEC743C9C}"/>
                </a:ext>
              </a:extLst>
            </p:cNvPr>
            <p:cNvSpPr/>
            <p:nvPr/>
          </p:nvSpPr>
          <p:spPr>
            <a:xfrm>
              <a:off x="4594590" y="2634203"/>
              <a:ext cx="2790000" cy="3788153"/>
            </a:xfrm>
            <a:prstGeom prst="rect">
              <a:avLst/>
            </a:prstGeom>
            <a:noFill/>
            <a:ln w="9525" cap="flat" cmpd="sng" algn="ctr">
              <a:solidFill>
                <a:srgbClr val="C00000"/>
              </a:solidFill>
              <a:prstDash val="solid"/>
              <a:miter lim="800000"/>
            </a:ln>
            <a:effectLst/>
          </p:spPr>
          <p:txBody>
            <a:bodyPr rtlCol="0" anchor="ctr"/>
            <a:lstStyle/>
            <a:p>
              <a:pPr lvl="0" defTabSz="914400">
                <a:lnSpc>
                  <a:spcPct val="150000"/>
                </a:lnSpc>
              </a:pPr>
              <a:r>
                <a:rPr lang="zh-CN" altLang="en-US" sz="1400" kern="0" dirty="0">
                  <a:solidFill>
                    <a:prstClr val="black">
                      <a:lumMod val="75000"/>
                      <a:lumOff val="25000"/>
                    </a:prstClr>
                  </a:solidFill>
                  <a:cs typeface="+mn-ea"/>
                  <a:sym typeface="+mn-lt"/>
                </a:rPr>
                <a:t>中华民族伟大复兴的中国梦</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需要靠辛勤的劳动创造</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靠奋斗精神引领。始终崇尚劳动</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弘扬劳模精神、劳动精神</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重视发挥工人阶级和广大劳动群众的主力军作用</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追梦的脚步才格外坚实</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圆梦的力量才更加澎湃。</a:t>
              </a:r>
              <a:endParaRPr kumimoji="0" lang="zh-CN" altLang="en-US" sz="1400" b="0" i="0" u="none" strike="noStrike" kern="0" cap="none" spc="0" normalizeH="0" baseline="0" noProof="0" dirty="0">
                <a:ln>
                  <a:noFill/>
                </a:ln>
                <a:solidFill>
                  <a:prstClr val="black">
                    <a:lumMod val="75000"/>
                    <a:lumOff val="25000"/>
                  </a:prstClr>
                </a:solidFill>
                <a:effectLst/>
                <a:uLnTx/>
                <a:uFillTx/>
                <a:cs typeface="+mn-ea"/>
                <a:sym typeface="+mn-lt"/>
              </a:endParaRPr>
            </a:p>
          </p:txBody>
        </p:sp>
      </p:grpSp>
      <p:grpSp>
        <p:nvGrpSpPr>
          <p:cNvPr id="10" name="组合 9">
            <a:extLst>
              <a:ext uri="{FF2B5EF4-FFF2-40B4-BE49-F238E27FC236}">
                <a16:creationId xmlns="" xmlns:a16="http://schemas.microsoft.com/office/drawing/2014/main" id="{A3E99906-E8B7-4E36-86E6-FE4F7C7CF50C}"/>
              </a:ext>
            </a:extLst>
          </p:cNvPr>
          <p:cNvGrpSpPr/>
          <p:nvPr/>
        </p:nvGrpSpPr>
        <p:grpSpPr>
          <a:xfrm>
            <a:off x="6245316" y="1479707"/>
            <a:ext cx="2541315" cy="2569028"/>
            <a:chOff x="7858637" y="1932476"/>
            <a:chExt cx="2896432" cy="4061532"/>
          </a:xfrm>
        </p:grpSpPr>
        <p:sp>
          <p:nvSpPr>
            <p:cNvPr id="11" name="矩形 10">
              <a:extLst>
                <a:ext uri="{FF2B5EF4-FFF2-40B4-BE49-F238E27FC236}">
                  <a16:creationId xmlns="" xmlns:a16="http://schemas.microsoft.com/office/drawing/2014/main" id="{C4E4D587-F23E-41D1-AD77-87A13291C930}"/>
                </a:ext>
              </a:extLst>
            </p:cNvPr>
            <p:cNvSpPr/>
            <p:nvPr/>
          </p:nvSpPr>
          <p:spPr>
            <a:xfrm>
              <a:off x="8216720" y="1932476"/>
              <a:ext cx="2538349" cy="4061532"/>
            </a:xfrm>
            <a:prstGeom prst="rect">
              <a:avLst/>
            </a:prstGeom>
            <a:noFill/>
            <a:ln w="12700" cap="flat" cmpd="dbl" algn="ctr">
              <a:gradFill>
                <a:gsLst>
                  <a:gs pos="0">
                    <a:srgbClr val="5B9BD5">
                      <a:lumMod val="5000"/>
                      <a:lumOff val="95000"/>
                    </a:srgbClr>
                  </a:gs>
                  <a:gs pos="100000">
                    <a:srgbClr val="C00000"/>
                  </a:gs>
                </a:gsLst>
                <a:lin ang="600000" scaled="0"/>
              </a:gra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cs typeface="+mn-ea"/>
                <a:sym typeface="+mn-lt"/>
              </a:endParaRPr>
            </a:p>
          </p:txBody>
        </p:sp>
        <p:sp>
          <p:nvSpPr>
            <p:cNvPr id="12" name="矩形 11">
              <a:extLst>
                <a:ext uri="{FF2B5EF4-FFF2-40B4-BE49-F238E27FC236}">
                  <a16:creationId xmlns="" xmlns:a16="http://schemas.microsoft.com/office/drawing/2014/main" id="{77E044E1-4E1B-4D4F-8728-DBC46A6C3A4A}"/>
                </a:ext>
              </a:extLst>
            </p:cNvPr>
            <p:cNvSpPr/>
            <p:nvPr/>
          </p:nvSpPr>
          <p:spPr>
            <a:xfrm>
              <a:off x="7858637" y="2067259"/>
              <a:ext cx="2790000" cy="3788153"/>
            </a:xfrm>
            <a:prstGeom prst="rect">
              <a:avLst/>
            </a:prstGeom>
            <a:noFill/>
            <a:ln w="9525" cap="flat" cmpd="sng" algn="ctr">
              <a:solidFill>
                <a:srgbClr val="C00000"/>
              </a:solidFill>
              <a:prstDash val="solid"/>
              <a:miter lim="800000"/>
            </a:ln>
            <a:effectLst/>
          </p:spPr>
          <p:txBody>
            <a:bodyPr rtlCol="0" anchor="ctr"/>
            <a:lstStyle/>
            <a:p>
              <a:pPr lvl="0" defTabSz="914400">
                <a:lnSpc>
                  <a:spcPct val="150000"/>
                </a:lnSpc>
              </a:pPr>
              <a:r>
                <a:rPr lang="zh-CN" altLang="en-US" sz="1400" kern="0" dirty="0">
                  <a:solidFill>
                    <a:prstClr val="black">
                      <a:lumMod val="75000"/>
                      <a:lumOff val="25000"/>
                    </a:prstClr>
                  </a:solidFill>
                  <a:cs typeface="+mn-ea"/>
                  <a:sym typeface="+mn-lt"/>
                </a:rPr>
                <a:t>弘扬劳动精神</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就是要脚踏实地</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兢兢业业</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追求卓越</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就是要干一行爱一行</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专一行精一行</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立足平凡的工作岗位干出不平凡的业绩用劳动成果展现自我价值</a:t>
              </a:r>
              <a:r>
                <a:rPr lang="en-US" altLang="zh-CN" sz="1400" kern="0" dirty="0">
                  <a:solidFill>
                    <a:prstClr val="black">
                      <a:lumMod val="75000"/>
                      <a:lumOff val="25000"/>
                    </a:prstClr>
                  </a:solidFill>
                  <a:cs typeface="+mn-ea"/>
                  <a:sym typeface="+mn-lt"/>
                </a:rPr>
                <a:t>,</a:t>
              </a:r>
              <a:r>
                <a:rPr lang="zh-CN" altLang="en-US" sz="1400" kern="0" dirty="0">
                  <a:solidFill>
                    <a:prstClr val="black">
                      <a:lumMod val="75000"/>
                      <a:lumOff val="25000"/>
                    </a:prstClr>
                  </a:solidFill>
                  <a:cs typeface="+mn-ea"/>
                  <a:sym typeface="+mn-lt"/>
                </a:rPr>
                <a:t>用实干精神为党和人民的事业贡献力量</a:t>
              </a:r>
            </a:p>
          </p:txBody>
        </p:sp>
      </p:grpSp>
    </p:spTree>
    <p:extLst>
      <p:ext uri="{BB962C8B-B14F-4D97-AF65-F5344CB8AC3E}">
        <p14:creationId xmlns:p14="http://schemas.microsoft.com/office/powerpoint/2010/main" val="234259002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F4A7177A-5CAD-49D1-8C54-0D7E70DECD9E}"/>
              </a:ext>
            </a:extLst>
          </p:cNvPr>
          <p:cNvSpPr txBox="1">
            <a:spLocks noChangeArrowheads="1"/>
          </p:cNvSpPr>
          <p:nvPr/>
        </p:nvSpPr>
        <p:spPr bwMode="auto">
          <a:xfrm>
            <a:off x="1665790" y="436747"/>
            <a:ext cx="48526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弘扬劳模精神，助推名族复兴</a:t>
            </a:r>
          </a:p>
        </p:txBody>
      </p:sp>
      <p:pic>
        <p:nvPicPr>
          <p:cNvPr id="5" name="图片 4">
            <a:extLst>
              <a:ext uri="{FF2B5EF4-FFF2-40B4-BE49-F238E27FC236}">
                <a16:creationId xmlns="" xmlns:a16="http://schemas.microsoft.com/office/drawing/2014/main" id="{DE36CE11-393E-4605-B828-25EC281367F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988" y="3446282"/>
            <a:ext cx="2786268" cy="3305524"/>
          </a:xfrm>
          <a:prstGeom prst="rect">
            <a:avLst/>
          </a:prstGeom>
        </p:spPr>
      </p:pic>
      <p:pic>
        <p:nvPicPr>
          <p:cNvPr id="6" name="图片 5">
            <a:extLst>
              <a:ext uri="{FF2B5EF4-FFF2-40B4-BE49-F238E27FC236}">
                <a16:creationId xmlns="" xmlns:a16="http://schemas.microsoft.com/office/drawing/2014/main" id="{24FCF4D8-131E-461C-AE8C-FBBC9C03227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941472" y="1382876"/>
            <a:ext cx="2249692" cy="1613100"/>
          </a:xfrm>
          <a:prstGeom prst="rect">
            <a:avLst/>
          </a:prstGeom>
        </p:spPr>
      </p:pic>
      <p:sp>
        <p:nvSpPr>
          <p:cNvPr id="7" name="矩形 6">
            <a:extLst>
              <a:ext uri="{FF2B5EF4-FFF2-40B4-BE49-F238E27FC236}">
                <a16:creationId xmlns="" xmlns:a16="http://schemas.microsoft.com/office/drawing/2014/main" id="{2C495204-D684-49FC-BAEB-30264E3EB1AD}"/>
              </a:ext>
            </a:extLst>
          </p:cNvPr>
          <p:cNvSpPr/>
          <p:nvPr/>
        </p:nvSpPr>
        <p:spPr>
          <a:xfrm>
            <a:off x="2481044" y="1550047"/>
            <a:ext cx="7256064" cy="3046988"/>
          </a:xfrm>
          <a:prstGeom prst="rect">
            <a:avLst/>
          </a:prstGeom>
          <a:noFill/>
          <a:ln w="9525">
            <a:solidFill>
              <a:srgbClr val="F29443"/>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marL="285750" indent="-285750">
              <a:lnSpc>
                <a:spcPct val="150000"/>
              </a:lnSpc>
              <a:spcBef>
                <a:spcPct val="0"/>
              </a:spcBef>
              <a:buFont typeface="Wingdings" panose="05000000000000000000" pitchFamily="2" charset="2"/>
              <a:buChar char="n"/>
            </a:pPr>
            <a:r>
              <a:rPr lang="en-US" altLang="zh-CN" sz="1600" dirty="0">
                <a:solidFill>
                  <a:srgbClr val="A8342B"/>
                </a:solidFill>
                <a:cs typeface="+mn-ea"/>
                <a:sym typeface="+mn-lt"/>
              </a:rPr>
              <a:t>2017</a:t>
            </a:r>
            <a:r>
              <a:rPr lang="zh-CN" altLang="en-US" sz="1600" dirty="0">
                <a:solidFill>
                  <a:srgbClr val="A8342B"/>
                </a:solidFill>
                <a:cs typeface="+mn-ea"/>
                <a:sym typeface="+mn-lt"/>
              </a:rPr>
              <a:t>年的</a:t>
            </a:r>
            <a:r>
              <a:rPr lang="en-US" altLang="zh-CN" sz="1600" dirty="0">
                <a:solidFill>
                  <a:srgbClr val="A8342B"/>
                </a:solidFill>
                <a:cs typeface="+mn-ea"/>
                <a:sym typeface="+mn-lt"/>
              </a:rPr>
              <a:t>《</a:t>
            </a:r>
            <a:r>
              <a:rPr lang="zh-CN" altLang="en-US" sz="1600" dirty="0">
                <a:solidFill>
                  <a:srgbClr val="A8342B"/>
                </a:solidFill>
                <a:cs typeface="+mn-ea"/>
                <a:sym typeface="+mn-lt"/>
              </a:rPr>
              <a:t>政府工作报告</a:t>
            </a:r>
            <a:r>
              <a:rPr lang="en-US" altLang="zh-CN" sz="1600" dirty="0">
                <a:solidFill>
                  <a:srgbClr val="A8342B"/>
                </a:solidFill>
                <a:cs typeface="+mn-ea"/>
                <a:sym typeface="+mn-lt"/>
              </a:rPr>
              <a:t>》</a:t>
            </a:r>
            <a:r>
              <a:rPr lang="zh-CN" altLang="en-US" sz="1600" dirty="0">
                <a:solidFill>
                  <a:srgbClr val="A8342B"/>
                </a:solidFill>
                <a:cs typeface="+mn-ea"/>
                <a:sym typeface="+mn-lt"/>
              </a:rPr>
              <a:t>提出</a:t>
            </a:r>
            <a:r>
              <a:rPr lang="en-US" altLang="zh-CN" sz="1600" dirty="0">
                <a:solidFill>
                  <a:srgbClr val="A8342B"/>
                </a:solidFill>
                <a:cs typeface="+mn-ea"/>
                <a:sym typeface="+mn-lt"/>
              </a:rPr>
              <a:t>,</a:t>
            </a:r>
            <a:r>
              <a:rPr lang="zh-CN" altLang="en-US" sz="1600" dirty="0">
                <a:solidFill>
                  <a:srgbClr val="A8342B"/>
                </a:solidFill>
                <a:cs typeface="+mn-ea"/>
                <a:sym typeface="+mn-lt"/>
              </a:rPr>
              <a:t>要大力弘扬工匠精神</a:t>
            </a:r>
            <a:r>
              <a:rPr lang="en-US" altLang="zh-CN" sz="1600" dirty="0">
                <a:solidFill>
                  <a:srgbClr val="A8342B"/>
                </a:solidFill>
                <a:cs typeface="+mn-ea"/>
                <a:sym typeface="+mn-lt"/>
              </a:rPr>
              <a:t>,</a:t>
            </a:r>
            <a:r>
              <a:rPr lang="zh-CN" altLang="en-US" sz="1600" dirty="0">
                <a:solidFill>
                  <a:srgbClr val="A8342B"/>
                </a:solidFill>
                <a:cs typeface="+mn-ea"/>
                <a:sym typeface="+mn-lt"/>
              </a:rPr>
              <a:t>厚植工匠文化恪尽职业操守</a:t>
            </a:r>
            <a:r>
              <a:rPr lang="en-US" altLang="zh-CN" sz="1600" dirty="0">
                <a:solidFill>
                  <a:srgbClr val="A8342B"/>
                </a:solidFill>
                <a:cs typeface="+mn-ea"/>
                <a:sym typeface="+mn-lt"/>
              </a:rPr>
              <a:t>,</a:t>
            </a:r>
            <a:r>
              <a:rPr lang="zh-CN" altLang="en-US" sz="1600" dirty="0">
                <a:solidFill>
                  <a:srgbClr val="A8342B"/>
                </a:solidFill>
                <a:cs typeface="+mn-ea"/>
                <a:sym typeface="+mn-lt"/>
              </a:rPr>
              <a:t>祟尚精益求精</a:t>
            </a:r>
            <a:r>
              <a:rPr lang="en-US" altLang="zh-CN" sz="1600" dirty="0">
                <a:solidFill>
                  <a:srgbClr val="A8342B"/>
                </a:solidFill>
                <a:cs typeface="+mn-ea"/>
                <a:sym typeface="+mn-lt"/>
              </a:rPr>
              <a:t>,</a:t>
            </a:r>
            <a:r>
              <a:rPr lang="zh-CN" altLang="en-US" sz="1600" dirty="0">
                <a:solidFill>
                  <a:srgbClr val="A8342B"/>
                </a:solidFill>
                <a:cs typeface="+mn-ea"/>
                <a:sym typeface="+mn-lt"/>
              </a:rPr>
              <a:t>完善激励机制</a:t>
            </a:r>
            <a:r>
              <a:rPr lang="en-US" altLang="zh-CN" sz="1600" dirty="0">
                <a:solidFill>
                  <a:srgbClr val="A8342B"/>
                </a:solidFill>
                <a:cs typeface="+mn-ea"/>
                <a:sym typeface="+mn-lt"/>
              </a:rPr>
              <a:t>,</a:t>
            </a:r>
            <a:r>
              <a:rPr lang="zh-CN" altLang="en-US" sz="1600" dirty="0">
                <a:solidFill>
                  <a:srgbClr val="A8342B"/>
                </a:solidFill>
                <a:cs typeface="+mn-ea"/>
                <a:sym typeface="+mn-lt"/>
              </a:rPr>
              <a:t>培育众多“中国工匠打造更多享誉世界的“中国品牌”</a:t>
            </a:r>
            <a:r>
              <a:rPr lang="en-US" altLang="zh-CN" sz="1600" dirty="0">
                <a:solidFill>
                  <a:srgbClr val="A8342B"/>
                </a:solidFill>
                <a:cs typeface="+mn-ea"/>
                <a:sym typeface="+mn-lt"/>
              </a:rPr>
              <a:t>,</a:t>
            </a:r>
            <a:r>
              <a:rPr lang="zh-CN" altLang="en-US" sz="1600" dirty="0">
                <a:solidFill>
                  <a:srgbClr val="A8342B"/>
                </a:solidFill>
                <a:cs typeface="+mn-ea"/>
                <a:sym typeface="+mn-lt"/>
              </a:rPr>
              <a:t>推动中国经济发展进入质量时代。</a:t>
            </a:r>
            <a:endParaRPr lang="en-US" altLang="zh-CN" sz="1600" dirty="0">
              <a:solidFill>
                <a:srgbClr val="A8342B"/>
              </a:solidFill>
              <a:cs typeface="+mn-ea"/>
              <a:sym typeface="+mn-lt"/>
            </a:endParaRPr>
          </a:p>
          <a:p>
            <a:pPr marL="285750" indent="-285750">
              <a:lnSpc>
                <a:spcPct val="150000"/>
              </a:lnSpc>
              <a:spcBef>
                <a:spcPct val="0"/>
              </a:spcBef>
              <a:buFont typeface="Wingdings" panose="05000000000000000000" pitchFamily="2" charset="2"/>
              <a:buChar char="n"/>
            </a:pPr>
            <a:r>
              <a:rPr lang="zh-CN" altLang="en-US" sz="1600" dirty="0">
                <a:solidFill>
                  <a:srgbClr val="A8342B"/>
                </a:solidFill>
                <a:cs typeface="+mn-ea"/>
                <a:sym typeface="+mn-lt"/>
              </a:rPr>
              <a:t>中国作为“制造大国”正在稳步向“创造强国”跨越。从嫦娥二号卫星、北斗卫星导航系统、神舟七号飞船、天宫二号空间实验室、歼</a:t>
            </a:r>
            <a:r>
              <a:rPr lang="en-US" altLang="zh-CN" sz="1600" dirty="0">
                <a:solidFill>
                  <a:srgbClr val="A8342B"/>
                </a:solidFill>
                <a:cs typeface="+mn-ea"/>
                <a:sym typeface="+mn-lt"/>
              </a:rPr>
              <a:t>-20</a:t>
            </a:r>
            <a:r>
              <a:rPr lang="zh-CN" altLang="en-US" sz="1600" dirty="0">
                <a:solidFill>
                  <a:srgbClr val="A8342B"/>
                </a:solidFill>
                <a:cs typeface="+mn-ea"/>
                <a:sym typeface="+mn-lt"/>
              </a:rPr>
              <a:t>战斗机国产大飞机</a:t>
            </a:r>
            <a:r>
              <a:rPr lang="en-US" altLang="zh-CN" sz="1600" dirty="0">
                <a:solidFill>
                  <a:srgbClr val="A8342B"/>
                </a:solidFill>
                <a:cs typeface="+mn-ea"/>
                <a:sym typeface="+mn-lt"/>
              </a:rPr>
              <a:t>C919,</a:t>
            </a:r>
            <a:r>
              <a:rPr lang="zh-CN" altLang="en-US" sz="1600" dirty="0">
                <a:solidFill>
                  <a:srgbClr val="A8342B"/>
                </a:solidFill>
                <a:cs typeface="+mn-ea"/>
                <a:sym typeface="+mn-lt"/>
              </a:rPr>
              <a:t>到高铁复兴号、世界最大口径射电望远镜、</a:t>
            </a:r>
            <a:r>
              <a:rPr lang="en-US" altLang="zh-CN" sz="1600" dirty="0">
                <a:solidFill>
                  <a:srgbClr val="A8342B"/>
                </a:solidFill>
                <a:cs typeface="+mn-ea"/>
                <a:sym typeface="+mn-lt"/>
              </a:rPr>
              <a:t>055</a:t>
            </a:r>
            <a:r>
              <a:rPr lang="zh-CN" altLang="en-US" sz="1600" dirty="0">
                <a:solidFill>
                  <a:srgbClr val="A8342B"/>
                </a:solidFill>
                <a:cs typeface="+mn-ea"/>
                <a:sym typeface="+mn-lt"/>
              </a:rPr>
              <a:t>型万吨大型驱逐舰、辽宁号航母、蓝鲸一号钻井平台、蛟龙号载人潜水器弘扬工匠精神</a:t>
            </a:r>
            <a:r>
              <a:rPr lang="en-US" altLang="zh-CN" sz="1600" dirty="0">
                <a:solidFill>
                  <a:srgbClr val="A8342B"/>
                </a:solidFill>
                <a:cs typeface="+mn-ea"/>
                <a:sym typeface="+mn-lt"/>
              </a:rPr>
              <a:t>,</a:t>
            </a:r>
            <a:r>
              <a:rPr lang="zh-CN" altLang="en-US" sz="1600" dirty="0">
                <a:solidFill>
                  <a:srgbClr val="A8342B"/>
                </a:solidFill>
                <a:cs typeface="+mn-ea"/>
                <a:sym typeface="+mn-lt"/>
              </a:rPr>
              <a:t>正在为推进中国制造的“品质革命”提供源源不断的动力。</a:t>
            </a:r>
          </a:p>
        </p:txBody>
      </p:sp>
      <p:pic>
        <p:nvPicPr>
          <p:cNvPr id="4" name="图片 3">
            <a:extLst>
              <a:ext uri="{FF2B5EF4-FFF2-40B4-BE49-F238E27FC236}">
                <a16:creationId xmlns="" xmlns:a16="http://schemas.microsoft.com/office/drawing/2014/main" id="{1BB597E5-2354-47D9-899E-66E5EBC1968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103328" y="3862024"/>
            <a:ext cx="2270148" cy="2077292"/>
          </a:xfrm>
          <a:prstGeom prst="rect">
            <a:avLst/>
          </a:prstGeom>
        </p:spPr>
      </p:pic>
    </p:spTree>
    <p:extLst>
      <p:ext uri="{BB962C8B-B14F-4D97-AF65-F5344CB8AC3E}">
        <p14:creationId xmlns:p14="http://schemas.microsoft.com/office/powerpoint/2010/main" val="71410557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F4A7177A-5CAD-49D1-8C54-0D7E70DECD9E}"/>
              </a:ext>
            </a:extLst>
          </p:cNvPr>
          <p:cNvSpPr txBox="1">
            <a:spLocks noChangeArrowheads="1"/>
          </p:cNvSpPr>
          <p:nvPr/>
        </p:nvSpPr>
        <p:spPr bwMode="auto">
          <a:xfrm>
            <a:off x="1764623" y="414002"/>
            <a:ext cx="38747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三百六十行 行行出状元</a:t>
            </a:r>
          </a:p>
        </p:txBody>
      </p:sp>
      <p:pic>
        <p:nvPicPr>
          <p:cNvPr id="4" name="图片 3">
            <a:extLst>
              <a:ext uri="{FF2B5EF4-FFF2-40B4-BE49-F238E27FC236}">
                <a16:creationId xmlns="" xmlns:a16="http://schemas.microsoft.com/office/drawing/2014/main" id="{86B922EE-E09D-4944-B785-71250CF2AB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325919"/>
            <a:ext cx="3874779" cy="4617966"/>
          </a:xfrm>
          <a:prstGeom prst="rect">
            <a:avLst/>
          </a:prstGeom>
        </p:spPr>
      </p:pic>
      <p:sp>
        <p:nvSpPr>
          <p:cNvPr id="5" name="矩形 4">
            <a:extLst>
              <a:ext uri="{FF2B5EF4-FFF2-40B4-BE49-F238E27FC236}">
                <a16:creationId xmlns="" xmlns:a16="http://schemas.microsoft.com/office/drawing/2014/main" id="{E7830144-3408-4DE6-8F47-F0CEB1ADADE6}"/>
              </a:ext>
            </a:extLst>
          </p:cNvPr>
          <p:cNvSpPr>
            <a:spLocks noChangeArrowheads="1"/>
          </p:cNvSpPr>
          <p:nvPr/>
        </p:nvSpPr>
        <p:spPr bwMode="auto">
          <a:xfrm>
            <a:off x="3874779" y="1646529"/>
            <a:ext cx="6944225" cy="3625600"/>
          </a:xfrm>
          <a:prstGeom prst="rect">
            <a:avLst/>
          </a:prstGeom>
          <a:noFill/>
          <a:ln w="9525">
            <a:solidFill>
              <a:srgbClr val="F29443"/>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285750" indent="-285750">
              <a:lnSpc>
                <a:spcPct val="200000"/>
              </a:lnSpc>
              <a:buFont typeface="Wingdings" panose="05000000000000000000" pitchFamily="2" charset="2"/>
              <a:buChar char="n"/>
            </a:pPr>
            <a:r>
              <a:rPr lang="zh-CN" altLang="en-US" sz="1400" dirty="0">
                <a:solidFill>
                  <a:srgbClr val="A8342B"/>
                </a:solidFill>
                <a:latin typeface="+mn-lt"/>
                <a:ea typeface="+mn-ea"/>
                <a:cs typeface="+mn-ea"/>
                <a:sym typeface="+mn-lt"/>
              </a:rPr>
              <a:t>“三百六十行行行出状元”</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任何一个大项目</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任何一个新发明都需要不同的劳动予以完善</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大技术大项目需要工匠</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看似不起眼的平凡工作同样需要工匠</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工匠无处不在</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只有劳动者处处发扬工匠精神</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企业才能多出效益。</a:t>
            </a:r>
            <a:endParaRPr lang="en-US" altLang="zh-CN" sz="1400" dirty="0">
              <a:solidFill>
                <a:srgbClr val="A8342B"/>
              </a:solidFill>
              <a:latin typeface="+mn-lt"/>
              <a:ea typeface="+mn-ea"/>
              <a:cs typeface="+mn-ea"/>
              <a:sym typeface="+mn-lt"/>
            </a:endParaRPr>
          </a:p>
          <a:p>
            <a:pPr marL="285750" indent="-285750">
              <a:lnSpc>
                <a:spcPct val="200000"/>
              </a:lnSpc>
              <a:buFont typeface="Wingdings" panose="05000000000000000000" pitchFamily="2" charset="2"/>
              <a:buChar char="n"/>
            </a:pPr>
            <a:r>
              <a:rPr lang="zh-CN" altLang="en-US" sz="1400" dirty="0">
                <a:solidFill>
                  <a:srgbClr val="A8342B"/>
                </a:solidFill>
                <a:latin typeface="+mn-lt"/>
                <a:ea typeface="+mn-ea"/>
                <a:cs typeface="+mn-ea"/>
                <a:sym typeface="+mn-lt"/>
              </a:rPr>
              <a:t>劳动的目的是出成果出效益</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不能靠蛮干硬干</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应突出智慧</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心要细专业化知识要强。</a:t>
            </a:r>
            <a:endParaRPr lang="en-US" altLang="zh-CN" sz="1400" dirty="0">
              <a:solidFill>
                <a:srgbClr val="A8342B"/>
              </a:solidFill>
              <a:latin typeface="+mn-lt"/>
              <a:ea typeface="+mn-ea"/>
              <a:cs typeface="+mn-ea"/>
              <a:sym typeface="+mn-lt"/>
            </a:endParaRPr>
          </a:p>
          <a:p>
            <a:pPr marL="285750" indent="-285750">
              <a:lnSpc>
                <a:spcPct val="200000"/>
              </a:lnSpc>
              <a:buFont typeface="Wingdings" panose="05000000000000000000" pitchFamily="2" charset="2"/>
              <a:buChar char="n"/>
            </a:pPr>
            <a:r>
              <a:rPr lang="zh-CN" altLang="en-US" sz="1400" dirty="0">
                <a:solidFill>
                  <a:srgbClr val="A8342B"/>
                </a:solidFill>
                <a:latin typeface="+mn-lt"/>
                <a:ea typeface="+mn-ea"/>
                <a:cs typeface="+mn-ea"/>
                <a:sym typeface="+mn-lt"/>
              </a:rPr>
              <a:t>当今社会</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科技推广运用的速度异常快要在社会中立足</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要在竟争中夺胜</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更需靠“智”去创造</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在干中学</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在学中干</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爱岗敬业</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乐于奉献</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以主人翁的姿态全身投入</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钻研技术</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精益求精</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做创新发展的先行者在实践中汲取智慧和力量</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掌握谋生和为社会作贡献的技巧</a:t>
            </a:r>
            <a:r>
              <a:rPr lang="en-US" altLang="zh-CN" sz="1400" dirty="0">
                <a:solidFill>
                  <a:srgbClr val="A8342B"/>
                </a:solidFill>
                <a:latin typeface="+mn-lt"/>
                <a:ea typeface="+mn-ea"/>
                <a:cs typeface="+mn-ea"/>
                <a:sym typeface="+mn-lt"/>
              </a:rPr>
              <a:t>,</a:t>
            </a:r>
            <a:r>
              <a:rPr lang="zh-CN" altLang="en-US" sz="1400" dirty="0">
                <a:solidFill>
                  <a:srgbClr val="A8342B"/>
                </a:solidFill>
                <a:latin typeface="+mn-lt"/>
                <a:ea typeface="+mn-ea"/>
                <a:cs typeface="+mn-ea"/>
                <a:sym typeface="+mn-lt"/>
              </a:rPr>
              <a:t>以担负强国和强省的重任。</a:t>
            </a:r>
          </a:p>
        </p:txBody>
      </p:sp>
    </p:spTree>
    <p:extLst>
      <p:ext uri="{BB962C8B-B14F-4D97-AF65-F5344CB8AC3E}">
        <p14:creationId xmlns:p14="http://schemas.microsoft.com/office/powerpoint/2010/main" val="177380620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0-#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350" fill="hold"/>
                                        <p:tgtEl>
                                          <p:spTgt spid="5"/>
                                        </p:tgtEl>
                                        <p:attrNameLst>
                                          <p:attrName>ppt_x</p:attrName>
                                        </p:attrNameLst>
                                      </p:cBhvr>
                                      <p:tavLst>
                                        <p:tav tm="0">
                                          <p:val>
                                            <p:strVal val="#ppt_x"/>
                                          </p:val>
                                        </p:tav>
                                        <p:tav tm="100000">
                                          <p:val>
                                            <p:strVal val="#ppt_x"/>
                                          </p:val>
                                        </p:tav>
                                      </p:tavLst>
                                    </p:anim>
                                    <p:anim calcmode="lin" valueType="num">
                                      <p:cBhvr additive="base">
                                        <p:cTn id="15" dur="3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 xmlns:a16="http://schemas.microsoft.com/office/drawing/2014/main" id="{023A8062-6584-4FDA-BCF8-1C4EE9FBDA6D}"/>
              </a:ext>
            </a:extLst>
          </p:cNvPr>
          <p:cNvSpPr txBox="1">
            <a:spLocks noChangeArrowheads="1"/>
          </p:cNvSpPr>
          <p:nvPr/>
        </p:nvSpPr>
        <p:spPr bwMode="auto">
          <a:xfrm>
            <a:off x="2743248" y="3486861"/>
            <a:ext cx="7301234" cy="707886"/>
          </a:xfrm>
          <a:prstGeom prst="rect">
            <a:avLst/>
          </a:prstGeom>
          <a:noFill/>
          <a:ln w="9525">
            <a:noFill/>
            <a:miter lim="800000"/>
          </a:ln>
        </p:spPr>
        <p:txBody>
          <a:bodyPr vert="horz" wrap="square">
            <a:spAutoFit/>
          </a:bodyPr>
          <a:lstStyle/>
          <a:p>
            <a:pPr lvl="0" algn="ctr" defTabSz="1218565"/>
            <a:r>
              <a:rPr lang="zh-CN" altLang="en-US" sz="4000" b="1" spc="300" dirty="0">
                <a:solidFill>
                  <a:srgbClr val="8A3328"/>
                </a:solidFill>
                <a:cs typeface="+mn-ea"/>
                <a:sym typeface="+mn-lt"/>
              </a:rPr>
              <a:t>向劳模学习</a:t>
            </a:r>
          </a:p>
        </p:txBody>
      </p:sp>
      <p:grpSp>
        <p:nvGrpSpPr>
          <p:cNvPr id="8" name="组合 7">
            <a:extLst>
              <a:ext uri="{FF2B5EF4-FFF2-40B4-BE49-F238E27FC236}">
                <a16:creationId xmlns="" xmlns:a16="http://schemas.microsoft.com/office/drawing/2014/main" id="{90CD67AD-250E-47F4-9E61-CF9DFD0E1E27}"/>
              </a:ext>
            </a:extLst>
          </p:cNvPr>
          <p:cNvGrpSpPr/>
          <p:nvPr/>
        </p:nvGrpSpPr>
        <p:grpSpPr>
          <a:xfrm>
            <a:off x="5164211" y="1537237"/>
            <a:ext cx="2459312" cy="1806332"/>
            <a:chOff x="1781356" y="1882626"/>
            <a:chExt cx="1722356" cy="1265048"/>
          </a:xfrm>
        </p:grpSpPr>
        <p:pic>
          <p:nvPicPr>
            <p:cNvPr id="9" name="图片 8">
              <a:extLst>
                <a:ext uri="{FF2B5EF4-FFF2-40B4-BE49-F238E27FC236}">
                  <a16:creationId xmlns="" xmlns:a16="http://schemas.microsoft.com/office/drawing/2014/main" id="{0209B493-2ABD-4FE2-9966-448A2458A1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1356" y="1882626"/>
              <a:ext cx="1722356" cy="1265048"/>
            </a:xfrm>
            <a:prstGeom prst="rect">
              <a:avLst/>
            </a:prstGeom>
          </p:spPr>
        </p:pic>
        <p:sp>
          <p:nvSpPr>
            <p:cNvPr id="11" name="TextBox 5">
              <a:extLst>
                <a:ext uri="{FF2B5EF4-FFF2-40B4-BE49-F238E27FC236}">
                  <a16:creationId xmlns="" xmlns:a16="http://schemas.microsoft.com/office/drawing/2014/main" id="{BCF0FEBC-D958-45FA-8417-19F959C59030}"/>
                </a:ext>
              </a:extLst>
            </p:cNvPr>
            <p:cNvSpPr txBox="1">
              <a:spLocks noChangeArrowheads="1"/>
            </p:cNvSpPr>
            <p:nvPr/>
          </p:nvSpPr>
          <p:spPr bwMode="auto">
            <a:xfrm>
              <a:off x="2254545" y="2013896"/>
              <a:ext cx="775975" cy="840639"/>
            </a:xfrm>
            <a:prstGeom prst="rect">
              <a:avLst/>
            </a:prstGeom>
            <a:noFill/>
            <a:ln w="9525">
              <a:noFill/>
              <a:miter lim="800000"/>
            </a:ln>
          </p:spPr>
          <p:txBody>
            <a:bodyPr vert="horz" wrap="none">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CC9900">
                      <a:lumMod val="60000"/>
                      <a:lumOff val="40000"/>
                    </a:srgbClr>
                  </a:solidFill>
                  <a:effectLst/>
                  <a:uLnTx/>
                  <a:uFillTx/>
                  <a:cs typeface="+mn-ea"/>
                  <a:sym typeface="+mn-lt"/>
                </a:rPr>
                <a:t>肆</a:t>
              </a:r>
            </a:p>
          </p:txBody>
        </p:sp>
      </p:grpSp>
      <p:pic>
        <p:nvPicPr>
          <p:cNvPr id="13" name="图片 12">
            <a:extLst>
              <a:ext uri="{FF2B5EF4-FFF2-40B4-BE49-F238E27FC236}">
                <a16:creationId xmlns="" xmlns:a16="http://schemas.microsoft.com/office/drawing/2014/main" id="{6EC8B526-A817-4BD5-BC1B-2479482B768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032" y="4199021"/>
            <a:ext cx="12260178" cy="2649463"/>
          </a:xfrm>
          <a:prstGeom prst="rect">
            <a:avLst/>
          </a:prstGeom>
        </p:spPr>
      </p:pic>
      <p:pic>
        <p:nvPicPr>
          <p:cNvPr id="14" name="图片 13">
            <a:extLst>
              <a:ext uri="{FF2B5EF4-FFF2-40B4-BE49-F238E27FC236}">
                <a16:creationId xmlns="" xmlns:a16="http://schemas.microsoft.com/office/drawing/2014/main" id="{6537F1FE-6275-4148-9A24-C11B8F03BB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92954" y="139337"/>
            <a:ext cx="3741292" cy="2974919"/>
          </a:xfrm>
          <a:prstGeom prst="rect">
            <a:avLst/>
          </a:prstGeom>
        </p:spPr>
      </p:pic>
      <p:pic>
        <p:nvPicPr>
          <p:cNvPr id="15" name="图片 14">
            <a:extLst>
              <a:ext uri="{FF2B5EF4-FFF2-40B4-BE49-F238E27FC236}">
                <a16:creationId xmlns="" xmlns:a16="http://schemas.microsoft.com/office/drawing/2014/main" id="{054F0E4E-FA37-4EE1-8A51-E8FFB9F0D68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9711" y="9516"/>
            <a:ext cx="2954107" cy="1128421"/>
          </a:xfrm>
          <a:prstGeom prst="rect">
            <a:avLst/>
          </a:prstGeom>
        </p:spPr>
      </p:pic>
      <p:pic>
        <p:nvPicPr>
          <p:cNvPr id="16" name="图片 15">
            <a:extLst>
              <a:ext uri="{FF2B5EF4-FFF2-40B4-BE49-F238E27FC236}">
                <a16:creationId xmlns="" xmlns:a16="http://schemas.microsoft.com/office/drawing/2014/main" id="{D4B2F9F6-9B5A-4F28-981C-23F198FD7F6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176212" y="2610465"/>
            <a:ext cx="2377440" cy="1872343"/>
          </a:xfrm>
          <a:prstGeom prst="rect">
            <a:avLst/>
          </a:prstGeom>
        </p:spPr>
      </p:pic>
    </p:spTree>
    <p:extLst>
      <p:ext uri="{BB962C8B-B14F-4D97-AF65-F5344CB8AC3E}">
        <p14:creationId xmlns:p14="http://schemas.microsoft.com/office/powerpoint/2010/main" val="275756751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F4A7177A-5CAD-49D1-8C54-0D7E70DECD9E}"/>
              </a:ext>
            </a:extLst>
          </p:cNvPr>
          <p:cNvSpPr txBox="1">
            <a:spLocks noChangeArrowheads="1"/>
          </p:cNvSpPr>
          <p:nvPr/>
        </p:nvSpPr>
        <p:spPr bwMode="auto">
          <a:xfrm>
            <a:off x="1623347" y="457200"/>
            <a:ext cx="1980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新中国楷模</a:t>
            </a:r>
          </a:p>
        </p:txBody>
      </p:sp>
      <p:sp>
        <p:nvSpPr>
          <p:cNvPr id="15" name="矩形 14">
            <a:extLst>
              <a:ext uri="{FF2B5EF4-FFF2-40B4-BE49-F238E27FC236}">
                <a16:creationId xmlns="" xmlns:a16="http://schemas.microsoft.com/office/drawing/2014/main" id="{E908333C-74F8-4964-85D6-96DAC904A71B}"/>
              </a:ext>
            </a:extLst>
          </p:cNvPr>
          <p:cNvSpPr/>
          <p:nvPr/>
        </p:nvSpPr>
        <p:spPr>
          <a:xfrm>
            <a:off x="0" y="2070100"/>
            <a:ext cx="12192000" cy="2019300"/>
          </a:xfrm>
          <a:prstGeom prst="rect">
            <a:avLst/>
          </a:prstGeom>
          <a:solidFill>
            <a:srgbClr val="A8342B">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16" name="组合 15">
            <a:extLst>
              <a:ext uri="{FF2B5EF4-FFF2-40B4-BE49-F238E27FC236}">
                <a16:creationId xmlns="" xmlns:a16="http://schemas.microsoft.com/office/drawing/2014/main" id="{822510F5-F16A-4E12-A77A-0653AA7BE7F8}"/>
              </a:ext>
            </a:extLst>
          </p:cNvPr>
          <p:cNvGrpSpPr/>
          <p:nvPr/>
        </p:nvGrpSpPr>
        <p:grpSpPr>
          <a:xfrm>
            <a:off x="1203325" y="1708150"/>
            <a:ext cx="9785350" cy="3994150"/>
            <a:chOff x="1203325" y="1708150"/>
            <a:chExt cx="9785350" cy="3994150"/>
          </a:xfrm>
        </p:grpSpPr>
        <p:grpSp>
          <p:nvGrpSpPr>
            <p:cNvPr id="17" name="组合 16">
              <a:extLst>
                <a:ext uri="{FF2B5EF4-FFF2-40B4-BE49-F238E27FC236}">
                  <a16:creationId xmlns="" xmlns:a16="http://schemas.microsoft.com/office/drawing/2014/main" id="{30D131B2-332E-4D6C-B151-5CF132FD8C3B}"/>
                </a:ext>
              </a:extLst>
            </p:cNvPr>
            <p:cNvGrpSpPr/>
            <p:nvPr/>
          </p:nvGrpSpPr>
          <p:grpSpPr>
            <a:xfrm>
              <a:off x="1203325" y="1708150"/>
              <a:ext cx="9785350" cy="3994150"/>
              <a:chOff x="1206500" y="1708150"/>
              <a:chExt cx="9785350" cy="3994150"/>
            </a:xfrm>
          </p:grpSpPr>
          <p:sp>
            <p:nvSpPr>
              <p:cNvPr id="22" name="矩形 21">
                <a:extLst>
                  <a:ext uri="{FF2B5EF4-FFF2-40B4-BE49-F238E27FC236}">
                    <a16:creationId xmlns="" xmlns:a16="http://schemas.microsoft.com/office/drawing/2014/main" id="{27A9AEF9-AC6A-40D3-B768-2561B27AE1E4}"/>
                  </a:ext>
                </a:extLst>
              </p:cNvPr>
              <p:cNvSpPr/>
              <p:nvPr/>
            </p:nvSpPr>
            <p:spPr>
              <a:xfrm>
                <a:off x="1206500" y="1708150"/>
                <a:ext cx="2120900" cy="3994150"/>
              </a:xfrm>
              <a:prstGeom prst="rect">
                <a:avLst/>
              </a:prstGeom>
              <a:solidFill>
                <a:srgbClr val="F4D49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3" name="矩形 22">
                <a:extLst>
                  <a:ext uri="{FF2B5EF4-FFF2-40B4-BE49-F238E27FC236}">
                    <a16:creationId xmlns="" xmlns:a16="http://schemas.microsoft.com/office/drawing/2014/main" id="{3D5119AD-8835-489A-981D-ED644D30646E}"/>
                  </a:ext>
                </a:extLst>
              </p:cNvPr>
              <p:cNvSpPr/>
              <p:nvPr/>
            </p:nvSpPr>
            <p:spPr>
              <a:xfrm>
                <a:off x="3761317" y="1708150"/>
                <a:ext cx="2120900" cy="3994150"/>
              </a:xfrm>
              <a:prstGeom prst="rect">
                <a:avLst/>
              </a:prstGeom>
              <a:solidFill>
                <a:srgbClr val="F4D49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4" name="矩形 23">
                <a:extLst>
                  <a:ext uri="{FF2B5EF4-FFF2-40B4-BE49-F238E27FC236}">
                    <a16:creationId xmlns="" xmlns:a16="http://schemas.microsoft.com/office/drawing/2014/main" id="{B910D49C-E990-4D3C-A45D-4552E18A865A}"/>
                  </a:ext>
                </a:extLst>
              </p:cNvPr>
              <p:cNvSpPr/>
              <p:nvPr/>
            </p:nvSpPr>
            <p:spPr>
              <a:xfrm>
                <a:off x="6316134" y="1708150"/>
                <a:ext cx="2120900" cy="3994150"/>
              </a:xfrm>
              <a:prstGeom prst="rect">
                <a:avLst/>
              </a:prstGeom>
              <a:solidFill>
                <a:srgbClr val="F4D49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5" name="矩形 24">
                <a:extLst>
                  <a:ext uri="{FF2B5EF4-FFF2-40B4-BE49-F238E27FC236}">
                    <a16:creationId xmlns="" xmlns:a16="http://schemas.microsoft.com/office/drawing/2014/main" id="{60441383-5CFA-4E70-9EEC-63E61AC0459C}"/>
                  </a:ext>
                </a:extLst>
              </p:cNvPr>
              <p:cNvSpPr/>
              <p:nvPr/>
            </p:nvSpPr>
            <p:spPr>
              <a:xfrm>
                <a:off x="8870950" y="1708150"/>
                <a:ext cx="2120900" cy="3994150"/>
              </a:xfrm>
              <a:prstGeom prst="rect">
                <a:avLst/>
              </a:prstGeom>
              <a:solidFill>
                <a:srgbClr val="F4D49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8" name="矩形 17">
              <a:extLst>
                <a:ext uri="{FF2B5EF4-FFF2-40B4-BE49-F238E27FC236}">
                  <a16:creationId xmlns="" xmlns:a16="http://schemas.microsoft.com/office/drawing/2014/main" id="{61E141EC-8BBE-4E85-B4D4-6A656AC84A5A}"/>
                </a:ext>
              </a:extLst>
            </p:cNvPr>
            <p:cNvSpPr/>
            <p:nvPr/>
          </p:nvSpPr>
          <p:spPr>
            <a:xfrm>
              <a:off x="1203325" y="2070100"/>
              <a:ext cx="2133599" cy="201929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9" name="矩形 18">
              <a:extLst>
                <a:ext uri="{FF2B5EF4-FFF2-40B4-BE49-F238E27FC236}">
                  <a16:creationId xmlns="" xmlns:a16="http://schemas.microsoft.com/office/drawing/2014/main" id="{2B3BA21D-1E9C-4618-9765-595021E98DAA}"/>
                </a:ext>
              </a:extLst>
            </p:cNvPr>
            <p:cNvSpPr/>
            <p:nvPr/>
          </p:nvSpPr>
          <p:spPr>
            <a:xfrm>
              <a:off x="3758141" y="2070100"/>
              <a:ext cx="2120900" cy="198949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0" name="矩形 19">
              <a:extLst>
                <a:ext uri="{FF2B5EF4-FFF2-40B4-BE49-F238E27FC236}">
                  <a16:creationId xmlns="" xmlns:a16="http://schemas.microsoft.com/office/drawing/2014/main" id="{5941E874-DA32-43A5-BEE1-46F2460EAB00}"/>
                </a:ext>
              </a:extLst>
            </p:cNvPr>
            <p:cNvSpPr/>
            <p:nvPr/>
          </p:nvSpPr>
          <p:spPr>
            <a:xfrm>
              <a:off x="6312959" y="2070100"/>
              <a:ext cx="2120900" cy="20193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1" name="矩形 20">
              <a:extLst>
                <a:ext uri="{FF2B5EF4-FFF2-40B4-BE49-F238E27FC236}">
                  <a16:creationId xmlns="" xmlns:a16="http://schemas.microsoft.com/office/drawing/2014/main" id="{2B97B661-F437-48C0-9ABB-2CE713BA3A2C}"/>
                </a:ext>
              </a:extLst>
            </p:cNvPr>
            <p:cNvSpPr/>
            <p:nvPr/>
          </p:nvSpPr>
          <p:spPr>
            <a:xfrm>
              <a:off x="8867775" y="2063750"/>
              <a:ext cx="2120900" cy="2019300"/>
            </a:xfrm>
            <a:prstGeom prst="rect">
              <a:avLst/>
            </a:prstGeom>
            <a:blipFill dpi="0" rotWithShape="1">
              <a:blip r:embed="rId6"/>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26" name="文本框 25">
            <a:extLst>
              <a:ext uri="{FF2B5EF4-FFF2-40B4-BE49-F238E27FC236}">
                <a16:creationId xmlns="" xmlns:a16="http://schemas.microsoft.com/office/drawing/2014/main" id="{CF3A76B8-9678-4EC1-8E35-453684D924A1}"/>
              </a:ext>
            </a:extLst>
          </p:cNvPr>
          <p:cNvSpPr txBox="1"/>
          <p:nvPr/>
        </p:nvSpPr>
        <p:spPr>
          <a:xfrm>
            <a:off x="1623347" y="4138196"/>
            <a:ext cx="1337824" cy="400110"/>
          </a:xfrm>
          <a:prstGeom prst="rect">
            <a:avLst/>
          </a:prstGeom>
          <a:noFill/>
        </p:spPr>
        <p:txBody>
          <a:bodyPr wrap="square" rtlCol="0">
            <a:spAutoFit/>
          </a:bodyPr>
          <a:lstStyle/>
          <a:p>
            <a:pPr algn="ctr" defTabSz="914400"/>
            <a:r>
              <a:rPr lang="zh-CN" altLang="en-US" sz="2000" b="1" dirty="0">
                <a:solidFill>
                  <a:prstClr val="black">
                    <a:lumMod val="50000"/>
                    <a:lumOff val="50000"/>
                  </a:prstClr>
                </a:solidFill>
                <a:cs typeface="+mn-ea"/>
                <a:sym typeface="+mn-lt"/>
              </a:rPr>
              <a:t>马恩华 </a:t>
            </a:r>
            <a:endParaRPr lang="en-US" altLang="zh-CN" sz="2000" b="1" dirty="0">
              <a:solidFill>
                <a:prstClr val="black">
                  <a:lumMod val="50000"/>
                  <a:lumOff val="50000"/>
                </a:prstClr>
              </a:solidFill>
              <a:cs typeface="+mn-ea"/>
              <a:sym typeface="+mn-lt"/>
            </a:endParaRPr>
          </a:p>
        </p:txBody>
      </p:sp>
      <p:cxnSp>
        <p:nvCxnSpPr>
          <p:cNvPr id="27" name="直接连接符 26">
            <a:extLst>
              <a:ext uri="{FF2B5EF4-FFF2-40B4-BE49-F238E27FC236}">
                <a16:creationId xmlns="" xmlns:a16="http://schemas.microsoft.com/office/drawing/2014/main" id="{2846284A-FA00-4125-A835-68F0CACC59C4}"/>
              </a:ext>
            </a:extLst>
          </p:cNvPr>
          <p:cNvCxnSpPr/>
          <p:nvPr/>
        </p:nvCxnSpPr>
        <p:spPr>
          <a:xfrm>
            <a:off x="1428750" y="4538306"/>
            <a:ext cx="1676400" cy="0"/>
          </a:xfrm>
          <a:prstGeom prst="line">
            <a:avLst/>
          </a:prstGeom>
          <a:noFill/>
          <a:ln w="6350" cap="flat" cmpd="sng" algn="ctr">
            <a:solidFill>
              <a:sysClr val="window" lastClr="FFFFFF"/>
            </a:solidFill>
            <a:prstDash val="solid"/>
            <a:miter lim="800000"/>
          </a:ln>
          <a:effectLst/>
        </p:spPr>
      </p:cxnSp>
      <p:sp>
        <p:nvSpPr>
          <p:cNvPr id="28" name="矩形 27">
            <a:extLst>
              <a:ext uri="{FF2B5EF4-FFF2-40B4-BE49-F238E27FC236}">
                <a16:creationId xmlns="" xmlns:a16="http://schemas.microsoft.com/office/drawing/2014/main" id="{1B20EE1D-6A5B-4F81-83E4-C1F7067008A6}"/>
              </a:ext>
            </a:extLst>
          </p:cNvPr>
          <p:cNvSpPr/>
          <p:nvPr/>
        </p:nvSpPr>
        <p:spPr>
          <a:xfrm>
            <a:off x="1265939" y="4518718"/>
            <a:ext cx="2052639" cy="1200329"/>
          </a:xfrm>
          <a:prstGeom prst="rect">
            <a:avLst/>
          </a:prstGeom>
          <a:noFill/>
        </p:spPr>
        <p:txBody>
          <a:bodyPr wrap="square" rtlCol="0">
            <a:spAutoFit/>
          </a:bodyPr>
          <a:lstStyle/>
          <a:p>
            <a:pPr defTabSz="914400">
              <a:lnSpc>
                <a:spcPct val="150000"/>
              </a:lnSpc>
            </a:pPr>
            <a:r>
              <a:rPr lang="zh-CN" altLang="en-US" sz="1200" dirty="0">
                <a:solidFill>
                  <a:prstClr val="black">
                    <a:lumMod val="65000"/>
                    <a:lumOff val="35000"/>
                  </a:prstClr>
                </a:solidFill>
                <a:cs typeface="+mn-ea"/>
                <a:sym typeface="+mn-lt"/>
              </a:rPr>
              <a:t>杰出的社会主义企业家。在他入职保定棉厂后由经济效益在省内同行业倒数第一变为当年盈利</a:t>
            </a:r>
            <a:r>
              <a:rPr lang="en-US" altLang="zh-CN" sz="1200" dirty="0">
                <a:solidFill>
                  <a:prstClr val="black">
                    <a:lumMod val="65000"/>
                    <a:lumOff val="35000"/>
                  </a:prstClr>
                </a:solidFill>
                <a:cs typeface="+mn-ea"/>
                <a:sym typeface="+mn-lt"/>
              </a:rPr>
              <a:t>800</a:t>
            </a:r>
            <a:r>
              <a:rPr lang="zh-CN" altLang="en-US" sz="1200" dirty="0">
                <a:solidFill>
                  <a:prstClr val="black">
                    <a:lumMod val="65000"/>
                    <a:lumOff val="35000"/>
                  </a:prstClr>
                </a:solidFill>
                <a:cs typeface="+mn-ea"/>
                <a:sym typeface="+mn-lt"/>
              </a:rPr>
              <a:t>万元。</a:t>
            </a:r>
          </a:p>
        </p:txBody>
      </p:sp>
      <p:sp>
        <p:nvSpPr>
          <p:cNvPr id="29" name="文本框 28">
            <a:extLst>
              <a:ext uri="{FF2B5EF4-FFF2-40B4-BE49-F238E27FC236}">
                <a16:creationId xmlns="" xmlns:a16="http://schemas.microsoft.com/office/drawing/2014/main" id="{C8ADE6AC-5409-4C29-9488-B997A4C02256}"/>
              </a:ext>
            </a:extLst>
          </p:cNvPr>
          <p:cNvSpPr txBox="1"/>
          <p:nvPr/>
        </p:nvSpPr>
        <p:spPr>
          <a:xfrm>
            <a:off x="4162816" y="4138196"/>
            <a:ext cx="1337824" cy="400110"/>
          </a:xfrm>
          <a:prstGeom prst="rect">
            <a:avLst/>
          </a:prstGeom>
          <a:noFill/>
        </p:spPr>
        <p:txBody>
          <a:bodyPr wrap="square" rtlCol="0">
            <a:spAutoFit/>
          </a:bodyPr>
          <a:lstStyle/>
          <a:p>
            <a:pPr algn="ctr" defTabSz="914400"/>
            <a:r>
              <a:rPr lang="zh-CN" altLang="en-US" sz="2000" b="1" dirty="0">
                <a:solidFill>
                  <a:prstClr val="black">
                    <a:lumMod val="50000"/>
                    <a:lumOff val="50000"/>
                  </a:prstClr>
                </a:solidFill>
                <a:cs typeface="+mn-ea"/>
                <a:sym typeface="+mn-lt"/>
              </a:rPr>
              <a:t>徐虎 </a:t>
            </a:r>
            <a:endParaRPr lang="en-US" altLang="zh-CN" sz="2000" b="1" dirty="0">
              <a:solidFill>
                <a:prstClr val="black">
                  <a:lumMod val="50000"/>
                  <a:lumOff val="50000"/>
                </a:prstClr>
              </a:solidFill>
              <a:cs typeface="+mn-ea"/>
              <a:sym typeface="+mn-lt"/>
            </a:endParaRPr>
          </a:p>
        </p:txBody>
      </p:sp>
      <p:cxnSp>
        <p:nvCxnSpPr>
          <p:cNvPr id="30" name="直接连接符 29">
            <a:extLst>
              <a:ext uri="{FF2B5EF4-FFF2-40B4-BE49-F238E27FC236}">
                <a16:creationId xmlns="" xmlns:a16="http://schemas.microsoft.com/office/drawing/2014/main" id="{82BADDE2-69C5-4BC4-A50D-C3DC3523AFA0}"/>
              </a:ext>
            </a:extLst>
          </p:cNvPr>
          <p:cNvCxnSpPr/>
          <p:nvPr/>
        </p:nvCxnSpPr>
        <p:spPr>
          <a:xfrm>
            <a:off x="3968219" y="4538306"/>
            <a:ext cx="1676400" cy="0"/>
          </a:xfrm>
          <a:prstGeom prst="line">
            <a:avLst/>
          </a:prstGeom>
          <a:noFill/>
          <a:ln w="6350" cap="flat" cmpd="sng" algn="ctr">
            <a:solidFill>
              <a:sysClr val="window" lastClr="FFFFFF"/>
            </a:solidFill>
            <a:prstDash val="solid"/>
            <a:miter lim="800000"/>
          </a:ln>
          <a:effectLst/>
        </p:spPr>
      </p:cxnSp>
      <p:sp>
        <p:nvSpPr>
          <p:cNvPr id="31" name="矩形 30">
            <a:extLst>
              <a:ext uri="{FF2B5EF4-FFF2-40B4-BE49-F238E27FC236}">
                <a16:creationId xmlns="" xmlns:a16="http://schemas.microsoft.com/office/drawing/2014/main" id="{4CFD67F4-EA62-46F9-8959-940ED610660F}"/>
              </a:ext>
            </a:extLst>
          </p:cNvPr>
          <p:cNvSpPr/>
          <p:nvPr/>
        </p:nvSpPr>
        <p:spPr>
          <a:xfrm>
            <a:off x="3733641" y="4559006"/>
            <a:ext cx="2203164" cy="1200329"/>
          </a:xfrm>
          <a:prstGeom prst="rect">
            <a:avLst/>
          </a:prstGeom>
          <a:noFill/>
        </p:spPr>
        <p:txBody>
          <a:bodyPr wrap="square" rtlCol="0">
            <a:spAutoFit/>
          </a:bodyPr>
          <a:lstStyle/>
          <a:p>
            <a:pPr defTabSz="914400">
              <a:lnSpc>
                <a:spcPct val="150000"/>
              </a:lnSpc>
            </a:pPr>
            <a:r>
              <a:rPr lang="zh-CN" altLang="en-US" sz="1200" dirty="0">
                <a:solidFill>
                  <a:prstClr val="black">
                    <a:lumMod val="65000"/>
                    <a:lumOff val="35000"/>
                  </a:prstClr>
                </a:solidFill>
                <a:cs typeface="+mn-ea"/>
                <a:sym typeface="+mn-lt"/>
              </a:rPr>
              <a:t>专攻房修水电技术，多次被评为全国劳动模范，口号“辛苦我一人，方便千万家。”</a:t>
            </a:r>
          </a:p>
          <a:p>
            <a:pPr defTabSz="914400">
              <a:lnSpc>
                <a:spcPct val="150000"/>
              </a:lnSpc>
            </a:pPr>
            <a:endParaRPr lang="zh-CN" altLang="en-US" sz="1200" dirty="0">
              <a:solidFill>
                <a:prstClr val="black">
                  <a:lumMod val="65000"/>
                  <a:lumOff val="35000"/>
                </a:prstClr>
              </a:solidFill>
              <a:cs typeface="+mn-ea"/>
              <a:sym typeface="+mn-lt"/>
            </a:endParaRPr>
          </a:p>
        </p:txBody>
      </p:sp>
      <p:sp>
        <p:nvSpPr>
          <p:cNvPr id="32" name="文本框 31">
            <a:extLst>
              <a:ext uri="{FF2B5EF4-FFF2-40B4-BE49-F238E27FC236}">
                <a16:creationId xmlns="" xmlns:a16="http://schemas.microsoft.com/office/drawing/2014/main" id="{2C066D89-D58A-48F2-8BE4-57057256081B}"/>
              </a:ext>
            </a:extLst>
          </p:cNvPr>
          <p:cNvSpPr txBox="1"/>
          <p:nvPr/>
        </p:nvSpPr>
        <p:spPr>
          <a:xfrm>
            <a:off x="6741712" y="4138196"/>
            <a:ext cx="1337824" cy="400110"/>
          </a:xfrm>
          <a:prstGeom prst="rect">
            <a:avLst/>
          </a:prstGeom>
          <a:noFill/>
        </p:spPr>
        <p:txBody>
          <a:bodyPr wrap="square" rtlCol="0">
            <a:spAutoFit/>
          </a:bodyPr>
          <a:lstStyle/>
          <a:p>
            <a:pPr algn="ctr" defTabSz="914400"/>
            <a:r>
              <a:rPr lang="zh-CN" altLang="en-US" sz="2000" b="1" dirty="0">
                <a:solidFill>
                  <a:prstClr val="black">
                    <a:lumMod val="50000"/>
                    <a:lumOff val="50000"/>
                  </a:prstClr>
                </a:solidFill>
                <a:cs typeface="+mn-ea"/>
                <a:sym typeface="+mn-lt"/>
              </a:rPr>
              <a:t>吴仁宝 </a:t>
            </a:r>
            <a:endParaRPr lang="en-US" altLang="zh-CN" sz="2000" b="1" dirty="0">
              <a:solidFill>
                <a:prstClr val="black">
                  <a:lumMod val="50000"/>
                  <a:lumOff val="50000"/>
                </a:prstClr>
              </a:solidFill>
              <a:cs typeface="+mn-ea"/>
              <a:sym typeface="+mn-lt"/>
            </a:endParaRPr>
          </a:p>
        </p:txBody>
      </p:sp>
      <p:cxnSp>
        <p:nvCxnSpPr>
          <p:cNvPr id="33" name="直接连接符 32">
            <a:extLst>
              <a:ext uri="{FF2B5EF4-FFF2-40B4-BE49-F238E27FC236}">
                <a16:creationId xmlns="" xmlns:a16="http://schemas.microsoft.com/office/drawing/2014/main" id="{1EB56E20-F7B4-4078-9192-D8720500A7E8}"/>
              </a:ext>
            </a:extLst>
          </p:cNvPr>
          <p:cNvCxnSpPr/>
          <p:nvPr/>
        </p:nvCxnSpPr>
        <p:spPr>
          <a:xfrm>
            <a:off x="6547115" y="4538306"/>
            <a:ext cx="1676400" cy="0"/>
          </a:xfrm>
          <a:prstGeom prst="line">
            <a:avLst/>
          </a:prstGeom>
          <a:noFill/>
          <a:ln w="6350" cap="flat" cmpd="sng" algn="ctr">
            <a:solidFill>
              <a:sysClr val="window" lastClr="FFFFFF"/>
            </a:solidFill>
            <a:prstDash val="solid"/>
            <a:miter lim="800000"/>
          </a:ln>
          <a:effectLst/>
        </p:spPr>
      </p:cxnSp>
      <p:sp>
        <p:nvSpPr>
          <p:cNvPr id="34" name="矩形 33">
            <a:extLst>
              <a:ext uri="{FF2B5EF4-FFF2-40B4-BE49-F238E27FC236}">
                <a16:creationId xmlns="" xmlns:a16="http://schemas.microsoft.com/office/drawing/2014/main" id="{FD890E54-755E-4C87-9EDA-9471DAC65501}"/>
              </a:ext>
            </a:extLst>
          </p:cNvPr>
          <p:cNvSpPr/>
          <p:nvPr/>
        </p:nvSpPr>
        <p:spPr>
          <a:xfrm>
            <a:off x="6367132" y="4523008"/>
            <a:ext cx="2052639" cy="1200329"/>
          </a:xfrm>
          <a:prstGeom prst="rect">
            <a:avLst/>
          </a:prstGeom>
          <a:noFill/>
        </p:spPr>
        <p:txBody>
          <a:bodyPr wrap="square" rtlCol="0">
            <a:spAutoFit/>
          </a:bodyPr>
          <a:lstStyle/>
          <a:p>
            <a:pPr defTabSz="914400">
              <a:lnSpc>
                <a:spcPct val="150000"/>
              </a:lnSpc>
            </a:pPr>
            <a:r>
              <a:rPr lang="zh-CN" altLang="en-US" sz="1200" dirty="0">
                <a:solidFill>
                  <a:prstClr val="black">
                    <a:lumMod val="65000"/>
                    <a:lumOff val="35000"/>
                  </a:prstClr>
                </a:solidFill>
                <a:cs typeface="+mn-ea"/>
                <a:sym typeface="+mn-lt"/>
              </a:rPr>
              <a:t>华西村</a:t>
            </a:r>
            <a:r>
              <a:rPr lang="en-US" altLang="zh-CN" sz="1200" dirty="0">
                <a:solidFill>
                  <a:prstClr val="black">
                    <a:lumMod val="65000"/>
                    <a:lumOff val="35000"/>
                  </a:prstClr>
                </a:solidFill>
                <a:cs typeface="+mn-ea"/>
                <a:sym typeface="+mn-lt"/>
              </a:rPr>
              <a:t>30</a:t>
            </a:r>
            <a:r>
              <a:rPr lang="zh-CN" altLang="en-US" sz="1200" dirty="0">
                <a:solidFill>
                  <a:prstClr val="black">
                    <a:lumMod val="65000"/>
                    <a:lumOff val="35000"/>
                  </a:prstClr>
                </a:solidFill>
                <a:cs typeface="+mn-ea"/>
                <a:sym typeface="+mn-lt"/>
              </a:rPr>
              <a:t>多年的当家人，把华西村从苏南一个默默无闻的乡村变为闻名全世界的第一乡村。</a:t>
            </a:r>
          </a:p>
        </p:txBody>
      </p:sp>
      <p:cxnSp>
        <p:nvCxnSpPr>
          <p:cNvPr id="35" name="直接连接符 34">
            <a:extLst>
              <a:ext uri="{FF2B5EF4-FFF2-40B4-BE49-F238E27FC236}">
                <a16:creationId xmlns="" xmlns:a16="http://schemas.microsoft.com/office/drawing/2014/main" id="{0C5C9064-0029-46A1-89DF-B8C1CA2DA1B6}"/>
              </a:ext>
            </a:extLst>
          </p:cNvPr>
          <p:cNvCxnSpPr/>
          <p:nvPr/>
        </p:nvCxnSpPr>
        <p:spPr>
          <a:xfrm>
            <a:off x="9079307" y="4538306"/>
            <a:ext cx="1676400" cy="0"/>
          </a:xfrm>
          <a:prstGeom prst="line">
            <a:avLst/>
          </a:prstGeom>
          <a:noFill/>
          <a:ln w="6350" cap="flat" cmpd="sng" algn="ctr">
            <a:solidFill>
              <a:sysClr val="window" lastClr="FFFFFF"/>
            </a:solidFill>
            <a:prstDash val="solid"/>
            <a:miter lim="800000"/>
          </a:ln>
          <a:effectLst/>
        </p:spPr>
      </p:cxnSp>
      <p:sp>
        <p:nvSpPr>
          <p:cNvPr id="36" name="矩形 35">
            <a:extLst>
              <a:ext uri="{FF2B5EF4-FFF2-40B4-BE49-F238E27FC236}">
                <a16:creationId xmlns="" xmlns:a16="http://schemas.microsoft.com/office/drawing/2014/main" id="{A8A9659A-3F98-403A-8D63-5BBC7562236D}"/>
              </a:ext>
            </a:extLst>
          </p:cNvPr>
          <p:cNvSpPr/>
          <p:nvPr/>
        </p:nvSpPr>
        <p:spPr>
          <a:xfrm>
            <a:off x="8936036" y="4531956"/>
            <a:ext cx="2052639" cy="1200329"/>
          </a:xfrm>
          <a:prstGeom prst="rect">
            <a:avLst/>
          </a:prstGeom>
          <a:noFill/>
        </p:spPr>
        <p:txBody>
          <a:bodyPr wrap="square" rtlCol="0">
            <a:spAutoFit/>
          </a:bodyPr>
          <a:lstStyle/>
          <a:p>
            <a:pPr defTabSz="914400">
              <a:lnSpc>
                <a:spcPct val="150000"/>
              </a:lnSpc>
            </a:pPr>
            <a:r>
              <a:rPr lang="zh-CN" altLang="en-US" sz="1200" dirty="0">
                <a:solidFill>
                  <a:prstClr val="black">
                    <a:lumMod val="65000"/>
                    <a:lumOff val="35000"/>
                  </a:prstClr>
                </a:solidFill>
                <a:cs typeface="+mn-ea"/>
                <a:sym typeface="+mn-lt"/>
              </a:rPr>
              <a:t>中国石油工人的光辉典范，他为祖国石油工业的发展和社会主义建设立下了不朽的功勋，劳模典范。</a:t>
            </a:r>
          </a:p>
        </p:txBody>
      </p:sp>
      <p:sp>
        <p:nvSpPr>
          <p:cNvPr id="37" name="文本框 36">
            <a:extLst>
              <a:ext uri="{FF2B5EF4-FFF2-40B4-BE49-F238E27FC236}">
                <a16:creationId xmlns="" xmlns:a16="http://schemas.microsoft.com/office/drawing/2014/main" id="{E58A2AB1-5DE3-401D-B39B-F39F8BBF7FB5}"/>
              </a:ext>
            </a:extLst>
          </p:cNvPr>
          <p:cNvSpPr txBox="1"/>
          <p:nvPr/>
        </p:nvSpPr>
        <p:spPr>
          <a:xfrm>
            <a:off x="9273904" y="4138196"/>
            <a:ext cx="1337824" cy="400110"/>
          </a:xfrm>
          <a:prstGeom prst="rect">
            <a:avLst/>
          </a:prstGeom>
          <a:noFill/>
        </p:spPr>
        <p:txBody>
          <a:bodyPr wrap="square" rtlCol="0">
            <a:spAutoFit/>
          </a:bodyPr>
          <a:lstStyle/>
          <a:p>
            <a:pPr algn="ctr" defTabSz="914400"/>
            <a:r>
              <a:rPr lang="zh-CN" altLang="en-US" sz="2000" b="1" dirty="0">
                <a:solidFill>
                  <a:prstClr val="black">
                    <a:lumMod val="50000"/>
                    <a:lumOff val="50000"/>
                  </a:prstClr>
                </a:solidFill>
                <a:cs typeface="+mn-ea"/>
                <a:sym typeface="+mn-lt"/>
              </a:rPr>
              <a:t>王进喜 </a:t>
            </a:r>
            <a:endParaRPr lang="en-US" altLang="zh-CN" sz="2000" b="1" dirty="0">
              <a:solidFill>
                <a:prstClr val="black">
                  <a:lumMod val="50000"/>
                  <a:lumOff val="50000"/>
                </a:prstClr>
              </a:solidFill>
              <a:cs typeface="+mn-ea"/>
              <a:sym typeface="+mn-lt"/>
            </a:endParaRPr>
          </a:p>
        </p:txBody>
      </p:sp>
    </p:spTree>
    <p:extLst>
      <p:ext uri="{BB962C8B-B14F-4D97-AF65-F5344CB8AC3E}">
        <p14:creationId xmlns:p14="http://schemas.microsoft.com/office/powerpoint/2010/main" val="226507438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ppt_x"/>
                                          </p:val>
                                        </p:tav>
                                        <p:tav tm="100000">
                                          <p:val>
                                            <p:strVal val="#ppt_x"/>
                                          </p:val>
                                        </p:tav>
                                      </p:tavLst>
                                    </p:anim>
                                    <p:anim calcmode="lin" valueType="num">
                                      <p:cBhvr additive="base">
                                        <p:cTn id="26" dur="500" fill="hold"/>
                                        <p:tgtEl>
                                          <p:spTgt spid="2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ppt_x"/>
                                          </p:val>
                                        </p:tav>
                                        <p:tav tm="100000">
                                          <p:val>
                                            <p:strVal val="#ppt_x"/>
                                          </p:val>
                                        </p:tav>
                                      </p:tavLst>
                                    </p:anim>
                                    <p:anim calcmode="lin" valueType="num">
                                      <p:cBhvr additive="base">
                                        <p:cTn id="30" dur="500" fill="hold"/>
                                        <p:tgtEl>
                                          <p:spTgt spid="2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ppt_x"/>
                                          </p:val>
                                        </p:tav>
                                        <p:tav tm="100000">
                                          <p:val>
                                            <p:strVal val="#ppt_x"/>
                                          </p:val>
                                        </p:tav>
                                      </p:tavLst>
                                    </p:anim>
                                    <p:anim calcmode="lin" valueType="num">
                                      <p:cBhvr additive="base">
                                        <p:cTn id="42" dur="50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fill="hold"/>
                                        <p:tgtEl>
                                          <p:spTgt spid="32"/>
                                        </p:tgtEl>
                                        <p:attrNameLst>
                                          <p:attrName>ppt_x</p:attrName>
                                        </p:attrNameLst>
                                      </p:cBhvr>
                                      <p:tavLst>
                                        <p:tav tm="0">
                                          <p:val>
                                            <p:strVal val="#ppt_x"/>
                                          </p:val>
                                        </p:tav>
                                        <p:tav tm="100000">
                                          <p:val>
                                            <p:strVal val="#ppt_x"/>
                                          </p:val>
                                        </p:tav>
                                      </p:tavLst>
                                    </p:anim>
                                    <p:anim calcmode="lin" valueType="num">
                                      <p:cBhvr additive="base">
                                        <p:cTn id="46" dur="500" fill="hold"/>
                                        <p:tgtEl>
                                          <p:spTgt spid="32"/>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ppt_x"/>
                                          </p:val>
                                        </p:tav>
                                        <p:tav tm="100000">
                                          <p:val>
                                            <p:strVal val="#ppt_x"/>
                                          </p:val>
                                        </p:tav>
                                      </p:tavLst>
                                    </p:anim>
                                    <p:anim calcmode="lin" valueType="num">
                                      <p:cBhvr additive="base">
                                        <p:cTn id="50" dur="500" fill="hold"/>
                                        <p:tgtEl>
                                          <p:spTgt spid="3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additive="base">
                                        <p:cTn id="53" dur="500" fill="hold"/>
                                        <p:tgtEl>
                                          <p:spTgt spid="34"/>
                                        </p:tgtEl>
                                        <p:attrNameLst>
                                          <p:attrName>ppt_x</p:attrName>
                                        </p:attrNameLst>
                                      </p:cBhvr>
                                      <p:tavLst>
                                        <p:tav tm="0">
                                          <p:val>
                                            <p:strVal val="#ppt_x"/>
                                          </p:val>
                                        </p:tav>
                                        <p:tav tm="100000">
                                          <p:val>
                                            <p:strVal val="#ppt_x"/>
                                          </p:val>
                                        </p:tav>
                                      </p:tavLst>
                                    </p:anim>
                                    <p:anim calcmode="lin" valueType="num">
                                      <p:cBhvr additive="base">
                                        <p:cTn id="54" dur="500" fill="hold"/>
                                        <p:tgtEl>
                                          <p:spTgt spid="34"/>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additive="base">
                                        <p:cTn id="57" dur="500" fill="hold"/>
                                        <p:tgtEl>
                                          <p:spTgt spid="35"/>
                                        </p:tgtEl>
                                        <p:attrNameLst>
                                          <p:attrName>ppt_x</p:attrName>
                                        </p:attrNameLst>
                                      </p:cBhvr>
                                      <p:tavLst>
                                        <p:tav tm="0">
                                          <p:val>
                                            <p:strVal val="#ppt_x"/>
                                          </p:val>
                                        </p:tav>
                                        <p:tav tm="100000">
                                          <p:val>
                                            <p:strVal val="#ppt_x"/>
                                          </p:val>
                                        </p:tav>
                                      </p:tavLst>
                                    </p:anim>
                                    <p:anim calcmode="lin" valueType="num">
                                      <p:cBhvr additive="base">
                                        <p:cTn id="58" dur="500" fill="hold"/>
                                        <p:tgtEl>
                                          <p:spTgt spid="3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ppt_x"/>
                                          </p:val>
                                        </p:tav>
                                        <p:tav tm="100000">
                                          <p:val>
                                            <p:strVal val="#ppt_x"/>
                                          </p:val>
                                        </p:tav>
                                      </p:tavLst>
                                    </p:anim>
                                    <p:anim calcmode="lin" valueType="num">
                                      <p:cBhvr additive="base">
                                        <p:cTn id="62" dur="500" fill="hold"/>
                                        <p:tgtEl>
                                          <p:spTgt spid="3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ppt_x"/>
                                          </p:val>
                                        </p:tav>
                                        <p:tav tm="100000">
                                          <p:val>
                                            <p:strVal val="#ppt_x"/>
                                          </p:val>
                                        </p:tav>
                                      </p:tavLst>
                                    </p:anim>
                                    <p:anim calcmode="lin" valueType="num">
                                      <p:cBhvr additive="base">
                                        <p:cTn id="6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animBg="1"/>
      <p:bldP spid="26" grpId="0"/>
      <p:bldP spid="28" grpId="0"/>
      <p:bldP spid="29" grpId="0"/>
      <p:bldP spid="31" grpId="0"/>
      <p:bldP spid="32" grpId="0"/>
      <p:bldP spid="34" grpId="0"/>
      <p:bldP spid="36"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F4A7177A-5CAD-49D1-8C54-0D7E70DECD9E}"/>
              </a:ext>
            </a:extLst>
          </p:cNvPr>
          <p:cNvSpPr txBox="1">
            <a:spLocks noChangeArrowheads="1"/>
          </p:cNvSpPr>
          <p:nvPr/>
        </p:nvSpPr>
        <p:spPr bwMode="auto">
          <a:xfrm>
            <a:off x="1608366" y="447376"/>
            <a:ext cx="19800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新中国楷模</a:t>
            </a:r>
          </a:p>
        </p:txBody>
      </p:sp>
      <p:sp>
        <p:nvSpPr>
          <p:cNvPr id="4" name="矩形 3">
            <a:extLst>
              <a:ext uri="{FF2B5EF4-FFF2-40B4-BE49-F238E27FC236}">
                <a16:creationId xmlns="" xmlns:a16="http://schemas.microsoft.com/office/drawing/2014/main" id="{5E78DF09-C94F-4D87-8199-C2B2C982ADCC}"/>
              </a:ext>
            </a:extLst>
          </p:cNvPr>
          <p:cNvSpPr/>
          <p:nvPr/>
        </p:nvSpPr>
        <p:spPr>
          <a:xfrm>
            <a:off x="1066516" y="1190959"/>
            <a:ext cx="3317481" cy="2380594"/>
          </a:xfrm>
          <a:prstGeom prst="rect">
            <a:avLst/>
          </a:prstGeom>
          <a:blipFill dpi="0" rotWithShape="1">
            <a:blip r:embed="rId3"/>
            <a:srcRect/>
            <a:stretch>
              <a:fillRect/>
            </a:stretch>
          </a:blip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5" name="矩形 4">
            <a:extLst>
              <a:ext uri="{FF2B5EF4-FFF2-40B4-BE49-F238E27FC236}">
                <a16:creationId xmlns="" xmlns:a16="http://schemas.microsoft.com/office/drawing/2014/main" id="{2461B197-8EDA-4B9B-AF8A-B7B967EB2F72}"/>
              </a:ext>
            </a:extLst>
          </p:cNvPr>
          <p:cNvSpPr/>
          <p:nvPr/>
        </p:nvSpPr>
        <p:spPr>
          <a:xfrm>
            <a:off x="4559191" y="1190959"/>
            <a:ext cx="3317481" cy="2380594"/>
          </a:xfrm>
          <a:prstGeom prst="rect">
            <a:avLst/>
          </a:prstGeom>
          <a:solidFill>
            <a:srgbClr val="AD4439">
              <a:alpha val="90000"/>
            </a:srgbClr>
          </a:solidFill>
          <a:ln w="635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6" name="矩形 5">
            <a:extLst>
              <a:ext uri="{FF2B5EF4-FFF2-40B4-BE49-F238E27FC236}">
                <a16:creationId xmlns="" xmlns:a16="http://schemas.microsoft.com/office/drawing/2014/main" id="{7B43C50E-DE95-4586-8110-913F4791F0BE}"/>
              </a:ext>
            </a:extLst>
          </p:cNvPr>
          <p:cNvSpPr/>
          <p:nvPr/>
        </p:nvSpPr>
        <p:spPr>
          <a:xfrm>
            <a:off x="8051866" y="1190959"/>
            <a:ext cx="3317481" cy="2380594"/>
          </a:xfrm>
          <a:prstGeom prst="rect">
            <a:avLst/>
          </a:prstGeom>
          <a:blipFill dpi="0" rotWithShape="1">
            <a:blip r:embed="rId4"/>
            <a:srcRect/>
            <a:stretch>
              <a:fillRect/>
            </a:stretch>
          </a:blip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7" name="矩形 6">
            <a:extLst>
              <a:ext uri="{FF2B5EF4-FFF2-40B4-BE49-F238E27FC236}">
                <a16:creationId xmlns="" xmlns:a16="http://schemas.microsoft.com/office/drawing/2014/main" id="{DD9F74CB-ED5B-42CB-927D-38C747B475E5}"/>
              </a:ext>
            </a:extLst>
          </p:cNvPr>
          <p:cNvSpPr/>
          <p:nvPr/>
        </p:nvSpPr>
        <p:spPr>
          <a:xfrm>
            <a:off x="1066516" y="3695607"/>
            <a:ext cx="3317481" cy="2380594"/>
          </a:xfrm>
          <a:prstGeom prst="rect">
            <a:avLst/>
          </a:prstGeom>
          <a:solidFill>
            <a:srgbClr val="AD4439">
              <a:alpha val="90000"/>
            </a:srgbClr>
          </a:solidFill>
          <a:ln w="635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8" name="矩形 7">
            <a:extLst>
              <a:ext uri="{FF2B5EF4-FFF2-40B4-BE49-F238E27FC236}">
                <a16:creationId xmlns="" xmlns:a16="http://schemas.microsoft.com/office/drawing/2014/main" id="{F2E3DBA2-F848-4725-A7CB-FDE1C00C5A4A}"/>
              </a:ext>
            </a:extLst>
          </p:cNvPr>
          <p:cNvSpPr/>
          <p:nvPr/>
        </p:nvSpPr>
        <p:spPr>
          <a:xfrm>
            <a:off x="4559191" y="3695607"/>
            <a:ext cx="3317481" cy="238059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9" name="矩形 8">
            <a:extLst>
              <a:ext uri="{FF2B5EF4-FFF2-40B4-BE49-F238E27FC236}">
                <a16:creationId xmlns="" xmlns:a16="http://schemas.microsoft.com/office/drawing/2014/main" id="{344D0E30-284E-4F70-AF94-66BDC7562EC5}"/>
              </a:ext>
            </a:extLst>
          </p:cNvPr>
          <p:cNvSpPr/>
          <p:nvPr/>
        </p:nvSpPr>
        <p:spPr>
          <a:xfrm>
            <a:off x="8051866" y="3695605"/>
            <a:ext cx="3317481" cy="2380594"/>
          </a:xfrm>
          <a:prstGeom prst="rect">
            <a:avLst/>
          </a:prstGeom>
          <a:solidFill>
            <a:srgbClr val="AD4439">
              <a:alpha val="90000"/>
            </a:srgbClr>
          </a:solidFill>
          <a:ln w="635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10" name="TextBox 3">
            <a:extLst>
              <a:ext uri="{FF2B5EF4-FFF2-40B4-BE49-F238E27FC236}">
                <a16:creationId xmlns="" xmlns:a16="http://schemas.microsoft.com/office/drawing/2014/main" id="{832E0073-C06B-4E7E-9C3D-FAFD0CDF1D58}"/>
              </a:ext>
            </a:extLst>
          </p:cNvPr>
          <p:cNvSpPr>
            <a:spLocks noChangeArrowheads="1"/>
          </p:cNvSpPr>
          <p:nvPr/>
        </p:nvSpPr>
        <p:spPr bwMode="auto">
          <a:xfrm>
            <a:off x="5579628" y="1216974"/>
            <a:ext cx="1530286" cy="585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1218565">
              <a:lnSpc>
                <a:spcPct val="150000"/>
              </a:lnSpc>
            </a:pPr>
            <a:r>
              <a:rPr lang="zh-CN" altLang="en-US" sz="2400" b="1" dirty="0">
                <a:solidFill>
                  <a:prstClr val="white"/>
                </a:solidFill>
                <a:latin typeface="+mn-lt"/>
                <a:ea typeface="+mn-ea"/>
                <a:cs typeface="+mn-ea"/>
                <a:sym typeface="+mn-lt"/>
              </a:rPr>
              <a:t>时传祥   </a:t>
            </a:r>
          </a:p>
        </p:txBody>
      </p:sp>
      <p:sp>
        <p:nvSpPr>
          <p:cNvPr id="11" name="TextBox 3">
            <a:extLst>
              <a:ext uri="{FF2B5EF4-FFF2-40B4-BE49-F238E27FC236}">
                <a16:creationId xmlns="" xmlns:a16="http://schemas.microsoft.com/office/drawing/2014/main" id="{D94C2ADE-8CAB-4E4D-AE0C-FB80C29F2ED4}"/>
              </a:ext>
            </a:extLst>
          </p:cNvPr>
          <p:cNvSpPr>
            <a:spLocks noChangeArrowheads="1"/>
          </p:cNvSpPr>
          <p:nvPr/>
        </p:nvSpPr>
        <p:spPr bwMode="auto">
          <a:xfrm>
            <a:off x="1353395" y="3815924"/>
            <a:ext cx="2797010" cy="585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1218565">
              <a:lnSpc>
                <a:spcPct val="150000"/>
              </a:lnSpc>
            </a:pPr>
            <a:r>
              <a:rPr lang="zh-CN" altLang="en-US" sz="2400" b="1" dirty="0">
                <a:solidFill>
                  <a:prstClr val="white"/>
                </a:solidFill>
                <a:latin typeface="+mn-lt"/>
                <a:ea typeface="+mn-ea"/>
                <a:cs typeface="+mn-ea"/>
                <a:sym typeface="+mn-lt"/>
              </a:rPr>
              <a:t>邓稼先</a:t>
            </a:r>
            <a:endParaRPr lang="en-US" altLang="zh-CN" sz="2400" b="1" dirty="0">
              <a:solidFill>
                <a:prstClr val="white"/>
              </a:solidFill>
              <a:latin typeface="+mn-lt"/>
              <a:ea typeface="+mn-ea"/>
              <a:cs typeface="+mn-ea"/>
              <a:sym typeface="+mn-lt"/>
            </a:endParaRPr>
          </a:p>
        </p:txBody>
      </p:sp>
      <p:sp>
        <p:nvSpPr>
          <p:cNvPr id="12" name="TextBox 3">
            <a:extLst>
              <a:ext uri="{FF2B5EF4-FFF2-40B4-BE49-F238E27FC236}">
                <a16:creationId xmlns="" xmlns:a16="http://schemas.microsoft.com/office/drawing/2014/main" id="{702D0890-CF16-462F-8B6C-8B2970F9F2DD}"/>
              </a:ext>
            </a:extLst>
          </p:cNvPr>
          <p:cNvSpPr>
            <a:spLocks noChangeArrowheads="1"/>
          </p:cNvSpPr>
          <p:nvPr/>
        </p:nvSpPr>
        <p:spPr bwMode="auto">
          <a:xfrm>
            <a:off x="8335982" y="3658516"/>
            <a:ext cx="2911434" cy="585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1218565">
              <a:lnSpc>
                <a:spcPct val="150000"/>
              </a:lnSpc>
            </a:pPr>
            <a:r>
              <a:rPr lang="zh-CN" altLang="en-US" sz="2400" b="1" dirty="0">
                <a:solidFill>
                  <a:prstClr val="white"/>
                </a:solidFill>
                <a:latin typeface="+mn-lt"/>
                <a:ea typeface="+mn-ea"/>
                <a:cs typeface="+mn-ea"/>
                <a:sym typeface="+mn-lt"/>
              </a:rPr>
              <a:t>袁隆平</a:t>
            </a:r>
            <a:endParaRPr lang="en-US" altLang="zh-CN" sz="2400" b="1" dirty="0">
              <a:solidFill>
                <a:prstClr val="white"/>
              </a:solidFill>
              <a:latin typeface="+mn-lt"/>
              <a:ea typeface="+mn-ea"/>
              <a:cs typeface="+mn-ea"/>
              <a:sym typeface="+mn-lt"/>
            </a:endParaRPr>
          </a:p>
        </p:txBody>
      </p:sp>
      <p:sp>
        <p:nvSpPr>
          <p:cNvPr id="13" name="矩形 32">
            <a:extLst>
              <a:ext uri="{FF2B5EF4-FFF2-40B4-BE49-F238E27FC236}">
                <a16:creationId xmlns="" xmlns:a16="http://schemas.microsoft.com/office/drawing/2014/main" id="{362E121D-9AB5-4F92-9A01-771AC5ABB078}"/>
              </a:ext>
            </a:extLst>
          </p:cNvPr>
          <p:cNvSpPr/>
          <p:nvPr/>
        </p:nvSpPr>
        <p:spPr>
          <a:xfrm flipH="1">
            <a:off x="4559190" y="2774878"/>
            <a:ext cx="767027" cy="796676"/>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ysClr val="window" lastClr="FFFFFF"/>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14" name="矩形 32">
            <a:extLst>
              <a:ext uri="{FF2B5EF4-FFF2-40B4-BE49-F238E27FC236}">
                <a16:creationId xmlns="" xmlns:a16="http://schemas.microsoft.com/office/drawing/2014/main" id="{0C4A2C08-3217-4448-88FB-71F7FE3D7AE0}"/>
              </a:ext>
            </a:extLst>
          </p:cNvPr>
          <p:cNvSpPr/>
          <p:nvPr/>
        </p:nvSpPr>
        <p:spPr>
          <a:xfrm>
            <a:off x="3588395" y="5279525"/>
            <a:ext cx="767027" cy="796676"/>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ysClr val="window" lastClr="FFFFFF"/>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15" name="矩形 32">
            <a:extLst>
              <a:ext uri="{FF2B5EF4-FFF2-40B4-BE49-F238E27FC236}">
                <a16:creationId xmlns="" xmlns:a16="http://schemas.microsoft.com/office/drawing/2014/main" id="{3E12456B-FC26-4638-904D-23B9E62C89EA}"/>
              </a:ext>
            </a:extLst>
          </p:cNvPr>
          <p:cNvSpPr/>
          <p:nvPr/>
        </p:nvSpPr>
        <p:spPr>
          <a:xfrm rot="16200000">
            <a:off x="8066691" y="3744056"/>
            <a:ext cx="767027" cy="796676"/>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ysClr val="window" lastClr="FFFFFF"/>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16" name="TextBox 3">
            <a:extLst>
              <a:ext uri="{FF2B5EF4-FFF2-40B4-BE49-F238E27FC236}">
                <a16:creationId xmlns="" xmlns:a16="http://schemas.microsoft.com/office/drawing/2014/main" id="{D0B96354-0426-4548-B37D-074C3BD91205}"/>
              </a:ext>
            </a:extLst>
          </p:cNvPr>
          <p:cNvSpPr>
            <a:spLocks noChangeArrowheads="1"/>
          </p:cNvSpPr>
          <p:nvPr/>
        </p:nvSpPr>
        <p:spPr bwMode="auto">
          <a:xfrm>
            <a:off x="5293616" y="1837221"/>
            <a:ext cx="2446183" cy="148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8565">
              <a:lnSpc>
                <a:spcPct val="150000"/>
              </a:lnSpc>
            </a:pPr>
            <a:r>
              <a:rPr lang="zh-CN" altLang="en-US" sz="1200" b="1" dirty="0">
                <a:solidFill>
                  <a:prstClr val="white"/>
                </a:solidFill>
                <a:latin typeface="+mn-lt"/>
                <a:ea typeface="+mn-ea"/>
                <a:cs typeface="+mn-ea"/>
                <a:sym typeface="+mn-lt"/>
              </a:rPr>
              <a:t>“宁肯一人脏，换来万户净” ，他的毫不利己、专门利人的崇高精神，曾受到了党和人民的高度赞扬，</a:t>
            </a:r>
            <a:r>
              <a:rPr lang="en-US" altLang="zh-CN" sz="1200" b="1" dirty="0">
                <a:solidFill>
                  <a:prstClr val="white"/>
                </a:solidFill>
                <a:latin typeface="+mn-lt"/>
                <a:ea typeface="+mn-ea"/>
                <a:cs typeface="+mn-ea"/>
                <a:sym typeface="+mn-lt"/>
              </a:rPr>
              <a:t>1952</a:t>
            </a:r>
            <a:r>
              <a:rPr lang="zh-CN" altLang="en-US" sz="1200" b="1" dirty="0">
                <a:solidFill>
                  <a:prstClr val="white"/>
                </a:solidFill>
                <a:latin typeface="+mn-lt"/>
                <a:ea typeface="+mn-ea"/>
                <a:cs typeface="+mn-ea"/>
                <a:sym typeface="+mn-lt"/>
              </a:rPr>
              <a:t>年在北京市崇文区清洁队工作。随后被评为全国著名劳动模范</a:t>
            </a:r>
          </a:p>
        </p:txBody>
      </p:sp>
      <p:sp>
        <p:nvSpPr>
          <p:cNvPr id="17" name="TextBox 3">
            <a:extLst>
              <a:ext uri="{FF2B5EF4-FFF2-40B4-BE49-F238E27FC236}">
                <a16:creationId xmlns="" xmlns:a16="http://schemas.microsoft.com/office/drawing/2014/main" id="{D4E867D9-734C-4214-8AC3-BC46B62764CA}"/>
              </a:ext>
            </a:extLst>
          </p:cNvPr>
          <p:cNvSpPr>
            <a:spLocks noChangeArrowheads="1"/>
          </p:cNvSpPr>
          <p:nvPr/>
        </p:nvSpPr>
        <p:spPr bwMode="auto">
          <a:xfrm>
            <a:off x="8494676" y="4214585"/>
            <a:ext cx="2668516" cy="1758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8565">
              <a:lnSpc>
                <a:spcPct val="150000"/>
              </a:lnSpc>
            </a:pPr>
            <a:r>
              <a:rPr lang="zh-CN" altLang="en-US" sz="1200" b="1" dirty="0">
                <a:solidFill>
                  <a:prstClr val="white"/>
                </a:solidFill>
                <a:latin typeface="+mn-lt"/>
                <a:ea typeface="+mn-ea"/>
                <a:cs typeface="+mn-ea"/>
                <a:sym typeface="+mn-lt"/>
              </a:rPr>
              <a:t>中国杂交水稻育种专家，根据他育种的杂交水稻品种及研究，水稻单位产量由亩产</a:t>
            </a:r>
            <a:r>
              <a:rPr lang="en-US" altLang="zh-CN" sz="1200" b="1" dirty="0">
                <a:solidFill>
                  <a:prstClr val="white"/>
                </a:solidFill>
                <a:latin typeface="+mn-lt"/>
                <a:ea typeface="+mn-ea"/>
                <a:cs typeface="+mn-ea"/>
                <a:sym typeface="+mn-lt"/>
              </a:rPr>
              <a:t>300</a:t>
            </a:r>
            <a:r>
              <a:rPr lang="zh-CN" altLang="en-US" sz="1200" b="1" dirty="0">
                <a:solidFill>
                  <a:prstClr val="white"/>
                </a:solidFill>
                <a:latin typeface="+mn-lt"/>
                <a:ea typeface="+mn-ea"/>
                <a:cs typeface="+mn-ea"/>
                <a:sym typeface="+mn-lt"/>
              </a:rPr>
              <a:t>公斤上升到</a:t>
            </a:r>
            <a:r>
              <a:rPr lang="en-US" altLang="zh-CN" sz="1200" b="1" dirty="0">
                <a:solidFill>
                  <a:prstClr val="white"/>
                </a:solidFill>
                <a:latin typeface="+mn-lt"/>
                <a:ea typeface="+mn-ea"/>
                <a:cs typeface="+mn-ea"/>
                <a:sym typeface="+mn-lt"/>
              </a:rPr>
              <a:t>900</a:t>
            </a:r>
            <a:r>
              <a:rPr lang="zh-CN" altLang="en-US" sz="1200" b="1" dirty="0">
                <a:solidFill>
                  <a:prstClr val="white"/>
                </a:solidFill>
                <a:latin typeface="+mn-lt"/>
                <a:ea typeface="+mn-ea"/>
                <a:cs typeface="+mn-ea"/>
                <a:sym typeface="+mn-lt"/>
              </a:rPr>
              <a:t>公斤以上。他也被广泛誉为“杂交水稻之父”。</a:t>
            </a:r>
            <a:r>
              <a:rPr lang="en-US" altLang="zh-CN" sz="1200" b="1" dirty="0">
                <a:solidFill>
                  <a:prstClr val="white"/>
                </a:solidFill>
                <a:latin typeface="+mn-lt"/>
                <a:ea typeface="+mn-ea"/>
                <a:cs typeface="+mn-ea"/>
                <a:sym typeface="+mn-lt"/>
              </a:rPr>
              <a:t>2014</a:t>
            </a:r>
            <a:r>
              <a:rPr lang="zh-CN" altLang="en-US" sz="1200" b="1" dirty="0">
                <a:solidFill>
                  <a:prstClr val="white"/>
                </a:solidFill>
                <a:latin typeface="+mn-lt"/>
                <a:ea typeface="+mn-ea"/>
                <a:cs typeface="+mn-ea"/>
                <a:sym typeface="+mn-lt"/>
              </a:rPr>
              <a:t>年</a:t>
            </a:r>
            <a:r>
              <a:rPr lang="en-US" altLang="zh-CN" sz="1200" b="1" dirty="0">
                <a:solidFill>
                  <a:prstClr val="white"/>
                </a:solidFill>
                <a:latin typeface="+mn-lt"/>
                <a:ea typeface="+mn-ea"/>
                <a:cs typeface="+mn-ea"/>
                <a:sym typeface="+mn-lt"/>
              </a:rPr>
              <a:t>3</a:t>
            </a:r>
            <a:r>
              <a:rPr lang="zh-CN" altLang="en-US" sz="1200" b="1" dirty="0">
                <a:solidFill>
                  <a:prstClr val="white"/>
                </a:solidFill>
                <a:latin typeface="+mn-lt"/>
                <a:ea typeface="+mn-ea"/>
                <a:cs typeface="+mn-ea"/>
                <a:sym typeface="+mn-lt"/>
              </a:rPr>
              <a:t>月，袁隆平因对粮食安全贡献，被提名诺贝尔和平奖。</a:t>
            </a:r>
          </a:p>
        </p:txBody>
      </p:sp>
      <p:sp>
        <p:nvSpPr>
          <p:cNvPr id="18" name="TextBox 3">
            <a:extLst>
              <a:ext uri="{FF2B5EF4-FFF2-40B4-BE49-F238E27FC236}">
                <a16:creationId xmlns="" xmlns:a16="http://schemas.microsoft.com/office/drawing/2014/main" id="{DF77C971-6377-4847-B451-C4CBC19A7A03}"/>
              </a:ext>
            </a:extLst>
          </p:cNvPr>
          <p:cNvSpPr>
            <a:spLocks noChangeArrowheads="1"/>
          </p:cNvSpPr>
          <p:nvPr/>
        </p:nvSpPr>
        <p:spPr bwMode="auto">
          <a:xfrm>
            <a:off x="1583570" y="4418213"/>
            <a:ext cx="2379629" cy="1204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1218565">
              <a:lnSpc>
                <a:spcPct val="150000"/>
              </a:lnSpc>
            </a:pPr>
            <a:r>
              <a:rPr lang="zh-CN" altLang="en-US" sz="1200" b="1" dirty="0">
                <a:solidFill>
                  <a:prstClr val="white"/>
                </a:solidFill>
                <a:latin typeface="+mn-lt"/>
                <a:ea typeface="+mn-ea"/>
                <a:cs typeface="+mn-ea"/>
                <a:sym typeface="+mn-lt"/>
              </a:rPr>
              <a:t>中国科学院院士，著名核物理学家，中国核武器研制工作的开拓者和奠基者，为中国核武器、原子武器的研发做出了重要贡献。</a:t>
            </a:r>
          </a:p>
        </p:txBody>
      </p:sp>
    </p:spTree>
    <p:extLst>
      <p:ext uri="{BB962C8B-B14F-4D97-AF65-F5344CB8AC3E}">
        <p14:creationId xmlns:p14="http://schemas.microsoft.com/office/powerpoint/2010/main" val="21225552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3" presetClass="entr" presetSubtype="52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 calcmode="lin" valueType="num">
                                      <p:cBhvr>
                                        <p:cTn id="13" dur="500" fill="hold"/>
                                        <p:tgtEl>
                                          <p:spTgt spid="4"/>
                                        </p:tgtEl>
                                        <p:attrNameLst>
                                          <p:attrName>ppt_x</p:attrName>
                                        </p:attrNameLst>
                                      </p:cBhvr>
                                      <p:tavLst>
                                        <p:tav tm="0">
                                          <p:val>
                                            <p:fltVal val="0.5"/>
                                          </p:val>
                                        </p:tav>
                                        <p:tav tm="100000">
                                          <p:val>
                                            <p:strVal val="#ppt_x"/>
                                          </p:val>
                                        </p:tav>
                                      </p:tavLst>
                                    </p:anim>
                                    <p:anim calcmode="lin" valueType="num">
                                      <p:cBhvr>
                                        <p:cTn id="14" dur="500" fill="hold"/>
                                        <p:tgtEl>
                                          <p:spTgt spid="4"/>
                                        </p:tgtEl>
                                        <p:attrNameLst>
                                          <p:attrName>ppt_y</p:attrName>
                                        </p:attrNameLst>
                                      </p:cBhvr>
                                      <p:tavLst>
                                        <p:tav tm="0">
                                          <p:val>
                                            <p:fltVal val="0.5"/>
                                          </p:val>
                                        </p:tav>
                                        <p:tav tm="100000">
                                          <p:val>
                                            <p:strVal val="#ppt_y"/>
                                          </p:val>
                                        </p:tav>
                                      </p:tavLst>
                                    </p:anim>
                                  </p:childTnLst>
                                </p:cTn>
                              </p:par>
                              <p:par>
                                <p:cTn id="15" presetID="49" presetClass="entr" presetSubtype="0" decel="100000" fill="hold" grpId="1"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 calcmode="lin" valueType="num">
                                      <p:cBhvr>
                                        <p:cTn id="19" dur="500" fill="hold"/>
                                        <p:tgtEl>
                                          <p:spTgt spid="4"/>
                                        </p:tgtEl>
                                        <p:attrNameLst>
                                          <p:attrName>style.rotation</p:attrName>
                                        </p:attrNameLst>
                                      </p:cBhvr>
                                      <p:tavLst>
                                        <p:tav tm="0">
                                          <p:val>
                                            <p:fltVal val="360"/>
                                          </p:val>
                                        </p:tav>
                                        <p:tav tm="100000">
                                          <p:val>
                                            <p:fltVal val="0"/>
                                          </p:val>
                                        </p:tav>
                                      </p:tavLst>
                                    </p:anim>
                                    <p:animEffect transition="in" filter="fade">
                                      <p:cBhvr>
                                        <p:cTn id="20" dur="500"/>
                                        <p:tgtEl>
                                          <p:spTgt spid="4"/>
                                        </p:tgtEl>
                                      </p:cBhvr>
                                    </p:animEffect>
                                  </p:childTnLst>
                                </p:cTn>
                              </p:par>
                              <p:par>
                                <p:cTn id="21" presetID="23" presetClass="entr" presetSubtype="528"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par>
                                <p:cTn id="27" presetID="49" presetClass="entr" presetSubtype="0" decel="100000" fill="hold" grpId="1"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 calcmode="lin" valueType="num">
                                      <p:cBhvr>
                                        <p:cTn id="31" dur="500" fill="hold"/>
                                        <p:tgtEl>
                                          <p:spTgt spid="5"/>
                                        </p:tgtEl>
                                        <p:attrNameLst>
                                          <p:attrName>style.rotation</p:attrName>
                                        </p:attrNameLst>
                                      </p:cBhvr>
                                      <p:tavLst>
                                        <p:tav tm="0">
                                          <p:val>
                                            <p:fltVal val="360"/>
                                          </p:val>
                                        </p:tav>
                                        <p:tav tm="100000">
                                          <p:val>
                                            <p:fltVal val="0"/>
                                          </p:val>
                                        </p:tav>
                                      </p:tavLst>
                                    </p:anim>
                                    <p:animEffect transition="in" filter="fade">
                                      <p:cBhvr>
                                        <p:cTn id="32" dur="500"/>
                                        <p:tgtEl>
                                          <p:spTgt spid="5"/>
                                        </p:tgtEl>
                                      </p:cBhvr>
                                    </p:animEffect>
                                  </p:childTnLst>
                                </p:cTn>
                              </p:par>
                              <p:par>
                                <p:cTn id="33" presetID="23" presetClass="entr" presetSubtype="528"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p:val>
                                            <p:fltVal val="0.5"/>
                                          </p:val>
                                        </p:tav>
                                        <p:tav tm="100000">
                                          <p:val>
                                            <p:strVal val="#ppt_x"/>
                                          </p:val>
                                        </p:tav>
                                      </p:tavLst>
                                    </p:anim>
                                    <p:anim calcmode="lin" valueType="num">
                                      <p:cBhvr>
                                        <p:cTn id="38" dur="500" fill="hold"/>
                                        <p:tgtEl>
                                          <p:spTgt spid="6"/>
                                        </p:tgtEl>
                                        <p:attrNameLst>
                                          <p:attrName>ppt_y</p:attrName>
                                        </p:attrNameLst>
                                      </p:cBhvr>
                                      <p:tavLst>
                                        <p:tav tm="0">
                                          <p:val>
                                            <p:fltVal val="0.5"/>
                                          </p:val>
                                        </p:tav>
                                        <p:tav tm="100000">
                                          <p:val>
                                            <p:strVal val="#ppt_y"/>
                                          </p:val>
                                        </p:tav>
                                      </p:tavLst>
                                    </p:anim>
                                  </p:childTnLst>
                                </p:cTn>
                              </p:par>
                              <p:par>
                                <p:cTn id="39" presetID="49" presetClass="entr" presetSubtype="0" decel="100000" fill="hold" grpId="1"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 calcmode="lin" valueType="num">
                                      <p:cBhvr>
                                        <p:cTn id="43" dur="500" fill="hold"/>
                                        <p:tgtEl>
                                          <p:spTgt spid="6"/>
                                        </p:tgtEl>
                                        <p:attrNameLst>
                                          <p:attrName>style.rotation</p:attrName>
                                        </p:attrNameLst>
                                      </p:cBhvr>
                                      <p:tavLst>
                                        <p:tav tm="0">
                                          <p:val>
                                            <p:fltVal val="360"/>
                                          </p:val>
                                        </p:tav>
                                        <p:tav tm="100000">
                                          <p:val>
                                            <p:fltVal val="0"/>
                                          </p:val>
                                        </p:tav>
                                      </p:tavLst>
                                    </p:anim>
                                    <p:animEffect transition="in" filter="fade">
                                      <p:cBhvr>
                                        <p:cTn id="44" dur="500"/>
                                        <p:tgtEl>
                                          <p:spTgt spid="6"/>
                                        </p:tgtEl>
                                      </p:cBhvr>
                                    </p:animEffect>
                                  </p:childTnLst>
                                </p:cTn>
                              </p:par>
                              <p:par>
                                <p:cTn id="45" presetID="23" presetClass="entr" presetSubtype="52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 calcmode="lin" valueType="num">
                                      <p:cBhvr>
                                        <p:cTn id="49" dur="500" fill="hold"/>
                                        <p:tgtEl>
                                          <p:spTgt spid="7"/>
                                        </p:tgtEl>
                                        <p:attrNameLst>
                                          <p:attrName>ppt_x</p:attrName>
                                        </p:attrNameLst>
                                      </p:cBhvr>
                                      <p:tavLst>
                                        <p:tav tm="0">
                                          <p:val>
                                            <p:fltVal val="0.5"/>
                                          </p:val>
                                        </p:tav>
                                        <p:tav tm="100000">
                                          <p:val>
                                            <p:strVal val="#ppt_x"/>
                                          </p:val>
                                        </p:tav>
                                      </p:tavLst>
                                    </p:anim>
                                    <p:anim calcmode="lin" valueType="num">
                                      <p:cBhvr>
                                        <p:cTn id="50" dur="500" fill="hold"/>
                                        <p:tgtEl>
                                          <p:spTgt spid="7"/>
                                        </p:tgtEl>
                                        <p:attrNameLst>
                                          <p:attrName>ppt_y</p:attrName>
                                        </p:attrNameLst>
                                      </p:cBhvr>
                                      <p:tavLst>
                                        <p:tav tm="0">
                                          <p:val>
                                            <p:fltVal val="0.5"/>
                                          </p:val>
                                        </p:tav>
                                        <p:tav tm="100000">
                                          <p:val>
                                            <p:strVal val="#ppt_y"/>
                                          </p:val>
                                        </p:tav>
                                      </p:tavLst>
                                    </p:anim>
                                  </p:childTnLst>
                                </p:cTn>
                              </p:par>
                              <p:par>
                                <p:cTn id="51" presetID="49" presetClass="entr" presetSubtype="0" decel="100000" fill="hold" grpId="1" nodeType="with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 calcmode="lin" valueType="num">
                                      <p:cBhvr>
                                        <p:cTn id="55" dur="500" fill="hold"/>
                                        <p:tgtEl>
                                          <p:spTgt spid="7"/>
                                        </p:tgtEl>
                                        <p:attrNameLst>
                                          <p:attrName>style.rotation</p:attrName>
                                        </p:attrNameLst>
                                      </p:cBhvr>
                                      <p:tavLst>
                                        <p:tav tm="0">
                                          <p:val>
                                            <p:fltVal val="360"/>
                                          </p:val>
                                        </p:tav>
                                        <p:tav tm="100000">
                                          <p:val>
                                            <p:fltVal val="0"/>
                                          </p:val>
                                        </p:tav>
                                      </p:tavLst>
                                    </p:anim>
                                    <p:animEffect transition="in" filter="fade">
                                      <p:cBhvr>
                                        <p:cTn id="56" dur="500"/>
                                        <p:tgtEl>
                                          <p:spTgt spid="7"/>
                                        </p:tgtEl>
                                      </p:cBhvr>
                                    </p:animEffect>
                                  </p:childTnLst>
                                </p:cTn>
                              </p:par>
                              <p:par>
                                <p:cTn id="57" presetID="23" presetClass="entr" presetSubtype="528"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 calcmode="lin" valueType="num">
                                      <p:cBhvr>
                                        <p:cTn id="61" dur="500" fill="hold"/>
                                        <p:tgtEl>
                                          <p:spTgt spid="8"/>
                                        </p:tgtEl>
                                        <p:attrNameLst>
                                          <p:attrName>ppt_x</p:attrName>
                                        </p:attrNameLst>
                                      </p:cBhvr>
                                      <p:tavLst>
                                        <p:tav tm="0">
                                          <p:val>
                                            <p:fltVal val="0.5"/>
                                          </p:val>
                                        </p:tav>
                                        <p:tav tm="100000">
                                          <p:val>
                                            <p:strVal val="#ppt_x"/>
                                          </p:val>
                                        </p:tav>
                                      </p:tavLst>
                                    </p:anim>
                                    <p:anim calcmode="lin" valueType="num">
                                      <p:cBhvr>
                                        <p:cTn id="62" dur="500" fill="hold"/>
                                        <p:tgtEl>
                                          <p:spTgt spid="8"/>
                                        </p:tgtEl>
                                        <p:attrNameLst>
                                          <p:attrName>ppt_y</p:attrName>
                                        </p:attrNameLst>
                                      </p:cBhvr>
                                      <p:tavLst>
                                        <p:tav tm="0">
                                          <p:val>
                                            <p:fltVal val="0.5"/>
                                          </p:val>
                                        </p:tav>
                                        <p:tav tm="100000">
                                          <p:val>
                                            <p:strVal val="#ppt_y"/>
                                          </p:val>
                                        </p:tav>
                                      </p:tavLst>
                                    </p:anim>
                                  </p:childTnLst>
                                </p:cTn>
                              </p:par>
                              <p:par>
                                <p:cTn id="63" presetID="49" presetClass="entr" presetSubtype="0" decel="100000" fill="hold" grpId="1" nodeType="with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 calcmode="lin" valueType="num">
                                      <p:cBhvr>
                                        <p:cTn id="67" dur="500" fill="hold"/>
                                        <p:tgtEl>
                                          <p:spTgt spid="8"/>
                                        </p:tgtEl>
                                        <p:attrNameLst>
                                          <p:attrName>style.rotation</p:attrName>
                                        </p:attrNameLst>
                                      </p:cBhvr>
                                      <p:tavLst>
                                        <p:tav tm="0">
                                          <p:val>
                                            <p:fltVal val="360"/>
                                          </p:val>
                                        </p:tav>
                                        <p:tav tm="100000">
                                          <p:val>
                                            <p:fltVal val="0"/>
                                          </p:val>
                                        </p:tav>
                                      </p:tavLst>
                                    </p:anim>
                                    <p:animEffect transition="in" filter="fade">
                                      <p:cBhvr>
                                        <p:cTn id="68" dur="500"/>
                                        <p:tgtEl>
                                          <p:spTgt spid="8"/>
                                        </p:tgtEl>
                                      </p:cBhvr>
                                    </p:animEffect>
                                  </p:childTnLst>
                                </p:cTn>
                              </p:par>
                              <p:par>
                                <p:cTn id="69" presetID="23" presetClass="entr" presetSubtype="528"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 calcmode="lin" valueType="num">
                                      <p:cBhvr>
                                        <p:cTn id="73" dur="500" fill="hold"/>
                                        <p:tgtEl>
                                          <p:spTgt spid="9"/>
                                        </p:tgtEl>
                                        <p:attrNameLst>
                                          <p:attrName>ppt_x</p:attrName>
                                        </p:attrNameLst>
                                      </p:cBhvr>
                                      <p:tavLst>
                                        <p:tav tm="0">
                                          <p:val>
                                            <p:fltVal val="0.5"/>
                                          </p:val>
                                        </p:tav>
                                        <p:tav tm="100000">
                                          <p:val>
                                            <p:strVal val="#ppt_x"/>
                                          </p:val>
                                        </p:tav>
                                      </p:tavLst>
                                    </p:anim>
                                    <p:anim calcmode="lin" valueType="num">
                                      <p:cBhvr>
                                        <p:cTn id="74" dur="500" fill="hold"/>
                                        <p:tgtEl>
                                          <p:spTgt spid="9"/>
                                        </p:tgtEl>
                                        <p:attrNameLst>
                                          <p:attrName>ppt_y</p:attrName>
                                        </p:attrNameLst>
                                      </p:cBhvr>
                                      <p:tavLst>
                                        <p:tav tm="0">
                                          <p:val>
                                            <p:fltVal val="0.5"/>
                                          </p:val>
                                        </p:tav>
                                        <p:tav tm="100000">
                                          <p:val>
                                            <p:strVal val="#ppt_y"/>
                                          </p:val>
                                        </p:tav>
                                      </p:tavLst>
                                    </p:anim>
                                  </p:childTnLst>
                                </p:cTn>
                              </p:par>
                              <p:par>
                                <p:cTn id="75" presetID="49" presetClass="entr" presetSubtype="0" decel="100000" fill="hold" grpId="1" nodeType="with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anim calcmode="lin" valueType="num">
                                      <p:cBhvr>
                                        <p:cTn id="79" dur="500" fill="hold"/>
                                        <p:tgtEl>
                                          <p:spTgt spid="9"/>
                                        </p:tgtEl>
                                        <p:attrNameLst>
                                          <p:attrName>style.rotation</p:attrName>
                                        </p:attrNameLst>
                                      </p:cBhvr>
                                      <p:tavLst>
                                        <p:tav tm="0">
                                          <p:val>
                                            <p:fltVal val="360"/>
                                          </p:val>
                                        </p:tav>
                                        <p:tav tm="100000">
                                          <p:val>
                                            <p:fltVal val="0"/>
                                          </p:val>
                                        </p:tav>
                                      </p:tavLst>
                                    </p:anim>
                                    <p:animEffect transition="in" filter="fade">
                                      <p:cBhvr>
                                        <p:cTn id="80" dur="500"/>
                                        <p:tgtEl>
                                          <p:spTgt spid="9"/>
                                        </p:tgtEl>
                                      </p:cBhvr>
                                    </p:animEffect>
                                  </p:childTnLst>
                                </p:cTn>
                              </p:par>
                            </p:childTnLst>
                          </p:cTn>
                        </p:par>
                        <p:par>
                          <p:cTn id="81" fill="hold">
                            <p:stCondLst>
                              <p:cond delay="1000"/>
                            </p:stCondLst>
                            <p:childTnLst>
                              <p:par>
                                <p:cTn id="82" presetID="2" presetClass="entr" presetSubtype="2" fill="hold" grpId="0" nodeType="afterEffect">
                                  <p:stCondLst>
                                    <p:cond delay="0"/>
                                  </p:stCondLst>
                                  <p:childTnLst>
                                    <p:set>
                                      <p:cBhvr>
                                        <p:cTn id="83" dur="1" fill="hold">
                                          <p:stCondLst>
                                            <p:cond delay="0"/>
                                          </p:stCondLst>
                                        </p:cTn>
                                        <p:tgtEl>
                                          <p:spTgt spid="10"/>
                                        </p:tgtEl>
                                        <p:attrNameLst>
                                          <p:attrName>style.visibility</p:attrName>
                                        </p:attrNameLst>
                                      </p:cBhvr>
                                      <p:to>
                                        <p:strVal val="visible"/>
                                      </p:to>
                                    </p:set>
                                    <p:anim calcmode="lin" valueType="num">
                                      <p:cBhvr additive="base">
                                        <p:cTn id="84" dur="500" fill="hold"/>
                                        <p:tgtEl>
                                          <p:spTgt spid="10"/>
                                        </p:tgtEl>
                                        <p:attrNameLst>
                                          <p:attrName>ppt_x</p:attrName>
                                        </p:attrNameLst>
                                      </p:cBhvr>
                                      <p:tavLst>
                                        <p:tav tm="0">
                                          <p:val>
                                            <p:strVal val="1+#ppt_w/2"/>
                                          </p:val>
                                        </p:tav>
                                        <p:tav tm="100000">
                                          <p:val>
                                            <p:strVal val="#ppt_x"/>
                                          </p:val>
                                        </p:tav>
                                      </p:tavLst>
                                    </p:anim>
                                    <p:anim calcmode="lin" valueType="num">
                                      <p:cBhvr additive="base">
                                        <p:cTn id="85" dur="500" fill="hold"/>
                                        <p:tgtEl>
                                          <p:spTgt spid="10"/>
                                        </p:tgtEl>
                                        <p:attrNameLst>
                                          <p:attrName>ppt_y</p:attrName>
                                        </p:attrNameLst>
                                      </p:cBhvr>
                                      <p:tavLst>
                                        <p:tav tm="0">
                                          <p:val>
                                            <p:strVal val="#ppt_y"/>
                                          </p:val>
                                        </p:tav>
                                        <p:tav tm="100000">
                                          <p:val>
                                            <p:strVal val="#ppt_y"/>
                                          </p:val>
                                        </p:tav>
                                      </p:tavLst>
                                    </p:anim>
                                  </p:childTnLst>
                                </p:cTn>
                              </p:par>
                            </p:childTnLst>
                          </p:cTn>
                        </p:par>
                        <p:par>
                          <p:cTn id="86" fill="hold">
                            <p:stCondLst>
                              <p:cond delay="1500"/>
                            </p:stCondLst>
                            <p:childTnLst>
                              <p:par>
                                <p:cTn id="87" presetID="12" presetClass="entr" presetSubtype="2"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 calcmode="lin" valueType="num">
                                      <p:cBhvr additive="base">
                                        <p:cTn id="89" dur="1000"/>
                                        <p:tgtEl>
                                          <p:spTgt spid="13"/>
                                        </p:tgtEl>
                                        <p:attrNameLst>
                                          <p:attrName>ppt_x</p:attrName>
                                        </p:attrNameLst>
                                      </p:cBhvr>
                                      <p:tavLst>
                                        <p:tav tm="0">
                                          <p:val>
                                            <p:strVal val="#ppt_x+#ppt_w*1.125000"/>
                                          </p:val>
                                        </p:tav>
                                        <p:tav tm="100000">
                                          <p:val>
                                            <p:strVal val="#ppt_x"/>
                                          </p:val>
                                        </p:tav>
                                      </p:tavLst>
                                    </p:anim>
                                    <p:animEffect transition="in" filter="wipe(left)">
                                      <p:cBhvr>
                                        <p:cTn id="90" dur="1000"/>
                                        <p:tgtEl>
                                          <p:spTgt spid="13"/>
                                        </p:tgtEl>
                                      </p:cBhvr>
                                    </p:animEffect>
                                  </p:childTnLst>
                                </p:cTn>
                              </p:par>
                            </p:childTnLst>
                          </p:cTn>
                        </p:par>
                        <p:par>
                          <p:cTn id="91" fill="hold">
                            <p:stCondLst>
                              <p:cond delay="2500"/>
                            </p:stCondLst>
                            <p:childTnLst>
                              <p:par>
                                <p:cTn id="92" presetID="2" presetClass="entr" presetSubtype="2" fill="hold" grpId="0" nodeType="afterEffect">
                                  <p:stCondLst>
                                    <p:cond delay="0"/>
                                  </p:stCondLst>
                                  <p:childTnLst>
                                    <p:set>
                                      <p:cBhvr>
                                        <p:cTn id="93" dur="1" fill="hold">
                                          <p:stCondLst>
                                            <p:cond delay="0"/>
                                          </p:stCondLst>
                                        </p:cTn>
                                        <p:tgtEl>
                                          <p:spTgt spid="11"/>
                                        </p:tgtEl>
                                        <p:attrNameLst>
                                          <p:attrName>style.visibility</p:attrName>
                                        </p:attrNameLst>
                                      </p:cBhvr>
                                      <p:to>
                                        <p:strVal val="visible"/>
                                      </p:to>
                                    </p:set>
                                    <p:anim calcmode="lin" valueType="num">
                                      <p:cBhvr additive="base">
                                        <p:cTn id="94" dur="500" fill="hold"/>
                                        <p:tgtEl>
                                          <p:spTgt spid="11"/>
                                        </p:tgtEl>
                                        <p:attrNameLst>
                                          <p:attrName>ppt_x</p:attrName>
                                        </p:attrNameLst>
                                      </p:cBhvr>
                                      <p:tavLst>
                                        <p:tav tm="0">
                                          <p:val>
                                            <p:strVal val="1+#ppt_w/2"/>
                                          </p:val>
                                        </p:tav>
                                        <p:tav tm="100000">
                                          <p:val>
                                            <p:strVal val="#ppt_x"/>
                                          </p:val>
                                        </p:tav>
                                      </p:tavLst>
                                    </p:anim>
                                    <p:anim calcmode="lin" valueType="num">
                                      <p:cBhvr additive="base">
                                        <p:cTn id="95" dur="500" fill="hold"/>
                                        <p:tgtEl>
                                          <p:spTgt spid="11"/>
                                        </p:tgtEl>
                                        <p:attrNameLst>
                                          <p:attrName>ppt_y</p:attrName>
                                        </p:attrNameLst>
                                      </p:cBhvr>
                                      <p:tavLst>
                                        <p:tav tm="0">
                                          <p:val>
                                            <p:strVal val="#ppt_y"/>
                                          </p:val>
                                        </p:tav>
                                        <p:tav tm="100000">
                                          <p:val>
                                            <p:strVal val="#ppt_y"/>
                                          </p:val>
                                        </p:tav>
                                      </p:tavLst>
                                    </p:anim>
                                  </p:childTnLst>
                                </p:cTn>
                              </p:par>
                            </p:childTnLst>
                          </p:cTn>
                        </p:par>
                        <p:par>
                          <p:cTn id="96" fill="hold">
                            <p:stCondLst>
                              <p:cond delay="3000"/>
                            </p:stCondLst>
                            <p:childTnLst>
                              <p:par>
                                <p:cTn id="97" presetID="12" presetClass="entr" presetSubtype="8"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 calcmode="lin" valueType="num">
                                      <p:cBhvr additive="base">
                                        <p:cTn id="99" dur="1000"/>
                                        <p:tgtEl>
                                          <p:spTgt spid="14"/>
                                        </p:tgtEl>
                                        <p:attrNameLst>
                                          <p:attrName>ppt_x</p:attrName>
                                        </p:attrNameLst>
                                      </p:cBhvr>
                                      <p:tavLst>
                                        <p:tav tm="0">
                                          <p:val>
                                            <p:strVal val="#ppt_x-#ppt_w*1.125000"/>
                                          </p:val>
                                        </p:tav>
                                        <p:tav tm="100000">
                                          <p:val>
                                            <p:strVal val="#ppt_x"/>
                                          </p:val>
                                        </p:tav>
                                      </p:tavLst>
                                    </p:anim>
                                    <p:animEffect transition="in" filter="wipe(right)">
                                      <p:cBhvr>
                                        <p:cTn id="100" dur="1000"/>
                                        <p:tgtEl>
                                          <p:spTgt spid="14"/>
                                        </p:tgtEl>
                                      </p:cBhvr>
                                    </p:animEffect>
                                  </p:childTnLst>
                                </p:cTn>
                              </p:par>
                            </p:childTnLst>
                          </p:cTn>
                        </p:par>
                        <p:par>
                          <p:cTn id="101" fill="hold">
                            <p:stCondLst>
                              <p:cond delay="4000"/>
                            </p:stCondLst>
                            <p:childTnLst>
                              <p:par>
                                <p:cTn id="102" presetID="2" presetClass="entr" presetSubtype="2"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 calcmode="lin" valueType="num">
                                      <p:cBhvr additive="base">
                                        <p:cTn id="104" dur="500" fill="hold"/>
                                        <p:tgtEl>
                                          <p:spTgt spid="12"/>
                                        </p:tgtEl>
                                        <p:attrNameLst>
                                          <p:attrName>ppt_x</p:attrName>
                                        </p:attrNameLst>
                                      </p:cBhvr>
                                      <p:tavLst>
                                        <p:tav tm="0">
                                          <p:val>
                                            <p:strVal val="1+#ppt_w/2"/>
                                          </p:val>
                                        </p:tav>
                                        <p:tav tm="100000">
                                          <p:val>
                                            <p:strVal val="#ppt_x"/>
                                          </p:val>
                                        </p:tav>
                                      </p:tavLst>
                                    </p:anim>
                                    <p:anim calcmode="lin" valueType="num">
                                      <p:cBhvr additive="base">
                                        <p:cTn id="105" dur="500" fill="hold"/>
                                        <p:tgtEl>
                                          <p:spTgt spid="12"/>
                                        </p:tgtEl>
                                        <p:attrNameLst>
                                          <p:attrName>ppt_y</p:attrName>
                                        </p:attrNameLst>
                                      </p:cBhvr>
                                      <p:tavLst>
                                        <p:tav tm="0">
                                          <p:val>
                                            <p:strVal val="#ppt_y"/>
                                          </p:val>
                                        </p:tav>
                                        <p:tav tm="100000">
                                          <p:val>
                                            <p:strVal val="#ppt_y"/>
                                          </p:val>
                                        </p:tav>
                                      </p:tavLst>
                                    </p:anim>
                                  </p:childTnLst>
                                </p:cTn>
                              </p:par>
                            </p:childTnLst>
                          </p:cTn>
                        </p:par>
                        <p:par>
                          <p:cTn id="106" fill="hold">
                            <p:stCondLst>
                              <p:cond delay="4500"/>
                            </p:stCondLst>
                            <p:childTnLst>
                              <p:par>
                                <p:cTn id="107" presetID="12" presetClass="entr" presetSubtype="4" fill="hold" grpId="0" nodeType="afterEffect">
                                  <p:stCondLst>
                                    <p:cond delay="0"/>
                                  </p:stCondLst>
                                  <p:childTnLst>
                                    <p:set>
                                      <p:cBhvr>
                                        <p:cTn id="108" dur="1" fill="hold">
                                          <p:stCondLst>
                                            <p:cond delay="0"/>
                                          </p:stCondLst>
                                        </p:cTn>
                                        <p:tgtEl>
                                          <p:spTgt spid="15"/>
                                        </p:tgtEl>
                                        <p:attrNameLst>
                                          <p:attrName>style.visibility</p:attrName>
                                        </p:attrNameLst>
                                      </p:cBhvr>
                                      <p:to>
                                        <p:strVal val="visible"/>
                                      </p:to>
                                    </p:set>
                                    <p:anim calcmode="lin" valueType="num">
                                      <p:cBhvr additive="base">
                                        <p:cTn id="109" dur="1000"/>
                                        <p:tgtEl>
                                          <p:spTgt spid="15"/>
                                        </p:tgtEl>
                                        <p:attrNameLst>
                                          <p:attrName>ppt_y</p:attrName>
                                        </p:attrNameLst>
                                      </p:cBhvr>
                                      <p:tavLst>
                                        <p:tav tm="0">
                                          <p:val>
                                            <p:strVal val="#ppt_y+#ppt_h*1.125000"/>
                                          </p:val>
                                        </p:tav>
                                        <p:tav tm="100000">
                                          <p:val>
                                            <p:strVal val="#ppt_y"/>
                                          </p:val>
                                        </p:tav>
                                      </p:tavLst>
                                    </p:anim>
                                    <p:animEffect transition="in" filter="wipe(up)">
                                      <p:cBhvr>
                                        <p:cTn id="110" dur="1000"/>
                                        <p:tgtEl>
                                          <p:spTgt spid="15"/>
                                        </p:tgtEl>
                                      </p:cBhvr>
                                    </p:animEffect>
                                  </p:childTnLst>
                                </p:cTn>
                              </p:par>
                            </p:childTnLst>
                          </p:cTn>
                        </p:par>
                        <p:par>
                          <p:cTn id="111" fill="hold">
                            <p:stCondLst>
                              <p:cond delay="5500"/>
                            </p:stCondLst>
                            <p:childTnLst>
                              <p:par>
                                <p:cTn id="112" presetID="2" presetClass="entr" presetSubtype="2" fill="hold" grpId="0" nodeType="afterEffect">
                                  <p:stCondLst>
                                    <p:cond delay="0"/>
                                  </p:stCondLst>
                                  <p:childTnLst>
                                    <p:set>
                                      <p:cBhvr>
                                        <p:cTn id="113" dur="1" fill="hold">
                                          <p:stCondLst>
                                            <p:cond delay="0"/>
                                          </p:stCondLst>
                                        </p:cTn>
                                        <p:tgtEl>
                                          <p:spTgt spid="16"/>
                                        </p:tgtEl>
                                        <p:attrNameLst>
                                          <p:attrName>style.visibility</p:attrName>
                                        </p:attrNameLst>
                                      </p:cBhvr>
                                      <p:to>
                                        <p:strVal val="visible"/>
                                      </p:to>
                                    </p:set>
                                    <p:anim calcmode="lin" valueType="num">
                                      <p:cBhvr additive="base">
                                        <p:cTn id="114" dur="500" fill="hold"/>
                                        <p:tgtEl>
                                          <p:spTgt spid="16"/>
                                        </p:tgtEl>
                                        <p:attrNameLst>
                                          <p:attrName>ppt_x</p:attrName>
                                        </p:attrNameLst>
                                      </p:cBhvr>
                                      <p:tavLst>
                                        <p:tav tm="0">
                                          <p:val>
                                            <p:strVal val="1+#ppt_w/2"/>
                                          </p:val>
                                        </p:tav>
                                        <p:tav tm="100000">
                                          <p:val>
                                            <p:strVal val="#ppt_x"/>
                                          </p:val>
                                        </p:tav>
                                      </p:tavLst>
                                    </p:anim>
                                    <p:anim calcmode="lin" valueType="num">
                                      <p:cBhvr additive="base">
                                        <p:cTn id="115" dur="500" fill="hold"/>
                                        <p:tgtEl>
                                          <p:spTgt spid="16"/>
                                        </p:tgtEl>
                                        <p:attrNameLst>
                                          <p:attrName>ppt_y</p:attrName>
                                        </p:attrNameLst>
                                      </p:cBhvr>
                                      <p:tavLst>
                                        <p:tav tm="0">
                                          <p:val>
                                            <p:strVal val="#ppt_y"/>
                                          </p:val>
                                        </p:tav>
                                        <p:tav tm="100000">
                                          <p:val>
                                            <p:strVal val="#ppt_y"/>
                                          </p:val>
                                        </p:tav>
                                      </p:tavLst>
                                    </p:anim>
                                  </p:childTnLst>
                                </p:cTn>
                              </p:par>
                            </p:childTnLst>
                          </p:cTn>
                        </p:par>
                        <p:par>
                          <p:cTn id="116" fill="hold">
                            <p:stCondLst>
                              <p:cond delay="6000"/>
                            </p:stCondLst>
                            <p:childTnLst>
                              <p:par>
                                <p:cTn id="117" presetID="2" presetClass="entr" presetSubtype="2" fill="hold" grpId="0" nodeType="afterEffect">
                                  <p:stCondLst>
                                    <p:cond delay="0"/>
                                  </p:stCondLst>
                                  <p:childTnLst>
                                    <p:set>
                                      <p:cBhvr>
                                        <p:cTn id="118" dur="1" fill="hold">
                                          <p:stCondLst>
                                            <p:cond delay="0"/>
                                          </p:stCondLst>
                                        </p:cTn>
                                        <p:tgtEl>
                                          <p:spTgt spid="17"/>
                                        </p:tgtEl>
                                        <p:attrNameLst>
                                          <p:attrName>style.visibility</p:attrName>
                                        </p:attrNameLst>
                                      </p:cBhvr>
                                      <p:to>
                                        <p:strVal val="visible"/>
                                      </p:to>
                                    </p:set>
                                    <p:anim calcmode="lin" valueType="num">
                                      <p:cBhvr additive="base">
                                        <p:cTn id="119" dur="500" fill="hold"/>
                                        <p:tgtEl>
                                          <p:spTgt spid="17"/>
                                        </p:tgtEl>
                                        <p:attrNameLst>
                                          <p:attrName>ppt_x</p:attrName>
                                        </p:attrNameLst>
                                      </p:cBhvr>
                                      <p:tavLst>
                                        <p:tav tm="0">
                                          <p:val>
                                            <p:strVal val="1+#ppt_w/2"/>
                                          </p:val>
                                        </p:tav>
                                        <p:tav tm="100000">
                                          <p:val>
                                            <p:strVal val="#ppt_x"/>
                                          </p:val>
                                        </p:tav>
                                      </p:tavLst>
                                    </p:anim>
                                    <p:anim calcmode="lin" valueType="num">
                                      <p:cBhvr additive="base">
                                        <p:cTn id="120" dur="500" fill="hold"/>
                                        <p:tgtEl>
                                          <p:spTgt spid="17"/>
                                        </p:tgtEl>
                                        <p:attrNameLst>
                                          <p:attrName>ppt_y</p:attrName>
                                        </p:attrNameLst>
                                      </p:cBhvr>
                                      <p:tavLst>
                                        <p:tav tm="0">
                                          <p:val>
                                            <p:strVal val="#ppt_y"/>
                                          </p:val>
                                        </p:tav>
                                        <p:tav tm="100000">
                                          <p:val>
                                            <p:strVal val="#ppt_y"/>
                                          </p:val>
                                        </p:tav>
                                      </p:tavLst>
                                    </p:anim>
                                  </p:childTnLst>
                                </p:cTn>
                              </p:par>
                            </p:childTnLst>
                          </p:cTn>
                        </p:par>
                        <p:par>
                          <p:cTn id="121" fill="hold">
                            <p:stCondLst>
                              <p:cond delay="6500"/>
                            </p:stCondLst>
                            <p:childTnLst>
                              <p:par>
                                <p:cTn id="122" presetID="2" presetClass="entr" presetSubtype="2" fill="hold" grpId="0" nodeType="afterEffect">
                                  <p:stCondLst>
                                    <p:cond delay="0"/>
                                  </p:stCondLst>
                                  <p:childTnLst>
                                    <p:set>
                                      <p:cBhvr>
                                        <p:cTn id="123" dur="1" fill="hold">
                                          <p:stCondLst>
                                            <p:cond delay="0"/>
                                          </p:stCondLst>
                                        </p:cTn>
                                        <p:tgtEl>
                                          <p:spTgt spid="18"/>
                                        </p:tgtEl>
                                        <p:attrNameLst>
                                          <p:attrName>style.visibility</p:attrName>
                                        </p:attrNameLst>
                                      </p:cBhvr>
                                      <p:to>
                                        <p:strVal val="visible"/>
                                      </p:to>
                                    </p:set>
                                    <p:anim calcmode="lin" valueType="num">
                                      <p:cBhvr additive="base">
                                        <p:cTn id="124" dur="500" fill="hold"/>
                                        <p:tgtEl>
                                          <p:spTgt spid="18"/>
                                        </p:tgtEl>
                                        <p:attrNameLst>
                                          <p:attrName>ppt_x</p:attrName>
                                        </p:attrNameLst>
                                      </p:cBhvr>
                                      <p:tavLst>
                                        <p:tav tm="0">
                                          <p:val>
                                            <p:strVal val="1+#ppt_w/2"/>
                                          </p:val>
                                        </p:tav>
                                        <p:tav tm="100000">
                                          <p:val>
                                            <p:strVal val="#ppt_x"/>
                                          </p:val>
                                        </p:tav>
                                      </p:tavLst>
                                    </p:anim>
                                    <p:anim calcmode="lin" valueType="num">
                                      <p:cBhvr additive="base">
                                        <p:cTn id="125"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p:bldP spid="11" grpId="0"/>
      <p:bldP spid="12" grpId="0"/>
      <p:bldP spid="13" grpId="0" animBg="1"/>
      <p:bldP spid="14" grpId="0" animBg="1"/>
      <p:bldP spid="15" grpId="0" animBg="1"/>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15D3A773-FF34-4B1B-8DC9-1FAC2C6BBCA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0968" y="9516"/>
            <a:ext cx="3974026" cy="4690454"/>
          </a:xfrm>
          <a:prstGeom prst="rect">
            <a:avLst/>
          </a:prstGeom>
        </p:spPr>
      </p:pic>
      <p:sp>
        <p:nvSpPr>
          <p:cNvPr id="4" name="矩形 3">
            <a:extLst>
              <a:ext uri="{FF2B5EF4-FFF2-40B4-BE49-F238E27FC236}">
                <a16:creationId xmlns="" xmlns:a16="http://schemas.microsoft.com/office/drawing/2014/main" id="{C03F6C44-02E7-4ABC-9935-2A7D794F9FEA}"/>
              </a:ext>
            </a:extLst>
          </p:cNvPr>
          <p:cNvSpPr/>
          <p:nvPr/>
        </p:nvSpPr>
        <p:spPr>
          <a:xfrm>
            <a:off x="4199841" y="1789579"/>
            <a:ext cx="7199964" cy="2169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1219170">
              <a:lnSpc>
                <a:spcPct val="150000"/>
              </a:lnSpc>
              <a:spcBef>
                <a:spcPct val="20000"/>
              </a:spcBef>
            </a:pPr>
            <a:r>
              <a:rPr lang="zh-CN" altLang="en-US" dirty="0">
                <a:solidFill>
                  <a:srgbClr val="8A3328"/>
                </a:solidFill>
                <a:cs typeface="+mn-ea"/>
                <a:sym typeface="+mn-lt"/>
              </a:rPr>
              <a:t>五一国际劳动节（</a:t>
            </a:r>
            <a:r>
              <a:rPr lang="en-US" altLang="zh-CN" dirty="0">
                <a:solidFill>
                  <a:srgbClr val="8A3328"/>
                </a:solidFill>
                <a:cs typeface="+mn-ea"/>
                <a:sym typeface="+mn-lt"/>
              </a:rPr>
              <a:t>International Labor Day</a:t>
            </a:r>
            <a:r>
              <a:rPr lang="zh-CN" altLang="en-US" dirty="0">
                <a:solidFill>
                  <a:srgbClr val="8A3328"/>
                </a:solidFill>
                <a:cs typeface="+mn-ea"/>
                <a:sym typeface="+mn-lt"/>
              </a:rPr>
              <a:t>或者</a:t>
            </a:r>
            <a:r>
              <a:rPr lang="en-US" altLang="zh-CN" dirty="0">
                <a:solidFill>
                  <a:srgbClr val="8A3328"/>
                </a:solidFill>
                <a:cs typeface="+mn-ea"/>
                <a:sym typeface="+mn-lt"/>
              </a:rPr>
              <a:t>May Day</a:t>
            </a:r>
            <a:r>
              <a:rPr lang="zh-CN" altLang="en-US" dirty="0">
                <a:solidFill>
                  <a:srgbClr val="8A3328"/>
                </a:solidFill>
                <a:cs typeface="+mn-ea"/>
                <a:sym typeface="+mn-lt"/>
              </a:rPr>
              <a:t>），又称国际劳动节、劳动节，是世界上大多数国家的劳动节。节日源于美国芝加哥城的工人大罢工，为纪念这次伟大的工人运动，</a:t>
            </a:r>
            <a:r>
              <a:rPr lang="en-US" altLang="zh-CN" dirty="0">
                <a:solidFill>
                  <a:srgbClr val="8A3328"/>
                </a:solidFill>
                <a:cs typeface="+mn-ea"/>
                <a:sym typeface="+mn-lt"/>
              </a:rPr>
              <a:t>1889</a:t>
            </a:r>
            <a:r>
              <a:rPr lang="zh-CN" altLang="en-US" dirty="0">
                <a:solidFill>
                  <a:srgbClr val="8A3328"/>
                </a:solidFill>
                <a:cs typeface="+mn-ea"/>
                <a:sym typeface="+mn-lt"/>
              </a:rPr>
              <a:t>年的第二国际成立大会上宣布将每年的五月一日定为国际劳动节。中国中央人民政府政务院于</a:t>
            </a:r>
            <a:r>
              <a:rPr lang="en-US" altLang="zh-CN" dirty="0">
                <a:solidFill>
                  <a:srgbClr val="8A3328"/>
                </a:solidFill>
                <a:cs typeface="+mn-ea"/>
                <a:sym typeface="+mn-lt"/>
              </a:rPr>
              <a:t>1949</a:t>
            </a:r>
            <a:r>
              <a:rPr lang="zh-CN" altLang="en-US" dirty="0">
                <a:solidFill>
                  <a:srgbClr val="8A3328"/>
                </a:solidFill>
                <a:cs typeface="+mn-ea"/>
                <a:sym typeface="+mn-lt"/>
              </a:rPr>
              <a:t>年</a:t>
            </a:r>
            <a:r>
              <a:rPr lang="en-US" altLang="zh-CN" dirty="0">
                <a:solidFill>
                  <a:srgbClr val="8A3328"/>
                </a:solidFill>
                <a:cs typeface="+mn-ea"/>
                <a:sym typeface="+mn-lt"/>
              </a:rPr>
              <a:t>12</a:t>
            </a:r>
            <a:r>
              <a:rPr lang="zh-CN" altLang="en-US" dirty="0">
                <a:solidFill>
                  <a:srgbClr val="8A3328"/>
                </a:solidFill>
                <a:cs typeface="+mn-ea"/>
                <a:sym typeface="+mn-lt"/>
              </a:rPr>
              <a:t>月作出决定，将</a:t>
            </a:r>
            <a:r>
              <a:rPr lang="en-US" altLang="zh-CN" dirty="0">
                <a:solidFill>
                  <a:srgbClr val="8A3328"/>
                </a:solidFill>
                <a:cs typeface="+mn-ea"/>
                <a:sym typeface="+mn-lt"/>
              </a:rPr>
              <a:t>5</a:t>
            </a:r>
            <a:r>
              <a:rPr lang="zh-CN" altLang="en-US" dirty="0">
                <a:solidFill>
                  <a:srgbClr val="8A3328"/>
                </a:solidFill>
                <a:cs typeface="+mn-ea"/>
                <a:sym typeface="+mn-lt"/>
              </a:rPr>
              <a:t>月</a:t>
            </a:r>
            <a:r>
              <a:rPr lang="en-US" altLang="zh-CN" dirty="0">
                <a:solidFill>
                  <a:srgbClr val="8A3328"/>
                </a:solidFill>
                <a:cs typeface="+mn-ea"/>
                <a:sym typeface="+mn-lt"/>
              </a:rPr>
              <a:t>1</a:t>
            </a:r>
            <a:r>
              <a:rPr lang="zh-CN" altLang="en-US" dirty="0">
                <a:solidFill>
                  <a:srgbClr val="8A3328"/>
                </a:solidFill>
                <a:cs typeface="+mn-ea"/>
                <a:sym typeface="+mn-lt"/>
              </a:rPr>
              <a:t>日确定为劳动节。</a:t>
            </a:r>
          </a:p>
        </p:txBody>
      </p:sp>
      <p:pic>
        <p:nvPicPr>
          <p:cNvPr id="6" name="图片 5">
            <a:extLst>
              <a:ext uri="{FF2B5EF4-FFF2-40B4-BE49-F238E27FC236}">
                <a16:creationId xmlns="" xmlns:a16="http://schemas.microsoft.com/office/drawing/2014/main" id="{959BA700-7D00-461A-9B1F-104A4D20ECF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5070764"/>
            <a:ext cx="12192000" cy="1787236"/>
          </a:xfrm>
          <a:prstGeom prst="rect">
            <a:avLst/>
          </a:prstGeom>
        </p:spPr>
      </p:pic>
      <p:pic>
        <p:nvPicPr>
          <p:cNvPr id="7" name="图片 6">
            <a:extLst>
              <a:ext uri="{FF2B5EF4-FFF2-40B4-BE49-F238E27FC236}">
                <a16:creationId xmlns="" xmlns:a16="http://schemas.microsoft.com/office/drawing/2014/main" id="{481CCB86-650E-482E-B850-033269BD062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34777" y="4134592"/>
            <a:ext cx="2377440" cy="1872343"/>
          </a:xfrm>
          <a:prstGeom prst="rect">
            <a:avLst/>
          </a:prstGeom>
        </p:spPr>
      </p:pic>
      <p:pic>
        <p:nvPicPr>
          <p:cNvPr id="9" name="图片 8">
            <a:extLst>
              <a:ext uri="{FF2B5EF4-FFF2-40B4-BE49-F238E27FC236}">
                <a16:creationId xmlns="" xmlns:a16="http://schemas.microsoft.com/office/drawing/2014/main" id="{8765B800-EB2C-4FCB-B63C-AD53D55B5D8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2032" y="4199021"/>
            <a:ext cx="12260178" cy="2649463"/>
          </a:xfrm>
          <a:prstGeom prst="rect">
            <a:avLst/>
          </a:prstGeom>
        </p:spPr>
      </p:pic>
      <p:sp>
        <p:nvSpPr>
          <p:cNvPr id="2" name="文本框 1"/>
          <p:cNvSpPr txBox="1"/>
          <p:nvPr/>
        </p:nvSpPr>
        <p:spPr>
          <a:xfrm>
            <a:off x="5592932" y="532660"/>
            <a:ext cx="1526959" cy="215444"/>
          </a:xfrm>
          <a:prstGeom prst="rect">
            <a:avLst/>
          </a:prstGeom>
          <a:noFill/>
        </p:spPr>
        <p:txBody>
          <a:bodyPr wrap="square" rtlCol="0">
            <a:spAutoFit/>
          </a:bodyPr>
          <a:lstStyle/>
          <a:p>
            <a:r>
              <a:rPr lang="en-US" altLang="zh-CN" sz="800" dirty="0">
                <a:solidFill>
                  <a:srgbClr val="FCF6EA"/>
                </a:solidFill>
              </a:rPr>
              <a:t>https://www.ypppt.com/</a:t>
            </a:r>
            <a:endParaRPr lang="zh-CN" altLang="en-US" sz="800" dirty="0">
              <a:solidFill>
                <a:srgbClr val="FCF6EA"/>
              </a:solidFill>
            </a:endParaRPr>
          </a:p>
        </p:txBody>
      </p:sp>
    </p:spTree>
    <p:extLst>
      <p:ext uri="{BB962C8B-B14F-4D97-AF65-F5344CB8AC3E}">
        <p14:creationId xmlns:p14="http://schemas.microsoft.com/office/powerpoint/2010/main" val="159140006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53" presetClass="entr" presetSubtype="16"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F4A7177A-5CAD-49D1-8C54-0D7E70DECD9E}"/>
              </a:ext>
            </a:extLst>
          </p:cNvPr>
          <p:cNvSpPr txBox="1">
            <a:spLocks noChangeArrowheads="1"/>
          </p:cNvSpPr>
          <p:nvPr/>
        </p:nvSpPr>
        <p:spPr bwMode="auto">
          <a:xfrm>
            <a:off x="1681294" y="444515"/>
            <a:ext cx="12618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b="1">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cs typeface="+mn-ea"/>
                <a:sym typeface="+mn-lt"/>
              </a:rPr>
              <a:t>学劳模</a:t>
            </a:r>
          </a:p>
        </p:txBody>
      </p:sp>
      <p:sp>
        <p:nvSpPr>
          <p:cNvPr id="9" name="矩形 8">
            <a:extLst>
              <a:ext uri="{FF2B5EF4-FFF2-40B4-BE49-F238E27FC236}">
                <a16:creationId xmlns="" xmlns:a16="http://schemas.microsoft.com/office/drawing/2014/main" id="{8DC05903-36B1-477E-A9B8-0FDF4726FA95}"/>
              </a:ext>
            </a:extLst>
          </p:cNvPr>
          <p:cNvSpPr/>
          <p:nvPr/>
        </p:nvSpPr>
        <p:spPr>
          <a:xfrm>
            <a:off x="4091231" y="1888029"/>
            <a:ext cx="3703430" cy="2677656"/>
          </a:xfrm>
          <a:prstGeom prst="rect">
            <a:avLst/>
          </a:prstGeom>
          <a:noFill/>
          <a:ln w="9525">
            <a:solidFill>
              <a:srgbClr val="F29443"/>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nSpc>
                <a:spcPct val="150000"/>
              </a:lnSpc>
              <a:spcBef>
                <a:spcPct val="0"/>
              </a:spcBef>
            </a:pPr>
            <a:r>
              <a:rPr lang="zh-CN" altLang="en-US" sz="1600" dirty="0">
                <a:solidFill>
                  <a:srgbClr val="AD4439"/>
                </a:solidFill>
                <a:cs typeface="+mn-ea"/>
                <a:sym typeface="+mn-lt"/>
              </a:rPr>
              <a:t>学劳模</a:t>
            </a:r>
            <a:r>
              <a:rPr lang="en-US" altLang="zh-CN" sz="1600" dirty="0">
                <a:solidFill>
                  <a:srgbClr val="AD4439"/>
                </a:solidFill>
                <a:cs typeface="+mn-ea"/>
                <a:sym typeface="+mn-lt"/>
              </a:rPr>
              <a:t>,</a:t>
            </a:r>
            <a:r>
              <a:rPr lang="zh-CN" altLang="en-US" sz="1600" dirty="0">
                <a:solidFill>
                  <a:srgbClr val="AD4439"/>
                </a:solidFill>
                <a:cs typeface="+mn-ea"/>
                <a:sym typeface="+mn-lt"/>
              </a:rPr>
              <a:t>就要学习他们爱岗敬业、为国为民的主人翁精神</a:t>
            </a:r>
            <a:r>
              <a:rPr lang="en-US" altLang="zh-CN" sz="1600" dirty="0">
                <a:solidFill>
                  <a:srgbClr val="AD4439"/>
                </a:solidFill>
                <a:cs typeface="+mn-ea"/>
                <a:sym typeface="+mn-lt"/>
              </a:rPr>
              <a:t>,</a:t>
            </a:r>
            <a:r>
              <a:rPr lang="zh-CN" altLang="en-US" sz="1600" dirty="0">
                <a:solidFill>
                  <a:srgbClr val="AD4439"/>
                </a:solidFill>
                <a:cs typeface="+mn-ea"/>
                <a:sym typeface="+mn-lt"/>
              </a:rPr>
              <a:t>争创一流、与时俱进的进取精神</a:t>
            </a:r>
            <a:r>
              <a:rPr lang="en-US" altLang="zh-CN" sz="1600" dirty="0">
                <a:solidFill>
                  <a:srgbClr val="AD4439"/>
                </a:solidFill>
                <a:cs typeface="+mn-ea"/>
                <a:sym typeface="+mn-lt"/>
              </a:rPr>
              <a:t>,</a:t>
            </a:r>
            <a:r>
              <a:rPr lang="zh-CN" altLang="en-US" sz="1600" dirty="0">
                <a:solidFill>
                  <a:srgbClr val="AD4439"/>
                </a:solidFill>
                <a:cs typeface="+mn-ea"/>
                <a:sym typeface="+mn-lt"/>
              </a:rPr>
              <a:t>艰苦奋斗、艰难创业的拼搏精神</a:t>
            </a:r>
            <a:r>
              <a:rPr lang="en-US" altLang="zh-CN" sz="1600" dirty="0">
                <a:solidFill>
                  <a:srgbClr val="AD4439"/>
                </a:solidFill>
                <a:cs typeface="+mn-ea"/>
                <a:sym typeface="+mn-lt"/>
              </a:rPr>
              <a:t>,</a:t>
            </a:r>
            <a:r>
              <a:rPr lang="zh-CN" altLang="en-US" sz="1600" dirty="0">
                <a:solidFill>
                  <a:srgbClr val="AD4439"/>
                </a:solidFill>
                <a:cs typeface="+mn-ea"/>
                <a:sym typeface="+mn-lt"/>
              </a:rPr>
              <a:t>勇于创新、不断改进的开拓精神</a:t>
            </a:r>
            <a:r>
              <a:rPr lang="en-US" altLang="zh-CN" sz="1600" dirty="0">
                <a:solidFill>
                  <a:srgbClr val="AD4439"/>
                </a:solidFill>
                <a:cs typeface="+mn-ea"/>
                <a:sym typeface="+mn-lt"/>
              </a:rPr>
              <a:t>,</a:t>
            </a:r>
            <a:r>
              <a:rPr lang="zh-CN" altLang="en-US" sz="1600" dirty="0">
                <a:solidFill>
                  <a:srgbClr val="AD4439"/>
                </a:solidFill>
                <a:cs typeface="+mn-ea"/>
                <a:sym typeface="+mn-lt"/>
              </a:rPr>
              <a:t>淡泊名利、默默耕耘的“老黄牛”精神</a:t>
            </a:r>
            <a:r>
              <a:rPr lang="en-US" altLang="zh-CN" sz="1600" dirty="0">
                <a:solidFill>
                  <a:srgbClr val="AD4439"/>
                </a:solidFill>
                <a:cs typeface="+mn-ea"/>
                <a:sym typeface="+mn-lt"/>
              </a:rPr>
              <a:t>,</a:t>
            </a:r>
            <a:r>
              <a:rPr lang="zh-CN" altLang="en-US" sz="1600" dirty="0">
                <a:solidFill>
                  <a:srgbClr val="AD4439"/>
                </a:solidFill>
                <a:cs typeface="+mn-ea"/>
                <a:sym typeface="+mn-lt"/>
              </a:rPr>
              <a:t>甘于奉献、乐于服务的忘我精神</a:t>
            </a:r>
            <a:r>
              <a:rPr lang="en-US" altLang="zh-CN" sz="1600" dirty="0">
                <a:solidFill>
                  <a:srgbClr val="AD4439"/>
                </a:solidFill>
                <a:cs typeface="+mn-ea"/>
                <a:sym typeface="+mn-lt"/>
              </a:rPr>
              <a:t>,</a:t>
            </a:r>
            <a:r>
              <a:rPr lang="zh-CN" altLang="en-US" sz="1600" dirty="0">
                <a:solidFill>
                  <a:srgbClr val="AD4439"/>
                </a:solidFill>
                <a:cs typeface="+mn-ea"/>
                <a:sym typeface="+mn-lt"/>
              </a:rPr>
              <a:t>紧密协作、相互关爱的团队精神。</a:t>
            </a:r>
          </a:p>
        </p:txBody>
      </p:sp>
      <p:pic>
        <p:nvPicPr>
          <p:cNvPr id="14" name="图片 1">
            <a:extLst>
              <a:ext uri="{FF2B5EF4-FFF2-40B4-BE49-F238E27FC236}">
                <a16:creationId xmlns="" xmlns:a16="http://schemas.microsoft.com/office/drawing/2014/main" id="{6C4458A9-9310-4F00-AB2B-F6858647B41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804088" y="1570338"/>
            <a:ext cx="4387060" cy="5448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
            <a:extLst>
              <a:ext uri="{FF2B5EF4-FFF2-40B4-BE49-F238E27FC236}">
                <a16:creationId xmlns="" xmlns:a16="http://schemas.microsoft.com/office/drawing/2014/main" id="{6C9B77A5-6EED-49E2-B1E7-7D2538C17F43}"/>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flipH="1">
            <a:off x="-2" y="1668544"/>
            <a:ext cx="4091233" cy="518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817776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31" presetClass="entr" presetSubtype="0" fill="hold" nodeType="withEffect">
                                  <p:stCondLst>
                                    <p:cond delay="25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000" fill="hold"/>
                                        <p:tgtEl>
                                          <p:spTgt spid="14"/>
                                        </p:tgtEl>
                                        <p:attrNameLst>
                                          <p:attrName>ppt_w</p:attrName>
                                        </p:attrNameLst>
                                      </p:cBhvr>
                                      <p:tavLst>
                                        <p:tav tm="0">
                                          <p:val>
                                            <p:fltVal val="0"/>
                                          </p:val>
                                        </p:tav>
                                        <p:tav tm="100000">
                                          <p:val>
                                            <p:strVal val="#ppt_w"/>
                                          </p:val>
                                        </p:tav>
                                      </p:tavLst>
                                    </p:anim>
                                    <p:anim calcmode="lin" valueType="num">
                                      <p:cBhvr>
                                        <p:cTn id="15" dur="1000" fill="hold"/>
                                        <p:tgtEl>
                                          <p:spTgt spid="14"/>
                                        </p:tgtEl>
                                        <p:attrNameLst>
                                          <p:attrName>ppt_h</p:attrName>
                                        </p:attrNameLst>
                                      </p:cBhvr>
                                      <p:tavLst>
                                        <p:tav tm="0">
                                          <p:val>
                                            <p:fltVal val="0"/>
                                          </p:val>
                                        </p:tav>
                                        <p:tav tm="100000">
                                          <p:val>
                                            <p:strVal val="#ppt_h"/>
                                          </p:val>
                                        </p:tav>
                                      </p:tavLst>
                                    </p:anim>
                                    <p:anim calcmode="lin" valueType="num">
                                      <p:cBhvr>
                                        <p:cTn id="16" dur="1000" fill="hold"/>
                                        <p:tgtEl>
                                          <p:spTgt spid="14"/>
                                        </p:tgtEl>
                                        <p:attrNameLst>
                                          <p:attrName>style.rotation</p:attrName>
                                        </p:attrNameLst>
                                      </p:cBhvr>
                                      <p:tavLst>
                                        <p:tav tm="0">
                                          <p:val>
                                            <p:fltVal val="90"/>
                                          </p:val>
                                        </p:tav>
                                        <p:tav tm="100000">
                                          <p:val>
                                            <p:fltVal val="0"/>
                                          </p:val>
                                        </p:tav>
                                      </p:tavLst>
                                    </p:anim>
                                    <p:animEffect transition="in" filter="fade">
                                      <p:cBhvr>
                                        <p:cTn id="17" dur="1000"/>
                                        <p:tgtEl>
                                          <p:spTgt spid="14"/>
                                        </p:tgtEl>
                                      </p:cBhvr>
                                    </p:animEffect>
                                  </p:childTnLst>
                                </p:cTn>
                              </p:par>
                              <p:par>
                                <p:cTn id="18" presetID="31" presetClass="entr" presetSubtype="0" fill="hold" nodeType="withEffect">
                                  <p:stCondLst>
                                    <p:cond delay="250"/>
                                  </p:stCondLst>
                                  <p:childTnLst>
                                    <p:set>
                                      <p:cBhvr>
                                        <p:cTn id="19" dur="1" fill="hold">
                                          <p:stCondLst>
                                            <p:cond delay="0"/>
                                          </p:stCondLst>
                                        </p:cTn>
                                        <p:tgtEl>
                                          <p:spTgt spid="15"/>
                                        </p:tgtEl>
                                        <p:attrNameLst>
                                          <p:attrName>style.visibility</p:attrName>
                                        </p:attrNameLst>
                                      </p:cBhvr>
                                      <p:to>
                                        <p:strVal val="visible"/>
                                      </p:to>
                                    </p:set>
                                    <p:anim calcmode="lin" valueType="num">
                                      <p:cBhvr>
                                        <p:cTn id="20" dur="1000" fill="hold"/>
                                        <p:tgtEl>
                                          <p:spTgt spid="15"/>
                                        </p:tgtEl>
                                        <p:attrNameLst>
                                          <p:attrName>ppt_w</p:attrName>
                                        </p:attrNameLst>
                                      </p:cBhvr>
                                      <p:tavLst>
                                        <p:tav tm="0">
                                          <p:val>
                                            <p:fltVal val="0"/>
                                          </p:val>
                                        </p:tav>
                                        <p:tav tm="100000">
                                          <p:val>
                                            <p:strVal val="#ppt_w"/>
                                          </p:val>
                                        </p:tav>
                                      </p:tavLst>
                                    </p:anim>
                                    <p:anim calcmode="lin" valueType="num">
                                      <p:cBhvr>
                                        <p:cTn id="21" dur="1000" fill="hold"/>
                                        <p:tgtEl>
                                          <p:spTgt spid="15"/>
                                        </p:tgtEl>
                                        <p:attrNameLst>
                                          <p:attrName>ppt_h</p:attrName>
                                        </p:attrNameLst>
                                      </p:cBhvr>
                                      <p:tavLst>
                                        <p:tav tm="0">
                                          <p:val>
                                            <p:fltVal val="0"/>
                                          </p:val>
                                        </p:tav>
                                        <p:tav tm="100000">
                                          <p:val>
                                            <p:strVal val="#ppt_h"/>
                                          </p:val>
                                        </p:tav>
                                      </p:tavLst>
                                    </p:anim>
                                    <p:anim calcmode="lin" valueType="num">
                                      <p:cBhvr>
                                        <p:cTn id="22" dur="1000" fill="hold"/>
                                        <p:tgtEl>
                                          <p:spTgt spid="15"/>
                                        </p:tgtEl>
                                        <p:attrNameLst>
                                          <p:attrName>style.rotation</p:attrName>
                                        </p:attrNameLst>
                                      </p:cBhvr>
                                      <p:tavLst>
                                        <p:tav tm="0">
                                          <p:val>
                                            <p:fltVal val="90"/>
                                          </p:val>
                                        </p:tav>
                                        <p:tav tm="100000">
                                          <p:val>
                                            <p:fltVal val="0"/>
                                          </p:val>
                                        </p:tav>
                                      </p:tavLst>
                                    </p:anim>
                                    <p:animEffect transition="in" filter="fade">
                                      <p:cBhvr>
                                        <p:cTn id="2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3C933BEC-FD43-4B2E-9585-70C62A66530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032" y="1153656"/>
            <a:ext cx="1163124" cy="3010646"/>
          </a:xfrm>
          <a:prstGeom prst="rect">
            <a:avLst/>
          </a:prstGeom>
        </p:spPr>
      </p:pic>
      <p:pic>
        <p:nvPicPr>
          <p:cNvPr id="6" name="图片 5">
            <a:extLst>
              <a:ext uri="{FF2B5EF4-FFF2-40B4-BE49-F238E27FC236}">
                <a16:creationId xmlns="" xmlns:a16="http://schemas.microsoft.com/office/drawing/2014/main" id="{76CAF176-85C2-4B64-BFC6-20EA82AD5E1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21651"/>
          <a:stretch/>
        </p:blipFill>
        <p:spPr>
          <a:xfrm>
            <a:off x="11395619" y="1188375"/>
            <a:ext cx="972842" cy="3010646"/>
          </a:xfrm>
          <a:prstGeom prst="rect">
            <a:avLst/>
          </a:prstGeom>
        </p:spPr>
      </p:pic>
      <p:pic>
        <p:nvPicPr>
          <p:cNvPr id="8" name="图片 7">
            <a:extLst>
              <a:ext uri="{FF2B5EF4-FFF2-40B4-BE49-F238E27FC236}">
                <a16:creationId xmlns="" xmlns:a16="http://schemas.microsoft.com/office/drawing/2014/main" id="{15DB19F2-9A00-4073-9510-AC12E6D4697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032" y="4199021"/>
            <a:ext cx="12260178" cy="2649463"/>
          </a:xfrm>
          <a:prstGeom prst="rect">
            <a:avLst/>
          </a:prstGeom>
        </p:spPr>
      </p:pic>
      <p:pic>
        <p:nvPicPr>
          <p:cNvPr id="12" name="图片 11">
            <a:extLst>
              <a:ext uri="{FF2B5EF4-FFF2-40B4-BE49-F238E27FC236}">
                <a16:creationId xmlns="" xmlns:a16="http://schemas.microsoft.com/office/drawing/2014/main" id="{14551595-F19C-4E35-AFCA-E998543244C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668345" y="4199021"/>
            <a:ext cx="3041576" cy="1143001"/>
          </a:xfrm>
          <a:prstGeom prst="rect">
            <a:avLst/>
          </a:prstGeom>
        </p:spPr>
      </p:pic>
      <p:pic>
        <p:nvPicPr>
          <p:cNvPr id="18" name="图片 17">
            <a:extLst>
              <a:ext uri="{FF2B5EF4-FFF2-40B4-BE49-F238E27FC236}">
                <a16:creationId xmlns="" xmlns:a16="http://schemas.microsoft.com/office/drawing/2014/main" id="{77BD55BA-3E0B-4C5D-A525-30453A50311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57600" y="72779"/>
            <a:ext cx="4722424" cy="4722424"/>
          </a:xfrm>
          <a:prstGeom prst="rect">
            <a:avLst/>
          </a:prstGeom>
        </p:spPr>
      </p:pic>
      <p:pic>
        <p:nvPicPr>
          <p:cNvPr id="9" name="图片 8">
            <a:extLst>
              <a:ext uri="{FF2B5EF4-FFF2-40B4-BE49-F238E27FC236}">
                <a16:creationId xmlns="" xmlns:a16="http://schemas.microsoft.com/office/drawing/2014/main" id="{24A08C60-B1C5-4A6A-BB30-E78516950DA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36736" y="-247369"/>
            <a:ext cx="2046217" cy="2046217"/>
          </a:xfrm>
          <a:prstGeom prst="rect">
            <a:avLst/>
          </a:prstGeom>
        </p:spPr>
      </p:pic>
      <p:pic>
        <p:nvPicPr>
          <p:cNvPr id="13" name="图片 12">
            <a:extLst>
              <a:ext uri="{FF2B5EF4-FFF2-40B4-BE49-F238E27FC236}">
                <a16:creationId xmlns="" xmlns:a16="http://schemas.microsoft.com/office/drawing/2014/main" id="{EC099F03-D3D3-49CD-BAAC-55C98A556924}"/>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9333839" y="1798848"/>
            <a:ext cx="2377440" cy="1872343"/>
          </a:xfrm>
          <a:prstGeom prst="rect">
            <a:avLst/>
          </a:prstGeom>
        </p:spPr>
      </p:pic>
    </p:spTree>
    <p:extLst>
      <p:ext uri="{BB962C8B-B14F-4D97-AF65-F5344CB8AC3E}">
        <p14:creationId xmlns:p14="http://schemas.microsoft.com/office/powerpoint/2010/main" val="374996399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 presetClass="entr" presetSubtype="12" fill="hold" nodeType="withEffect">
                                  <p:stCondLst>
                                    <p:cond delay="50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0-#ppt_w/2"/>
                                          </p:val>
                                        </p:tav>
                                        <p:tav tm="100000">
                                          <p:val>
                                            <p:strVal val="#ppt_x"/>
                                          </p:val>
                                        </p:tav>
                                      </p:tavLst>
                                    </p:anim>
                                    <p:anim calcmode="lin" valueType="num">
                                      <p:cBhvr additive="base">
                                        <p:cTn id="13" dur="1000" fill="hold"/>
                                        <p:tgtEl>
                                          <p:spTgt spid="13"/>
                                        </p:tgtEl>
                                        <p:attrNameLst>
                                          <p:attrName>ppt_y</p:attrName>
                                        </p:attrNameLst>
                                      </p:cBhvr>
                                      <p:tavLst>
                                        <p:tav tm="0">
                                          <p:val>
                                            <p:strVal val="1+#ppt_h/2"/>
                                          </p:val>
                                        </p:tav>
                                        <p:tav tm="100000">
                                          <p:val>
                                            <p:strVal val="#ppt_y"/>
                                          </p:val>
                                        </p:tav>
                                      </p:tavLst>
                                    </p:anim>
                                  </p:childTnLst>
                                </p:cTn>
                              </p:par>
                              <p:par>
                                <p:cTn id="14" presetID="31" presetClass="entr" presetSubtype="0" fill="hold" nodeType="withEffect">
                                  <p:stCondLst>
                                    <p:cond delay="750"/>
                                  </p:stCondLst>
                                  <p:childTnLst>
                                    <p:set>
                                      <p:cBhvr>
                                        <p:cTn id="15" dur="1" fill="hold">
                                          <p:stCondLst>
                                            <p:cond delay="0"/>
                                          </p:stCondLst>
                                        </p:cTn>
                                        <p:tgtEl>
                                          <p:spTgt spid="18"/>
                                        </p:tgtEl>
                                        <p:attrNameLst>
                                          <p:attrName>style.visibility</p:attrName>
                                        </p:attrNameLst>
                                      </p:cBhvr>
                                      <p:to>
                                        <p:strVal val="visible"/>
                                      </p:to>
                                    </p:set>
                                    <p:anim calcmode="lin" valueType="num">
                                      <p:cBhvr>
                                        <p:cTn id="16" dur="1000" fill="hold"/>
                                        <p:tgtEl>
                                          <p:spTgt spid="18"/>
                                        </p:tgtEl>
                                        <p:attrNameLst>
                                          <p:attrName>ppt_w</p:attrName>
                                        </p:attrNameLst>
                                      </p:cBhvr>
                                      <p:tavLst>
                                        <p:tav tm="0">
                                          <p:val>
                                            <p:fltVal val="0"/>
                                          </p:val>
                                        </p:tav>
                                        <p:tav tm="100000">
                                          <p:val>
                                            <p:strVal val="#ppt_w"/>
                                          </p:val>
                                        </p:tav>
                                      </p:tavLst>
                                    </p:anim>
                                    <p:anim calcmode="lin" valueType="num">
                                      <p:cBhvr>
                                        <p:cTn id="17" dur="1000" fill="hold"/>
                                        <p:tgtEl>
                                          <p:spTgt spid="18"/>
                                        </p:tgtEl>
                                        <p:attrNameLst>
                                          <p:attrName>ppt_h</p:attrName>
                                        </p:attrNameLst>
                                      </p:cBhvr>
                                      <p:tavLst>
                                        <p:tav tm="0">
                                          <p:val>
                                            <p:fltVal val="0"/>
                                          </p:val>
                                        </p:tav>
                                        <p:tav tm="100000">
                                          <p:val>
                                            <p:strVal val="#ppt_h"/>
                                          </p:val>
                                        </p:tav>
                                      </p:tavLst>
                                    </p:anim>
                                    <p:anim calcmode="lin" valueType="num">
                                      <p:cBhvr>
                                        <p:cTn id="18" dur="1000" fill="hold"/>
                                        <p:tgtEl>
                                          <p:spTgt spid="18"/>
                                        </p:tgtEl>
                                        <p:attrNameLst>
                                          <p:attrName>style.rotation</p:attrName>
                                        </p:attrNameLst>
                                      </p:cBhvr>
                                      <p:tavLst>
                                        <p:tav tm="0">
                                          <p:val>
                                            <p:fltVal val="90"/>
                                          </p:val>
                                        </p:tav>
                                        <p:tav tm="100000">
                                          <p:val>
                                            <p:fltVal val="0"/>
                                          </p:val>
                                        </p:tav>
                                      </p:tavLst>
                                    </p:anim>
                                    <p:animEffect transition="in" filter="fade">
                                      <p:cBhvr>
                                        <p:cTn id="19" dur="1000"/>
                                        <p:tgtEl>
                                          <p:spTgt spid="18"/>
                                        </p:tgtEl>
                                      </p:cBhvr>
                                    </p:animEffect>
                                  </p:childTnLst>
                                </p:cTn>
                              </p:par>
                              <p:par>
                                <p:cTn id="20" presetID="10" presetClass="entr" presetSubtype="0" fill="hold" nodeType="withEffect">
                                  <p:stCondLst>
                                    <p:cond delay="10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nodeType="withEffect">
                                  <p:stCondLst>
                                    <p:cond delay="10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6" presetClass="entr" presetSubtype="21" fill="hold" nodeType="withEffect">
                                  <p:stCondLst>
                                    <p:cond delay="1250"/>
                                  </p:stCondLst>
                                  <p:childTnLst>
                                    <p:set>
                                      <p:cBhvr>
                                        <p:cTn id="27" dur="1" fill="hold">
                                          <p:stCondLst>
                                            <p:cond delay="0"/>
                                          </p:stCondLst>
                                        </p:cTn>
                                        <p:tgtEl>
                                          <p:spTgt spid="12"/>
                                        </p:tgtEl>
                                        <p:attrNameLst>
                                          <p:attrName>style.visibility</p:attrName>
                                        </p:attrNameLst>
                                      </p:cBhvr>
                                      <p:to>
                                        <p:strVal val="visible"/>
                                      </p:to>
                                    </p:set>
                                    <p:animEffect transition="in" filter="barn(inVertical)">
                                      <p:cBhvr>
                                        <p:cTn id="28" dur="500"/>
                                        <p:tgtEl>
                                          <p:spTgt spid="12"/>
                                        </p:tgtEl>
                                      </p:cBhvr>
                                    </p:animEffect>
                                  </p:childTnLst>
                                </p:cTn>
                              </p:par>
                              <p:par>
                                <p:cTn id="29" presetID="10" presetClass="entr" presetSubtype="0" fill="hold" nodeType="withEffect">
                                  <p:stCondLst>
                                    <p:cond delay="125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75913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Box 5">
            <a:extLst>
              <a:ext uri="{FF2B5EF4-FFF2-40B4-BE49-F238E27FC236}">
                <a16:creationId xmlns="" xmlns:a16="http://schemas.microsoft.com/office/drawing/2014/main" id="{5616A653-5A3B-4329-A226-35073E573B96}"/>
              </a:ext>
            </a:extLst>
          </p:cNvPr>
          <p:cNvSpPr txBox="1">
            <a:spLocks noChangeArrowheads="1"/>
          </p:cNvSpPr>
          <p:nvPr/>
        </p:nvSpPr>
        <p:spPr bwMode="auto">
          <a:xfrm>
            <a:off x="1551639" y="3340779"/>
            <a:ext cx="2361896" cy="400110"/>
          </a:xfrm>
          <a:prstGeom prst="rect">
            <a:avLst/>
          </a:prstGeom>
          <a:noFill/>
          <a:ln w="9525">
            <a:noFill/>
            <a:miter lim="800000"/>
          </a:ln>
        </p:spPr>
        <p:txBody>
          <a:bodyPr vert="horz" wrap="square">
            <a:spAutoFit/>
          </a:bodyPr>
          <a:lstStyle/>
          <a:p>
            <a:pPr algn="ctr" defTabSz="1218565"/>
            <a:r>
              <a:rPr lang="zh-CN" altLang="en-US" sz="2000" dirty="0">
                <a:solidFill>
                  <a:srgbClr val="D82128"/>
                </a:solidFill>
                <a:cs typeface="+mn-ea"/>
                <a:sym typeface="+mn-lt"/>
              </a:rPr>
              <a:t>五一劳动节简介</a:t>
            </a:r>
          </a:p>
        </p:txBody>
      </p:sp>
      <p:sp>
        <p:nvSpPr>
          <p:cNvPr id="66" name="TextBox 5">
            <a:extLst>
              <a:ext uri="{FF2B5EF4-FFF2-40B4-BE49-F238E27FC236}">
                <a16:creationId xmlns="" xmlns:a16="http://schemas.microsoft.com/office/drawing/2014/main" id="{89251C38-52CA-41B1-A7A1-7F3AA3B4CD73}"/>
              </a:ext>
            </a:extLst>
          </p:cNvPr>
          <p:cNvSpPr txBox="1">
            <a:spLocks noChangeArrowheads="1"/>
          </p:cNvSpPr>
          <p:nvPr/>
        </p:nvSpPr>
        <p:spPr bwMode="auto">
          <a:xfrm>
            <a:off x="3436225" y="3864755"/>
            <a:ext cx="2787357" cy="400110"/>
          </a:xfrm>
          <a:prstGeom prst="rect">
            <a:avLst/>
          </a:prstGeom>
          <a:noFill/>
          <a:ln w="9525">
            <a:noFill/>
            <a:miter lim="800000"/>
          </a:ln>
        </p:spPr>
        <p:txBody>
          <a:bodyPr vert="horz" wrap="square">
            <a:spAutoFit/>
          </a:bodyPr>
          <a:lstStyle/>
          <a:p>
            <a:pPr algn="ctr" defTabSz="1218565"/>
            <a:r>
              <a:rPr lang="zh-CN" altLang="en-US" sz="2000" dirty="0">
                <a:solidFill>
                  <a:srgbClr val="D82128"/>
                </a:solidFill>
                <a:cs typeface="+mn-ea"/>
                <a:sym typeface="+mn-lt"/>
              </a:rPr>
              <a:t>幸福都是奋斗出来的</a:t>
            </a:r>
          </a:p>
        </p:txBody>
      </p:sp>
      <p:sp>
        <p:nvSpPr>
          <p:cNvPr id="67" name="TextBox 5">
            <a:extLst>
              <a:ext uri="{FF2B5EF4-FFF2-40B4-BE49-F238E27FC236}">
                <a16:creationId xmlns="" xmlns:a16="http://schemas.microsoft.com/office/drawing/2014/main" id="{A24CF369-BB99-4EB5-9DB0-60647B32C83C}"/>
              </a:ext>
            </a:extLst>
          </p:cNvPr>
          <p:cNvSpPr txBox="1">
            <a:spLocks noChangeArrowheads="1"/>
          </p:cNvSpPr>
          <p:nvPr/>
        </p:nvSpPr>
        <p:spPr bwMode="auto">
          <a:xfrm>
            <a:off x="5616215" y="4783699"/>
            <a:ext cx="3384693" cy="400110"/>
          </a:xfrm>
          <a:prstGeom prst="rect">
            <a:avLst/>
          </a:prstGeom>
          <a:noFill/>
          <a:ln w="9525">
            <a:noFill/>
            <a:miter lim="800000"/>
          </a:ln>
        </p:spPr>
        <p:txBody>
          <a:bodyPr vert="horz" wrap="square">
            <a:spAutoFit/>
          </a:bodyPr>
          <a:lstStyle/>
          <a:p>
            <a:pPr algn="ctr" defTabSz="1218565"/>
            <a:r>
              <a:rPr lang="zh-CN" altLang="en-US" sz="2000" dirty="0">
                <a:solidFill>
                  <a:srgbClr val="D82128"/>
                </a:solidFill>
                <a:cs typeface="+mn-ea"/>
                <a:sym typeface="+mn-lt"/>
              </a:rPr>
              <a:t>弘扬劳动精神 为新时代讴歌</a:t>
            </a:r>
          </a:p>
        </p:txBody>
      </p:sp>
      <p:sp>
        <p:nvSpPr>
          <p:cNvPr id="68" name="TextBox 5">
            <a:extLst>
              <a:ext uri="{FF2B5EF4-FFF2-40B4-BE49-F238E27FC236}">
                <a16:creationId xmlns="" xmlns:a16="http://schemas.microsoft.com/office/drawing/2014/main" id="{75F78187-AD85-4C1F-A2FD-1161B9703241}"/>
              </a:ext>
            </a:extLst>
          </p:cNvPr>
          <p:cNvSpPr txBox="1">
            <a:spLocks noChangeArrowheads="1"/>
          </p:cNvSpPr>
          <p:nvPr/>
        </p:nvSpPr>
        <p:spPr bwMode="auto">
          <a:xfrm>
            <a:off x="8443660" y="3464645"/>
            <a:ext cx="1729827" cy="400110"/>
          </a:xfrm>
          <a:prstGeom prst="rect">
            <a:avLst/>
          </a:prstGeom>
          <a:noFill/>
          <a:ln w="9525">
            <a:noFill/>
            <a:miter lim="800000"/>
          </a:ln>
        </p:spPr>
        <p:txBody>
          <a:bodyPr vert="horz" wrap="square">
            <a:spAutoFit/>
          </a:bodyPr>
          <a:lstStyle/>
          <a:p>
            <a:pPr algn="ctr" defTabSz="1218565"/>
            <a:r>
              <a:rPr lang="zh-CN" altLang="en-US" sz="2000" dirty="0">
                <a:solidFill>
                  <a:srgbClr val="D82128"/>
                </a:solidFill>
                <a:cs typeface="+mn-ea"/>
                <a:sym typeface="+mn-lt"/>
              </a:rPr>
              <a:t>向劳模学习</a:t>
            </a:r>
          </a:p>
        </p:txBody>
      </p:sp>
      <p:sp>
        <p:nvSpPr>
          <p:cNvPr id="69" name="标题 7">
            <a:extLst>
              <a:ext uri="{FF2B5EF4-FFF2-40B4-BE49-F238E27FC236}">
                <a16:creationId xmlns="" xmlns:a16="http://schemas.microsoft.com/office/drawing/2014/main" id="{636A9845-C711-4107-AC1F-641C4FE9C0C8}"/>
              </a:ext>
            </a:extLst>
          </p:cNvPr>
          <p:cNvSpPr txBox="1"/>
          <p:nvPr/>
        </p:nvSpPr>
        <p:spPr>
          <a:xfrm>
            <a:off x="4748849" y="483582"/>
            <a:ext cx="2694302" cy="150525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7200" b="1" spc="600" dirty="0">
                <a:solidFill>
                  <a:srgbClr val="D82128"/>
                </a:solidFill>
                <a:latin typeface="+mn-lt"/>
                <a:ea typeface="+mn-ea"/>
                <a:cs typeface="+mn-ea"/>
                <a:sym typeface="+mn-lt"/>
              </a:rPr>
              <a:t>目录</a:t>
            </a:r>
          </a:p>
        </p:txBody>
      </p:sp>
      <p:grpSp>
        <p:nvGrpSpPr>
          <p:cNvPr id="70" name="组合 69">
            <a:extLst>
              <a:ext uri="{FF2B5EF4-FFF2-40B4-BE49-F238E27FC236}">
                <a16:creationId xmlns="" xmlns:a16="http://schemas.microsoft.com/office/drawing/2014/main" id="{D7C6C94A-BB38-4C1F-9D6D-4707B6AE90B4}"/>
              </a:ext>
            </a:extLst>
          </p:cNvPr>
          <p:cNvGrpSpPr/>
          <p:nvPr/>
        </p:nvGrpSpPr>
        <p:grpSpPr>
          <a:xfrm>
            <a:off x="1887755" y="1988840"/>
            <a:ext cx="1509558" cy="1108750"/>
            <a:chOff x="1781356" y="1882626"/>
            <a:chExt cx="1722356" cy="1265048"/>
          </a:xfrm>
        </p:grpSpPr>
        <p:pic>
          <p:nvPicPr>
            <p:cNvPr id="71" name="图片 70">
              <a:extLst>
                <a:ext uri="{FF2B5EF4-FFF2-40B4-BE49-F238E27FC236}">
                  <a16:creationId xmlns="" xmlns:a16="http://schemas.microsoft.com/office/drawing/2014/main" id="{530AD74C-ABFA-4CBF-922F-91E238F9FB1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81356" y="1882626"/>
              <a:ext cx="1722356" cy="1265048"/>
            </a:xfrm>
            <a:prstGeom prst="rect">
              <a:avLst/>
            </a:prstGeom>
          </p:spPr>
        </p:pic>
        <p:sp>
          <p:nvSpPr>
            <p:cNvPr id="72" name="TextBox 5">
              <a:extLst>
                <a:ext uri="{FF2B5EF4-FFF2-40B4-BE49-F238E27FC236}">
                  <a16:creationId xmlns="" xmlns:a16="http://schemas.microsoft.com/office/drawing/2014/main" id="{272A6F21-E795-47F8-9B57-A41250C90CCF}"/>
                </a:ext>
              </a:extLst>
            </p:cNvPr>
            <p:cNvSpPr txBox="1">
              <a:spLocks noChangeArrowheads="1"/>
            </p:cNvSpPr>
            <p:nvPr/>
          </p:nvSpPr>
          <p:spPr bwMode="auto">
            <a:xfrm>
              <a:off x="2215286" y="2013895"/>
              <a:ext cx="854496" cy="877907"/>
            </a:xfrm>
            <a:prstGeom prst="rect">
              <a:avLst/>
            </a:prstGeom>
            <a:noFill/>
            <a:ln w="9525">
              <a:noFill/>
              <a:miter lim="800000"/>
            </a:ln>
          </p:spPr>
          <p:txBody>
            <a:bodyPr vert="horz" wrap="none">
              <a:spAutoFit/>
            </a:bodyPr>
            <a:lstStyle/>
            <a:p>
              <a:pPr algn="ctr" defTabSz="1218565"/>
              <a:r>
                <a:rPr lang="zh-CN" altLang="en-US" sz="4400" dirty="0">
                  <a:solidFill>
                    <a:srgbClr val="FFDA67"/>
                  </a:solidFill>
                  <a:cs typeface="+mn-ea"/>
                  <a:sym typeface="+mn-lt"/>
                </a:rPr>
                <a:t>壹</a:t>
              </a:r>
            </a:p>
          </p:txBody>
        </p:sp>
      </p:grpSp>
      <p:grpSp>
        <p:nvGrpSpPr>
          <p:cNvPr id="73" name="组合 72">
            <a:extLst>
              <a:ext uri="{FF2B5EF4-FFF2-40B4-BE49-F238E27FC236}">
                <a16:creationId xmlns="" xmlns:a16="http://schemas.microsoft.com/office/drawing/2014/main" id="{1F3418ED-3B95-4BE6-9B9B-5F4F3DAE081A}"/>
              </a:ext>
            </a:extLst>
          </p:cNvPr>
          <p:cNvGrpSpPr/>
          <p:nvPr/>
        </p:nvGrpSpPr>
        <p:grpSpPr>
          <a:xfrm>
            <a:off x="4234548" y="2632139"/>
            <a:ext cx="1509558" cy="1108750"/>
            <a:chOff x="1781356" y="1882626"/>
            <a:chExt cx="1722356" cy="1265048"/>
          </a:xfrm>
        </p:grpSpPr>
        <p:pic>
          <p:nvPicPr>
            <p:cNvPr id="74" name="图片 73">
              <a:extLst>
                <a:ext uri="{FF2B5EF4-FFF2-40B4-BE49-F238E27FC236}">
                  <a16:creationId xmlns="" xmlns:a16="http://schemas.microsoft.com/office/drawing/2014/main" id="{BEC1D2DF-B785-49E6-A381-7367DBB974A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81356" y="1882626"/>
              <a:ext cx="1722356" cy="1265048"/>
            </a:xfrm>
            <a:prstGeom prst="rect">
              <a:avLst/>
            </a:prstGeom>
          </p:spPr>
        </p:pic>
        <p:sp>
          <p:nvSpPr>
            <p:cNvPr id="75" name="TextBox 5">
              <a:extLst>
                <a:ext uri="{FF2B5EF4-FFF2-40B4-BE49-F238E27FC236}">
                  <a16:creationId xmlns="" xmlns:a16="http://schemas.microsoft.com/office/drawing/2014/main" id="{D1388E83-343C-48E4-AB7B-BCB6E3415D0C}"/>
                </a:ext>
              </a:extLst>
            </p:cNvPr>
            <p:cNvSpPr txBox="1">
              <a:spLocks noChangeArrowheads="1"/>
            </p:cNvSpPr>
            <p:nvPr/>
          </p:nvSpPr>
          <p:spPr bwMode="auto">
            <a:xfrm>
              <a:off x="2215286" y="2013895"/>
              <a:ext cx="854496" cy="877907"/>
            </a:xfrm>
            <a:prstGeom prst="rect">
              <a:avLst/>
            </a:prstGeom>
            <a:noFill/>
            <a:ln w="9525">
              <a:noFill/>
              <a:miter lim="800000"/>
            </a:ln>
          </p:spPr>
          <p:txBody>
            <a:bodyPr vert="horz" wrap="none">
              <a:spAutoFit/>
            </a:bodyPr>
            <a:lstStyle/>
            <a:p>
              <a:pPr algn="ctr" defTabSz="1218565"/>
              <a:r>
                <a:rPr lang="zh-CN" altLang="en-US" sz="4400" dirty="0">
                  <a:solidFill>
                    <a:srgbClr val="FFDA67"/>
                  </a:solidFill>
                  <a:cs typeface="+mn-ea"/>
                  <a:sym typeface="+mn-lt"/>
                </a:rPr>
                <a:t>贰</a:t>
              </a:r>
            </a:p>
          </p:txBody>
        </p:sp>
      </p:grpSp>
      <p:grpSp>
        <p:nvGrpSpPr>
          <p:cNvPr id="76" name="组合 75">
            <a:extLst>
              <a:ext uri="{FF2B5EF4-FFF2-40B4-BE49-F238E27FC236}">
                <a16:creationId xmlns="" xmlns:a16="http://schemas.microsoft.com/office/drawing/2014/main" id="{0CBCA264-5268-451C-B400-8024283C08B6}"/>
              </a:ext>
            </a:extLst>
          </p:cNvPr>
          <p:cNvGrpSpPr/>
          <p:nvPr/>
        </p:nvGrpSpPr>
        <p:grpSpPr>
          <a:xfrm>
            <a:off x="6553783" y="3429000"/>
            <a:ext cx="1509558" cy="1108750"/>
            <a:chOff x="1781356" y="1882626"/>
            <a:chExt cx="1722356" cy="1265048"/>
          </a:xfrm>
        </p:grpSpPr>
        <p:pic>
          <p:nvPicPr>
            <p:cNvPr id="77" name="图片 76">
              <a:extLst>
                <a:ext uri="{FF2B5EF4-FFF2-40B4-BE49-F238E27FC236}">
                  <a16:creationId xmlns="" xmlns:a16="http://schemas.microsoft.com/office/drawing/2014/main" id="{924EF9D2-868C-4155-8F9E-F7F002808C8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81356" y="1882626"/>
              <a:ext cx="1722356" cy="1265048"/>
            </a:xfrm>
            <a:prstGeom prst="rect">
              <a:avLst/>
            </a:prstGeom>
          </p:spPr>
        </p:pic>
        <p:sp>
          <p:nvSpPr>
            <p:cNvPr id="78" name="TextBox 5">
              <a:extLst>
                <a:ext uri="{FF2B5EF4-FFF2-40B4-BE49-F238E27FC236}">
                  <a16:creationId xmlns="" xmlns:a16="http://schemas.microsoft.com/office/drawing/2014/main" id="{F97A3801-473F-46C1-91A7-F76922C0CE54}"/>
                </a:ext>
              </a:extLst>
            </p:cNvPr>
            <p:cNvSpPr txBox="1">
              <a:spLocks noChangeArrowheads="1"/>
            </p:cNvSpPr>
            <p:nvPr/>
          </p:nvSpPr>
          <p:spPr bwMode="auto">
            <a:xfrm>
              <a:off x="2215287" y="2013895"/>
              <a:ext cx="854496" cy="877907"/>
            </a:xfrm>
            <a:prstGeom prst="rect">
              <a:avLst/>
            </a:prstGeom>
            <a:noFill/>
            <a:ln w="9525">
              <a:noFill/>
              <a:miter lim="800000"/>
            </a:ln>
          </p:spPr>
          <p:txBody>
            <a:bodyPr vert="horz" wrap="none">
              <a:spAutoFit/>
            </a:bodyPr>
            <a:lstStyle/>
            <a:p>
              <a:pPr algn="ctr" defTabSz="1218565"/>
              <a:r>
                <a:rPr lang="zh-CN" altLang="en-US" sz="4400" dirty="0">
                  <a:solidFill>
                    <a:srgbClr val="FFDA67"/>
                  </a:solidFill>
                  <a:cs typeface="+mn-ea"/>
                  <a:sym typeface="+mn-lt"/>
                </a:rPr>
                <a:t>叁</a:t>
              </a:r>
            </a:p>
          </p:txBody>
        </p:sp>
      </p:grpSp>
      <p:grpSp>
        <p:nvGrpSpPr>
          <p:cNvPr id="79" name="组合 78">
            <a:extLst>
              <a:ext uri="{FF2B5EF4-FFF2-40B4-BE49-F238E27FC236}">
                <a16:creationId xmlns="" xmlns:a16="http://schemas.microsoft.com/office/drawing/2014/main" id="{9D429435-2C9B-405F-A3F4-939641F65C39}"/>
              </a:ext>
            </a:extLst>
          </p:cNvPr>
          <p:cNvGrpSpPr/>
          <p:nvPr/>
        </p:nvGrpSpPr>
        <p:grpSpPr>
          <a:xfrm>
            <a:off x="8544448" y="2112706"/>
            <a:ext cx="1509558" cy="1108750"/>
            <a:chOff x="1781356" y="1882626"/>
            <a:chExt cx="1722356" cy="1265048"/>
          </a:xfrm>
        </p:grpSpPr>
        <p:pic>
          <p:nvPicPr>
            <p:cNvPr id="80" name="图片 79">
              <a:extLst>
                <a:ext uri="{FF2B5EF4-FFF2-40B4-BE49-F238E27FC236}">
                  <a16:creationId xmlns="" xmlns:a16="http://schemas.microsoft.com/office/drawing/2014/main" id="{846AE516-0AF5-4FE2-B8D2-3E38C2E13D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81356" y="1882626"/>
              <a:ext cx="1722356" cy="1265048"/>
            </a:xfrm>
            <a:prstGeom prst="rect">
              <a:avLst/>
            </a:prstGeom>
          </p:spPr>
        </p:pic>
        <p:sp>
          <p:nvSpPr>
            <p:cNvPr id="81" name="TextBox 5">
              <a:extLst>
                <a:ext uri="{FF2B5EF4-FFF2-40B4-BE49-F238E27FC236}">
                  <a16:creationId xmlns="" xmlns:a16="http://schemas.microsoft.com/office/drawing/2014/main" id="{D1157E64-3574-4992-B415-E406AA2B21BE}"/>
                </a:ext>
              </a:extLst>
            </p:cNvPr>
            <p:cNvSpPr txBox="1">
              <a:spLocks noChangeArrowheads="1"/>
            </p:cNvSpPr>
            <p:nvPr/>
          </p:nvSpPr>
          <p:spPr bwMode="auto">
            <a:xfrm>
              <a:off x="2215286" y="2013895"/>
              <a:ext cx="854496" cy="877907"/>
            </a:xfrm>
            <a:prstGeom prst="rect">
              <a:avLst/>
            </a:prstGeom>
            <a:noFill/>
            <a:ln w="9525">
              <a:noFill/>
              <a:miter lim="800000"/>
            </a:ln>
          </p:spPr>
          <p:txBody>
            <a:bodyPr vert="horz" wrap="none">
              <a:spAutoFit/>
            </a:bodyPr>
            <a:lstStyle/>
            <a:p>
              <a:pPr algn="ctr" defTabSz="1218565"/>
              <a:r>
                <a:rPr lang="zh-CN" altLang="en-US" sz="4400" dirty="0">
                  <a:solidFill>
                    <a:srgbClr val="FFDA67"/>
                  </a:solidFill>
                  <a:cs typeface="+mn-ea"/>
                  <a:sym typeface="+mn-lt"/>
                </a:rPr>
                <a:t>肆</a:t>
              </a:r>
            </a:p>
          </p:txBody>
        </p:sp>
      </p:grpSp>
      <p:pic>
        <p:nvPicPr>
          <p:cNvPr id="82" name="图片 81">
            <a:extLst>
              <a:ext uri="{FF2B5EF4-FFF2-40B4-BE49-F238E27FC236}">
                <a16:creationId xmlns="" xmlns:a16="http://schemas.microsoft.com/office/drawing/2014/main" id="{3811AFB8-FCA0-4EDD-ACFF-152D78495A6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032" y="4199021"/>
            <a:ext cx="12260178" cy="2649463"/>
          </a:xfrm>
          <a:prstGeom prst="rect">
            <a:avLst/>
          </a:prstGeom>
        </p:spPr>
      </p:pic>
      <p:pic>
        <p:nvPicPr>
          <p:cNvPr id="83" name="图片 82">
            <a:extLst>
              <a:ext uri="{FF2B5EF4-FFF2-40B4-BE49-F238E27FC236}">
                <a16:creationId xmlns="" xmlns:a16="http://schemas.microsoft.com/office/drawing/2014/main" id="{742C5B53-BB1C-4E72-B11A-A3EA45E4A1D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673689" y="1607043"/>
            <a:ext cx="2377440" cy="1872343"/>
          </a:xfrm>
          <a:prstGeom prst="rect">
            <a:avLst/>
          </a:prstGeom>
        </p:spPr>
      </p:pic>
      <p:pic>
        <p:nvPicPr>
          <p:cNvPr id="84" name="图片 83">
            <a:extLst>
              <a:ext uri="{FF2B5EF4-FFF2-40B4-BE49-F238E27FC236}">
                <a16:creationId xmlns="" xmlns:a16="http://schemas.microsoft.com/office/drawing/2014/main" id="{507809DB-0AF0-4507-9F56-38C928F4D6E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3254" y="-9484"/>
            <a:ext cx="2954107" cy="1128421"/>
          </a:xfrm>
          <a:prstGeom prst="rect">
            <a:avLst/>
          </a:prstGeom>
        </p:spPr>
      </p:pic>
    </p:spTree>
    <p:extLst>
      <p:ext uri="{BB962C8B-B14F-4D97-AF65-F5344CB8AC3E}">
        <p14:creationId xmlns:p14="http://schemas.microsoft.com/office/powerpoint/2010/main" val="237409812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fade">
                                      <p:cBhvr>
                                        <p:cTn id="12" dur="1000"/>
                                        <p:tgtEl>
                                          <p:spTgt spid="69"/>
                                        </p:tgtEl>
                                      </p:cBhvr>
                                    </p:animEffect>
                                    <p:anim calcmode="lin" valueType="num">
                                      <p:cBhvr>
                                        <p:cTn id="13" dur="1000" fill="hold"/>
                                        <p:tgtEl>
                                          <p:spTgt spid="69"/>
                                        </p:tgtEl>
                                        <p:attrNameLst>
                                          <p:attrName>ppt_x</p:attrName>
                                        </p:attrNameLst>
                                      </p:cBhvr>
                                      <p:tavLst>
                                        <p:tav tm="0">
                                          <p:val>
                                            <p:strVal val="#ppt_x"/>
                                          </p:val>
                                        </p:tav>
                                        <p:tav tm="100000">
                                          <p:val>
                                            <p:strVal val="#ppt_x"/>
                                          </p:val>
                                        </p:tav>
                                      </p:tavLst>
                                    </p:anim>
                                    <p:anim calcmode="lin" valueType="num">
                                      <p:cBhvr>
                                        <p:cTn id="14" dur="1000" fill="hold"/>
                                        <p:tgtEl>
                                          <p:spTgt spid="6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p:cTn id="18" dur="500" fill="hold"/>
                                        <p:tgtEl>
                                          <p:spTgt spid="70"/>
                                        </p:tgtEl>
                                        <p:attrNameLst>
                                          <p:attrName>ppt_w</p:attrName>
                                        </p:attrNameLst>
                                      </p:cBhvr>
                                      <p:tavLst>
                                        <p:tav tm="0">
                                          <p:val>
                                            <p:fltVal val="0"/>
                                          </p:val>
                                        </p:tav>
                                        <p:tav tm="100000">
                                          <p:val>
                                            <p:strVal val="#ppt_w"/>
                                          </p:val>
                                        </p:tav>
                                      </p:tavLst>
                                    </p:anim>
                                    <p:anim calcmode="lin" valueType="num">
                                      <p:cBhvr>
                                        <p:cTn id="19" dur="500" fill="hold"/>
                                        <p:tgtEl>
                                          <p:spTgt spid="70"/>
                                        </p:tgtEl>
                                        <p:attrNameLst>
                                          <p:attrName>ppt_h</p:attrName>
                                        </p:attrNameLst>
                                      </p:cBhvr>
                                      <p:tavLst>
                                        <p:tav tm="0">
                                          <p:val>
                                            <p:fltVal val="0"/>
                                          </p:val>
                                        </p:tav>
                                        <p:tav tm="100000">
                                          <p:val>
                                            <p:strVal val="#ppt_h"/>
                                          </p:val>
                                        </p:tav>
                                      </p:tavLst>
                                    </p:anim>
                                    <p:animEffect transition="in" filter="fade">
                                      <p:cBhvr>
                                        <p:cTn id="20" dur="500"/>
                                        <p:tgtEl>
                                          <p:spTgt spid="70"/>
                                        </p:tgtEl>
                                      </p:cBhvr>
                                    </p:animEffect>
                                  </p:childTnLst>
                                </p:cTn>
                              </p:par>
                              <p:par>
                                <p:cTn id="21" presetID="53" presetClass="entr" presetSubtype="16" fill="hold" nodeType="with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p:cTn id="23" dur="500" fill="hold"/>
                                        <p:tgtEl>
                                          <p:spTgt spid="73"/>
                                        </p:tgtEl>
                                        <p:attrNameLst>
                                          <p:attrName>ppt_w</p:attrName>
                                        </p:attrNameLst>
                                      </p:cBhvr>
                                      <p:tavLst>
                                        <p:tav tm="0">
                                          <p:val>
                                            <p:fltVal val="0"/>
                                          </p:val>
                                        </p:tav>
                                        <p:tav tm="100000">
                                          <p:val>
                                            <p:strVal val="#ppt_w"/>
                                          </p:val>
                                        </p:tav>
                                      </p:tavLst>
                                    </p:anim>
                                    <p:anim calcmode="lin" valueType="num">
                                      <p:cBhvr>
                                        <p:cTn id="24" dur="500" fill="hold"/>
                                        <p:tgtEl>
                                          <p:spTgt spid="73"/>
                                        </p:tgtEl>
                                        <p:attrNameLst>
                                          <p:attrName>ppt_h</p:attrName>
                                        </p:attrNameLst>
                                      </p:cBhvr>
                                      <p:tavLst>
                                        <p:tav tm="0">
                                          <p:val>
                                            <p:fltVal val="0"/>
                                          </p:val>
                                        </p:tav>
                                        <p:tav tm="100000">
                                          <p:val>
                                            <p:strVal val="#ppt_h"/>
                                          </p:val>
                                        </p:tav>
                                      </p:tavLst>
                                    </p:anim>
                                    <p:animEffect transition="in" filter="fade">
                                      <p:cBhvr>
                                        <p:cTn id="25" dur="500"/>
                                        <p:tgtEl>
                                          <p:spTgt spid="73"/>
                                        </p:tgtEl>
                                      </p:cBhvr>
                                    </p:animEffect>
                                  </p:childTnLst>
                                </p:cTn>
                              </p:par>
                              <p:par>
                                <p:cTn id="26" presetID="53" presetClass="entr" presetSubtype="16" fill="hold" nodeType="with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p:cTn id="28" dur="500" fill="hold"/>
                                        <p:tgtEl>
                                          <p:spTgt spid="76"/>
                                        </p:tgtEl>
                                        <p:attrNameLst>
                                          <p:attrName>ppt_w</p:attrName>
                                        </p:attrNameLst>
                                      </p:cBhvr>
                                      <p:tavLst>
                                        <p:tav tm="0">
                                          <p:val>
                                            <p:fltVal val="0"/>
                                          </p:val>
                                        </p:tav>
                                        <p:tav tm="100000">
                                          <p:val>
                                            <p:strVal val="#ppt_w"/>
                                          </p:val>
                                        </p:tav>
                                      </p:tavLst>
                                    </p:anim>
                                    <p:anim calcmode="lin" valueType="num">
                                      <p:cBhvr>
                                        <p:cTn id="29" dur="500" fill="hold"/>
                                        <p:tgtEl>
                                          <p:spTgt spid="76"/>
                                        </p:tgtEl>
                                        <p:attrNameLst>
                                          <p:attrName>ppt_h</p:attrName>
                                        </p:attrNameLst>
                                      </p:cBhvr>
                                      <p:tavLst>
                                        <p:tav tm="0">
                                          <p:val>
                                            <p:fltVal val="0"/>
                                          </p:val>
                                        </p:tav>
                                        <p:tav tm="100000">
                                          <p:val>
                                            <p:strVal val="#ppt_h"/>
                                          </p:val>
                                        </p:tav>
                                      </p:tavLst>
                                    </p:anim>
                                    <p:animEffect transition="in" filter="fade">
                                      <p:cBhvr>
                                        <p:cTn id="30" dur="500"/>
                                        <p:tgtEl>
                                          <p:spTgt spid="76"/>
                                        </p:tgtEl>
                                      </p:cBhvr>
                                    </p:animEffect>
                                  </p:childTnLst>
                                </p:cTn>
                              </p:par>
                              <p:par>
                                <p:cTn id="31" presetID="53" presetClass="entr" presetSubtype="16" fill="hold" nodeType="withEffect">
                                  <p:stCondLst>
                                    <p:cond delay="0"/>
                                  </p:stCondLst>
                                  <p:childTnLst>
                                    <p:set>
                                      <p:cBhvr>
                                        <p:cTn id="32" dur="1" fill="hold">
                                          <p:stCondLst>
                                            <p:cond delay="0"/>
                                          </p:stCondLst>
                                        </p:cTn>
                                        <p:tgtEl>
                                          <p:spTgt spid="79"/>
                                        </p:tgtEl>
                                        <p:attrNameLst>
                                          <p:attrName>style.visibility</p:attrName>
                                        </p:attrNameLst>
                                      </p:cBhvr>
                                      <p:to>
                                        <p:strVal val="visible"/>
                                      </p:to>
                                    </p:set>
                                    <p:anim calcmode="lin" valueType="num">
                                      <p:cBhvr>
                                        <p:cTn id="33" dur="500" fill="hold"/>
                                        <p:tgtEl>
                                          <p:spTgt spid="79"/>
                                        </p:tgtEl>
                                        <p:attrNameLst>
                                          <p:attrName>ppt_w</p:attrName>
                                        </p:attrNameLst>
                                      </p:cBhvr>
                                      <p:tavLst>
                                        <p:tav tm="0">
                                          <p:val>
                                            <p:fltVal val="0"/>
                                          </p:val>
                                        </p:tav>
                                        <p:tav tm="100000">
                                          <p:val>
                                            <p:strVal val="#ppt_w"/>
                                          </p:val>
                                        </p:tav>
                                      </p:tavLst>
                                    </p:anim>
                                    <p:anim calcmode="lin" valueType="num">
                                      <p:cBhvr>
                                        <p:cTn id="34" dur="500" fill="hold"/>
                                        <p:tgtEl>
                                          <p:spTgt spid="79"/>
                                        </p:tgtEl>
                                        <p:attrNameLst>
                                          <p:attrName>ppt_h</p:attrName>
                                        </p:attrNameLst>
                                      </p:cBhvr>
                                      <p:tavLst>
                                        <p:tav tm="0">
                                          <p:val>
                                            <p:fltVal val="0"/>
                                          </p:val>
                                        </p:tav>
                                        <p:tav tm="100000">
                                          <p:val>
                                            <p:strVal val="#ppt_h"/>
                                          </p:val>
                                        </p:tav>
                                      </p:tavLst>
                                    </p:anim>
                                    <p:animEffect transition="in" filter="fade">
                                      <p:cBhvr>
                                        <p:cTn id="35" dur="500"/>
                                        <p:tgtEl>
                                          <p:spTgt spid="79"/>
                                        </p:tgtEl>
                                      </p:cBhvr>
                                    </p:animEffect>
                                  </p:childTnLst>
                                </p:cTn>
                              </p:par>
                            </p:childTnLst>
                          </p:cTn>
                        </p:par>
                        <p:par>
                          <p:cTn id="36" fill="hold">
                            <p:stCondLst>
                              <p:cond delay="2000"/>
                            </p:stCondLst>
                            <p:childTnLst>
                              <p:par>
                                <p:cTn id="37" presetID="2" presetClass="entr" presetSubtype="8"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cBhvr additive="base">
                                        <p:cTn id="39" dur="500" fill="hold"/>
                                        <p:tgtEl>
                                          <p:spTgt spid="65"/>
                                        </p:tgtEl>
                                        <p:attrNameLst>
                                          <p:attrName>ppt_x</p:attrName>
                                        </p:attrNameLst>
                                      </p:cBhvr>
                                      <p:tavLst>
                                        <p:tav tm="0">
                                          <p:val>
                                            <p:strVal val="0-#ppt_w/2"/>
                                          </p:val>
                                        </p:tav>
                                        <p:tav tm="100000">
                                          <p:val>
                                            <p:strVal val="#ppt_x"/>
                                          </p:val>
                                        </p:tav>
                                      </p:tavLst>
                                    </p:anim>
                                    <p:anim calcmode="lin" valueType="num">
                                      <p:cBhvr additive="base">
                                        <p:cTn id="40" dur="500" fill="hold"/>
                                        <p:tgtEl>
                                          <p:spTgt spid="65"/>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fill="hold"/>
                                        <p:tgtEl>
                                          <p:spTgt spid="66"/>
                                        </p:tgtEl>
                                        <p:attrNameLst>
                                          <p:attrName>ppt_x</p:attrName>
                                        </p:attrNameLst>
                                      </p:cBhvr>
                                      <p:tavLst>
                                        <p:tav tm="0">
                                          <p:val>
                                            <p:strVal val="0-#ppt_w/2"/>
                                          </p:val>
                                        </p:tav>
                                        <p:tav tm="100000">
                                          <p:val>
                                            <p:strVal val="#ppt_x"/>
                                          </p:val>
                                        </p:tav>
                                      </p:tavLst>
                                    </p:anim>
                                    <p:anim calcmode="lin" valueType="num">
                                      <p:cBhvr additive="base">
                                        <p:cTn id="44" dur="500" fill="hold"/>
                                        <p:tgtEl>
                                          <p:spTgt spid="66"/>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additive="base">
                                        <p:cTn id="47" dur="500" fill="hold"/>
                                        <p:tgtEl>
                                          <p:spTgt spid="67"/>
                                        </p:tgtEl>
                                        <p:attrNameLst>
                                          <p:attrName>ppt_x</p:attrName>
                                        </p:attrNameLst>
                                      </p:cBhvr>
                                      <p:tavLst>
                                        <p:tav tm="0">
                                          <p:val>
                                            <p:strVal val="1+#ppt_w/2"/>
                                          </p:val>
                                        </p:tav>
                                        <p:tav tm="100000">
                                          <p:val>
                                            <p:strVal val="#ppt_x"/>
                                          </p:val>
                                        </p:tav>
                                      </p:tavLst>
                                    </p:anim>
                                    <p:anim calcmode="lin" valueType="num">
                                      <p:cBhvr additive="base">
                                        <p:cTn id="48" dur="500" fill="hold"/>
                                        <p:tgtEl>
                                          <p:spTgt spid="6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500" fill="hold"/>
                                        <p:tgtEl>
                                          <p:spTgt spid="68"/>
                                        </p:tgtEl>
                                        <p:attrNameLst>
                                          <p:attrName>ppt_x</p:attrName>
                                        </p:attrNameLst>
                                      </p:cBhvr>
                                      <p:tavLst>
                                        <p:tav tm="0">
                                          <p:val>
                                            <p:strVal val="1+#ppt_w/2"/>
                                          </p:val>
                                        </p:tav>
                                        <p:tav tm="100000">
                                          <p:val>
                                            <p:strVal val="#ppt_x"/>
                                          </p:val>
                                        </p:tav>
                                      </p:tavLst>
                                    </p:anim>
                                    <p:anim calcmode="lin" valueType="num">
                                      <p:cBhvr additive="base">
                                        <p:cTn id="52" dur="500" fill="hold"/>
                                        <p:tgtEl>
                                          <p:spTgt spid="68"/>
                                        </p:tgtEl>
                                        <p:attrNameLst>
                                          <p:attrName>ppt_y</p:attrName>
                                        </p:attrNameLst>
                                      </p:cBhvr>
                                      <p:tavLst>
                                        <p:tav tm="0">
                                          <p:val>
                                            <p:strVal val="#ppt_y"/>
                                          </p:val>
                                        </p:tav>
                                        <p:tav tm="100000">
                                          <p:val>
                                            <p:strVal val="#ppt_y"/>
                                          </p:val>
                                        </p:tav>
                                      </p:tavLst>
                                    </p:anim>
                                  </p:childTnLst>
                                </p:cTn>
                              </p:par>
                              <p:par>
                                <p:cTn id="53" presetID="2" presetClass="entr" presetSubtype="12" fill="hold" nodeType="withEffect">
                                  <p:stCondLst>
                                    <p:cond delay="0"/>
                                  </p:stCondLst>
                                  <p:childTnLst>
                                    <p:set>
                                      <p:cBhvr>
                                        <p:cTn id="54" dur="1" fill="hold">
                                          <p:stCondLst>
                                            <p:cond delay="0"/>
                                          </p:stCondLst>
                                        </p:cTn>
                                        <p:tgtEl>
                                          <p:spTgt spid="83"/>
                                        </p:tgtEl>
                                        <p:attrNameLst>
                                          <p:attrName>style.visibility</p:attrName>
                                        </p:attrNameLst>
                                      </p:cBhvr>
                                      <p:to>
                                        <p:strVal val="visible"/>
                                      </p:to>
                                    </p:set>
                                    <p:anim calcmode="lin" valueType="num">
                                      <p:cBhvr additive="base">
                                        <p:cTn id="55" dur="500" fill="hold"/>
                                        <p:tgtEl>
                                          <p:spTgt spid="83"/>
                                        </p:tgtEl>
                                        <p:attrNameLst>
                                          <p:attrName>ppt_x</p:attrName>
                                        </p:attrNameLst>
                                      </p:cBhvr>
                                      <p:tavLst>
                                        <p:tav tm="0">
                                          <p:val>
                                            <p:strVal val="0-#ppt_w/2"/>
                                          </p:val>
                                        </p:tav>
                                        <p:tav tm="100000">
                                          <p:val>
                                            <p:strVal val="#ppt_x"/>
                                          </p:val>
                                        </p:tav>
                                      </p:tavLst>
                                    </p:anim>
                                    <p:anim calcmode="lin" valueType="num">
                                      <p:cBhvr additive="base">
                                        <p:cTn id="56" dur="500" fill="hold"/>
                                        <p:tgtEl>
                                          <p:spTgt spid="83"/>
                                        </p:tgtEl>
                                        <p:attrNameLst>
                                          <p:attrName>ppt_y</p:attrName>
                                        </p:attrNameLst>
                                      </p:cBhvr>
                                      <p:tavLst>
                                        <p:tav tm="0">
                                          <p:val>
                                            <p:strVal val="1+#ppt_h/2"/>
                                          </p:val>
                                        </p:tav>
                                        <p:tav tm="100000">
                                          <p:val>
                                            <p:strVal val="#ppt_y"/>
                                          </p:val>
                                        </p:tav>
                                      </p:tavLst>
                                    </p:anim>
                                  </p:childTnLst>
                                </p:cTn>
                              </p:par>
                              <p:par>
                                <p:cTn id="57" presetID="10"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 xmlns:a16="http://schemas.microsoft.com/office/drawing/2014/main" id="{023A8062-6584-4FDA-BCF8-1C4EE9FBDA6D}"/>
              </a:ext>
            </a:extLst>
          </p:cNvPr>
          <p:cNvSpPr txBox="1">
            <a:spLocks noChangeArrowheads="1"/>
          </p:cNvSpPr>
          <p:nvPr/>
        </p:nvSpPr>
        <p:spPr bwMode="auto">
          <a:xfrm>
            <a:off x="3376599" y="3429000"/>
            <a:ext cx="6191908" cy="707886"/>
          </a:xfrm>
          <a:prstGeom prst="rect">
            <a:avLst/>
          </a:prstGeom>
          <a:noFill/>
          <a:ln w="9525">
            <a:noFill/>
            <a:miter lim="800000"/>
          </a:ln>
        </p:spPr>
        <p:txBody>
          <a:bodyPr vert="horz" wrap="square">
            <a:spAutoFit/>
          </a:bodyPr>
          <a:lstStyle/>
          <a:p>
            <a:pPr algn="ctr" defTabSz="1218565"/>
            <a:r>
              <a:rPr lang="zh-CN" altLang="en-US" sz="4000" b="1" spc="300" dirty="0">
                <a:solidFill>
                  <a:srgbClr val="8A3328"/>
                </a:solidFill>
                <a:cs typeface="+mn-ea"/>
                <a:sym typeface="+mn-lt"/>
              </a:rPr>
              <a:t>五一劳动节简介</a:t>
            </a:r>
          </a:p>
        </p:txBody>
      </p:sp>
      <p:grpSp>
        <p:nvGrpSpPr>
          <p:cNvPr id="8" name="组合 7">
            <a:extLst>
              <a:ext uri="{FF2B5EF4-FFF2-40B4-BE49-F238E27FC236}">
                <a16:creationId xmlns="" xmlns:a16="http://schemas.microsoft.com/office/drawing/2014/main" id="{90CD67AD-250E-47F4-9E61-CF9DFD0E1E27}"/>
              </a:ext>
            </a:extLst>
          </p:cNvPr>
          <p:cNvGrpSpPr/>
          <p:nvPr/>
        </p:nvGrpSpPr>
        <p:grpSpPr>
          <a:xfrm>
            <a:off x="5164211" y="1537237"/>
            <a:ext cx="2459312" cy="1806332"/>
            <a:chOff x="1781356" y="1882626"/>
            <a:chExt cx="1722356" cy="1265048"/>
          </a:xfrm>
        </p:grpSpPr>
        <p:pic>
          <p:nvPicPr>
            <p:cNvPr id="9" name="图片 8">
              <a:extLst>
                <a:ext uri="{FF2B5EF4-FFF2-40B4-BE49-F238E27FC236}">
                  <a16:creationId xmlns="" xmlns:a16="http://schemas.microsoft.com/office/drawing/2014/main" id="{0209B493-2ABD-4FE2-9966-448A2458A1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1356" y="1882626"/>
              <a:ext cx="1722356" cy="1265048"/>
            </a:xfrm>
            <a:prstGeom prst="rect">
              <a:avLst/>
            </a:prstGeom>
          </p:spPr>
        </p:pic>
        <p:sp>
          <p:nvSpPr>
            <p:cNvPr id="11" name="TextBox 5">
              <a:extLst>
                <a:ext uri="{FF2B5EF4-FFF2-40B4-BE49-F238E27FC236}">
                  <a16:creationId xmlns="" xmlns:a16="http://schemas.microsoft.com/office/drawing/2014/main" id="{BCF0FEBC-D958-45FA-8417-19F959C59030}"/>
                </a:ext>
              </a:extLst>
            </p:cNvPr>
            <p:cNvSpPr txBox="1">
              <a:spLocks noChangeArrowheads="1"/>
            </p:cNvSpPr>
            <p:nvPr/>
          </p:nvSpPr>
          <p:spPr bwMode="auto">
            <a:xfrm>
              <a:off x="2254545" y="2013896"/>
              <a:ext cx="775975" cy="840639"/>
            </a:xfrm>
            <a:prstGeom prst="rect">
              <a:avLst/>
            </a:prstGeom>
            <a:noFill/>
            <a:ln w="9525">
              <a:noFill/>
              <a:miter lim="800000"/>
            </a:ln>
          </p:spPr>
          <p:txBody>
            <a:bodyPr vert="horz" wrap="none">
              <a:spAutoFit/>
            </a:bodyPr>
            <a:lstStyle/>
            <a:p>
              <a:pPr algn="ctr" defTabSz="1218565"/>
              <a:r>
                <a:rPr lang="zh-CN" altLang="en-US" sz="7200" dirty="0">
                  <a:solidFill>
                    <a:srgbClr val="CC9900">
                      <a:lumMod val="60000"/>
                      <a:lumOff val="40000"/>
                    </a:srgbClr>
                  </a:solidFill>
                  <a:cs typeface="+mn-ea"/>
                  <a:sym typeface="+mn-lt"/>
                </a:rPr>
                <a:t>壹</a:t>
              </a:r>
            </a:p>
          </p:txBody>
        </p:sp>
      </p:grpSp>
      <p:pic>
        <p:nvPicPr>
          <p:cNvPr id="13" name="图片 12">
            <a:extLst>
              <a:ext uri="{FF2B5EF4-FFF2-40B4-BE49-F238E27FC236}">
                <a16:creationId xmlns="" xmlns:a16="http://schemas.microsoft.com/office/drawing/2014/main" id="{6EC8B526-A817-4BD5-BC1B-2479482B768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032" y="4199021"/>
            <a:ext cx="12260178" cy="2649463"/>
          </a:xfrm>
          <a:prstGeom prst="rect">
            <a:avLst/>
          </a:prstGeom>
        </p:spPr>
      </p:pic>
      <p:pic>
        <p:nvPicPr>
          <p:cNvPr id="14" name="图片 13">
            <a:extLst>
              <a:ext uri="{FF2B5EF4-FFF2-40B4-BE49-F238E27FC236}">
                <a16:creationId xmlns="" xmlns:a16="http://schemas.microsoft.com/office/drawing/2014/main" id="{6537F1FE-6275-4148-9A24-C11B8F03BB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92954" y="139337"/>
            <a:ext cx="3741292" cy="2974919"/>
          </a:xfrm>
          <a:prstGeom prst="rect">
            <a:avLst/>
          </a:prstGeom>
        </p:spPr>
      </p:pic>
      <p:pic>
        <p:nvPicPr>
          <p:cNvPr id="15" name="图片 14">
            <a:extLst>
              <a:ext uri="{FF2B5EF4-FFF2-40B4-BE49-F238E27FC236}">
                <a16:creationId xmlns="" xmlns:a16="http://schemas.microsoft.com/office/drawing/2014/main" id="{054F0E4E-FA37-4EE1-8A51-E8FFB9F0D68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9711" y="9516"/>
            <a:ext cx="2954107" cy="1128421"/>
          </a:xfrm>
          <a:prstGeom prst="rect">
            <a:avLst/>
          </a:prstGeom>
        </p:spPr>
      </p:pic>
      <p:pic>
        <p:nvPicPr>
          <p:cNvPr id="16" name="图片 15">
            <a:extLst>
              <a:ext uri="{FF2B5EF4-FFF2-40B4-BE49-F238E27FC236}">
                <a16:creationId xmlns="" xmlns:a16="http://schemas.microsoft.com/office/drawing/2014/main" id="{D4B2F9F6-9B5A-4F28-981C-23F198FD7F6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017340" y="3037115"/>
            <a:ext cx="2377440" cy="1872343"/>
          </a:xfrm>
          <a:prstGeom prst="rect">
            <a:avLst/>
          </a:prstGeom>
        </p:spPr>
      </p:pic>
    </p:spTree>
    <p:extLst>
      <p:ext uri="{BB962C8B-B14F-4D97-AF65-F5344CB8AC3E}">
        <p14:creationId xmlns:p14="http://schemas.microsoft.com/office/powerpoint/2010/main" val="94920157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EB9CC05D-B31B-4724-9A7A-75F2807F4BC1}"/>
              </a:ext>
            </a:extLst>
          </p:cNvPr>
          <p:cNvSpPr txBox="1">
            <a:spLocks noChangeArrowheads="1"/>
          </p:cNvSpPr>
          <p:nvPr/>
        </p:nvSpPr>
        <p:spPr bwMode="auto">
          <a:xfrm>
            <a:off x="1644592" y="415812"/>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29443"/>
                </a:solidFill>
                <a:latin typeface="+mn-lt"/>
                <a:ea typeface="+mn-ea"/>
                <a:cs typeface="+mn-ea"/>
                <a:sym typeface="+mn-lt"/>
              </a:rPr>
              <a:t>五一劳动节起源发展</a:t>
            </a:r>
            <a:endParaRPr lang="en-US" altLang="zh-CN" sz="2800" b="1" dirty="0">
              <a:solidFill>
                <a:srgbClr val="F29443"/>
              </a:solidFill>
              <a:latin typeface="+mn-lt"/>
              <a:ea typeface="+mn-ea"/>
              <a:cs typeface="+mn-ea"/>
              <a:sym typeface="+mn-lt"/>
            </a:endParaRPr>
          </a:p>
        </p:txBody>
      </p:sp>
      <p:pic>
        <p:nvPicPr>
          <p:cNvPr id="4" name="图片 6" descr="800ae4156d75e0747f3877aecefe8eda">
            <a:extLst>
              <a:ext uri="{FF2B5EF4-FFF2-40B4-BE49-F238E27FC236}">
                <a16:creationId xmlns="" xmlns:a16="http://schemas.microsoft.com/office/drawing/2014/main" id="{E94575A9-837B-4C05-BE62-7F67D77FCA4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2234" y="1451248"/>
            <a:ext cx="6975064" cy="449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6147">
            <a:extLst>
              <a:ext uri="{FF2B5EF4-FFF2-40B4-BE49-F238E27FC236}">
                <a16:creationId xmlns="" xmlns:a16="http://schemas.microsoft.com/office/drawing/2014/main" id="{A0EEC509-139B-4E73-B19F-3869D8C6C69E}"/>
              </a:ext>
            </a:extLst>
          </p:cNvPr>
          <p:cNvSpPr/>
          <p:nvPr/>
        </p:nvSpPr>
        <p:spPr>
          <a:xfrm>
            <a:off x="4563469" y="1916826"/>
            <a:ext cx="3076815" cy="3108543"/>
          </a:xfrm>
          <a:prstGeom prst="rect">
            <a:avLst/>
          </a:prstGeom>
          <a:noFill/>
          <a:ln w="9525">
            <a:noFill/>
          </a:ln>
        </p:spPr>
        <p:txBody>
          <a:bodyPr wrap="square" anchor="ctr">
            <a:spAutoFit/>
          </a:bodyPr>
          <a:lstStyle/>
          <a:p>
            <a:pPr eaLnBrk="0" hangingPunct="0">
              <a:lnSpc>
                <a:spcPct val="200000"/>
              </a:lnSpc>
              <a:defRPr/>
            </a:pPr>
            <a:r>
              <a:rPr lang="zh-CN" altLang="en-US" sz="1400" noProof="1">
                <a:solidFill>
                  <a:srgbClr val="8A3328"/>
                </a:solidFill>
                <a:cs typeface="+mn-ea"/>
                <a:sym typeface="+mn-lt"/>
              </a:rPr>
              <a:t>十八世纪末，美国和欧洲等许多国家，逐步由资本主义发展到帝国主义阶段，为了刺激经济的高速发展，榨取更多的剩余价值，以维护这个高速运转的资本主义机器，资本 五一国际劳动节家不断采取增加劳动时间和劳动强度 的办法来残酷地剥削工人。 </a:t>
            </a:r>
            <a:endParaRPr lang="zh-CN" altLang="en-US" sz="1400" b="1" noProof="1">
              <a:solidFill>
                <a:srgbClr val="8A3328"/>
              </a:solidFill>
              <a:cs typeface="+mn-ea"/>
              <a:sym typeface="+mn-lt"/>
            </a:endParaRPr>
          </a:p>
        </p:txBody>
      </p:sp>
      <p:sp>
        <p:nvSpPr>
          <p:cNvPr id="6" name="矩形 6147">
            <a:extLst>
              <a:ext uri="{FF2B5EF4-FFF2-40B4-BE49-F238E27FC236}">
                <a16:creationId xmlns="" xmlns:a16="http://schemas.microsoft.com/office/drawing/2014/main" id="{2E0D95A2-605D-4730-81E1-BB333A1922DC}"/>
              </a:ext>
            </a:extLst>
          </p:cNvPr>
          <p:cNvSpPr/>
          <p:nvPr/>
        </p:nvSpPr>
        <p:spPr>
          <a:xfrm>
            <a:off x="7698945" y="1770871"/>
            <a:ext cx="3226723" cy="3539430"/>
          </a:xfrm>
          <a:prstGeom prst="rect">
            <a:avLst/>
          </a:prstGeom>
          <a:noFill/>
          <a:ln w="9525">
            <a:noFill/>
          </a:ln>
        </p:spPr>
        <p:txBody>
          <a:bodyPr wrap="square" anchor="ctr">
            <a:spAutoFit/>
          </a:bodyPr>
          <a:lstStyle/>
          <a:p>
            <a:pPr eaLnBrk="0" hangingPunct="0">
              <a:lnSpc>
                <a:spcPct val="200000"/>
              </a:lnSpc>
              <a:defRPr/>
            </a:pPr>
            <a:r>
              <a:rPr lang="zh-CN" altLang="en-US" sz="1400" noProof="1">
                <a:solidFill>
                  <a:srgbClr val="8A3328"/>
                </a:solidFill>
                <a:cs typeface="+mn-ea"/>
                <a:sym typeface="+mn-lt"/>
              </a:rPr>
              <a:t>在美国，工人们每天要劳动</a:t>
            </a:r>
            <a:r>
              <a:rPr lang="en-US" altLang="zh-CN" sz="1400" noProof="1">
                <a:solidFill>
                  <a:srgbClr val="8A3328"/>
                </a:solidFill>
                <a:cs typeface="+mn-ea"/>
                <a:sym typeface="+mn-lt"/>
              </a:rPr>
              <a:t>14</a:t>
            </a:r>
            <a:r>
              <a:rPr lang="zh-CN" altLang="en-US" sz="1400" noProof="1">
                <a:solidFill>
                  <a:srgbClr val="8A3328"/>
                </a:solidFill>
                <a:cs typeface="+mn-ea"/>
                <a:sym typeface="+mn-lt"/>
              </a:rPr>
              <a:t>至</a:t>
            </a:r>
            <a:r>
              <a:rPr lang="en-US" altLang="zh-CN" sz="1400" noProof="1">
                <a:solidFill>
                  <a:srgbClr val="8A3328"/>
                </a:solidFill>
                <a:cs typeface="+mn-ea"/>
                <a:sym typeface="+mn-lt"/>
              </a:rPr>
              <a:t>16</a:t>
            </a:r>
            <a:r>
              <a:rPr lang="zh-CN" altLang="en-US" sz="1400" noProof="1">
                <a:solidFill>
                  <a:srgbClr val="8A3328"/>
                </a:solidFill>
                <a:cs typeface="+mn-ea"/>
                <a:sym typeface="+mn-lt"/>
              </a:rPr>
              <a:t>个小时，有的甚至长达</a:t>
            </a:r>
            <a:r>
              <a:rPr lang="en-US" altLang="zh-CN" sz="1400" noProof="1">
                <a:solidFill>
                  <a:srgbClr val="8A3328"/>
                </a:solidFill>
                <a:cs typeface="+mn-ea"/>
                <a:sym typeface="+mn-lt"/>
              </a:rPr>
              <a:t>18</a:t>
            </a:r>
            <a:r>
              <a:rPr lang="zh-CN" altLang="en-US" sz="1400" noProof="1">
                <a:solidFill>
                  <a:srgbClr val="8A3328"/>
                </a:solidFill>
                <a:cs typeface="+mn-ea"/>
                <a:sym typeface="+mn-lt"/>
              </a:rPr>
              <a:t>个小时，但工资却很低。沉重的阶级压迫激起了无产者巨大的愤怒。他们知道，要争取生存的条件，就只有团结起来，通过罢工运动与资本家作斗争。工人们提出的罢工口号，就是要求实行八小时工作制。</a:t>
            </a:r>
            <a:r>
              <a:rPr sz="1400" dirty="0">
                <a:solidFill>
                  <a:srgbClr val="8A3328"/>
                </a:solidFill>
                <a:cs typeface="+mn-ea"/>
                <a:sym typeface="+mn-lt"/>
              </a:rPr>
              <a:t/>
            </a:r>
            <a:br>
              <a:rPr sz="1400" dirty="0">
                <a:solidFill>
                  <a:srgbClr val="8A3328"/>
                </a:solidFill>
                <a:cs typeface="+mn-ea"/>
                <a:sym typeface="+mn-lt"/>
              </a:rPr>
            </a:br>
            <a:r>
              <a:rPr sz="1400" noProof="1">
                <a:solidFill>
                  <a:srgbClr val="8A3328"/>
                </a:solidFill>
                <a:cs typeface="+mn-ea"/>
                <a:sym typeface="+mn-lt"/>
              </a:rPr>
              <a:t>　　</a:t>
            </a:r>
          </a:p>
        </p:txBody>
      </p:sp>
      <p:pic>
        <p:nvPicPr>
          <p:cNvPr id="7" name="图片 6">
            <a:extLst>
              <a:ext uri="{FF2B5EF4-FFF2-40B4-BE49-F238E27FC236}">
                <a16:creationId xmlns="" xmlns:a16="http://schemas.microsoft.com/office/drawing/2014/main" id="{68915ACF-B63C-42EB-8DC6-D48D85EA55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8576" y="2086970"/>
            <a:ext cx="3964425" cy="3562513"/>
          </a:xfrm>
          <a:prstGeom prst="rect">
            <a:avLst/>
          </a:prstGeom>
        </p:spPr>
      </p:pic>
      <p:cxnSp>
        <p:nvCxnSpPr>
          <p:cNvPr id="9" name="直接连接符 8">
            <a:extLst>
              <a:ext uri="{FF2B5EF4-FFF2-40B4-BE49-F238E27FC236}">
                <a16:creationId xmlns="" xmlns:a16="http://schemas.microsoft.com/office/drawing/2014/main" id="{D3739F53-EFDE-4B08-9375-29BAE06A9FD5}"/>
              </a:ext>
            </a:extLst>
          </p:cNvPr>
          <p:cNvCxnSpPr>
            <a:cxnSpLocks/>
          </p:cNvCxnSpPr>
          <p:nvPr/>
        </p:nvCxnSpPr>
        <p:spPr>
          <a:xfrm>
            <a:off x="7649711" y="1859221"/>
            <a:ext cx="0" cy="3201755"/>
          </a:xfrm>
          <a:prstGeom prst="line">
            <a:avLst/>
          </a:prstGeom>
          <a:ln w="9525" cap="flat" cmpd="sng">
            <a:solidFill>
              <a:srgbClr val="9B783B"/>
            </a:solidFill>
            <a:prstDash val="dash"/>
            <a:headEnd type="oval" w="med" len="med"/>
            <a:tailEnd type="oval" w="med" len="med"/>
          </a:ln>
          <a:effectLst>
            <a:outerShdw dist="6350" dir="5400000" algn="ctr" rotWithShape="0">
              <a:srgbClr val="000000">
                <a:alpha val="35999"/>
              </a:srgbClr>
            </a:outerShdw>
          </a:effectLst>
        </p:spPr>
      </p:cxnSp>
    </p:spTree>
    <p:extLst>
      <p:ext uri="{BB962C8B-B14F-4D97-AF65-F5344CB8AC3E}">
        <p14:creationId xmlns:p14="http://schemas.microsoft.com/office/powerpoint/2010/main" val="111489411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5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4D5515D2-B198-4D5B-BCD3-C536EF082695}"/>
              </a:ext>
            </a:extLst>
          </p:cNvPr>
          <p:cNvSpPr txBox="1">
            <a:spLocks noChangeArrowheads="1"/>
          </p:cNvSpPr>
          <p:nvPr/>
        </p:nvSpPr>
        <p:spPr bwMode="auto">
          <a:xfrm>
            <a:off x="1682394" y="431290"/>
            <a:ext cx="34163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defRPr sz="2800">
                <a:solidFill>
                  <a:srgbClr val="F29443"/>
                </a:solidFill>
                <a:latin typeface="微软雅黑" panose="020B0503020204020204" pitchFamily="34" charset="-122"/>
                <a:ea typeface="微软雅黑" panose="020B0503020204020204" pitchFamily="34" charset="-122"/>
              </a:defRPr>
            </a:lvl1pPr>
            <a:lvl2pPr>
              <a:defRPr>
                <a:latin typeface="Arial" panose="020B0604020202020204" pitchFamily="34" charset="0"/>
                <a:ea typeface="宋体" panose="02010600030101010101" pitchFamily="2" charset="-122"/>
              </a:defRPr>
            </a:lvl2pPr>
            <a:lvl3pPr>
              <a:defRPr>
                <a:latin typeface="Arial" panose="020B0604020202020204" pitchFamily="34" charset="0"/>
                <a:ea typeface="宋体" panose="02010600030101010101" pitchFamily="2" charset="-122"/>
              </a:defRPr>
            </a:lvl3pPr>
            <a:lvl4pPr>
              <a:defRPr>
                <a:latin typeface="Arial" panose="020B0604020202020204" pitchFamily="34" charset="0"/>
                <a:ea typeface="宋体" panose="02010600030101010101" pitchFamily="2" charset="-122"/>
              </a:defRPr>
            </a:lvl4pPr>
            <a:lvl5pPr>
              <a:defRPr>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b="1" dirty="0">
                <a:latin typeface="+mn-lt"/>
                <a:ea typeface="+mn-ea"/>
                <a:cs typeface="+mn-ea"/>
                <a:sym typeface="+mn-lt"/>
              </a:rPr>
              <a:t>五一劳动节起源发展</a:t>
            </a:r>
            <a:endParaRPr lang="en-US" altLang="zh-CN" b="1" dirty="0">
              <a:latin typeface="+mn-lt"/>
              <a:ea typeface="+mn-ea"/>
              <a:cs typeface="+mn-ea"/>
              <a:sym typeface="+mn-lt"/>
            </a:endParaRPr>
          </a:p>
        </p:txBody>
      </p:sp>
      <p:pic>
        <p:nvPicPr>
          <p:cNvPr id="8" name="图片 7">
            <a:extLst>
              <a:ext uri="{FF2B5EF4-FFF2-40B4-BE49-F238E27FC236}">
                <a16:creationId xmlns="" xmlns:a16="http://schemas.microsoft.com/office/drawing/2014/main" id="{132B789F-9975-4B9B-83B0-69B1021047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53726" y="3140883"/>
            <a:ext cx="3156170" cy="2811167"/>
          </a:xfrm>
          <a:prstGeom prst="rect">
            <a:avLst/>
          </a:prstGeom>
        </p:spPr>
      </p:pic>
      <p:sp>
        <p:nvSpPr>
          <p:cNvPr id="10" name="矩形 9">
            <a:extLst>
              <a:ext uri="{FF2B5EF4-FFF2-40B4-BE49-F238E27FC236}">
                <a16:creationId xmlns="" xmlns:a16="http://schemas.microsoft.com/office/drawing/2014/main" id="{B48C88A2-57D2-4801-87E8-797F23CB6A56}"/>
              </a:ext>
            </a:extLst>
          </p:cNvPr>
          <p:cNvSpPr/>
          <p:nvPr/>
        </p:nvSpPr>
        <p:spPr>
          <a:xfrm>
            <a:off x="3463622" y="2116257"/>
            <a:ext cx="7522825" cy="1569652"/>
          </a:xfrm>
          <a:prstGeom prst="rect">
            <a:avLst/>
          </a:prstGeom>
          <a:noFill/>
          <a:ln w="9525">
            <a:solidFill>
              <a:srgbClr val="F29443"/>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lIns="91431" tIns="45716" rIns="91431" bIns="45716">
            <a:spAutoFit/>
          </a:bodyPr>
          <a:lstStyle/>
          <a:p>
            <a:pPr defTabSz="1219170">
              <a:lnSpc>
                <a:spcPct val="150000"/>
              </a:lnSpc>
              <a:spcBef>
                <a:spcPct val="20000"/>
              </a:spcBef>
            </a:pPr>
            <a:r>
              <a:rPr lang="en-US" altLang="zh-CN" sz="1600" dirty="0">
                <a:solidFill>
                  <a:srgbClr val="8A3328"/>
                </a:solidFill>
                <a:cs typeface="+mn-ea"/>
                <a:sym typeface="+mn-lt"/>
              </a:rPr>
              <a:t>1884</a:t>
            </a:r>
            <a:r>
              <a:rPr lang="zh-CN" altLang="en-US" sz="1600" dirty="0">
                <a:solidFill>
                  <a:srgbClr val="8A3328"/>
                </a:solidFill>
                <a:cs typeface="+mn-ea"/>
                <a:sym typeface="+mn-lt"/>
              </a:rPr>
              <a:t>年</a:t>
            </a:r>
            <a:r>
              <a:rPr lang="en-US" altLang="zh-CN" sz="1600" dirty="0">
                <a:solidFill>
                  <a:srgbClr val="8A3328"/>
                </a:solidFill>
                <a:cs typeface="+mn-ea"/>
                <a:sym typeface="+mn-lt"/>
              </a:rPr>
              <a:t>10</a:t>
            </a:r>
            <a:r>
              <a:rPr lang="zh-CN" altLang="en-US" sz="1600" dirty="0">
                <a:solidFill>
                  <a:srgbClr val="8A3328"/>
                </a:solidFill>
                <a:cs typeface="+mn-ea"/>
                <a:sym typeface="+mn-lt"/>
              </a:rPr>
              <a:t>月，美国和加拿大的八个国际性和全国性工人团体，在美国芝加哥举行一个集会，决定于</a:t>
            </a:r>
            <a:r>
              <a:rPr lang="en-US" altLang="zh-CN" sz="1600" dirty="0">
                <a:solidFill>
                  <a:srgbClr val="8A3328"/>
                </a:solidFill>
                <a:cs typeface="+mn-ea"/>
                <a:sym typeface="+mn-lt"/>
              </a:rPr>
              <a:t>1886</a:t>
            </a:r>
            <a:r>
              <a:rPr lang="zh-CN" altLang="en-US" sz="1600" dirty="0">
                <a:solidFill>
                  <a:srgbClr val="8A3328"/>
                </a:solidFill>
                <a:cs typeface="+mn-ea"/>
                <a:sym typeface="+mn-lt"/>
              </a:rPr>
              <a:t>年</a:t>
            </a:r>
            <a:r>
              <a:rPr lang="en-US" altLang="zh-CN" sz="1600" dirty="0">
                <a:solidFill>
                  <a:srgbClr val="8A3328"/>
                </a:solidFill>
                <a:cs typeface="+mn-ea"/>
                <a:sym typeface="+mn-lt"/>
              </a:rPr>
              <a:t>5</a:t>
            </a:r>
            <a:r>
              <a:rPr lang="zh-CN" altLang="en-US" sz="1600" dirty="0">
                <a:solidFill>
                  <a:srgbClr val="8A3328"/>
                </a:solidFill>
                <a:cs typeface="+mn-ea"/>
                <a:sym typeface="+mn-lt"/>
              </a:rPr>
              <a:t>月</a:t>
            </a:r>
            <a:r>
              <a:rPr lang="en-US" altLang="zh-CN" sz="1600" dirty="0">
                <a:solidFill>
                  <a:srgbClr val="8A3328"/>
                </a:solidFill>
                <a:cs typeface="+mn-ea"/>
                <a:sym typeface="+mn-lt"/>
              </a:rPr>
              <a:t>1</a:t>
            </a:r>
            <a:r>
              <a:rPr lang="zh-CN" altLang="en-US" sz="1600" dirty="0">
                <a:solidFill>
                  <a:srgbClr val="8A3328"/>
                </a:solidFill>
                <a:cs typeface="+mn-ea"/>
                <a:sym typeface="+mn-lt"/>
              </a:rPr>
              <a:t>日举行总罢工，迫使资本家实施八小时工作制。这一天终于来到了。</a:t>
            </a:r>
            <a:r>
              <a:rPr lang="en-US" altLang="zh-CN" sz="1600" dirty="0">
                <a:solidFill>
                  <a:srgbClr val="8A3328"/>
                </a:solidFill>
                <a:cs typeface="+mn-ea"/>
                <a:sym typeface="+mn-lt"/>
              </a:rPr>
              <a:t>5</a:t>
            </a:r>
            <a:r>
              <a:rPr lang="zh-CN" altLang="en-US" sz="1600" dirty="0">
                <a:solidFill>
                  <a:srgbClr val="8A3328"/>
                </a:solidFill>
                <a:cs typeface="+mn-ea"/>
                <a:sym typeface="+mn-lt"/>
              </a:rPr>
              <a:t>月</a:t>
            </a:r>
            <a:r>
              <a:rPr lang="en-US" altLang="zh-CN" sz="1600" dirty="0">
                <a:solidFill>
                  <a:srgbClr val="8A3328"/>
                </a:solidFill>
                <a:cs typeface="+mn-ea"/>
                <a:sym typeface="+mn-lt"/>
              </a:rPr>
              <a:t>1</a:t>
            </a:r>
            <a:r>
              <a:rPr lang="zh-CN" altLang="en-US" sz="1600" dirty="0">
                <a:solidFill>
                  <a:srgbClr val="8A3328"/>
                </a:solidFill>
                <a:cs typeface="+mn-ea"/>
                <a:sym typeface="+mn-lt"/>
              </a:rPr>
              <a:t>日，美国</a:t>
            </a:r>
            <a:r>
              <a:rPr lang="en-US" altLang="zh-CN" sz="1600" dirty="0">
                <a:solidFill>
                  <a:srgbClr val="8A3328"/>
                </a:solidFill>
                <a:cs typeface="+mn-ea"/>
                <a:sym typeface="+mn-lt"/>
              </a:rPr>
              <a:t>2</a:t>
            </a:r>
            <a:r>
              <a:rPr lang="zh-CN" altLang="en-US" sz="1600" dirty="0">
                <a:solidFill>
                  <a:srgbClr val="8A3328"/>
                </a:solidFill>
                <a:cs typeface="+mn-ea"/>
                <a:sym typeface="+mn-lt"/>
              </a:rPr>
              <a:t>万多个企业的</a:t>
            </a:r>
            <a:r>
              <a:rPr lang="en-US" altLang="zh-CN" sz="1600" dirty="0">
                <a:solidFill>
                  <a:srgbClr val="8A3328"/>
                </a:solidFill>
                <a:cs typeface="+mn-ea"/>
                <a:sym typeface="+mn-lt"/>
              </a:rPr>
              <a:t>35</a:t>
            </a:r>
            <a:r>
              <a:rPr lang="zh-CN" altLang="en-US" sz="1600" dirty="0">
                <a:solidFill>
                  <a:srgbClr val="8A3328"/>
                </a:solidFill>
                <a:cs typeface="+mn-ea"/>
                <a:sym typeface="+mn-lt"/>
              </a:rPr>
              <a:t>万工人停工上街，举行了声势浩大的示威游行，各种肤色，各个工种的工人一齐进行总罢工。</a:t>
            </a:r>
          </a:p>
        </p:txBody>
      </p:sp>
      <p:sp>
        <p:nvSpPr>
          <p:cNvPr id="11" name="矩形: 圆角 10">
            <a:extLst>
              <a:ext uri="{FF2B5EF4-FFF2-40B4-BE49-F238E27FC236}">
                <a16:creationId xmlns="" xmlns:a16="http://schemas.microsoft.com/office/drawing/2014/main" id="{82C934B6-32A8-404E-BA1A-D32EDF82FC32}"/>
              </a:ext>
            </a:extLst>
          </p:cNvPr>
          <p:cNvSpPr/>
          <p:nvPr/>
        </p:nvSpPr>
        <p:spPr>
          <a:xfrm>
            <a:off x="3097224" y="1330383"/>
            <a:ext cx="1708160" cy="602988"/>
          </a:xfrm>
          <a:prstGeom prst="roundRect">
            <a:avLst>
              <a:gd name="adj" fmla="val 8470"/>
            </a:avLst>
          </a:prstGeom>
          <a:solidFill>
            <a:srgbClr val="A834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a:extLst>
              <a:ext uri="{FF2B5EF4-FFF2-40B4-BE49-F238E27FC236}">
                <a16:creationId xmlns="" xmlns:a16="http://schemas.microsoft.com/office/drawing/2014/main" id="{BB11EC4C-C4E8-4A97-917A-EDB62EFA5978}"/>
              </a:ext>
            </a:extLst>
          </p:cNvPr>
          <p:cNvSpPr/>
          <p:nvPr/>
        </p:nvSpPr>
        <p:spPr>
          <a:xfrm>
            <a:off x="3260479" y="1302899"/>
            <a:ext cx="1381650" cy="581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dist" defTabSz="1219170">
              <a:lnSpc>
                <a:spcPct val="150000"/>
              </a:lnSpc>
              <a:spcBef>
                <a:spcPct val="20000"/>
              </a:spcBef>
            </a:pPr>
            <a:r>
              <a:rPr lang="zh-CN" altLang="en-US" sz="2400" dirty="0">
                <a:solidFill>
                  <a:schemeClr val="bg1"/>
                </a:solidFill>
                <a:cs typeface="+mn-ea"/>
                <a:sym typeface="+mn-lt"/>
              </a:rPr>
              <a:t>大罢工</a:t>
            </a:r>
          </a:p>
        </p:txBody>
      </p:sp>
      <p:sp>
        <p:nvSpPr>
          <p:cNvPr id="13" name="矩形 12">
            <a:extLst>
              <a:ext uri="{FF2B5EF4-FFF2-40B4-BE49-F238E27FC236}">
                <a16:creationId xmlns="" xmlns:a16="http://schemas.microsoft.com/office/drawing/2014/main" id="{C524B072-D72C-4252-A6FF-08F9066CBA6E}"/>
              </a:ext>
            </a:extLst>
          </p:cNvPr>
          <p:cNvSpPr/>
          <p:nvPr/>
        </p:nvSpPr>
        <p:spPr>
          <a:xfrm>
            <a:off x="3463623" y="4546467"/>
            <a:ext cx="7672950" cy="1200321"/>
          </a:xfrm>
          <a:prstGeom prst="rect">
            <a:avLst/>
          </a:prstGeom>
          <a:noFill/>
          <a:ln w="9525">
            <a:solidFill>
              <a:srgbClr val="F29443"/>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lIns="91431" tIns="45716" rIns="91431" bIns="45716">
            <a:spAutoFit/>
          </a:bodyPr>
          <a:lstStyle/>
          <a:p>
            <a:pPr defTabSz="1219170">
              <a:lnSpc>
                <a:spcPct val="150000"/>
              </a:lnSpc>
              <a:spcBef>
                <a:spcPct val="20000"/>
              </a:spcBef>
            </a:pPr>
            <a:r>
              <a:rPr lang="zh-CN" altLang="en-US" sz="1600" dirty="0">
                <a:solidFill>
                  <a:srgbClr val="8A3328"/>
                </a:solidFill>
                <a:cs typeface="+mn-ea"/>
                <a:sym typeface="+mn-lt"/>
              </a:rPr>
              <a:t>为纪念这次伟大的工人运动，</a:t>
            </a:r>
            <a:r>
              <a:rPr lang="en-US" altLang="zh-CN" sz="1600" dirty="0">
                <a:solidFill>
                  <a:srgbClr val="8A3328"/>
                </a:solidFill>
                <a:cs typeface="+mn-ea"/>
                <a:sym typeface="+mn-lt"/>
              </a:rPr>
              <a:t>1889</a:t>
            </a:r>
            <a:r>
              <a:rPr lang="zh-CN" altLang="en-US" sz="1600" dirty="0">
                <a:solidFill>
                  <a:srgbClr val="8A3328"/>
                </a:solidFill>
                <a:cs typeface="+mn-ea"/>
                <a:sym typeface="+mn-lt"/>
              </a:rPr>
              <a:t>年</a:t>
            </a:r>
            <a:r>
              <a:rPr lang="en-US" altLang="zh-CN" sz="1600" dirty="0">
                <a:solidFill>
                  <a:srgbClr val="8A3328"/>
                </a:solidFill>
                <a:cs typeface="+mn-ea"/>
                <a:sym typeface="+mn-lt"/>
              </a:rPr>
              <a:t>7</a:t>
            </a:r>
            <a:r>
              <a:rPr lang="zh-CN" altLang="en-US" sz="1600" dirty="0">
                <a:solidFill>
                  <a:srgbClr val="8A3328"/>
                </a:solidFill>
                <a:cs typeface="+mn-ea"/>
                <a:sym typeface="+mn-lt"/>
              </a:rPr>
              <a:t>月，在恩格斯组织召开的第 二国际成立大会上宣布将每年的五月一日定为国际劳动节，简称“五一”。这一决定立即得到世界各国工人的积极响应。  </a:t>
            </a:r>
          </a:p>
        </p:txBody>
      </p:sp>
      <p:sp>
        <p:nvSpPr>
          <p:cNvPr id="14" name="矩形: 圆角 13">
            <a:extLst>
              <a:ext uri="{FF2B5EF4-FFF2-40B4-BE49-F238E27FC236}">
                <a16:creationId xmlns="" xmlns:a16="http://schemas.microsoft.com/office/drawing/2014/main" id="{9F26FCDA-C942-4BEF-B361-3FA62C1C5AE1}"/>
              </a:ext>
            </a:extLst>
          </p:cNvPr>
          <p:cNvSpPr/>
          <p:nvPr/>
        </p:nvSpPr>
        <p:spPr>
          <a:xfrm>
            <a:off x="3097224" y="3760593"/>
            <a:ext cx="1708160" cy="602988"/>
          </a:xfrm>
          <a:prstGeom prst="roundRect">
            <a:avLst>
              <a:gd name="adj" fmla="val 8470"/>
            </a:avLst>
          </a:prstGeom>
          <a:solidFill>
            <a:srgbClr val="F294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a:extLst>
              <a:ext uri="{FF2B5EF4-FFF2-40B4-BE49-F238E27FC236}">
                <a16:creationId xmlns="" xmlns:a16="http://schemas.microsoft.com/office/drawing/2014/main" id="{EC9897AF-6242-4E69-A208-0A68CD862134}"/>
              </a:ext>
            </a:extLst>
          </p:cNvPr>
          <p:cNvSpPr/>
          <p:nvPr/>
        </p:nvSpPr>
        <p:spPr>
          <a:xfrm>
            <a:off x="3125041" y="3733109"/>
            <a:ext cx="1583440" cy="581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dist" defTabSz="1219170">
              <a:lnSpc>
                <a:spcPct val="150000"/>
              </a:lnSpc>
              <a:spcBef>
                <a:spcPct val="20000"/>
              </a:spcBef>
            </a:pPr>
            <a:r>
              <a:rPr lang="zh-CN" altLang="en-US" sz="2400" dirty="0">
                <a:solidFill>
                  <a:schemeClr val="bg1"/>
                </a:solidFill>
                <a:cs typeface="+mn-ea"/>
                <a:sym typeface="+mn-lt"/>
              </a:rPr>
              <a:t>节日确定</a:t>
            </a:r>
          </a:p>
        </p:txBody>
      </p:sp>
    </p:spTree>
    <p:extLst>
      <p:ext uri="{BB962C8B-B14F-4D97-AF65-F5344CB8AC3E}">
        <p14:creationId xmlns:p14="http://schemas.microsoft.com/office/powerpoint/2010/main" val="268994242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16" presetClass="entr" presetSubtype="21"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barn(inVertical)">
                                      <p:cBhvr>
                                        <p:cTn id="11" dur="500"/>
                                        <p:tgtEl>
                                          <p:spTgt spid="11"/>
                                        </p:tgtEl>
                                      </p:cBhvr>
                                    </p:animEffect>
                                  </p:childTnLst>
                                </p:cTn>
                              </p:par>
                              <p:par>
                                <p:cTn id="12" presetID="42" presetClass="entr" presetSubtype="0" fill="hold" grpId="0" nodeType="withEffect">
                                  <p:stCondLst>
                                    <p:cond delay="50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16" presetClass="entr" presetSubtype="21" fill="hold" grpId="0" nodeType="withEffect">
                                  <p:stCondLst>
                                    <p:cond delay="1250"/>
                                  </p:stCondLst>
                                  <p:childTnLst>
                                    <p:set>
                                      <p:cBhvr>
                                        <p:cTn id="23" dur="1" fill="hold">
                                          <p:stCondLst>
                                            <p:cond delay="0"/>
                                          </p:stCondLst>
                                        </p:cTn>
                                        <p:tgtEl>
                                          <p:spTgt spid="14"/>
                                        </p:tgtEl>
                                        <p:attrNameLst>
                                          <p:attrName>style.visibility</p:attrName>
                                        </p:attrNameLst>
                                      </p:cBhvr>
                                      <p:to>
                                        <p:strVal val="visible"/>
                                      </p:to>
                                    </p:set>
                                    <p:animEffect transition="in" filter="barn(inVertical)">
                                      <p:cBhvr>
                                        <p:cTn id="24" dur="500"/>
                                        <p:tgtEl>
                                          <p:spTgt spid="14"/>
                                        </p:tgtEl>
                                      </p:cBhvr>
                                    </p:animEffect>
                                  </p:childTnLst>
                                </p:cTn>
                              </p:par>
                              <p:par>
                                <p:cTn id="25" presetID="42" presetClass="entr" presetSubtype="0" fill="hold" grpId="0" nodeType="withEffect">
                                  <p:stCondLst>
                                    <p:cond delay="1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75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P spid="14"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a:extLst>
              <a:ext uri="{FF2B5EF4-FFF2-40B4-BE49-F238E27FC236}">
                <a16:creationId xmlns="" xmlns:a16="http://schemas.microsoft.com/office/drawing/2014/main" id="{023A8062-6584-4FDA-BCF8-1C4EE9FBDA6D}"/>
              </a:ext>
            </a:extLst>
          </p:cNvPr>
          <p:cNvSpPr txBox="1">
            <a:spLocks noChangeArrowheads="1"/>
          </p:cNvSpPr>
          <p:nvPr/>
        </p:nvSpPr>
        <p:spPr bwMode="auto">
          <a:xfrm>
            <a:off x="3376599" y="3429000"/>
            <a:ext cx="6191908" cy="707886"/>
          </a:xfrm>
          <a:prstGeom prst="rect">
            <a:avLst/>
          </a:prstGeom>
          <a:noFill/>
          <a:ln w="9525">
            <a:noFill/>
            <a:miter lim="800000"/>
          </a:ln>
        </p:spPr>
        <p:txBody>
          <a:bodyPr vert="horz" wrap="square">
            <a:spAutoFit/>
          </a:bodyPr>
          <a:lstStyle/>
          <a:p>
            <a:pPr lvl="0" algn="ctr" defTabSz="1218565"/>
            <a:r>
              <a:rPr lang="zh-CN" altLang="en-US" sz="4000" b="1" spc="300" dirty="0">
                <a:solidFill>
                  <a:srgbClr val="8A3328"/>
                </a:solidFill>
                <a:cs typeface="+mn-ea"/>
                <a:sym typeface="+mn-lt"/>
              </a:rPr>
              <a:t>幸福都是奋斗出来的</a:t>
            </a:r>
          </a:p>
        </p:txBody>
      </p:sp>
      <p:grpSp>
        <p:nvGrpSpPr>
          <p:cNvPr id="8" name="组合 7">
            <a:extLst>
              <a:ext uri="{FF2B5EF4-FFF2-40B4-BE49-F238E27FC236}">
                <a16:creationId xmlns="" xmlns:a16="http://schemas.microsoft.com/office/drawing/2014/main" id="{90CD67AD-250E-47F4-9E61-CF9DFD0E1E27}"/>
              </a:ext>
            </a:extLst>
          </p:cNvPr>
          <p:cNvGrpSpPr/>
          <p:nvPr/>
        </p:nvGrpSpPr>
        <p:grpSpPr>
          <a:xfrm>
            <a:off x="5164211" y="1537237"/>
            <a:ext cx="2459312" cy="1806332"/>
            <a:chOff x="1781356" y="1882626"/>
            <a:chExt cx="1722356" cy="1265048"/>
          </a:xfrm>
        </p:grpSpPr>
        <p:pic>
          <p:nvPicPr>
            <p:cNvPr id="9" name="图片 8">
              <a:extLst>
                <a:ext uri="{FF2B5EF4-FFF2-40B4-BE49-F238E27FC236}">
                  <a16:creationId xmlns="" xmlns:a16="http://schemas.microsoft.com/office/drawing/2014/main" id="{0209B493-2ABD-4FE2-9966-448A2458A15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1356" y="1882626"/>
              <a:ext cx="1722356" cy="1265048"/>
            </a:xfrm>
            <a:prstGeom prst="rect">
              <a:avLst/>
            </a:prstGeom>
          </p:spPr>
        </p:pic>
        <p:sp>
          <p:nvSpPr>
            <p:cNvPr id="11" name="TextBox 5">
              <a:extLst>
                <a:ext uri="{FF2B5EF4-FFF2-40B4-BE49-F238E27FC236}">
                  <a16:creationId xmlns="" xmlns:a16="http://schemas.microsoft.com/office/drawing/2014/main" id="{BCF0FEBC-D958-45FA-8417-19F959C59030}"/>
                </a:ext>
              </a:extLst>
            </p:cNvPr>
            <p:cNvSpPr txBox="1">
              <a:spLocks noChangeArrowheads="1"/>
            </p:cNvSpPr>
            <p:nvPr/>
          </p:nvSpPr>
          <p:spPr bwMode="auto">
            <a:xfrm>
              <a:off x="2254545" y="2013896"/>
              <a:ext cx="775975" cy="840639"/>
            </a:xfrm>
            <a:prstGeom prst="rect">
              <a:avLst/>
            </a:prstGeom>
            <a:noFill/>
            <a:ln w="9525">
              <a:noFill/>
              <a:miter lim="800000"/>
            </a:ln>
          </p:spPr>
          <p:txBody>
            <a:bodyPr vert="horz" wrap="none">
              <a:spAutoFit/>
            </a:bodyPr>
            <a:lstStyle/>
            <a:p>
              <a:pPr marL="0" marR="0" lvl="0" indent="0" algn="ctr" defTabSz="1218565" rtl="0" eaLnBrk="1" fontAlgn="auto" latinLnBrk="0" hangingPunct="1">
                <a:lnSpc>
                  <a:spcPct val="100000"/>
                </a:lnSpc>
                <a:spcBef>
                  <a:spcPts val="0"/>
                </a:spcBef>
                <a:spcAft>
                  <a:spcPts val="0"/>
                </a:spcAft>
                <a:buClrTx/>
                <a:buSzTx/>
                <a:buFontTx/>
                <a:buNone/>
                <a:tabLst/>
                <a:defRPr/>
              </a:pPr>
              <a:r>
                <a:rPr kumimoji="0" lang="zh-CN" altLang="en-US" sz="7200" b="0" i="0" u="none" strike="noStrike" kern="1200" cap="none" spc="0" normalizeH="0" baseline="0" noProof="0" dirty="0">
                  <a:ln>
                    <a:noFill/>
                  </a:ln>
                  <a:solidFill>
                    <a:srgbClr val="CC9900">
                      <a:lumMod val="60000"/>
                      <a:lumOff val="40000"/>
                    </a:srgbClr>
                  </a:solidFill>
                  <a:effectLst/>
                  <a:uLnTx/>
                  <a:uFillTx/>
                  <a:cs typeface="+mn-ea"/>
                  <a:sym typeface="+mn-lt"/>
                </a:rPr>
                <a:t>贰</a:t>
              </a:r>
            </a:p>
          </p:txBody>
        </p:sp>
      </p:grpSp>
      <p:pic>
        <p:nvPicPr>
          <p:cNvPr id="13" name="图片 12">
            <a:extLst>
              <a:ext uri="{FF2B5EF4-FFF2-40B4-BE49-F238E27FC236}">
                <a16:creationId xmlns="" xmlns:a16="http://schemas.microsoft.com/office/drawing/2014/main" id="{6EC8B526-A817-4BD5-BC1B-2479482B768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032" y="4199021"/>
            <a:ext cx="12260178" cy="2649463"/>
          </a:xfrm>
          <a:prstGeom prst="rect">
            <a:avLst/>
          </a:prstGeom>
        </p:spPr>
      </p:pic>
      <p:pic>
        <p:nvPicPr>
          <p:cNvPr id="14" name="图片 13">
            <a:extLst>
              <a:ext uri="{FF2B5EF4-FFF2-40B4-BE49-F238E27FC236}">
                <a16:creationId xmlns="" xmlns:a16="http://schemas.microsoft.com/office/drawing/2014/main" id="{6537F1FE-6275-4148-9A24-C11B8F03BB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92954" y="139337"/>
            <a:ext cx="3741292" cy="2974919"/>
          </a:xfrm>
          <a:prstGeom prst="rect">
            <a:avLst/>
          </a:prstGeom>
        </p:spPr>
      </p:pic>
      <p:pic>
        <p:nvPicPr>
          <p:cNvPr id="15" name="图片 14">
            <a:extLst>
              <a:ext uri="{FF2B5EF4-FFF2-40B4-BE49-F238E27FC236}">
                <a16:creationId xmlns="" xmlns:a16="http://schemas.microsoft.com/office/drawing/2014/main" id="{054F0E4E-FA37-4EE1-8A51-E8FFB9F0D68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9711" y="9516"/>
            <a:ext cx="2954107" cy="1128421"/>
          </a:xfrm>
          <a:prstGeom prst="rect">
            <a:avLst/>
          </a:prstGeom>
        </p:spPr>
      </p:pic>
      <p:pic>
        <p:nvPicPr>
          <p:cNvPr id="16" name="图片 15">
            <a:extLst>
              <a:ext uri="{FF2B5EF4-FFF2-40B4-BE49-F238E27FC236}">
                <a16:creationId xmlns="" xmlns:a16="http://schemas.microsoft.com/office/drawing/2014/main" id="{D4B2F9F6-9B5A-4F28-981C-23F198FD7F6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017340" y="3037115"/>
            <a:ext cx="2377440" cy="1872343"/>
          </a:xfrm>
          <a:prstGeom prst="rect">
            <a:avLst/>
          </a:prstGeom>
        </p:spPr>
      </p:pic>
    </p:spTree>
    <p:extLst>
      <p:ext uri="{BB962C8B-B14F-4D97-AF65-F5344CB8AC3E}">
        <p14:creationId xmlns:p14="http://schemas.microsoft.com/office/powerpoint/2010/main" val="314592057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a:extLst>
              <a:ext uri="{FF2B5EF4-FFF2-40B4-BE49-F238E27FC236}">
                <a16:creationId xmlns="" xmlns:a16="http://schemas.microsoft.com/office/drawing/2014/main" id="{4D5515D2-B198-4D5B-BCD3-C536EF082695}"/>
              </a:ext>
            </a:extLst>
          </p:cNvPr>
          <p:cNvSpPr txBox="1">
            <a:spLocks noChangeArrowheads="1"/>
          </p:cNvSpPr>
          <p:nvPr/>
        </p:nvSpPr>
        <p:spPr bwMode="auto">
          <a:xfrm>
            <a:off x="1558746" y="428119"/>
            <a:ext cx="52116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29443"/>
                </a:solidFill>
                <a:latin typeface="+mn-lt"/>
                <a:ea typeface="+mn-ea"/>
                <a:cs typeface="+mn-ea"/>
                <a:sym typeface="+mn-lt"/>
              </a:rPr>
              <a:t>总书记说：幸福都是奋斗出来的</a:t>
            </a:r>
          </a:p>
        </p:txBody>
      </p:sp>
      <p:sp>
        <p:nvSpPr>
          <p:cNvPr id="17" name="文本框 16">
            <a:extLst>
              <a:ext uri="{FF2B5EF4-FFF2-40B4-BE49-F238E27FC236}">
                <a16:creationId xmlns="" xmlns:a16="http://schemas.microsoft.com/office/drawing/2014/main" id="{22FE2941-36B7-41AD-A28E-B09F96FA991D}"/>
              </a:ext>
            </a:extLst>
          </p:cNvPr>
          <p:cNvSpPr txBox="1"/>
          <p:nvPr>
            <p:custDataLst>
              <p:tags r:id="rId1"/>
            </p:custDataLst>
          </p:nvPr>
        </p:nvSpPr>
        <p:spPr>
          <a:xfrm>
            <a:off x="1357460" y="2039980"/>
            <a:ext cx="6438506" cy="3392487"/>
          </a:xfrm>
          <a:prstGeom prst="rect">
            <a:avLst/>
          </a:prstGeom>
          <a:noFill/>
        </p:spPr>
        <p:txBody>
          <a:bodyPr lIns="90000" tIns="46800" rIns="90000" bIns="46800">
            <a:normAutofit/>
          </a:bodyPr>
          <a:lstStyle>
            <a:defPPr>
              <a:defRPr lang="zh-CN"/>
            </a:defPPr>
            <a:lvl1pPr>
              <a:defRPr>
                <a:solidFill>
                  <a:schemeClr val="tx1">
                    <a:lumMod val="75000"/>
                    <a:lumOff val="25000"/>
                  </a:schemeClr>
                </a:solidFill>
                <a:latin typeface="+mn-ea"/>
              </a:defRPr>
            </a:lvl1pPr>
          </a:lstStyle>
          <a:p>
            <a:pPr eaLnBrk="0" hangingPunct="0">
              <a:lnSpc>
                <a:spcPct val="200000"/>
              </a:lnSpc>
              <a:defRPr/>
            </a:pPr>
            <a:r>
              <a:rPr lang="zh-CN" altLang="en-US" sz="1600" noProof="1">
                <a:solidFill>
                  <a:srgbClr val="8A3328"/>
                </a:solidFill>
                <a:latin typeface="+mn-lt"/>
                <a:cs typeface="+mn-ea"/>
                <a:sym typeface="+mn-lt"/>
              </a:rPr>
              <a:t>把蓝图变为现实，将改革进行到底，无不呼唤不驰于空想、不骛于虚声的奋斗精神，无不需要一步一个脚印踏踏实实干好工作。天道酬勤，日新月异。</a:t>
            </a:r>
            <a:r>
              <a:rPr lang="en-US" altLang="zh-CN" sz="1600" noProof="1">
                <a:solidFill>
                  <a:srgbClr val="8A3328"/>
                </a:solidFill>
                <a:latin typeface="+mn-lt"/>
                <a:cs typeface="+mn-ea"/>
                <a:sym typeface="+mn-lt"/>
              </a:rPr>
              <a:t>2018</a:t>
            </a:r>
            <a:r>
              <a:rPr lang="zh-CN" altLang="en-US" sz="1600" noProof="1">
                <a:solidFill>
                  <a:srgbClr val="8A3328"/>
                </a:solidFill>
                <a:latin typeface="+mn-lt"/>
                <a:cs typeface="+mn-ea"/>
                <a:sym typeface="+mn-lt"/>
              </a:rPr>
              <a:t>年是全面贯彻党的十九大精神的开局之年，将迎来改革开放</a:t>
            </a:r>
            <a:r>
              <a:rPr lang="en-US" altLang="zh-CN" sz="1600" noProof="1">
                <a:solidFill>
                  <a:srgbClr val="8A3328"/>
                </a:solidFill>
                <a:latin typeface="+mn-lt"/>
                <a:cs typeface="+mn-ea"/>
                <a:sym typeface="+mn-lt"/>
              </a:rPr>
              <a:t>40</a:t>
            </a:r>
            <a:r>
              <a:rPr lang="zh-CN" altLang="en-US" sz="1600" noProof="1">
                <a:solidFill>
                  <a:srgbClr val="8A3328"/>
                </a:solidFill>
                <a:latin typeface="+mn-lt"/>
                <a:cs typeface="+mn-ea"/>
                <a:sym typeface="+mn-lt"/>
              </a:rPr>
              <a:t>周年，也更需要激荡创造伟力、昂扬奋斗决心。极不平凡的</a:t>
            </a:r>
            <a:r>
              <a:rPr lang="en-US" altLang="zh-CN" sz="1600" noProof="1">
                <a:solidFill>
                  <a:srgbClr val="8A3328"/>
                </a:solidFill>
                <a:latin typeface="+mn-lt"/>
                <a:cs typeface="+mn-ea"/>
                <a:sym typeface="+mn-lt"/>
              </a:rPr>
              <a:t>2017</a:t>
            </a:r>
            <a:r>
              <a:rPr lang="zh-CN" altLang="en-US" sz="1600" noProof="1">
                <a:solidFill>
                  <a:srgbClr val="8A3328"/>
                </a:solidFill>
                <a:latin typeface="+mn-lt"/>
                <a:cs typeface="+mn-ea"/>
                <a:sym typeface="+mn-lt"/>
              </a:rPr>
              <a:t>年书写下难以磨灭的精彩回忆，超乎寻常的</a:t>
            </a:r>
            <a:r>
              <a:rPr lang="en-US" altLang="zh-CN" sz="1600" noProof="1">
                <a:solidFill>
                  <a:srgbClr val="8A3328"/>
                </a:solidFill>
                <a:latin typeface="+mn-lt"/>
                <a:cs typeface="+mn-ea"/>
                <a:sym typeface="+mn-lt"/>
              </a:rPr>
              <a:t>2018</a:t>
            </a:r>
            <a:r>
              <a:rPr lang="zh-CN" altLang="en-US" sz="1600" noProof="1">
                <a:solidFill>
                  <a:srgbClr val="8A3328"/>
                </a:solidFill>
                <a:latin typeface="+mn-lt"/>
                <a:cs typeface="+mn-ea"/>
                <a:sym typeface="+mn-lt"/>
              </a:rPr>
              <a:t>年也必将记录下中国人民开拓美好未来的壮志雄心。</a:t>
            </a:r>
          </a:p>
        </p:txBody>
      </p:sp>
      <p:pic>
        <p:nvPicPr>
          <p:cNvPr id="18" name="图片 1">
            <a:extLst>
              <a:ext uri="{FF2B5EF4-FFF2-40B4-BE49-F238E27FC236}">
                <a16:creationId xmlns="" xmlns:a16="http://schemas.microsoft.com/office/drawing/2014/main" id="{856CA2D4-C1C0-4950-87A0-70D6D17AE59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7794661" y="1570338"/>
            <a:ext cx="4387060" cy="5448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 name="组合 24">
            <a:extLst>
              <a:ext uri="{FF2B5EF4-FFF2-40B4-BE49-F238E27FC236}">
                <a16:creationId xmlns="" xmlns:a16="http://schemas.microsoft.com/office/drawing/2014/main" id="{7649C32A-7C20-46FC-9589-CFD41BD1CAF2}"/>
              </a:ext>
            </a:extLst>
          </p:cNvPr>
          <p:cNvGrpSpPr/>
          <p:nvPr/>
        </p:nvGrpSpPr>
        <p:grpSpPr>
          <a:xfrm>
            <a:off x="1483330" y="1855306"/>
            <a:ext cx="6312636" cy="3272876"/>
            <a:chOff x="404264" y="1874160"/>
            <a:chExt cx="6312636" cy="3272876"/>
          </a:xfrm>
        </p:grpSpPr>
        <p:cxnSp>
          <p:nvCxnSpPr>
            <p:cNvPr id="12" name="直接连接符 11">
              <a:extLst>
                <a:ext uri="{FF2B5EF4-FFF2-40B4-BE49-F238E27FC236}">
                  <a16:creationId xmlns="" xmlns:a16="http://schemas.microsoft.com/office/drawing/2014/main" id="{2C14503E-0D90-4724-B442-BF7A5EE5FFBD}"/>
                </a:ext>
              </a:extLst>
            </p:cNvPr>
            <p:cNvCxnSpPr>
              <a:cxnSpLocks/>
            </p:cNvCxnSpPr>
            <p:nvPr/>
          </p:nvCxnSpPr>
          <p:spPr>
            <a:xfrm>
              <a:off x="2329840" y="1874160"/>
              <a:ext cx="4387060" cy="0"/>
            </a:xfrm>
            <a:prstGeom prst="line">
              <a:avLst/>
            </a:prstGeom>
            <a:ln>
              <a:solidFill>
                <a:srgbClr val="F29443"/>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AA3A0BA7-A8C3-4D95-8CFA-CA144EF083B0}"/>
                </a:ext>
              </a:extLst>
            </p:cNvPr>
            <p:cNvCxnSpPr>
              <a:cxnSpLocks/>
            </p:cNvCxnSpPr>
            <p:nvPr/>
          </p:nvCxnSpPr>
          <p:spPr>
            <a:xfrm>
              <a:off x="6698199" y="1874160"/>
              <a:ext cx="0" cy="3272876"/>
            </a:xfrm>
            <a:prstGeom prst="line">
              <a:avLst/>
            </a:prstGeom>
            <a:ln>
              <a:solidFill>
                <a:srgbClr val="F29443"/>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EA2E57E0-5336-44A2-80DD-C0175CB60752}"/>
                </a:ext>
              </a:extLst>
            </p:cNvPr>
            <p:cNvCxnSpPr>
              <a:cxnSpLocks/>
            </p:cNvCxnSpPr>
            <p:nvPr/>
          </p:nvCxnSpPr>
          <p:spPr>
            <a:xfrm>
              <a:off x="404264" y="5147036"/>
              <a:ext cx="6303360" cy="0"/>
            </a:xfrm>
            <a:prstGeom prst="line">
              <a:avLst/>
            </a:prstGeom>
            <a:ln>
              <a:solidFill>
                <a:srgbClr val="F29443"/>
              </a:solidFill>
              <a:prstDash val="dash"/>
            </a:ln>
          </p:spPr>
          <p:style>
            <a:lnRef idx="1">
              <a:schemeClr val="accent1"/>
            </a:lnRef>
            <a:fillRef idx="0">
              <a:schemeClr val="accent1"/>
            </a:fillRef>
            <a:effectRef idx="0">
              <a:schemeClr val="accent1"/>
            </a:effectRef>
            <a:fontRef idx="minor">
              <a:schemeClr val="tx1"/>
            </a:fontRef>
          </p:style>
        </p:cxnSp>
      </p:grpSp>
      <p:sp>
        <p:nvSpPr>
          <p:cNvPr id="22" name="文本框 21">
            <a:extLst>
              <a:ext uri="{FF2B5EF4-FFF2-40B4-BE49-F238E27FC236}">
                <a16:creationId xmlns="" xmlns:a16="http://schemas.microsoft.com/office/drawing/2014/main" id="{6D7C8A80-AE7A-4BCA-81C9-FB8E9DDEAC1D}"/>
              </a:ext>
            </a:extLst>
          </p:cNvPr>
          <p:cNvSpPr txBox="1"/>
          <p:nvPr>
            <p:custDataLst>
              <p:tags r:id="rId2"/>
            </p:custDataLst>
          </p:nvPr>
        </p:nvSpPr>
        <p:spPr>
          <a:xfrm>
            <a:off x="1357460" y="1474086"/>
            <a:ext cx="2051446" cy="523220"/>
          </a:xfrm>
          <a:prstGeom prst="rect">
            <a:avLst/>
          </a:prstGeom>
          <a:noFill/>
        </p:spPr>
        <p:txBody>
          <a:bodyPr lIns="90000" tIns="46800" rIns="90000" bIns="46800">
            <a:noAutofit/>
          </a:bodyPr>
          <a:lstStyle>
            <a:defPPr>
              <a:defRPr lang="zh-CN"/>
            </a:defPPr>
            <a:lvl1pPr>
              <a:defRPr>
                <a:solidFill>
                  <a:schemeClr val="tx1">
                    <a:lumMod val="75000"/>
                    <a:lumOff val="25000"/>
                  </a:schemeClr>
                </a:solidFill>
                <a:latin typeface="+mn-ea"/>
              </a:defRPr>
            </a:lvl1pPr>
          </a:lstStyle>
          <a:p>
            <a:pPr eaLnBrk="0" hangingPunct="0">
              <a:lnSpc>
                <a:spcPct val="200000"/>
              </a:lnSpc>
              <a:defRPr/>
            </a:pPr>
            <a:r>
              <a:rPr lang="zh-CN" altLang="en-US" b="1" noProof="1">
                <a:solidFill>
                  <a:srgbClr val="8A3328"/>
                </a:solidFill>
                <a:latin typeface="+mn-lt"/>
                <a:cs typeface="+mn-ea"/>
                <a:sym typeface="+mn-lt"/>
              </a:rPr>
              <a:t>幸福是奋斗出来的</a:t>
            </a:r>
          </a:p>
        </p:txBody>
      </p:sp>
    </p:spTree>
    <p:extLst>
      <p:ext uri="{BB962C8B-B14F-4D97-AF65-F5344CB8AC3E}">
        <p14:creationId xmlns:p14="http://schemas.microsoft.com/office/powerpoint/2010/main" val="140474752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strips(downLeft)">
                                      <p:cBhvr>
                                        <p:cTn id="11" dur="500"/>
                                        <p:tgtEl>
                                          <p:spTgt spid="17"/>
                                        </p:tgtEl>
                                      </p:cBhvr>
                                    </p:animEffect>
                                  </p:childTnLst>
                                </p:cTn>
                              </p:par>
                              <p:par>
                                <p:cTn id="12" presetID="31" presetClass="entr" presetSubtype="0" fill="hold"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fltVal val="0"/>
                                          </p:val>
                                        </p:tav>
                                        <p:tav tm="100000">
                                          <p:val>
                                            <p:strVal val="#ppt_h"/>
                                          </p:val>
                                        </p:tav>
                                      </p:tavLst>
                                    </p:anim>
                                    <p:anim calcmode="lin" valueType="num">
                                      <p:cBhvr>
                                        <p:cTn id="16" dur="1000" fill="hold"/>
                                        <p:tgtEl>
                                          <p:spTgt spid="18"/>
                                        </p:tgtEl>
                                        <p:attrNameLst>
                                          <p:attrName>style.rotation</p:attrName>
                                        </p:attrNameLst>
                                      </p:cBhvr>
                                      <p:tavLst>
                                        <p:tav tm="0">
                                          <p:val>
                                            <p:fltVal val="90"/>
                                          </p:val>
                                        </p:tav>
                                        <p:tav tm="100000">
                                          <p:val>
                                            <p:fltVal val="0"/>
                                          </p:val>
                                        </p:tav>
                                      </p:tavLst>
                                    </p:anim>
                                    <p:animEffect transition="in" filter="fade">
                                      <p:cBhvr>
                                        <p:cTn id="17" dur="1000"/>
                                        <p:tgtEl>
                                          <p:spTgt spid="18"/>
                                        </p:tgtEl>
                                      </p:cBhvr>
                                    </p:animEffect>
                                  </p:childTnLst>
                                </p:cTn>
                              </p:par>
                            </p:childTnLst>
                          </p:cTn>
                        </p:par>
                        <p:par>
                          <p:cTn id="18" fill="hold">
                            <p:stCondLst>
                              <p:cond delay="1750"/>
                            </p:stCondLst>
                            <p:childTnLst>
                              <p:par>
                                <p:cTn id="19" presetID="18" presetClass="entr" presetSubtype="12"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strips(downLeft)">
                                      <p:cBhvr>
                                        <p:cTn id="21" dur="500"/>
                                        <p:tgtEl>
                                          <p:spTgt spid="22"/>
                                        </p:tgtEl>
                                      </p:cBhvr>
                                    </p:animEffect>
                                  </p:childTnLst>
                                </p:cTn>
                              </p:par>
                              <p:par>
                                <p:cTn id="22" presetID="10"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 xmlns:a16="http://schemas.microsoft.com/office/drawing/2014/main" id="{CAE1CBEA-F98D-4FBF-8924-24EDCBBDFF8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45768" y="1975208"/>
            <a:ext cx="6946232" cy="4882792"/>
          </a:xfrm>
          <a:prstGeom prst="rect">
            <a:avLst/>
          </a:prstGeom>
        </p:spPr>
      </p:pic>
      <p:sp>
        <p:nvSpPr>
          <p:cNvPr id="2" name="文本框 3">
            <a:extLst>
              <a:ext uri="{FF2B5EF4-FFF2-40B4-BE49-F238E27FC236}">
                <a16:creationId xmlns="" xmlns:a16="http://schemas.microsoft.com/office/drawing/2014/main" id="{56297B47-2C8F-4E06-A4A4-F6780380816D}"/>
              </a:ext>
            </a:extLst>
          </p:cNvPr>
          <p:cNvSpPr txBox="1">
            <a:spLocks noChangeArrowheads="1"/>
          </p:cNvSpPr>
          <p:nvPr/>
        </p:nvSpPr>
        <p:spPr bwMode="auto">
          <a:xfrm>
            <a:off x="1558745" y="482222"/>
            <a:ext cx="413446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b="1" dirty="0">
                <a:solidFill>
                  <a:srgbClr val="F29443"/>
                </a:solidFill>
                <a:latin typeface="+mn-lt"/>
                <a:ea typeface="+mn-ea"/>
                <a:cs typeface="+mn-ea"/>
                <a:sym typeface="+mn-lt"/>
              </a:rPr>
              <a:t>坚持爱国奉献，无怨无悔</a:t>
            </a:r>
          </a:p>
        </p:txBody>
      </p:sp>
      <p:sp>
        <p:nvSpPr>
          <p:cNvPr id="6" name="矩形 5">
            <a:extLst>
              <a:ext uri="{FF2B5EF4-FFF2-40B4-BE49-F238E27FC236}">
                <a16:creationId xmlns="" xmlns:a16="http://schemas.microsoft.com/office/drawing/2014/main" id="{673BFCCA-AF2D-4400-B1BD-4E1332E11378}"/>
              </a:ext>
            </a:extLst>
          </p:cNvPr>
          <p:cNvSpPr/>
          <p:nvPr/>
        </p:nvSpPr>
        <p:spPr>
          <a:xfrm>
            <a:off x="972614" y="2460398"/>
            <a:ext cx="4333310" cy="2400649"/>
          </a:xfrm>
          <a:prstGeom prst="rect">
            <a:avLst/>
          </a:prstGeom>
          <a:noFill/>
          <a:ln w="9525">
            <a:solidFill>
              <a:srgbClr val="F29443"/>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lIns="91431" tIns="45716" rIns="91431" bIns="45716">
            <a:spAutoFit/>
          </a:bodyPr>
          <a:lstStyle/>
          <a:p>
            <a:pPr defTabSz="1219170">
              <a:lnSpc>
                <a:spcPct val="150000"/>
              </a:lnSpc>
              <a:spcBef>
                <a:spcPct val="20000"/>
              </a:spcBef>
            </a:pPr>
            <a:r>
              <a:rPr lang="zh-CN" altLang="en-US" sz="2000" dirty="0">
                <a:solidFill>
                  <a:srgbClr val="8A3328"/>
                </a:solidFill>
                <a:cs typeface="+mn-ea"/>
                <a:sym typeface="+mn-lt"/>
              </a:rPr>
              <a:t>我们伟大、可爱的祖国有着辽阔的疆域、美丽的山河、温和的气候、丰富的资产、创造出了令人羡慕的古代文明。我们的祖国像一颗璀璨耀眼的明珠，闪烁在东方。</a:t>
            </a:r>
          </a:p>
        </p:txBody>
      </p:sp>
    </p:spTree>
    <p:extLst>
      <p:ext uri="{BB962C8B-B14F-4D97-AF65-F5344CB8AC3E}">
        <p14:creationId xmlns:p14="http://schemas.microsoft.com/office/powerpoint/2010/main" val="396916638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1000" fill="hold"/>
                                        <p:tgtEl>
                                          <p:spTgt spid="6"/>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五一劳动卡通"/>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loh5jys0">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2117</TotalTime>
  <Words>1651</Words>
  <Application>Microsoft Office PowerPoint</Application>
  <PresentationFormat>宽屏</PresentationFormat>
  <Paragraphs>98</Paragraphs>
  <Slides>22</Slides>
  <Notes>21</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22</vt:i4>
      </vt:variant>
    </vt:vector>
  </HeadingPairs>
  <TitlesOfParts>
    <vt:vector size="32" baseType="lpstr">
      <vt:lpstr>Meiryo</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140</cp:revision>
  <dcterms:created xsi:type="dcterms:W3CDTF">2017-08-18T03:02:00Z</dcterms:created>
  <dcterms:modified xsi:type="dcterms:W3CDTF">2023-05-31T03:06:07Z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