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74" r:id="rId2"/>
    <p:sldMasterId id="2147483678" r:id="rId3"/>
  </p:sldMasterIdLst>
  <p:notesMasterIdLst>
    <p:notesMasterId r:id="rId26"/>
  </p:notesMasterIdLst>
  <p:sldIdLst>
    <p:sldId id="301" r:id="rId4"/>
    <p:sldId id="257" r:id="rId5"/>
    <p:sldId id="258" r:id="rId6"/>
    <p:sldId id="271" r:id="rId7"/>
    <p:sldId id="265" r:id="rId8"/>
    <p:sldId id="260" r:id="rId9"/>
    <p:sldId id="266" r:id="rId10"/>
    <p:sldId id="306" r:id="rId11"/>
    <p:sldId id="261" r:id="rId12"/>
    <p:sldId id="272" r:id="rId13"/>
    <p:sldId id="267" r:id="rId14"/>
    <p:sldId id="264" r:id="rId15"/>
    <p:sldId id="307" r:id="rId16"/>
    <p:sldId id="263" r:id="rId17"/>
    <p:sldId id="273" r:id="rId18"/>
    <p:sldId id="262" r:id="rId19"/>
    <p:sldId id="308" r:id="rId20"/>
    <p:sldId id="268" r:id="rId21"/>
    <p:sldId id="270" r:id="rId22"/>
    <p:sldId id="269" r:id="rId23"/>
    <p:sldId id="311" r:id="rId24"/>
    <p:sldId id="312" r:id="rId25"/>
  </p:sldIdLst>
  <p:sldSz cx="12192000" cy="6858000"/>
  <p:notesSz cx="6858000" cy="9144000"/>
  <p:custDataLst>
    <p:tags r:id="rId27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37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4FBF6"/>
    <a:srgbClr val="DEDDC8"/>
    <a:srgbClr val="284633"/>
    <a:srgbClr val="ADDAB5"/>
    <a:srgbClr val="35B795"/>
    <a:srgbClr val="E8E6DB"/>
    <a:srgbClr val="01819C"/>
    <a:srgbClr val="525B6C"/>
    <a:srgbClr val="FEFFF9"/>
    <a:srgbClr val="BFAC9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997" autoAdjust="0"/>
    <p:restoredTop sz="96314" autoAdjust="0"/>
  </p:normalViewPr>
  <p:slideViewPr>
    <p:cSldViewPr snapToGrid="0" showGuides="1">
      <p:cViewPr varScale="1">
        <p:scale>
          <a:sx n="108" d="100"/>
          <a:sy n="108" d="100"/>
        </p:scale>
        <p:origin x="540" y="114"/>
      </p:cViewPr>
      <p:guideLst>
        <p:guide orient="horz" pos="2137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presProps" Target="pres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tableStyles" Target="tableStyle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tags" Target="tags/tag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E0521A5-7747-4A92-906F-35CFFF309398}" type="datetimeFigureOut">
              <a:rPr lang="zh-CN" altLang="en-US" smtClean="0"/>
              <a:t>2023/5/31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87A2FDA-ACE3-4735-90B1-2AA3D848577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683128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7A2FDA-ACE3-4735-90B1-2AA3D8485772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3276346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7A2FDA-ACE3-4735-90B1-2AA3D8485772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3769383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7A2FDA-ACE3-4735-90B1-2AA3D8485772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4478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7A2FDA-ACE3-4735-90B1-2AA3D8485772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8809520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7A2FDA-ACE3-4735-90B1-2AA3D8485772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1494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7A2FDA-ACE3-4735-90B1-2AA3D8485772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3756917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22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4777560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7A2FDA-ACE3-4735-90B1-2AA3D8485772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5872354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7A2FDA-ACE3-4735-90B1-2AA3D8485772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3666147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7A2FDA-ACE3-4735-90B1-2AA3D8485772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9524113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7A2FDA-ACE3-4735-90B1-2AA3D8485772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3896358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7A2FDA-ACE3-4735-90B1-2AA3D8485772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4747771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7A2FDA-ACE3-4735-90B1-2AA3D8485772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4964282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7A2FDA-ACE3-4735-90B1-2AA3D8485772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952094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7A2FDA-ACE3-4735-90B1-2AA3D8485772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236111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1ppt.com/jieri/" TargetMode="External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5C8C578-E9F1-4D79-8E60-9395B3D1BC12}" type="datetimeFigureOut">
              <a:rPr lang="zh-CN" altLang="en-US" smtClean="0"/>
              <a:t>2023/5/31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8ACB4F4-9197-46B4-BBA1-616D07B6AE7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011554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2000">
        <p:random/>
      </p:transition>
    </mc:Choice>
    <mc:Fallback xmlns="">
      <p:transition spd="slow" advClick="0" advTm="2000">
        <p:random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675179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2000">
        <p:random/>
      </p:transition>
    </mc:Choice>
    <mc:Fallback xmlns="" xmlns:a14="http://schemas.microsoft.com/office/drawing/2010/main">
      <p:transition spd="slow" advClick="0" advTm="2000">
        <p:random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876717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2000">
        <p:random/>
      </p:transition>
    </mc:Choice>
    <mc:Fallback xmlns="" xmlns:a14="http://schemas.microsoft.com/office/drawing/2010/main">
      <p:transition spd="slow" advClick="0" advTm="2000">
        <p:random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22654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2000">
        <p:random/>
      </p:transition>
    </mc:Choice>
    <mc:Fallback xmlns="" xmlns:a14="http://schemas.microsoft.com/office/drawing/2010/main">
      <p:transition spd="slow" advClick="0" advTm="2000">
        <p:random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46627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2000">
        <p:random/>
      </p:transition>
    </mc:Choice>
    <mc:Fallback xmlns="" xmlns:a14="http://schemas.microsoft.com/office/drawing/2010/main">
      <p:transition spd="slow" advClick="0" advTm="2000">
        <p:random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787663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2000">
        <p:random/>
      </p:transition>
    </mc:Choice>
    <mc:Fallback xmlns="" xmlns:a14="http://schemas.microsoft.com/office/drawing/2010/main">
      <p:transition spd="slow" advClick="0" advTm="2000">
        <p:random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025217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2000">
        <p:random/>
      </p:transition>
    </mc:Choice>
    <mc:Fallback xmlns="" xmlns:a14="http://schemas.microsoft.com/office/drawing/2010/main">
      <p:transition spd="slow" advClick="0" advTm="2000">
        <p:random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754901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2000">
        <p:random/>
      </p:transition>
    </mc:Choice>
    <mc:Fallback xmlns="" xmlns:a14="http://schemas.microsoft.com/office/drawing/2010/main">
      <p:transition spd="slow" advClick="0" advTm="2000">
        <p:random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202462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2000">
        <p:random/>
      </p:transition>
    </mc:Choice>
    <mc:Fallback xmlns="" xmlns:a14="http://schemas.microsoft.com/office/drawing/2010/main">
      <p:transition spd="slow" advClick="0" advTm="2000">
        <p:random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234046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2000">
        <p:random/>
      </p:transition>
    </mc:Choice>
    <mc:Fallback xmlns="" xmlns:a14="http://schemas.microsoft.com/office/drawing/2010/main">
      <p:transition spd="slow" advClick="0" advTm="2000">
        <p:random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72277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2000">
        <p:random/>
      </p:transition>
    </mc:Choice>
    <mc:Fallback xmlns="" xmlns:a14="http://schemas.microsoft.com/office/drawing/2010/main">
      <p:transition spd="slow" advClick="0" advTm="2000">
        <p:random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001033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2000">
        <p:random/>
      </p:transition>
    </mc:Choice>
    <mc:Fallback xmlns="" xmlns:a14="http://schemas.microsoft.com/office/drawing/2010/main">
      <p:transition spd="slow" advClick="0" advTm="2000">
        <p:random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569098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2000">
        <p:random/>
      </p:transition>
    </mc:Choice>
    <mc:Fallback xmlns="" xmlns:a14="http://schemas.microsoft.com/office/drawing/2010/main">
      <p:transition spd="slow" advClick="0" advTm="2000">
        <p:random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241324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2000">
        <p:random/>
      </p:transition>
    </mc:Choice>
    <mc:Fallback xmlns="" xmlns:a14="http://schemas.microsoft.com/office/drawing/2010/main">
      <p:transition spd="slow" advClick="0" advTm="2000">
        <p:random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773247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2000">
        <p:random/>
      </p:transition>
    </mc:Choice>
    <mc:Fallback xmlns="" xmlns:a14="http://schemas.microsoft.com/office/drawing/2010/main">
      <p:transition spd="slow" advClick="0" advTm="2000">
        <p:random/>
      </p:transition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356897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2000">
        <p:random/>
      </p:transition>
    </mc:Choice>
    <mc:Fallback xmlns="" xmlns:a14="http://schemas.microsoft.com/office/drawing/2010/main">
      <p:transition spd="slow" advClick="0" advTm="2000">
        <p:random/>
      </p:transition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4" name="TextBox 3"/>
          <p:cNvSpPr txBox="1"/>
          <p:nvPr userDrawn="1"/>
        </p:nvSpPr>
        <p:spPr>
          <a:xfrm>
            <a:off x="9888907" y="6255259"/>
            <a:ext cx="1440159" cy="123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00" dirty="0">
                <a:solidFill>
                  <a:prstClr val="black"/>
                </a:solidFill>
                <a:ea typeface="微软雅黑" panose="020B0503020204020204" pitchFamily="34" charset="-122"/>
                <a:hlinkClick r:id="rId2"/>
              </a:rPr>
              <a:t>节</a:t>
            </a:r>
            <a:r>
              <a:rPr lang="zh-CN" altLang="en-US" sz="100" dirty="0" smtClean="0">
                <a:solidFill>
                  <a:prstClr val="black"/>
                </a:solidFill>
                <a:ea typeface="微软雅黑" panose="020B0503020204020204" pitchFamily="34" charset="-122"/>
                <a:hlinkClick r:id="rId2"/>
              </a:rPr>
              <a:t>日</a:t>
            </a:r>
            <a:r>
              <a:rPr lang="en-US" altLang="zh-CN" sz="100" dirty="0" smtClean="0">
                <a:solidFill>
                  <a:prstClr val="black"/>
                </a:solidFill>
                <a:ea typeface="微软雅黑" panose="020B0503020204020204" pitchFamily="34" charset="-122"/>
                <a:hlinkClick r:id="rId2"/>
              </a:rPr>
              <a:t>PPT</a:t>
            </a:r>
            <a:r>
              <a:rPr lang="zh-CN" altLang="en-US" sz="100" dirty="0" smtClean="0">
                <a:solidFill>
                  <a:prstClr val="black"/>
                </a:solidFill>
                <a:ea typeface="微软雅黑" panose="020B0503020204020204" pitchFamily="34" charset="-122"/>
                <a:hlinkClick r:id="rId2"/>
              </a:rPr>
              <a:t>模板</a:t>
            </a:r>
            <a:r>
              <a:rPr lang="zh-CN" altLang="en-US" sz="100" dirty="0" smtClean="0">
                <a:solidFill>
                  <a:prstClr val="black"/>
                </a:solidFill>
                <a:ea typeface="微软雅黑" panose="020B0503020204020204" pitchFamily="34" charset="-122"/>
              </a:rPr>
              <a:t> </a:t>
            </a:r>
            <a:r>
              <a:rPr lang="en-US" altLang="zh-CN" sz="100" dirty="0">
                <a:solidFill>
                  <a:prstClr val="black"/>
                </a:solidFill>
                <a:ea typeface="微软雅黑" panose="020B0503020204020204" pitchFamily="34" charset="-122"/>
              </a:rPr>
              <a:t>http://</a:t>
            </a:r>
            <a:r>
              <a:rPr lang="en-US" altLang="zh-CN" sz="100" dirty="0" smtClean="0">
                <a:solidFill>
                  <a:prstClr val="black"/>
                </a:solidFill>
                <a:ea typeface="微软雅黑" panose="020B0503020204020204" pitchFamily="34" charset="-122"/>
              </a:rPr>
              <a:t>www.ypppt.com/jieri</a:t>
            </a:r>
            <a:r>
              <a:rPr lang="en-US" altLang="zh-CN" sz="100" dirty="0">
                <a:solidFill>
                  <a:prstClr val="black"/>
                </a:solidFill>
                <a:ea typeface="微软雅黑" panose="020B0503020204020204" pitchFamily="34" charset="-122"/>
              </a:rPr>
              <a:t>/</a:t>
            </a:r>
            <a:endParaRPr lang="en-US" altLang="zh-CN" sz="100" dirty="0" smtClean="0">
              <a:solidFill>
                <a:prstClr val="black"/>
              </a:solidFill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814274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2000">
        <p:random/>
      </p:transition>
    </mc:Choice>
    <mc:Fallback xmlns="" xmlns:a14="http://schemas.microsoft.com/office/drawing/2010/main">
      <p:transition spd="slow" advClick="0" advTm="2000">
        <p:random/>
      </p:transition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901373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2000">
        <p:random/>
      </p:transition>
    </mc:Choice>
    <mc:Fallback xmlns="" xmlns:a14="http://schemas.microsoft.com/office/drawing/2010/main">
      <p:transition spd="slow" advClick="0" advTm="2000">
        <p:random/>
      </p:transition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  <a:pPr/>
              <a:t>2023/5/31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998010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  <a:pPr/>
              <a:t>2023/5/31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314285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1652530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2023/5/31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64035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124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2000">
        <p:random/>
      </p:transition>
    </mc:Choice>
    <mc:Fallback xmlns="" xmlns:a14="http://schemas.microsoft.com/office/drawing/2010/main">
      <p:transition spd="slow" advClick="0" advTm="2000">
        <p:random/>
      </p:transition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2023/5/31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198245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2023/5/31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5433607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2023/5/31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843046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2023/5/31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7928484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2023/5/31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6113446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2023/5/31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685662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2023/5/31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8026274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2023/5/31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463390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2023/5/31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5630454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2023/5/31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81629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018610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2000">
        <p:random/>
      </p:transition>
    </mc:Choice>
    <mc:Fallback xmlns="" xmlns:a14="http://schemas.microsoft.com/office/drawing/2010/main">
      <p:transition spd="slow" advClick="0" advTm="2000">
        <p:random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394604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2000">
        <p:random/>
      </p:transition>
    </mc:Choice>
    <mc:Fallback xmlns="" xmlns:a14="http://schemas.microsoft.com/office/drawing/2010/main">
      <p:transition spd="slow" advClick="0" advTm="2000">
        <p:random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605064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2000">
        <p:random/>
      </p:transition>
    </mc:Choice>
    <mc:Fallback xmlns="" xmlns:a14="http://schemas.microsoft.com/office/drawing/2010/main">
      <p:transition spd="slow" advClick="0" advTm="2000">
        <p:random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175678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2000">
        <p:random/>
      </p:transition>
    </mc:Choice>
    <mc:Fallback xmlns="" xmlns:a14="http://schemas.microsoft.com/office/drawing/2010/main">
      <p:transition spd="slow" advClick="0" advTm="2000">
        <p:random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495176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2000">
        <p:random/>
      </p:transition>
    </mc:Choice>
    <mc:Fallback xmlns="" xmlns:a14="http://schemas.microsoft.com/office/drawing/2010/main">
      <p:transition spd="slow" advClick="0" advTm="2000">
        <p:random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956878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2000">
        <p:random/>
      </p:transition>
    </mc:Choice>
    <mc:Fallback xmlns="" xmlns:a14="http://schemas.microsoft.com/office/drawing/2010/main">
      <p:transition spd="slow" advClick="0" advTm="2000">
        <p:random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image" Target="../media/image7.png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image" Target="../media/image6.png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image" Target="../media/image5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image" Target="../media/image1.png"/><Relationship Id="rId30" Type="http://schemas.openxmlformats.org/officeDocument/2006/relationships/image" Target="../media/image4.png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8.xml"/><Relationship Id="rId2" Type="http://schemas.openxmlformats.org/officeDocument/2006/relationships/slideLayout" Target="../slideLayouts/slideLayout27.xml"/><Relationship Id="rId1" Type="http://schemas.openxmlformats.org/officeDocument/2006/relationships/slideLayout" Target="../slideLayouts/slideLayout26.xml"/><Relationship Id="rId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6.xml"/><Relationship Id="rId3" Type="http://schemas.openxmlformats.org/officeDocument/2006/relationships/slideLayout" Target="../slideLayouts/slideLayout31.xml"/><Relationship Id="rId7" Type="http://schemas.openxmlformats.org/officeDocument/2006/relationships/slideLayout" Target="../slideLayouts/slideLayout35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30.xml"/><Relationship Id="rId1" Type="http://schemas.openxmlformats.org/officeDocument/2006/relationships/slideLayout" Target="../slideLayouts/slideLayout29.xml"/><Relationship Id="rId6" Type="http://schemas.openxmlformats.org/officeDocument/2006/relationships/slideLayout" Target="../slideLayouts/slideLayout34.xml"/><Relationship Id="rId11" Type="http://schemas.openxmlformats.org/officeDocument/2006/relationships/slideLayout" Target="../slideLayouts/slideLayout39.xml"/><Relationship Id="rId5" Type="http://schemas.openxmlformats.org/officeDocument/2006/relationships/slideLayout" Target="../slideLayouts/slideLayout33.xml"/><Relationship Id="rId10" Type="http://schemas.openxmlformats.org/officeDocument/2006/relationships/slideLayout" Target="../slideLayouts/slideLayout38.xml"/><Relationship Id="rId4" Type="http://schemas.openxmlformats.org/officeDocument/2006/relationships/slideLayout" Target="../slideLayouts/slideLayout32.xml"/><Relationship Id="rId9" Type="http://schemas.openxmlformats.org/officeDocument/2006/relationships/slideLayout" Target="../slideLayouts/slideLayout3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1076036" y="1635882"/>
            <a:ext cx="4914127" cy="3917996"/>
            <a:chOff x="457973" y="845047"/>
            <a:chExt cx="4914127" cy="3917996"/>
          </a:xfrm>
        </p:grpSpPr>
        <p:sp>
          <p:nvSpPr>
            <p:cNvPr id="17" name="文本框 16"/>
            <p:cNvSpPr txBox="1"/>
            <p:nvPr/>
          </p:nvSpPr>
          <p:spPr>
            <a:xfrm>
              <a:off x="563812" y="1768377"/>
              <a:ext cx="4808288" cy="299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600" dirty="0">
                  <a:latin typeface="字魂59号-创粗黑" panose="00000500000000000000" pitchFamily="2" charset="-122"/>
                  <a:ea typeface="字魂59号-创粗黑" panose="00000500000000000000" pitchFamily="2" charset="-122"/>
                </a:rPr>
                <a:t>谷雨，是二十四节气之第</a:t>
              </a:r>
              <a:r>
                <a:rPr lang="en-US" altLang="zh-CN" sz="1600" dirty="0">
                  <a:latin typeface="字魂59号-创粗黑" panose="00000500000000000000" pitchFamily="2" charset="-122"/>
                  <a:ea typeface="字魂59号-创粗黑" panose="00000500000000000000" pitchFamily="2" charset="-122"/>
                </a:rPr>
                <a:t>6</a:t>
              </a:r>
              <a:r>
                <a:rPr lang="zh-CN" altLang="en-US" sz="1600" dirty="0">
                  <a:latin typeface="字魂59号-创粗黑" panose="00000500000000000000" pitchFamily="2" charset="-122"/>
                  <a:ea typeface="字魂59号-创粗黑" panose="00000500000000000000" pitchFamily="2" charset="-122"/>
                </a:rPr>
                <a:t>个节气，春季的最后一个节气。斗指辰；太阳黄经为</a:t>
              </a:r>
              <a:r>
                <a:rPr lang="en-US" altLang="zh-CN" sz="1600" dirty="0">
                  <a:latin typeface="字魂59号-创粗黑" panose="00000500000000000000" pitchFamily="2" charset="-122"/>
                  <a:ea typeface="字魂59号-创粗黑" panose="00000500000000000000" pitchFamily="2" charset="-122"/>
                </a:rPr>
                <a:t>30° </a:t>
              </a:r>
              <a:r>
                <a:rPr lang="zh-CN" altLang="en-US" sz="1600" dirty="0">
                  <a:latin typeface="字魂59号-创粗黑" panose="00000500000000000000" pitchFamily="2" charset="-122"/>
                  <a:ea typeface="字魂59号-创粗黑" panose="00000500000000000000" pitchFamily="2" charset="-122"/>
                </a:rPr>
                <a:t>；于每年公历</a:t>
              </a:r>
              <a:r>
                <a:rPr lang="en-US" altLang="zh-CN" sz="1600" dirty="0">
                  <a:latin typeface="字魂59号-创粗黑" panose="00000500000000000000" pitchFamily="2" charset="-122"/>
                  <a:ea typeface="字魂59号-创粗黑" panose="00000500000000000000" pitchFamily="2" charset="-122"/>
                </a:rPr>
                <a:t>4</a:t>
              </a:r>
              <a:r>
                <a:rPr lang="zh-CN" altLang="en-US" sz="1600" dirty="0">
                  <a:latin typeface="字魂59号-创粗黑" panose="00000500000000000000" pitchFamily="2" charset="-122"/>
                  <a:ea typeface="字魂59号-创粗黑" panose="00000500000000000000" pitchFamily="2" charset="-122"/>
                </a:rPr>
                <a:t>月</a:t>
              </a:r>
              <a:r>
                <a:rPr lang="en-US" altLang="zh-CN" sz="1600" dirty="0">
                  <a:latin typeface="字魂59号-创粗黑" panose="00000500000000000000" pitchFamily="2" charset="-122"/>
                  <a:ea typeface="字魂59号-创粗黑" panose="00000500000000000000" pitchFamily="2" charset="-122"/>
                </a:rPr>
                <a:t>19</a:t>
              </a:r>
              <a:r>
                <a:rPr lang="zh-CN" altLang="en-US" sz="1600" dirty="0">
                  <a:latin typeface="字魂59号-创粗黑" panose="00000500000000000000" pitchFamily="2" charset="-122"/>
                  <a:ea typeface="字魂59号-创粗黑" panose="00000500000000000000" pitchFamily="2" charset="-122"/>
                </a:rPr>
                <a:t>日－</a:t>
              </a:r>
              <a:r>
                <a:rPr lang="en-US" altLang="zh-CN" sz="1600" dirty="0">
                  <a:latin typeface="字魂59号-创粗黑" panose="00000500000000000000" pitchFamily="2" charset="-122"/>
                  <a:ea typeface="字魂59号-创粗黑" panose="00000500000000000000" pitchFamily="2" charset="-122"/>
                </a:rPr>
                <a:t>21</a:t>
              </a:r>
              <a:r>
                <a:rPr lang="zh-CN" altLang="en-US" sz="1600" dirty="0">
                  <a:latin typeface="字魂59号-创粗黑" panose="00000500000000000000" pitchFamily="2" charset="-122"/>
                  <a:ea typeface="字魂59号-创粗黑" panose="00000500000000000000" pitchFamily="2" charset="-122"/>
                </a:rPr>
                <a:t>日交节。谷雨是“雨生百谷”的意思，此时降水明显增加，田中的秧苗初插、作物新种，最需要雨水的滋润，正所谓“春雨贵如油”。降雨量充足而及时，谷类作物能茁壮成长。谷雨与雨水、小满、小雪、大雪等节气一样，都是反映降水现象的节气，是古代农耕文化对于节令的反映。</a:t>
              </a:r>
              <a:endPara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</a:endParaRPr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457973" y="845047"/>
              <a:ext cx="2247267" cy="923330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 algn="dist">
                <a:lnSpc>
                  <a:spcPct val="150000"/>
                </a:lnSpc>
              </a:pPr>
              <a:r>
                <a:rPr lang="zh-CN" altLang="en-US" sz="3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魂59号-创粗黑" panose="00000500000000000000" pitchFamily="2" charset="-122"/>
                  <a:ea typeface="字魂59号-创粗黑" panose="00000500000000000000" pitchFamily="2" charset="-122"/>
                </a:rPr>
                <a:t>谷雨简介</a:t>
              </a:r>
            </a:p>
          </p:txBody>
        </p:sp>
      </p:grpSp>
      <p:pic>
        <p:nvPicPr>
          <p:cNvPr id="8" name="图片 7"/>
          <p:cNvPicPr>
            <a:picLocks noChangeAspect="1"/>
          </p:cNvPicPr>
          <p:nvPr/>
        </p:nvPicPr>
        <p:blipFill>
          <a:blip r:embed="rId2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56369" y="300000"/>
            <a:ext cx="5739152" cy="5739152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28" cstate="screen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colorTemperature colorTemp="5900"/>
                    </a14:imgEffect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"/>
            <a:ext cx="12192000" cy="6858000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29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137041"/>
            <a:ext cx="12192000" cy="5709500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30" cstate="screen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0" y="-15613"/>
            <a:ext cx="1874521" cy="1874521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31" cstate="screen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colorTemperature colorTemp="7200"/>
                    </a14:imgEffect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906762" y="5321726"/>
            <a:ext cx="3391077" cy="1854466"/>
          </a:xfrm>
          <a:prstGeom prst="rect">
            <a:avLst/>
          </a:prstGeom>
        </p:spPr>
      </p:pic>
      <p:grpSp>
        <p:nvGrpSpPr>
          <p:cNvPr id="13" name="组合 12"/>
          <p:cNvGrpSpPr/>
          <p:nvPr/>
        </p:nvGrpSpPr>
        <p:grpSpPr>
          <a:xfrm>
            <a:off x="0" y="-305759"/>
            <a:ext cx="12230065" cy="7288789"/>
            <a:chOff x="1951073" y="-343524"/>
            <a:chExt cx="10228227" cy="7288789"/>
          </a:xfrm>
        </p:grpSpPr>
        <p:pic>
          <p:nvPicPr>
            <p:cNvPr id="14" name="图片 13"/>
            <p:cNvPicPr>
              <a:picLocks noChangeAspect="1"/>
            </p:cNvPicPr>
            <p:nvPr/>
          </p:nvPicPr>
          <p:blipFill>
            <a:blip r:embed="rId3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355944" y="-343524"/>
              <a:ext cx="4573792" cy="6858000"/>
            </a:xfrm>
            <a:prstGeom prst="rect">
              <a:avLst/>
            </a:prstGeom>
          </p:spPr>
        </p:pic>
        <p:pic>
          <p:nvPicPr>
            <p:cNvPr id="15" name="图片 14"/>
            <p:cNvPicPr>
              <a:picLocks noChangeAspect="1"/>
            </p:cNvPicPr>
            <p:nvPr/>
          </p:nvPicPr>
          <p:blipFill>
            <a:blip r:embed="rId3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951073" y="87265"/>
              <a:ext cx="4573792" cy="6858000"/>
            </a:xfrm>
            <a:prstGeom prst="rect">
              <a:avLst/>
            </a:prstGeom>
          </p:spPr>
        </p:pic>
        <p:pic>
          <p:nvPicPr>
            <p:cNvPr id="16" name="图片 15"/>
            <p:cNvPicPr>
              <a:picLocks noChangeAspect="1"/>
            </p:cNvPicPr>
            <p:nvPr/>
          </p:nvPicPr>
          <p:blipFill rotWithShape="1">
            <a:blip r:embed="rId3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9137660" y="-16765"/>
              <a:ext cx="3041640" cy="68580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404068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  <p:sldLayoutId id="2147483671" r:id="rId23"/>
    <p:sldLayoutId id="2147483672" r:id="rId24"/>
    <p:sldLayoutId id="2147483673" r:id="rId25"/>
  </p:sldLayoutIdLst>
  <mc:AlternateContent xmlns:mc="http://schemas.openxmlformats.org/markup-compatibility/2006" xmlns:p14="http://schemas.microsoft.com/office/powerpoint/2010/main">
    <mc:Choice Requires="p14">
      <p:transition spd="slow" p14:dur="1500" advClick="0" advTm="2000">
        <p:random/>
      </p:transition>
    </mc:Choice>
    <mc:Fallback xmlns="" xmlns:a14="http://schemas.microsoft.com/office/drawing/2010/main">
      <p:transition spd="slow" advClick="0" advTm="2000">
        <p:random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414270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2023/5/31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30004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4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5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34E9E081-84BF-4506-9DD2-C08437ECBBD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699" y="0"/>
            <a:ext cx="12184602" cy="6858000"/>
          </a:xfrm>
          <a:prstGeom prst="rect">
            <a:avLst/>
          </a:prstGeom>
        </p:spPr>
      </p:pic>
      <p:pic>
        <p:nvPicPr>
          <p:cNvPr id="11" name="图片 10" descr="图片包含 鲜花, 花瓶, 餐桌, 植物&#10;&#10;描述已自动生成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AD4FF549-97A7-4A57-8D49-FADBD58D3B17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92470" y="1859827"/>
            <a:ext cx="792480" cy="792480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2B63525B-2B94-4C93-BB92-C443359D80D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25438" y="485545"/>
            <a:ext cx="11766562" cy="5886910"/>
          </a:xfrm>
          <a:prstGeom prst="rect">
            <a:avLst/>
          </a:prstGeom>
        </p:spPr>
      </p:pic>
      <p:pic>
        <p:nvPicPr>
          <p:cNvPr id="3" name="图片 2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7D5C2BB5-4A7C-4EB6-8DFF-5BBC4C53B681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02086" y="485545"/>
            <a:ext cx="3613265" cy="56457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39353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2000">
        <p:random/>
      </p:transition>
    </mc:Choice>
    <mc:Fallback xmlns="" xmlns:a16="http://schemas.microsoft.com/office/drawing/2014/main" xmlns:a14="http://schemas.microsoft.com/office/drawing/2010/main">
      <p:transition spd="slow" advClick="0" advTm="2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1432376" y="2766190"/>
            <a:ext cx="4999851" cy="2492990"/>
            <a:chOff x="457973" y="845047"/>
            <a:chExt cx="4999851" cy="2492990"/>
          </a:xfrm>
        </p:grpSpPr>
        <p:sp>
          <p:nvSpPr>
            <p:cNvPr id="4" name="文本框 3"/>
            <p:cNvSpPr txBox="1"/>
            <p:nvPr/>
          </p:nvSpPr>
          <p:spPr>
            <a:xfrm>
              <a:off x="563811" y="1768377"/>
              <a:ext cx="4894013" cy="15696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600" dirty="0">
                  <a:cs typeface="+mn-ea"/>
                  <a:sym typeface="+mn-lt"/>
                </a:rPr>
                <a:t>谷雨前后也是牡丹花开的重要时段，因此，牡丹花也被称为“谷雨花”。“谷雨三朝看牡丹”，赏牡丹成为人们闲暇重要的娱乐活动。至今，山东、河南、四川等地还于谷雨时节举行牡丹花会，供人们游乐聚会。</a:t>
              </a:r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457973" y="845047"/>
              <a:ext cx="2247267" cy="833883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 algn="dist">
                <a:lnSpc>
                  <a:spcPct val="150000"/>
                </a:lnSpc>
              </a:pPr>
              <a:r>
                <a:rPr lang="zh-CN" altLang="en-US" sz="36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赏牡丹</a:t>
              </a:r>
            </a:p>
          </p:txBody>
        </p:sp>
      </p:grpSp>
      <p:pic>
        <p:nvPicPr>
          <p:cNvPr id="6" name="图片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082676" y="974902"/>
            <a:ext cx="4314330" cy="43143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34133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2000">
        <p:random/>
      </p:transition>
    </mc:Choice>
    <mc:Fallback xmlns="" xmlns:a14="http://schemas.microsoft.com/office/drawing/2010/main">
      <p:transition spd="slow" advClick="0" advTm="2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1123349" y="2108206"/>
            <a:ext cx="4714101" cy="2123659"/>
            <a:chOff x="457973" y="845047"/>
            <a:chExt cx="4714101" cy="2123659"/>
          </a:xfrm>
        </p:grpSpPr>
        <p:sp>
          <p:nvSpPr>
            <p:cNvPr id="4" name="文本框 3"/>
            <p:cNvSpPr txBox="1"/>
            <p:nvPr/>
          </p:nvSpPr>
          <p:spPr>
            <a:xfrm>
              <a:off x="563811" y="1768377"/>
              <a:ext cx="4608263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600" dirty="0">
                  <a:cs typeface="+mn-ea"/>
                  <a:sym typeface="+mn-lt"/>
                </a:rPr>
                <a:t>古时有“走谷雨”的风俗，谷雨这天青年妇女走村串亲，有的到野外走一圈就回来。寓意与自然相融合，强身健体。</a:t>
              </a:r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457973" y="845047"/>
              <a:ext cx="2247267" cy="833883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 algn="dist">
                <a:lnSpc>
                  <a:spcPct val="150000"/>
                </a:lnSpc>
              </a:pPr>
              <a:r>
                <a:rPr lang="zh-CN" altLang="en-US" sz="3600" dirty="0">
                  <a:cs typeface="+mn-ea"/>
                  <a:sym typeface="+mn-lt"/>
                </a:rPr>
                <a:t>走谷雨</a:t>
              </a:r>
              <a:endParaRPr lang="zh-CN" altLang="en-US" sz="3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</p:grpSp>
      <p:pic>
        <p:nvPicPr>
          <p:cNvPr id="6" name="图片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167368" y="794402"/>
            <a:ext cx="5003394" cy="50033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01489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2000">
        <p:random/>
      </p:transition>
    </mc:Choice>
    <mc:Fallback xmlns="" xmlns:a14="http://schemas.microsoft.com/office/drawing/2010/main">
      <p:transition spd="slow" advClick="0" advTm="2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6317485" y="1855986"/>
            <a:ext cx="4708791" cy="3231654"/>
            <a:chOff x="457973" y="845047"/>
            <a:chExt cx="4708791" cy="3231654"/>
          </a:xfrm>
        </p:grpSpPr>
        <p:sp>
          <p:nvSpPr>
            <p:cNvPr id="4" name="文本框 3"/>
            <p:cNvSpPr txBox="1"/>
            <p:nvPr/>
          </p:nvSpPr>
          <p:spPr>
            <a:xfrm>
              <a:off x="563812" y="1768377"/>
              <a:ext cx="4602952" cy="23083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600" dirty="0">
                  <a:cs typeface="+mn-ea"/>
                  <a:sym typeface="+mn-lt"/>
                </a:rPr>
                <a:t>谷雨以后气温升高，病虫害进入高繁衍期，为了减轻病虫害对作物及人的伤害，农家一边进田灭虫，一边张贴谷雨贴，进行驱凶纳吉的祈祷。</a:t>
              </a:r>
            </a:p>
            <a:p>
              <a:pPr>
                <a:lnSpc>
                  <a:spcPct val="150000"/>
                </a:lnSpc>
              </a:pPr>
              <a:r>
                <a:rPr lang="zh-CN" altLang="en-US" sz="1600" dirty="0">
                  <a:cs typeface="+mn-ea"/>
                  <a:sym typeface="+mn-lt"/>
                </a:rPr>
                <a:t>谷雨贴，属于年画的一种，上面刻绘神鸡捉蝎、天师除五毒形象或道教神符，，寄托人们查杀害虫、盼望丰收、安宁的心理。</a:t>
              </a:r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457973" y="845047"/>
              <a:ext cx="2247267" cy="646331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r>
                <a:rPr lang="zh-CN" altLang="en-US" sz="3600" dirty="0">
                  <a:cs typeface="+mn-ea"/>
                  <a:sym typeface="+mn-lt"/>
                </a:rPr>
                <a:t>禁杀五毒</a:t>
              </a:r>
            </a:p>
          </p:txBody>
        </p:sp>
      </p:grpSp>
      <p:pic>
        <p:nvPicPr>
          <p:cNvPr id="6" name="图片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1642" y="611312"/>
            <a:ext cx="5094486" cy="59095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51528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2000">
        <p:random/>
      </p:transition>
    </mc:Choice>
    <mc:Fallback xmlns="" xmlns:a14="http://schemas.microsoft.com/office/drawing/2010/main">
      <p:transition spd="slow" advClick="0" advTm="2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F8334016-B6D2-41CD-90A7-831A70D46ED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0BE24C53-BA8F-4EE0-AC99-42209AD60E67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2634074">
            <a:off x="2213407" y="1508802"/>
            <a:ext cx="4341680" cy="3422764"/>
          </a:xfrm>
          <a:prstGeom prst="rect">
            <a:avLst/>
          </a:prstGeom>
        </p:spPr>
      </p:pic>
      <p:sp>
        <p:nvSpPr>
          <p:cNvPr id="7" name="文本框 6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EA035AD7-FCF9-4AAC-9CC1-BD8CA3AB78B1}"/>
              </a:ext>
            </a:extLst>
          </p:cNvPr>
          <p:cNvSpPr txBox="1"/>
          <p:nvPr/>
        </p:nvSpPr>
        <p:spPr>
          <a:xfrm>
            <a:off x="8855391" y="2098939"/>
            <a:ext cx="738664" cy="2660121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>
            <a:defPPr>
              <a:defRPr lang="zh-CN"/>
            </a:defPPr>
            <a:lvl1pPr>
              <a:defRPr sz="4400" spc="200">
                <a:solidFill>
                  <a:srgbClr val="FCF9F4"/>
                </a:solidFill>
                <a:latin typeface="汉仪细中圆简" panose="02010609000101010101" pitchFamily="49" charset="-122"/>
                <a:ea typeface="汉仪细中圆简" panose="02010609000101010101" pitchFamily="49" charset="-122"/>
              </a:defRPr>
            </a:lvl1pPr>
          </a:lstStyle>
          <a:p>
            <a:r>
              <a:rPr lang="zh-CN" altLang="en-US" sz="36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谷雨食物</a:t>
            </a:r>
          </a:p>
        </p:txBody>
      </p:sp>
      <p:sp>
        <p:nvSpPr>
          <p:cNvPr id="10" name="矩形 9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39F62115-443A-406B-BEEE-1A4BE9B01CD8}"/>
              </a:ext>
            </a:extLst>
          </p:cNvPr>
          <p:cNvSpPr/>
          <p:nvPr/>
        </p:nvSpPr>
        <p:spPr>
          <a:xfrm rot="5400000">
            <a:off x="8244828" y="2584168"/>
            <a:ext cx="1279453" cy="276999"/>
          </a:xfrm>
          <a:prstGeom prst="rect">
            <a:avLst/>
          </a:prstGeom>
        </p:spPr>
        <p:txBody>
          <a:bodyPr vert="horz" wrap="none">
            <a:spAutoFit/>
          </a:bodyPr>
          <a:lstStyle/>
          <a:p>
            <a:r>
              <a:rPr lang="en-US" altLang="zh-CN" sz="1200" i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BASIC PROFILE</a:t>
            </a:r>
            <a:endParaRPr lang="zh-CN" altLang="en-US" sz="1200" i="1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1" name="矩形 10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A0D17CA6-D416-421B-B642-231A0D261597}"/>
              </a:ext>
            </a:extLst>
          </p:cNvPr>
          <p:cNvSpPr/>
          <p:nvPr/>
        </p:nvSpPr>
        <p:spPr>
          <a:xfrm>
            <a:off x="6778502" y="2098939"/>
            <a:ext cx="1865126" cy="2416154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点击此处添加文本信息。标题数字等都可以通过点击和重新输入进行更改，顶部“开始”面板中可以对字体、字号、颜色、行距等进行修改。建议正文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14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号字，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1.3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倍字间距。</a:t>
            </a:r>
          </a:p>
        </p:txBody>
      </p:sp>
    </p:spTree>
    <p:extLst>
      <p:ext uri="{BB962C8B-B14F-4D97-AF65-F5344CB8AC3E}">
        <p14:creationId xmlns:p14="http://schemas.microsoft.com/office/powerpoint/2010/main" val="19450550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2000">
        <p:random/>
      </p:transition>
    </mc:Choice>
    <mc:Fallback xmlns="" xmlns:a16="http://schemas.microsoft.com/office/drawing/2014/main" xmlns:a14="http://schemas.microsoft.com/office/drawing/2010/main">
      <p:transition spd="slow" advClick="0" advTm="2000">
        <p:random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1339295" y="1867859"/>
            <a:ext cx="4399777" cy="2492990"/>
            <a:chOff x="457973" y="845047"/>
            <a:chExt cx="4399777" cy="2492990"/>
          </a:xfrm>
        </p:grpSpPr>
        <p:sp>
          <p:nvSpPr>
            <p:cNvPr id="4" name="文本框 3"/>
            <p:cNvSpPr txBox="1"/>
            <p:nvPr/>
          </p:nvSpPr>
          <p:spPr>
            <a:xfrm>
              <a:off x="563812" y="1768377"/>
              <a:ext cx="4293938" cy="15696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600" dirty="0">
                  <a:cs typeface="+mn-ea"/>
                  <a:sym typeface="+mn-lt"/>
                </a:rPr>
                <a:t>传说谷雨这天的茶喝了会清火，辟邪，明目等，所以南方有谷雨摘茶习俗，谷雨这天不管是什么天气，人们都会去茶山摘一些新茶回来喝，以祈求健康。</a:t>
              </a:r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457973" y="845047"/>
              <a:ext cx="2247267" cy="833883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 algn="dist">
                <a:lnSpc>
                  <a:spcPct val="150000"/>
                </a:lnSpc>
              </a:pPr>
              <a:r>
                <a:rPr lang="zh-CN" altLang="en-US" sz="36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喝谷雨茶</a:t>
              </a:r>
            </a:p>
          </p:txBody>
        </p:sp>
      </p:grpSp>
      <p:pic>
        <p:nvPicPr>
          <p:cNvPr id="7" name="图片 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145438" y="1555422"/>
            <a:ext cx="4920004" cy="41242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9648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2000">
        <p:random/>
      </p:transition>
    </mc:Choice>
    <mc:Fallback xmlns="" xmlns:a14="http://schemas.microsoft.com/office/drawing/2010/main">
      <p:transition spd="slow" advClick="0" advTm="2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6336457" y="2204351"/>
            <a:ext cx="4999851" cy="2276859"/>
            <a:chOff x="457973" y="1061178"/>
            <a:chExt cx="4999851" cy="2276859"/>
          </a:xfrm>
        </p:grpSpPr>
        <p:sp>
          <p:nvSpPr>
            <p:cNvPr id="4" name="文本框 3"/>
            <p:cNvSpPr txBox="1"/>
            <p:nvPr/>
          </p:nvSpPr>
          <p:spPr>
            <a:xfrm>
              <a:off x="563811" y="1768377"/>
              <a:ext cx="4894013" cy="15696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600" dirty="0">
                  <a:cs typeface="+mn-ea"/>
                  <a:sym typeface="+mn-lt"/>
                </a:rPr>
                <a:t>北方则有谷雨食香椿的习俗，谷雨前后是香椿上市的时节，这时的香椿醇香爽口营养价值高，有“雨前香椿嫩如丝”之说。香椿具有提高机体免疫力，健胃、理气、止泻、润肤、抗菌、消炎、杀虫之功效。</a:t>
              </a:r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457973" y="1061178"/>
              <a:ext cx="1797893" cy="646331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 algn="dist"/>
              <a:r>
                <a:rPr lang="zh-CN" altLang="en-US" sz="3600" b="1" dirty="0">
                  <a:cs typeface="+mn-ea"/>
                  <a:sym typeface="+mn-lt"/>
                </a:rPr>
                <a:t>食香椿</a:t>
              </a:r>
              <a:endParaRPr lang="zh-CN" altLang="en-US" sz="3600" dirty="0">
                <a:cs typeface="+mn-ea"/>
                <a:sym typeface="+mn-lt"/>
              </a:endParaRPr>
            </a:p>
          </p:txBody>
        </p:sp>
      </p:grpSp>
      <p:pic>
        <p:nvPicPr>
          <p:cNvPr id="6" name="图片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39469" y="1216058"/>
            <a:ext cx="4961126" cy="49611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14463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2000">
        <p:random/>
      </p:transition>
    </mc:Choice>
    <mc:Fallback xmlns="" xmlns:a14="http://schemas.microsoft.com/office/drawing/2010/main">
      <p:transition spd="slow" advClick="0" advTm="2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1019948" y="1140322"/>
            <a:ext cx="5164721" cy="3970318"/>
            <a:chOff x="457973" y="845047"/>
            <a:chExt cx="5164721" cy="3970318"/>
          </a:xfrm>
        </p:grpSpPr>
        <p:sp>
          <p:nvSpPr>
            <p:cNvPr id="4" name="文本框 3"/>
            <p:cNvSpPr txBox="1"/>
            <p:nvPr/>
          </p:nvSpPr>
          <p:spPr>
            <a:xfrm>
              <a:off x="563812" y="1768377"/>
              <a:ext cx="5058882" cy="30469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600" dirty="0">
                  <a:cs typeface="+mn-ea"/>
                  <a:sym typeface="+mn-lt"/>
                </a:rPr>
                <a:t>“吃春”的习俗。谷雨前后，香椿醇香爽口营养价值高，故有“雨前香椿嫩如丝”之说。人们把春天采摘、食用香椿说成是“吃春”。</a:t>
              </a:r>
              <a:endParaRPr lang="en-US" altLang="zh-CN" sz="1600" dirty="0">
                <a:cs typeface="+mn-ea"/>
                <a:sym typeface="+mn-lt"/>
              </a:endParaRPr>
            </a:p>
            <a:p>
              <a:pPr>
                <a:lnSpc>
                  <a:spcPct val="150000"/>
                </a:lnSpc>
              </a:pPr>
              <a:endParaRPr lang="en-US" altLang="zh-CN" sz="1600" dirty="0">
                <a:cs typeface="+mn-ea"/>
                <a:sym typeface="+mn-lt"/>
              </a:endParaRPr>
            </a:p>
            <a:p>
              <a:pPr>
                <a:lnSpc>
                  <a:spcPct val="150000"/>
                </a:lnSpc>
              </a:pPr>
              <a:r>
                <a:rPr lang="zh-CN" altLang="en-US" sz="1600" dirty="0">
                  <a:cs typeface="+mn-ea"/>
                  <a:sym typeface="+mn-lt"/>
                </a:rPr>
                <a:t>香椿一般分为紫椿芽、绿椿芽，尤以紫椿芽最佳。鲜椿芽中含丰富的蛋白质、胡萝卜素和大量的维生素</a:t>
              </a:r>
              <a:r>
                <a:rPr lang="en-US" altLang="zh-CN" sz="1600" dirty="0">
                  <a:cs typeface="+mn-ea"/>
                  <a:sym typeface="+mn-lt"/>
                </a:rPr>
                <a:t>C</a:t>
              </a:r>
              <a:r>
                <a:rPr lang="zh-CN" altLang="en-US" sz="1600" dirty="0">
                  <a:cs typeface="+mn-ea"/>
                  <a:sym typeface="+mn-lt"/>
                </a:rPr>
                <a:t>，其叶、芽、根、皮和果实均可入药，具有健胃理气，止泻润肤等多种功效。</a:t>
              </a:r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457973" y="845047"/>
              <a:ext cx="1365805" cy="833883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 algn="dist">
                <a:lnSpc>
                  <a:spcPct val="150000"/>
                </a:lnSpc>
              </a:pPr>
              <a:r>
                <a:rPr lang="zh-CN" altLang="en-US" sz="36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吃春</a:t>
              </a:r>
            </a:p>
          </p:txBody>
        </p:sp>
      </p:grpSp>
      <p:pic>
        <p:nvPicPr>
          <p:cNvPr id="6" name="图片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558948" y="1224730"/>
            <a:ext cx="5132354" cy="47248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53613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2000">
        <p:random/>
      </p:transition>
    </mc:Choice>
    <mc:Fallback xmlns="" xmlns:a14="http://schemas.microsoft.com/office/drawing/2010/main">
      <p:transition spd="slow" advClick="0" advTm="2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F8334016-B6D2-41CD-90A7-831A70D46ED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0BE24C53-BA8F-4EE0-AC99-42209AD60E67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2634074">
            <a:off x="2213407" y="1508802"/>
            <a:ext cx="4341680" cy="3422764"/>
          </a:xfrm>
          <a:prstGeom prst="rect">
            <a:avLst/>
          </a:prstGeom>
        </p:spPr>
      </p:pic>
      <p:sp>
        <p:nvSpPr>
          <p:cNvPr id="7" name="文本框 6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EA035AD7-FCF9-4AAC-9CC1-BD8CA3AB78B1}"/>
              </a:ext>
            </a:extLst>
          </p:cNvPr>
          <p:cNvSpPr txBox="1"/>
          <p:nvPr/>
        </p:nvSpPr>
        <p:spPr>
          <a:xfrm>
            <a:off x="8855391" y="2098939"/>
            <a:ext cx="738664" cy="2660121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>
            <a:defPPr>
              <a:defRPr lang="zh-CN"/>
            </a:defPPr>
            <a:lvl1pPr>
              <a:defRPr sz="4400" spc="200">
                <a:solidFill>
                  <a:srgbClr val="FCF9F4"/>
                </a:solidFill>
                <a:latin typeface="汉仪细中圆简" panose="02010609000101010101" pitchFamily="49" charset="-122"/>
                <a:ea typeface="汉仪细中圆简" panose="02010609000101010101" pitchFamily="49" charset="-122"/>
              </a:defRPr>
            </a:lvl1pPr>
          </a:lstStyle>
          <a:p>
            <a:r>
              <a:rPr lang="zh-CN" altLang="en-US" sz="36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谷雨养生</a:t>
            </a:r>
          </a:p>
        </p:txBody>
      </p:sp>
      <p:sp>
        <p:nvSpPr>
          <p:cNvPr id="10" name="矩形 9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39F62115-443A-406B-BEEE-1A4BE9B01CD8}"/>
              </a:ext>
            </a:extLst>
          </p:cNvPr>
          <p:cNvSpPr/>
          <p:nvPr/>
        </p:nvSpPr>
        <p:spPr>
          <a:xfrm rot="5400000">
            <a:off x="8244828" y="2584168"/>
            <a:ext cx="1279453" cy="276999"/>
          </a:xfrm>
          <a:prstGeom prst="rect">
            <a:avLst/>
          </a:prstGeom>
        </p:spPr>
        <p:txBody>
          <a:bodyPr vert="horz" wrap="none">
            <a:spAutoFit/>
          </a:bodyPr>
          <a:lstStyle/>
          <a:p>
            <a:r>
              <a:rPr lang="en-US" altLang="zh-CN" sz="1200" i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BASIC PROFILE</a:t>
            </a:r>
            <a:endParaRPr lang="zh-CN" altLang="en-US" sz="1200" i="1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1" name="矩形 10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A0D17CA6-D416-421B-B642-231A0D261597}"/>
              </a:ext>
            </a:extLst>
          </p:cNvPr>
          <p:cNvSpPr/>
          <p:nvPr/>
        </p:nvSpPr>
        <p:spPr>
          <a:xfrm>
            <a:off x="6778502" y="2098939"/>
            <a:ext cx="1865126" cy="2416154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点击此处添加文本信息。标题数字等都可以通过点击和重新输入进行更改，顶部“开始”面板中可以对字体、字号、颜色、行距等进行修改。建议正文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14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号字，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1.3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倍字间距。</a:t>
            </a:r>
          </a:p>
        </p:txBody>
      </p:sp>
    </p:spTree>
    <p:extLst>
      <p:ext uri="{BB962C8B-B14F-4D97-AF65-F5344CB8AC3E}">
        <p14:creationId xmlns:p14="http://schemas.microsoft.com/office/powerpoint/2010/main" val="34864830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2000">
        <p:random/>
      </p:transition>
    </mc:Choice>
    <mc:Fallback xmlns="" xmlns:a16="http://schemas.microsoft.com/office/drawing/2014/main" xmlns:a14="http://schemas.microsoft.com/office/drawing/2010/main">
      <p:transition spd="slow" advClick="0" advTm="2000">
        <p:random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1553348" y="1892797"/>
            <a:ext cx="4399777" cy="3191900"/>
            <a:chOff x="457973" y="845047"/>
            <a:chExt cx="4399777" cy="3191900"/>
          </a:xfrm>
        </p:grpSpPr>
        <p:sp>
          <p:nvSpPr>
            <p:cNvPr id="4" name="文本框 3"/>
            <p:cNvSpPr txBox="1"/>
            <p:nvPr/>
          </p:nvSpPr>
          <p:spPr>
            <a:xfrm>
              <a:off x="563812" y="1768377"/>
              <a:ext cx="4293938" cy="22685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600" dirty="0">
                  <a:cs typeface="+mn-ea"/>
                  <a:sym typeface="+mn-lt"/>
                </a:rPr>
                <a:t>由于谷雨节气后降雨增多，空气中的湿度逐渐加大。谷雨节气后是神经痛的发病期，如肋间神经痛、坐骨神经痛、三叉神经痛等。同时天气转温，室外活动增加，北方地区的桃花、杏花等开放；杨絮、柳絮四处飞扬，过敏体质的朋友应注意防止花粉症及过敏性鼻炎、过敏性哮喘等。</a:t>
              </a:r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457973" y="845047"/>
              <a:ext cx="3113902" cy="833883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 algn="dist">
                <a:lnSpc>
                  <a:spcPct val="150000"/>
                </a:lnSpc>
              </a:pPr>
              <a:r>
                <a:rPr lang="zh-CN" altLang="en-US" sz="36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谷雨养生</a:t>
              </a:r>
            </a:p>
          </p:txBody>
        </p:sp>
      </p:grpSp>
      <p:pic>
        <p:nvPicPr>
          <p:cNvPr id="6" name="图片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096000" y="1544278"/>
            <a:ext cx="4963007" cy="38546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55823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2000">
        <p:random/>
      </p:transition>
    </mc:Choice>
    <mc:Fallback xmlns="" xmlns:a14="http://schemas.microsoft.com/office/drawing/2010/main">
      <p:transition spd="slow" advClick="0" advTm="2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6096000" y="1789836"/>
            <a:ext cx="4953959" cy="2822568"/>
            <a:chOff x="457973" y="845047"/>
            <a:chExt cx="4953959" cy="2822568"/>
          </a:xfrm>
        </p:grpSpPr>
        <p:sp>
          <p:nvSpPr>
            <p:cNvPr id="6" name="文本框 5"/>
            <p:cNvSpPr txBox="1"/>
            <p:nvPr/>
          </p:nvSpPr>
          <p:spPr>
            <a:xfrm>
              <a:off x="563812" y="1768377"/>
              <a:ext cx="4848120" cy="189923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600" dirty="0">
                  <a:cs typeface="+mn-ea"/>
                  <a:sym typeface="+mn-lt"/>
                </a:rPr>
                <a:t>在饮食上应减少高蛋白质、高热量食物的摄入。  春季，肝木旺盛，脾衰弱，谷雨前后</a:t>
              </a:r>
              <a:r>
                <a:rPr lang="en-US" altLang="zh-CN" sz="1600" dirty="0">
                  <a:cs typeface="+mn-ea"/>
                  <a:sym typeface="+mn-lt"/>
                </a:rPr>
                <a:t>15</a:t>
              </a:r>
              <a:r>
                <a:rPr lang="zh-CN" altLang="en-US" sz="1600" dirty="0">
                  <a:cs typeface="+mn-ea"/>
                  <a:sym typeface="+mn-lt"/>
                </a:rPr>
                <a:t>天及清明的最后</a:t>
              </a:r>
              <a:r>
                <a:rPr lang="en-US" altLang="zh-CN" sz="1600" dirty="0">
                  <a:cs typeface="+mn-ea"/>
                  <a:sym typeface="+mn-lt"/>
                </a:rPr>
                <a:t>3</a:t>
              </a:r>
              <a:r>
                <a:rPr lang="zh-CN" altLang="en-US" sz="1600" dirty="0">
                  <a:cs typeface="+mn-ea"/>
                  <a:sym typeface="+mn-lt"/>
                </a:rPr>
                <a:t>天中，脾处于旺盛时期。脾的旺盛会使胃强健起来，从而使消化功能处于旺盛的状态，消化功能旺盛有利于营养的吸收，因此这时正是补身的大好时机。</a:t>
              </a:r>
            </a:p>
          </p:txBody>
        </p:sp>
        <p:sp>
          <p:nvSpPr>
            <p:cNvPr id="7" name="文本框 6"/>
            <p:cNvSpPr txBox="1"/>
            <p:nvPr/>
          </p:nvSpPr>
          <p:spPr>
            <a:xfrm>
              <a:off x="457973" y="845047"/>
              <a:ext cx="2247267" cy="833883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 algn="dist">
                <a:lnSpc>
                  <a:spcPct val="150000"/>
                </a:lnSpc>
              </a:pPr>
              <a:r>
                <a:rPr lang="zh-CN" altLang="en-US" sz="36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谷雨养生</a:t>
              </a:r>
            </a:p>
          </p:txBody>
        </p:sp>
      </p:grpSp>
      <p:pic>
        <p:nvPicPr>
          <p:cNvPr id="9" name="图片 8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56484" y="999787"/>
            <a:ext cx="5003800" cy="5003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51134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2000">
        <p:random/>
      </p:transition>
    </mc:Choice>
    <mc:Fallback xmlns="" xmlns:a14="http://schemas.microsoft.com/office/drawing/2010/main">
      <p:transition spd="slow" advClick="0" advTm="2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图片 23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1034569B-E596-4B0C-A83B-8854FDAB319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7E5589FB-FAAA-49E0-B42D-7CC0BE98CB9F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476009">
            <a:off x="1297647" y="2951711"/>
            <a:ext cx="2474948" cy="2525703"/>
          </a:xfrm>
          <a:prstGeom prst="rect">
            <a:avLst/>
          </a:prstGeom>
        </p:spPr>
      </p:pic>
      <p:grpSp>
        <p:nvGrpSpPr>
          <p:cNvPr id="22" name="组合 21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34024C45-6178-4221-9CC6-9506EB5826BB}"/>
              </a:ext>
            </a:extLst>
          </p:cNvPr>
          <p:cNvGrpSpPr/>
          <p:nvPr/>
        </p:nvGrpSpPr>
        <p:grpSpPr>
          <a:xfrm>
            <a:off x="2999114" y="884010"/>
            <a:ext cx="4863775" cy="1306513"/>
            <a:chOff x="-106768" y="2810039"/>
            <a:chExt cx="4863775" cy="1306513"/>
          </a:xfrm>
        </p:grpSpPr>
        <p:pic>
          <p:nvPicPr>
            <p:cNvPr id="31" name="图片 30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CEF52A17-1AA2-44FB-BA2E-E3600CDCA3C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brightnessContrast bright="-20000" contrast="-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-106768" y="3002145"/>
              <a:ext cx="1051437" cy="941708"/>
            </a:xfrm>
            <a:prstGeom prst="rect">
              <a:avLst/>
            </a:prstGeom>
          </p:spPr>
        </p:pic>
        <p:sp>
          <p:nvSpPr>
            <p:cNvPr id="32" name="文本框 31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8DA9D43A-D989-4AE6-B830-142E97FC0656}"/>
                </a:ext>
              </a:extLst>
            </p:cNvPr>
            <p:cNvSpPr txBox="1"/>
            <p:nvPr/>
          </p:nvSpPr>
          <p:spPr>
            <a:xfrm>
              <a:off x="904089" y="2810039"/>
              <a:ext cx="2543961" cy="998671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 algn="dist">
                <a:lnSpc>
                  <a:spcPct val="150000"/>
                </a:lnSpc>
              </a:pPr>
              <a:r>
                <a:rPr lang="zh-CN" altLang="en-US" sz="4400" dirty="0">
                  <a:solidFill>
                    <a:srgbClr val="284633"/>
                  </a:solidFill>
                  <a:cs typeface="+mn-ea"/>
                  <a:sym typeface="+mn-lt"/>
                </a:rPr>
                <a:t>谷雨简介</a:t>
              </a:r>
            </a:p>
          </p:txBody>
        </p:sp>
        <p:sp>
          <p:nvSpPr>
            <p:cNvPr id="33" name="文本框 32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4F9CD0A9-55DC-49E4-A198-ECC3787F26E1}"/>
                </a:ext>
              </a:extLst>
            </p:cNvPr>
            <p:cNvSpPr txBox="1"/>
            <p:nvPr/>
          </p:nvSpPr>
          <p:spPr>
            <a:xfrm>
              <a:off x="940087" y="3694642"/>
              <a:ext cx="3816920" cy="421910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600" spc="3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春分雨脚落声微，柳岸斜风带客归</a:t>
              </a:r>
            </a:p>
          </p:txBody>
        </p:sp>
        <p:sp>
          <p:nvSpPr>
            <p:cNvPr id="34" name="文本框 33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3EB1492D-FDAF-419E-8A83-355F454D4DC0}"/>
                </a:ext>
              </a:extLst>
            </p:cNvPr>
            <p:cNvSpPr txBox="1"/>
            <p:nvPr/>
          </p:nvSpPr>
          <p:spPr>
            <a:xfrm>
              <a:off x="33236" y="2906098"/>
              <a:ext cx="814485" cy="998671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 algn="dist">
                <a:lnSpc>
                  <a:spcPct val="150000"/>
                </a:lnSpc>
              </a:pPr>
              <a:r>
                <a:rPr lang="en-US" altLang="zh-CN" sz="4400" b="1" dirty="0">
                  <a:solidFill>
                    <a:srgbClr val="284633"/>
                  </a:solidFill>
                  <a:cs typeface="+mn-ea"/>
                  <a:sym typeface="+mn-lt"/>
                </a:rPr>
                <a:t>1</a:t>
              </a:r>
              <a:endParaRPr lang="zh-CN" altLang="en-US" sz="4400" b="1" dirty="0">
                <a:solidFill>
                  <a:srgbClr val="284633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5" name="组合 24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B25B9577-8126-4845-9F3F-72504C5EF291}"/>
              </a:ext>
            </a:extLst>
          </p:cNvPr>
          <p:cNvGrpSpPr/>
          <p:nvPr/>
        </p:nvGrpSpPr>
        <p:grpSpPr>
          <a:xfrm>
            <a:off x="3984982" y="2156505"/>
            <a:ext cx="4863775" cy="1306513"/>
            <a:chOff x="-106768" y="2810039"/>
            <a:chExt cx="4863775" cy="1306513"/>
          </a:xfrm>
        </p:grpSpPr>
        <p:pic>
          <p:nvPicPr>
            <p:cNvPr id="26" name="图片 25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3367B4E6-3574-4ACF-A16A-BA52F905D4D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brightnessContrast bright="-20000" contrast="-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-106768" y="3002145"/>
              <a:ext cx="1051437" cy="941708"/>
            </a:xfrm>
            <a:prstGeom prst="rect">
              <a:avLst/>
            </a:prstGeom>
          </p:spPr>
        </p:pic>
        <p:sp>
          <p:nvSpPr>
            <p:cNvPr id="27" name="文本框 26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B2D46EB6-9DE6-4D7B-B29D-A1208AE91113}"/>
                </a:ext>
              </a:extLst>
            </p:cNvPr>
            <p:cNvSpPr txBox="1"/>
            <p:nvPr/>
          </p:nvSpPr>
          <p:spPr>
            <a:xfrm>
              <a:off x="904089" y="2810039"/>
              <a:ext cx="2543961" cy="998671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 algn="dist">
                <a:lnSpc>
                  <a:spcPct val="150000"/>
                </a:lnSpc>
              </a:pPr>
              <a:r>
                <a:rPr lang="zh-CN" altLang="en-US" sz="4400" dirty="0">
                  <a:solidFill>
                    <a:srgbClr val="284633"/>
                  </a:solidFill>
                  <a:cs typeface="+mn-ea"/>
                  <a:sym typeface="+mn-lt"/>
                </a:rPr>
                <a:t>谷雨习俗</a:t>
              </a:r>
            </a:p>
          </p:txBody>
        </p:sp>
        <p:sp>
          <p:nvSpPr>
            <p:cNvPr id="28" name="文本框 27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84923338-273D-44B6-AF7E-64727CD9D5C8}"/>
                </a:ext>
              </a:extLst>
            </p:cNvPr>
            <p:cNvSpPr txBox="1"/>
            <p:nvPr/>
          </p:nvSpPr>
          <p:spPr>
            <a:xfrm>
              <a:off x="940087" y="3694642"/>
              <a:ext cx="3816920" cy="421910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600" spc="3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春分雨脚落声微，柳岸斜风带客归</a:t>
              </a:r>
            </a:p>
          </p:txBody>
        </p:sp>
        <p:sp>
          <p:nvSpPr>
            <p:cNvPr id="29" name="文本框 28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8FB27945-7595-4C74-A87D-9918E70384CB}"/>
                </a:ext>
              </a:extLst>
            </p:cNvPr>
            <p:cNvSpPr txBox="1"/>
            <p:nvPr/>
          </p:nvSpPr>
          <p:spPr>
            <a:xfrm>
              <a:off x="33236" y="2906098"/>
              <a:ext cx="814485" cy="998671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 algn="dist">
                <a:lnSpc>
                  <a:spcPct val="150000"/>
                </a:lnSpc>
              </a:pPr>
              <a:r>
                <a:rPr lang="en-US" altLang="zh-CN" sz="4400" b="1" dirty="0">
                  <a:solidFill>
                    <a:srgbClr val="284633"/>
                  </a:solidFill>
                  <a:cs typeface="+mn-ea"/>
                  <a:sym typeface="+mn-lt"/>
                </a:rPr>
                <a:t>2</a:t>
              </a:r>
              <a:endParaRPr lang="zh-CN" altLang="en-US" sz="4400" b="1" dirty="0">
                <a:solidFill>
                  <a:srgbClr val="284633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0" name="组合 29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94D4DBE0-CB64-4EFE-9403-AC84DC97AB45}"/>
              </a:ext>
            </a:extLst>
          </p:cNvPr>
          <p:cNvGrpSpPr/>
          <p:nvPr/>
        </p:nvGrpSpPr>
        <p:grpSpPr>
          <a:xfrm>
            <a:off x="4970850" y="3429000"/>
            <a:ext cx="4863775" cy="1306513"/>
            <a:chOff x="-106768" y="2810039"/>
            <a:chExt cx="4863775" cy="1306513"/>
          </a:xfrm>
        </p:grpSpPr>
        <p:pic>
          <p:nvPicPr>
            <p:cNvPr id="50" name="图片 49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AFD61182-E499-4E3D-9CC6-2AC4DC773A9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brightnessContrast bright="-20000" contrast="-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-106768" y="3002145"/>
              <a:ext cx="1051437" cy="941708"/>
            </a:xfrm>
            <a:prstGeom prst="rect">
              <a:avLst/>
            </a:prstGeom>
          </p:spPr>
        </p:pic>
        <p:sp>
          <p:nvSpPr>
            <p:cNvPr id="51" name="文本框 50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69EEC191-01B3-4552-BEA6-0AD4668FCC13}"/>
                </a:ext>
              </a:extLst>
            </p:cNvPr>
            <p:cNvSpPr txBox="1"/>
            <p:nvPr/>
          </p:nvSpPr>
          <p:spPr>
            <a:xfrm>
              <a:off x="904089" y="2810039"/>
              <a:ext cx="2543961" cy="998671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 algn="dist">
                <a:lnSpc>
                  <a:spcPct val="150000"/>
                </a:lnSpc>
              </a:pPr>
              <a:r>
                <a:rPr lang="zh-CN" altLang="en-US" sz="4400" dirty="0">
                  <a:solidFill>
                    <a:srgbClr val="284633"/>
                  </a:solidFill>
                  <a:cs typeface="+mn-ea"/>
                  <a:sym typeface="+mn-lt"/>
                </a:rPr>
                <a:t>谷雨食物</a:t>
              </a:r>
            </a:p>
          </p:txBody>
        </p:sp>
        <p:sp>
          <p:nvSpPr>
            <p:cNvPr id="52" name="文本框 51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DBEAE985-F61D-4FB0-9D1C-163B1CE286FB}"/>
                </a:ext>
              </a:extLst>
            </p:cNvPr>
            <p:cNvSpPr txBox="1"/>
            <p:nvPr/>
          </p:nvSpPr>
          <p:spPr>
            <a:xfrm>
              <a:off x="940087" y="3694642"/>
              <a:ext cx="3816920" cy="421910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600" spc="3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春分雨脚落声微，柳岸斜风带客归</a:t>
              </a:r>
            </a:p>
          </p:txBody>
        </p:sp>
        <p:sp>
          <p:nvSpPr>
            <p:cNvPr id="53" name="文本框 52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40E7240D-4747-4C50-8DE7-9A89C284E83E}"/>
                </a:ext>
              </a:extLst>
            </p:cNvPr>
            <p:cNvSpPr txBox="1"/>
            <p:nvPr/>
          </p:nvSpPr>
          <p:spPr>
            <a:xfrm>
              <a:off x="33236" y="2906098"/>
              <a:ext cx="814485" cy="998671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 algn="dist">
                <a:lnSpc>
                  <a:spcPct val="150000"/>
                </a:lnSpc>
              </a:pPr>
              <a:r>
                <a:rPr lang="en-US" altLang="zh-CN" sz="4400" b="1" dirty="0">
                  <a:solidFill>
                    <a:srgbClr val="284633"/>
                  </a:solidFill>
                  <a:cs typeface="+mn-ea"/>
                  <a:sym typeface="+mn-lt"/>
                </a:rPr>
                <a:t>3</a:t>
              </a:r>
              <a:endParaRPr lang="zh-CN" altLang="en-US" sz="4400" b="1" dirty="0">
                <a:solidFill>
                  <a:srgbClr val="284633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54" name="组合 53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4CE913DB-86E6-4275-BF93-579F507068F2}"/>
              </a:ext>
            </a:extLst>
          </p:cNvPr>
          <p:cNvGrpSpPr/>
          <p:nvPr/>
        </p:nvGrpSpPr>
        <p:grpSpPr>
          <a:xfrm>
            <a:off x="5956719" y="4701494"/>
            <a:ext cx="4863775" cy="1306513"/>
            <a:chOff x="-106768" y="2810039"/>
            <a:chExt cx="4863775" cy="1306513"/>
          </a:xfrm>
        </p:grpSpPr>
        <p:pic>
          <p:nvPicPr>
            <p:cNvPr id="55" name="图片 54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229AE951-12E9-4AAF-BABC-44B9E4B74C8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brightnessContrast bright="-20000" contrast="-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-106768" y="3002145"/>
              <a:ext cx="1051437" cy="941708"/>
            </a:xfrm>
            <a:prstGeom prst="rect">
              <a:avLst/>
            </a:prstGeom>
          </p:spPr>
        </p:pic>
        <p:sp>
          <p:nvSpPr>
            <p:cNvPr id="56" name="文本框 55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B7673573-4522-4CBF-AABF-D5CFAC4F78AA}"/>
                </a:ext>
              </a:extLst>
            </p:cNvPr>
            <p:cNvSpPr txBox="1"/>
            <p:nvPr/>
          </p:nvSpPr>
          <p:spPr>
            <a:xfrm>
              <a:off x="904089" y="2810039"/>
              <a:ext cx="2543961" cy="998671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 algn="dist">
                <a:lnSpc>
                  <a:spcPct val="150000"/>
                </a:lnSpc>
              </a:pPr>
              <a:r>
                <a:rPr lang="zh-CN" altLang="en-US" sz="4400" dirty="0">
                  <a:solidFill>
                    <a:srgbClr val="284633"/>
                  </a:solidFill>
                  <a:cs typeface="+mn-ea"/>
                  <a:sym typeface="+mn-lt"/>
                </a:rPr>
                <a:t>谷雨养生</a:t>
              </a:r>
            </a:p>
          </p:txBody>
        </p:sp>
        <p:sp>
          <p:nvSpPr>
            <p:cNvPr id="57" name="文本框 56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33DF0667-0C03-43CF-9A56-796CC18D9FAD}"/>
                </a:ext>
              </a:extLst>
            </p:cNvPr>
            <p:cNvSpPr txBox="1"/>
            <p:nvPr/>
          </p:nvSpPr>
          <p:spPr>
            <a:xfrm>
              <a:off x="940087" y="3694642"/>
              <a:ext cx="3816920" cy="421910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600" spc="3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春分雨脚落声微，柳岸斜风带客归</a:t>
              </a:r>
            </a:p>
          </p:txBody>
        </p:sp>
        <p:sp>
          <p:nvSpPr>
            <p:cNvPr id="58" name="文本框 57">
              <a:extLst>
                <a:ext uri="{FF2B5EF4-FFF2-40B4-BE49-F238E27FC236}">
  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DBDF3F95-F4A4-4C4C-8C9E-4FC147D8DC26}"/>
                </a:ext>
              </a:extLst>
            </p:cNvPr>
            <p:cNvSpPr txBox="1"/>
            <p:nvPr/>
          </p:nvSpPr>
          <p:spPr>
            <a:xfrm>
              <a:off x="33236" y="2906098"/>
              <a:ext cx="814485" cy="998671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 algn="dist">
                <a:lnSpc>
                  <a:spcPct val="150000"/>
                </a:lnSpc>
              </a:pPr>
              <a:r>
                <a:rPr lang="en-US" altLang="zh-CN" sz="4400" b="1" dirty="0">
                  <a:solidFill>
                    <a:srgbClr val="284633"/>
                  </a:solidFill>
                  <a:cs typeface="+mn-ea"/>
                  <a:sym typeface="+mn-lt"/>
                </a:rPr>
                <a:t>4</a:t>
              </a:r>
              <a:endParaRPr lang="zh-CN" altLang="en-US" sz="4400" b="1" dirty="0">
                <a:solidFill>
                  <a:srgbClr val="284633"/>
                </a:solidFill>
                <a:cs typeface="+mn-ea"/>
                <a:sym typeface="+mn-lt"/>
              </a:endParaRPr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4385569" y="355107"/>
            <a:ext cx="1349406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700" dirty="0">
                <a:solidFill>
                  <a:srgbClr val="F4FBF6"/>
                </a:solidFill>
              </a:rPr>
              <a:t>https://www.ypppt.com/</a:t>
            </a:r>
            <a:endParaRPr lang="zh-CN" altLang="en-US" sz="700" dirty="0">
              <a:solidFill>
                <a:srgbClr val="F4FBF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28014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2000">
        <p:random/>
      </p:transition>
    </mc:Choice>
    <mc:Fallback xmlns="" xmlns:a16="http://schemas.microsoft.com/office/drawing/2014/main" xmlns:a14="http://schemas.microsoft.com/office/drawing/2010/main">
      <p:transition spd="slow" advClick="0" advTm="2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6558672" y="2063318"/>
            <a:ext cx="4703513" cy="2782659"/>
            <a:chOff x="563811" y="924710"/>
            <a:chExt cx="4703513" cy="2782659"/>
          </a:xfrm>
        </p:grpSpPr>
        <p:sp>
          <p:nvSpPr>
            <p:cNvPr id="4" name="文本框 3"/>
            <p:cNvSpPr txBox="1"/>
            <p:nvPr/>
          </p:nvSpPr>
          <p:spPr>
            <a:xfrm>
              <a:off x="563811" y="1768377"/>
              <a:ext cx="4703513" cy="19389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600" dirty="0">
                  <a:cs typeface="+mn-ea"/>
                  <a:sym typeface="+mn-lt"/>
                </a:rPr>
                <a:t>由于谷雨节气后降雨增多，空气中的湿度逐渐加大，针对其气候特点进行调养，适宜的膳食有：参蒸鳝段、菊花鳝鱼等，具有祛风湿、舒筋骨、温补气血的功效；草菇豆腐羹、生地鸭蛋汤具有滋阴养胃、降压降脂、抗菌消炎、清热解毒、养血润燥的功效。</a:t>
              </a:r>
              <a:endParaRPr lang="en-US" altLang="zh-CN" sz="1600" dirty="0">
                <a:cs typeface="+mn-ea"/>
                <a:sym typeface="+mn-lt"/>
              </a:endParaRPr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563811" y="924710"/>
              <a:ext cx="2665015" cy="833883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 algn="dist">
                <a:lnSpc>
                  <a:spcPct val="150000"/>
                </a:lnSpc>
              </a:pPr>
              <a:r>
                <a:rPr lang="zh-CN" altLang="en-US" sz="36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谷雨养生</a:t>
              </a:r>
            </a:p>
          </p:txBody>
        </p:sp>
      </p:grpSp>
      <p:pic>
        <p:nvPicPr>
          <p:cNvPr id="7" name="图片 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29815" y="1018578"/>
            <a:ext cx="5271390" cy="4820843"/>
          </a:xfrm>
          <a:prstGeom prst="rect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38011764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2000">
        <p:random/>
      </p:transition>
    </mc:Choice>
    <mc:Fallback xmlns="" xmlns:a14="http://schemas.microsoft.com/office/drawing/2010/main">
      <p:transition spd="slow" advClick="0" advTm="2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34E9E081-84BF-4506-9DD2-C08437ECBBD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699" y="0"/>
            <a:ext cx="12184602" cy="6858000"/>
          </a:xfrm>
          <a:prstGeom prst="rect">
            <a:avLst/>
          </a:prstGeom>
        </p:spPr>
      </p:pic>
      <p:pic>
        <p:nvPicPr>
          <p:cNvPr id="11" name="图片 10" descr="图片包含 鲜花, 花瓶, 餐桌, 植物&#10;&#10;描述已自动生成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AD4FF549-97A7-4A57-8D49-FADBD58D3B17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92470" y="1859827"/>
            <a:ext cx="792480" cy="792480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2B63525B-2B94-4C93-BB92-C443359D80D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25438" y="485545"/>
            <a:ext cx="11766562" cy="5886910"/>
          </a:xfrm>
          <a:prstGeom prst="rect">
            <a:avLst/>
          </a:prstGeom>
        </p:spPr>
      </p:pic>
      <p:pic>
        <p:nvPicPr>
          <p:cNvPr id="3" name="图片 2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7D5C2BB5-4A7C-4EB6-8DFF-5BBC4C53B681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02086" y="485545"/>
            <a:ext cx="3613265" cy="56457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7070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2000">
        <p:random/>
      </p:transition>
    </mc:Choice>
    <mc:Fallback xmlns="" xmlns:a16="http://schemas.microsoft.com/office/drawing/2014/main" xmlns:a14="http://schemas.microsoft.com/office/drawing/2010/main">
      <p:transition spd="slow" advClick="0" advTm="2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045620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F8334016-B6D2-41CD-90A7-831A70D46ED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文本框 2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C6E55520-3515-46C7-869D-C2020EC3E539}"/>
              </a:ext>
            </a:extLst>
          </p:cNvPr>
          <p:cNvSpPr txBox="1"/>
          <p:nvPr/>
        </p:nvSpPr>
        <p:spPr>
          <a:xfrm>
            <a:off x="8987166" y="1890125"/>
            <a:ext cx="738664" cy="2660121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>
            <a:defPPr>
              <a:defRPr lang="zh-CN"/>
            </a:defPPr>
            <a:lvl1pPr>
              <a:defRPr sz="4400" spc="200">
                <a:solidFill>
                  <a:srgbClr val="FCF9F4"/>
                </a:solidFill>
                <a:latin typeface="汉仪细中圆简" panose="02010609000101010101" pitchFamily="49" charset="-122"/>
                <a:ea typeface="汉仪细中圆简" panose="02010609000101010101" pitchFamily="49" charset="-122"/>
              </a:defRPr>
            </a:lvl1pPr>
          </a:lstStyle>
          <a:p>
            <a:r>
              <a:rPr lang="zh-CN" altLang="en-US" sz="36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谷雨简介</a:t>
            </a:r>
          </a:p>
        </p:txBody>
      </p:sp>
      <p:sp>
        <p:nvSpPr>
          <p:cNvPr id="4" name="矩形 3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AB8F4F83-F94B-447E-A551-1FE6803FCFE5}"/>
              </a:ext>
            </a:extLst>
          </p:cNvPr>
          <p:cNvSpPr/>
          <p:nvPr/>
        </p:nvSpPr>
        <p:spPr>
          <a:xfrm rot="5400000">
            <a:off x="8376603" y="2375354"/>
            <a:ext cx="1279453" cy="276999"/>
          </a:xfrm>
          <a:prstGeom prst="rect">
            <a:avLst/>
          </a:prstGeom>
        </p:spPr>
        <p:txBody>
          <a:bodyPr vert="horz" wrap="none">
            <a:spAutoFit/>
          </a:bodyPr>
          <a:lstStyle/>
          <a:p>
            <a:r>
              <a:rPr lang="en-US" altLang="zh-CN" sz="1200" i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BASIC PROFILE</a:t>
            </a:r>
            <a:endParaRPr lang="zh-CN" altLang="en-US" sz="1200" i="1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5" name="矩形 4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3120F944-4917-4AD2-A554-963CC6A334CF}"/>
              </a:ext>
            </a:extLst>
          </p:cNvPr>
          <p:cNvSpPr/>
          <p:nvPr/>
        </p:nvSpPr>
        <p:spPr>
          <a:xfrm>
            <a:off x="6910277" y="1890125"/>
            <a:ext cx="1865126" cy="2416154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点击此处添加文本信息。标题数字等都可以通过点击和重新输入进行更改，顶部“开始”面板中可以对字体、字号、颜色、行距等进行修改。建议正文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14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号字，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1.3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倍字间距。</a:t>
            </a:r>
          </a:p>
        </p:txBody>
      </p:sp>
      <p:pic>
        <p:nvPicPr>
          <p:cNvPr id="9" name="图片 8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0BE24C53-BA8F-4EE0-AC99-42209AD60E67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2634074">
            <a:off x="2213407" y="1508802"/>
            <a:ext cx="4341680" cy="34227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90325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2000">
        <p:random/>
      </p:transition>
    </mc:Choice>
    <mc:Fallback xmlns="" xmlns:a16="http://schemas.microsoft.com/office/drawing/2014/main" xmlns:a14="http://schemas.microsoft.com/office/drawing/2010/main">
      <p:transition spd="slow" advClick="0" advTm="2000">
        <p:random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6530693" y="1591995"/>
            <a:ext cx="4399777" cy="2862322"/>
            <a:chOff x="457973" y="845047"/>
            <a:chExt cx="4399777" cy="2862322"/>
          </a:xfrm>
        </p:grpSpPr>
        <p:sp>
          <p:nvSpPr>
            <p:cNvPr id="5" name="文本框 4"/>
            <p:cNvSpPr txBox="1"/>
            <p:nvPr/>
          </p:nvSpPr>
          <p:spPr>
            <a:xfrm>
              <a:off x="563812" y="1768377"/>
              <a:ext cx="4293938" cy="19389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600" dirty="0">
                  <a:cs typeface="+mn-ea"/>
                  <a:sym typeface="+mn-lt"/>
                </a:rPr>
                <a:t>谷雨的天气最主要的特点多雨，有利于谷物生长。“时雨乃降，五谷百果乃登”。雨生百谷，反映了“谷雨”的农业气候意义。谷雨节气，古时人们有“走谷雨”、“祭海”、“品谷雨茶”、“赏牡丹花”等习俗。</a:t>
              </a:r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457973" y="845047"/>
              <a:ext cx="2247267" cy="833883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 algn="dist">
                <a:lnSpc>
                  <a:spcPct val="150000"/>
                </a:lnSpc>
              </a:pPr>
              <a:r>
                <a:rPr lang="zh-CN" altLang="en-US" sz="36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谷雨简介</a:t>
              </a:r>
            </a:p>
          </p:txBody>
        </p:sp>
      </p:grpSp>
      <p:pic>
        <p:nvPicPr>
          <p:cNvPr id="7" name="图片 6"/>
          <p:cNvPicPr>
            <a:picLocks noChangeAspect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aturation sat="66000"/>
                    </a14:imgEffect>
                    <a14:imgEffect>
                      <a14:brightnessContrast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52920" y="980059"/>
            <a:ext cx="6530693" cy="48978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84211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2000">
        <p:random/>
      </p:transition>
    </mc:Choice>
    <mc:Fallback xmlns="" xmlns:a14="http://schemas.microsoft.com/office/drawing/2010/main">
      <p:transition spd="slow" advClick="0" advTm="2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1645882" y="1928638"/>
            <a:ext cx="4923651" cy="2492990"/>
            <a:chOff x="457973" y="845047"/>
            <a:chExt cx="4923651" cy="2492990"/>
          </a:xfrm>
        </p:grpSpPr>
        <p:sp>
          <p:nvSpPr>
            <p:cNvPr id="4" name="文本框 3"/>
            <p:cNvSpPr txBox="1"/>
            <p:nvPr/>
          </p:nvSpPr>
          <p:spPr>
            <a:xfrm>
              <a:off x="563811" y="1768377"/>
              <a:ext cx="4817813" cy="15696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600" dirty="0">
                  <a:cs typeface="+mn-ea"/>
                  <a:sym typeface="+mn-lt"/>
                </a:rPr>
                <a:t>谷雨，是“雨生百谷”的意思，此时降水明显增加，田中的秧苗初插、作物新种，最需要雨水的滋润。降雨量充足而及时，谷类作物能茁壮成长。它是古代农耕文化对于节令的反映。</a:t>
              </a:r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457973" y="845047"/>
              <a:ext cx="2247267" cy="833883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 algn="dist">
                <a:lnSpc>
                  <a:spcPct val="150000"/>
                </a:lnSpc>
              </a:pPr>
              <a:r>
                <a:rPr lang="zh-CN" altLang="en-US" sz="36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谷雨简介</a:t>
              </a:r>
            </a:p>
          </p:txBody>
        </p:sp>
      </p:grpSp>
      <p:pic>
        <p:nvPicPr>
          <p:cNvPr id="6" name="图片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736987" y="1310326"/>
            <a:ext cx="4365581" cy="4622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76300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2000">
        <p:random/>
      </p:transition>
    </mc:Choice>
    <mc:Fallback xmlns="" xmlns:a14="http://schemas.microsoft.com/office/drawing/2010/main">
      <p:transition spd="slow" advClick="0" advTm="2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5655163" y="1537433"/>
            <a:ext cx="5382757" cy="3231654"/>
            <a:chOff x="457973" y="845047"/>
            <a:chExt cx="5382757" cy="3231654"/>
          </a:xfrm>
        </p:grpSpPr>
        <p:sp>
          <p:nvSpPr>
            <p:cNvPr id="7" name="文本框 6"/>
            <p:cNvSpPr txBox="1"/>
            <p:nvPr/>
          </p:nvSpPr>
          <p:spPr>
            <a:xfrm>
              <a:off x="563811" y="1768377"/>
              <a:ext cx="5276919" cy="23083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600" dirty="0">
                  <a:cs typeface="+mn-ea"/>
                  <a:sym typeface="+mn-lt"/>
                </a:rPr>
                <a:t>谷雨的天气最主要的特点多雨，有利于谷物生长。谷雨时节，南方地区“杨花落尽子规啼”，柳絮飞落，杜鹃夜啼，牡丹吐蕊，樱桃红熟，自然景物告示人们：时至暮春了。低海拔河谷地带也已进入夏季。谷雨是春季的最后一个节气，这时田中的秧苗初插、作物新种，最需要雨水的滋润，所以说“春雨贵如油”。</a:t>
              </a:r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457973" y="845047"/>
              <a:ext cx="2247267" cy="833883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 algn="dist">
                <a:lnSpc>
                  <a:spcPct val="150000"/>
                </a:lnSpc>
              </a:pPr>
              <a:r>
                <a:rPr lang="zh-CN" altLang="en-US" sz="36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谷雨简介</a:t>
              </a:r>
            </a:p>
          </p:txBody>
        </p:sp>
      </p:grpSp>
      <p:pic>
        <p:nvPicPr>
          <p:cNvPr id="10" name="图片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3931" y="1230902"/>
            <a:ext cx="5152096" cy="47680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88192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2000">
        <p:random/>
      </p:transition>
    </mc:Choice>
    <mc:Fallback xmlns="" xmlns:a14="http://schemas.microsoft.com/office/drawing/2010/main">
      <p:transition spd="slow" advClick="0" advTm="2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1575885" y="1840421"/>
            <a:ext cx="5009376" cy="2862322"/>
            <a:chOff x="457974" y="845047"/>
            <a:chExt cx="5009376" cy="2862322"/>
          </a:xfrm>
        </p:grpSpPr>
        <p:sp>
          <p:nvSpPr>
            <p:cNvPr id="4" name="文本框 3"/>
            <p:cNvSpPr txBox="1"/>
            <p:nvPr/>
          </p:nvSpPr>
          <p:spPr>
            <a:xfrm>
              <a:off x="563811" y="1768377"/>
              <a:ext cx="4903539" cy="19389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600" dirty="0">
                  <a:cs typeface="+mn-ea"/>
                  <a:sym typeface="+mn-lt"/>
                </a:rPr>
                <a:t>谷雨节气后降雨增多，空气中的湿度逐渐加大。雨生百谷。雨量充足而及时，谷类作物能茁壮成长。这时，南方的气温升高较快，一般</a:t>
              </a:r>
              <a:r>
                <a:rPr lang="en-US" altLang="zh-CN" sz="1600" dirty="0">
                  <a:cs typeface="+mn-ea"/>
                  <a:sym typeface="+mn-lt"/>
                </a:rPr>
                <a:t>4</a:t>
              </a:r>
              <a:r>
                <a:rPr lang="zh-CN" altLang="en-US" sz="1600" dirty="0">
                  <a:cs typeface="+mn-ea"/>
                  <a:sym typeface="+mn-lt"/>
                </a:rPr>
                <a:t>月下旬平均气温，除了华南北部和西部部分地区外，已达</a:t>
              </a:r>
              <a:r>
                <a:rPr lang="en-US" altLang="zh-CN" sz="1600" dirty="0">
                  <a:cs typeface="+mn-ea"/>
                  <a:sym typeface="+mn-lt"/>
                </a:rPr>
                <a:t>20℃~22℃</a:t>
              </a:r>
              <a:r>
                <a:rPr lang="zh-CN" altLang="en-US" sz="1600" dirty="0">
                  <a:cs typeface="+mn-ea"/>
                  <a:sym typeface="+mn-lt"/>
                </a:rPr>
                <a:t>，比中旬增高</a:t>
              </a:r>
              <a:r>
                <a:rPr lang="en-US" altLang="zh-CN" sz="1600" dirty="0">
                  <a:cs typeface="+mn-ea"/>
                  <a:sym typeface="+mn-lt"/>
                </a:rPr>
                <a:t>2℃</a:t>
              </a:r>
              <a:r>
                <a:rPr lang="zh-CN" altLang="en-US" sz="1600" dirty="0">
                  <a:cs typeface="+mn-ea"/>
                  <a:sym typeface="+mn-lt"/>
                </a:rPr>
                <a:t>以上。</a:t>
              </a:r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457974" y="845047"/>
              <a:ext cx="2143674" cy="833883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 algn="dist">
                <a:lnSpc>
                  <a:spcPct val="150000"/>
                </a:lnSpc>
              </a:pPr>
              <a:r>
                <a:rPr lang="zh-CN" altLang="en-US" sz="36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谷雨简介</a:t>
              </a:r>
            </a:p>
          </p:txBody>
        </p:sp>
      </p:grpSp>
      <p:pic>
        <p:nvPicPr>
          <p:cNvPr id="6" name="图片 5"/>
          <p:cNvPicPr>
            <a:picLocks noChangeAspect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882184" y="0"/>
            <a:ext cx="5909539" cy="59095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74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2000">
        <p:random/>
      </p:transition>
    </mc:Choice>
    <mc:Fallback xmlns="" xmlns:a14="http://schemas.microsoft.com/office/drawing/2010/main">
      <p:transition spd="slow" advClick="0" advTm="2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F8334016-B6D2-41CD-90A7-831A70D46ED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0BE24C53-BA8F-4EE0-AC99-42209AD60E67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2634074">
            <a:off x="2213407" y="1508802"/>
            <a:ext cx="4341680" cy="3422764"/>
          </a:xfrm>
          <a:prstGeom prst="rect">
            <a:avLst/>
          </a:prstGeom>
        </p:spPr>
      </p:pic>
      <p:sp>
        <p:nvSpPr>
          <p:cNvPr id="7" name="文本框 6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EA035AD7-FCF9-4AAC-9CC1-BD8CA3AB78B1}"/>
              </a:ext>
            </a:extLst>
          </p:cNvPr>
          <p:cNvSpPr txBox="1"/>
          <p:nvPr/>
        </p:nvSpPr>
        <p:spPr>
          <a:xfrm>
            <a:off x="8855391" y="2098939"/>
            <a:ext cx="738664" cy="2660121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>
            <a:defPPr>
              <a:defRPr lang="zh-CN"/>
            </a:defPPr>
            <a:lvl1pPr>
              <a:defRPr sz="4400" spc="200">
                <a:solidFill>
                  <a:srgbClr val="FCF9F4"/>
                </a:solidFill>
                <a:latin typeface="汉仪细中圆简" panose="02010609000101010101" pitchFamily="49" charset="-122"/>
                <a:ea typeface="汉仪细中圆简" panose="02010609000101010101" pitchFamily="49" charset="-122"/>
              </a:defRPr>
            </a:lvl1pPr>
          </a:lstStyle>
          <a:p>
            <a:r>
              <a:rPr lang="zh-CN" altLang="en-US" sz="36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谷雨习俗</a:t>
            </a:r>
          </a:p>
        </p:txBody>
      </p:sp>
      <p:sp>
        <p:nvSpPr>
          <p:cNvPr id="10" name="矩形 9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39F62115-443A-406B-BEEE-1A4BE9B01CD8}"/>
              </a:ext>
            </a:extLst>
          </p:cNvPr>
          <p:cNvSpPr/>
          <p:nvPr/>
        </p:nvSpPr>
        <p:spPr>
          <a:xfrm rot="5400000">
            <a:off x="8244828" y="2584168"/>
            <a:ext cx="1279453" cy="276999"/>
          </a:xfrm>
          <a:prstGeom prst="rect">
            <a:avLst/>
          </a:prstGeom>
        </p:spPr>
        <p:txBody>
          <a:bodyPr vert="horz" wrap="none">
            <a:spAutoFit/>
          </a:bodyPr>
          <a:lstStyle/>
          <a:p>
            <a:r>
              <a:rPr lang="en-US" altLang="zh-CN" sz="1200" i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BASIC PROFILE</a:t>
            </a:r>
            <a:endParaRPr lang="zh-CN" altLang="en-US" sz="1200" i="1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1" name="矩形 10">
            <a:extLst>
              <a:ext uri="{FF2B5EF4-FFF2-40B4-BE49-F238E27FC236}">
                <a16:creationId xmlns="" xmlns:a14="http://schemas.microsoft.com/office/drawing/2010/main" xmlns:p14="http://schemas.microsoft.com/office/powerpoint/2010/main" xmlns:mc="http://schemas.openxmlformats.org/markup-compatibility/2006" xmlns:a16="http://schemas.microsoft.com/office/drawing/2014/main" id="{A0D17CA6-D416-421B-B642-231A0D261597}"/>
              </a:ext>
            </a:extLst>
          </p:cNvPr>
          <p:cNvSpPr/>
          <p:nvPr/>
        </p:nvSpPr>
        <p:spPr>
          <a:xfrm>
            <a:off x="6778502" y="2098939"/>
            <a:ext cx="1865126" cy="2416154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点击此处添加文本信息。标题数字等都可以通过点击和重新输入进行更改，顶部“开始”面板中可以对字体、字号、颜色、行距等进行修改。建议正文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14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号字，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1.3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倍字间距。</a:t>
            </a:r>
          </a:p>
        </p:txBody>
      </p:sp>
    </p:spTree>
    <p:extLst>
      <p:ext uri="{BB962C8B-B14F-4D97-AF65-F5344CB8AC3E}">
        <p14:creationId xmlns:p14="http://schemas.microsoft.com/office/powerpoint/2010/main" val="14580421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2000">
        <p:random/>
      </p:transition>
    </mc:Choice>
    <mc:Fallback xmlns="" xmlns:a16="http://schemas.microsoft.com/office/drawing/2014/main" xmlns:a14="http://schemas.microsoft.com/office/drawing/2010/main">
      <p:transition spd="slow" advClick="0" advTm="2000">
        <p:random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818226" y="1167701"/>
            <a:ext cx="5840269" cy="3600986"/>
            <a:chOff x="457973" y="845047"/>
            <a:chExt cx="5840269" cy="3600986"/>
          </a:xfrm>
        </p:grpSpPr>
        <p:sp>
          <p:nvSpPr>
            <p:cNvPr id="4" name="文本框 3"/>
            <p:cNvSpPr txBox="1"/>
            <p:nvPr/>
          </p:nvSpPr>
          <p:spPr>
            <a:xfrm>
              <a:off x="563811" y="1768377"/>
              <a:ext cx="5734431" cy="267765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600" dirty="0">
                  <a:cs typeface="+mn-ea"/>
                  <a:sym typeface="+mn-lt"/>
                </a:rPr>
                <a:t>祭海的习俗。谷雨节也叫做渔民出海捕鱼的“壮行节”。谷雨时节海水回暖，百鱼行至浅海地带，是下海捕鱼的好日子。俗话说：“骑着谷雨上网场。”为了能够出海平安、满载而归，渔民们在谷雨这天要举行海祭，祈求海神保佑。因此，谷雨节也叫作渔民出海捕鱼的“壮行节”。旧时海边，村村都有海神庙或娘娘庙，祭祀时刻一到，渔民便抬着供品到庙前摆供祭祀，有的则将供品抬至海边，敲锣打鼓，燃放鞭炮，面海祭祀。</a:t>
              </a:r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457973" y="845047"/>
              <a:ext cx="1408927" cy="833883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 algn="dist">
                <a:lnSpc>
                  <a:spcPct val="150000"/>
                </a:lnSpc>
              </a:pPr>
              <a:r>
                <a:rPr lang="zh-CN" altLang="en-US" sz="3600" dirty="0">
                  <a:cs typeface="+mn-ea"/>
                  <a:sym typeface="+mn-lt"/>
                </a:rPr>
                <a:t>祭海</a:t>
              </a:r>
              <a:endParaRPr lang="zh-CN" altLang="en-US" sz="3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</p:grpSp>
      <p:pic>
        <p:nvPicPr>
          <p:cNvPr id="6" name="图片 5"/>
          <p:cNvPicPr>
            <a:picLocks noChangeAspect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aturation sat="400000"/>
                    </a14:imgEffect>
                    <a14:imgEffect>
                      <a14:brightnessContrast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508711" y="1646680"/>
            <a:ext cx="3982562" cy="3982562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791279" y="6531030"/>
            <a:ext cx="1440159" cy="123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00" dirty="0">
                <a:solidFill>
                  <a:schemeClr val="bg1">
                    <a:lumMod val="95000"/>
                  </a:schemeClr>
                </a:solidFill>
                <a:ea typeface="微软雅黑" panose="020B0503020204020204" pitchFamily="34" charset="-122"/>
              </a:rPr>
              <a:t>节</a:t>
            </a:r>
            <a:r>
              <a:rPr lang="zh-CN" altLang="en-US" sz="100" dirty="0" smtClean="0">
                <a:solidFill>
                  <a:schemeClr val="bg1">
                    <a:lumMod val="95000"/>
                  </a:schemeClr>
                </a:solidFill>
                <a:ea typeface="微软雅黑" panose="020B0503020204020204" pitchFamily="34" charset="-122"/>
              </a:rPr>
              <a:t>日</a:t>
            </a:r>
            <a:r>
              <a:rPr lang="en-US" altLang="zh-CN" sz="100" dirty="0" smtClean="0">
                <a:solidFill>
                  <a:schemeClr val="bg1">
                    <a:lumMod val="95000"/>
                  </a:schemeClr>
                </a:solidFill>
                <a:ea typeface="微软雅黑" panose="020B0503020204020204" pitchFamily="34" charset="-122"/>
              </a:rPr>
              <a:t>PPT</a:t>
            </a:r>
            <a:r>
              <a:rPr lang="zh-CN" altLang="en-US" sz="100" dirty="0" smtClean="0">
                <a:solidFill>
                  <a:schemeClr val="bg1">
                    <a:lumMod val="95000"/>
                  </a:schemeClr>
                </a:solidFill>
                <a:ea typeface="微软雅黑" panose="020B0503020204020204" pitchFamily="34" charset="-122"/>
              </a:rPr>
              <a:t>模板 </a:t>
            </a:r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  <a:ea typeface="微软雅黑" panose="020B0503020204020204" pitchFamily="34" charset="-122"/>
              </a:rPr>
              <a:t>http://</a:t>
            </a:r>
            <a:r>
              <a:rPr lang="en-US" altLang="zh-CN" sz="100" dirty="0" smtClean="0">
                <a:solidFill>
                  <a:schemeClr val="bg1">
                    <a:lumMod val="95000"/>
                  </a:schemeClr>
                </a:solidFill>
                <a:ea typeface="微软雅黑" panose="020B0503020204020204" pitchFamily="34" charset="-122"/>
              </a:rPr>
              <a:t>www.ypppt.com/jieri</a:t>
            </a:r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  <a:ea typeface="微软雅黑" panose="020B0503020204020204" pitchFamily="34" charset="-122"/>
              </a:rPr>
              <a:t>/</a:t>
            </a:r>
            <a:endParaRPr lang="en-US" altLang="zh-CN" sz="100" dirty="0" smtClean="0">
              <a:solidFill>
                <a:schemeClr val="bg1">
                  <a:lumMod val="95000"/>
                </a:schemeClr>
              </a:solidFill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4585748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2000">
        <p:random/>
      </p:transition>
    </mc:Choice>
    <mc:Fallback xmlns="" xmlns:a14="http://schemas.microsoft.com/office/drawing/2010/main">
      <p:transition spd="slow" advClick="0" advTm="2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PowerPoint 演示文稿"/>
</p:tagLst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mxx4cerc">
      <a:majorFont>
        <a:latin typeface="微软雅黑" panose="020F0302020204030204"/>
        <a:ea typeface="义启小魏楷"/>
        <a:cs typeface=""/>
      </a:majorFont>
      <a:minorFont>
        <a:latin typeface="微软雅黑" panose="020F0502020204030204"/>
        <a:ea typeface="义启小魏楷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www.33ppt.com</Template>
  <TotalTime>220</TotalTime>
  <Words>1319</Words>
  <Application>Microsoft Office PowerPoint</Application>
  <PresentationFormat>宽屏</PresentationFormat>
  <Paragraphs>81</Paragraphs>
  <Slides>22</Slides>
  <Notes>15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22</vt:i4>
      </vt:variant>
    </vt:vector>
  </HeadingPairs>
  <TitlesOfParts>
    <vt:vector size="33" baseType="lpstr">
      <vt:lpstr>Meiryo</vt:lpstr>
      <vt:lpstr>宋体</vt:lpstr>
      <vt:lpstr>微软雅黑</vt:lpstr>
      <vt:lpstr>义启小魏楷</vt:lpstr>
      <vt:lpstr>字魂59号-创粗黑</vt:lpstr>
      <vt:lpstr>Arial</vt:lpstr>
      <vt:lpstr>Calibri</vt:lpstr>
      <vt:lpstr>Calibri Light</vt:lpstr>
      <vt:lpstr>第一PPT，www.1ppt.com</vt:lpstr>
      <vt:lpstr>自定义设计方案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dc:description/>
  <cp:lastModifiedBy>kan</cp:lastModifiedBy>
  <cp:revision>18</cp:revision>
  <dcterms:created xsi:type="dcterms:W3CDTF">2020-03-11T00:53:46Z</dcterms:created>
  <dcterms:modified xsi:type="dcterms:W3CDTF">2023-05-31T09:53:44Z</dcterms:modified>
</cp:coreProperties>
</file>