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5" r:id="rId2"/>
    <p:sldMasterId id="2147483679" r:id="rId3"/>
  </p:sldMasterIdLst>
  <p:notesMasterIdLst>
    <p:notesMasterId r:id="rId26"/>
  </p:notesMasterIdLst>
  <p:handoutMasterIdLst>
    <p:handoutMasterId r:id="rId27"/>
  </p:handoutMasterIdLst>
  <p:sldIdLst>
    <p:sldId id="403" r:id="rId4"/>
    <p:sldId id="404" r:id="rId5"/>
    <p:sldId id="409" r:id="rId6"/>
    <p:sldId id="410" r:id="rId7"/>
    <p:sldId id="411" r:id="rId8"/>
    <p:sldId id="412" r:id="rId9"/>
    <p:sldId id="413" r:id="rId10"/>
    <p:sldId id="414" r:id="rId11"/>
    <p:sldId id="426" r:id="rId12"/>
    <p:sldId id="416" r:id="rId13"/>
    <p:sldId id="417" r:id="rId14"/>
    <p:sldId id="419" r:id="rId15"/>
    <p:sldId id="427" r:id="rId16"/>
    <p:sldId id="420" r:id="rId17"/>
    <p:sldId id="421" r:id="rId18"/>
    <p:sldId id="422" r:id="rId19"/>
    <p:sldId id="428" r:id="rId20"/>
    <p:sldId id="423" r:id="rId21"/>
    <p:sldId id="424" r:id="rId22"/>
    <p:sldId id="425" r:id="rId23"/>
    <p:sldId id="429" r:id="rId24"/>
    <p:sldId id="430" r:id="rId25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DF7"/>
    <a:srgbClr val="1D3453"/>
    <a:srgbClr val="8D1D1D"/>
    <a:srgbClr val="FEC91B"/>
    <a:srgbClr val="E7BB87"/>
    <a:srgbClr val="382C28"/>
    <a:srgbClr val="EA4301"/>
    <a:srgbClr val="110500"/>
    <a:srgbClr val="0C5A55"/>
    <a:srgbClr val="709A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78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218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455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525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338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5F2E1-A748-41DC-A3D6-FBD8BF7AB46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277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1981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785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4797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5F2E1-A748-41DC-A3D6-FBD8BF7AB46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3744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5267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90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3882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665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4513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546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5F2E1-A748-41DC-A3D6-FBD8BF7AB46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815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870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788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630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519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30F0-B4F8-420F-9642-517A6E55D02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773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5F2E1-A748-41DC-A3D6-FBD8BF7AB46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5029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6932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209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943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3477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6915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5295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5220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144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38200" y="67251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721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2254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8324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7365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88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2811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983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5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624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5328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310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317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8927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072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434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5061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19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32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27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79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5184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912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A2AD-B2CE-DC4F-8015-E18525983D45}" type="datetimeFigureOut">
              <a:rPr kumimoji="1" lang="zh-CN" altLang="en-US" smtClean="0"/>
              <a:t>2023/6/3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874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79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24" y="-10856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525" y="351674"/>
            <a:ext cx="3905910" cy="35490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4900" y="3509919"/>
            <a:ext cx="3676245" cy="36762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678226" y="353034"/>
            <a:ext cx="553998" cy="145488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1D3453"/>
                </a:solidFill>
                <a:cs typeface="+mn-ea"/>
                <a:sym typeface="+mn-lt"/>
              </a:rPr>
              <a:t>二十四节气</a:t>
            </a:r>
            <a:endParaRPr lang="en-US" altLang="zh-CN" sz="2400" b="1" dirty="0" smtClean="0">
              <a:solidFill>
                <a:srgbClr val="1D3453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200864" y="401376"/>
            <a:ext cx="461665" cy="35955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1D3453"/>
                </a:solidFill>
                <a:cs typeface="+mn-ea"/>
                <a:sym typeface="+mn-lt"/>
              </a:rPr>
              <a:t>千</a:t>
            </a:r>
            <a:r>
              <a:rPr lang="en-US" altLang="zh-CN" dirty="0" smtClean="0">
                <a:solidFill>
                  <a:srgbClr val="1D3453"/>
                </a:solidFill>
                <a:cs typeface="+mn-ea"/>
                <a:sym typeface="+mn-lt"/>
              </a:rPr>
              <a:t>/</a:t>
            </a:r>
            <a:r>
              <a:rPr lang="zh-CN" altLang="en-US" dirty="0" smtClean="0">
                <a:solidFill>
                  <a:srgbClr val="1D3453"/>
                </a:solidFill>
                <a:cs typeface="+mn-ea"/>
                <a:sym typeface="+mn-lt"/>
              </a:rPr>
              <a:t>里</a:t>
            </a:r>
            <a:r>
              <a:rPr lang="en-US" altLang="zh-CN" dirty="0" smtClean="0">
                <a:solidFill>
                  <a:srgbClr val="1D3453"/>
                </a:solidFill>
                <a:cs typeface="+mn-ea"/>
                <a:sym typeface="+mn-lt"/>
              </a:rPr>
              <a:t>/</a:t>
            </a:r>
            <a:r>
              <a:rPr lang="zh-CN" altLang="en-US" dirty="0" smtClean="0">
                <a:solidFill>
                  <a:srgbClr val="1D3453"/>
                </a:solidFill>
                <a:cs typeface="+mn-ea"/>
                <a:sym typeface="+mn-lt"/>
              </a:rPr>
              <a:t>冰</a:t>
            </a:r>
            <a:r>
              <a:rPr lang="en-US" altLang="zh-CN" dirty="0" smtClean="0">
                <a:solidFill>
                  <a:srgbClr val="1D3453"/>
                </a:solidFill>
                <a:cs typeface="+mn-ea"/>
                <a:sym typeface="+mn-lt"/>
              </a:rPr>
              <a:t>/</a:t>
            </a:r>
            <a:r>
              <a:rPr lang="zh-CN" altLang="en-US" dirty="0" smtClean="0">
                <a:solidFill>
                  <a:srgbClr val="1D3453"/>
                </a:solidFill>
                <a:cs typeface="+mn-ea"/>
                <a:sym typeface="+mn-lt"/>
              </a:rPr>
              <a:t>封</a:t>
            </a:r>
            <a:r>
              <a:rPr lang="en-US" altLang="zh-CN" dirty="0" smtClean="0">
                <a:solidFill>
                  <a:srgbClr val="1D3453"/>
                </a:solidFill>
                <a:cs typeface="+mn-ea"/>
                <a:sym typeface="+mn-lt"/>
              </a:rPr>
              <a:t>/</a:t>
            </a:r>
            <a:r>
              <a:rPr lang="zh-CN" altLang="en-US" dirty="0" smtClean="0">
                <a:solidFill>
                  <a:srgbClr val="1D3453"/>
                </a:solidFill>
                <a:cs typeface="+mn-ea"/>
                <a:sym typeface="+mn-lt"/>
              </a:rPr>
              <a:t>万</a:t>
            </a:r>
            <a:r>
              <a:rPr lang="en-US" altLang="zh-CN" dirty="0" smtClean="0">
                <a:solidFill>
                  <a:srgbClr val="1D3453"/>
                </a:solidFill>
                <a:cs typeface="+mn-ea"/>
                <a:sym typeface="+mn-lt"/>
              </a:rPr>
              <a:t>/</a:t>
            </a:r>
            <a:r>
              <a:rPr lang="zh-CN" altLang="en-US" dirty="0" smtClean="0">
                <a:solidFill>
                  <a:srgbClr val="1D3453"/>
                </a:solidFill>
                <a:cs typeface="+mn-ea"/>
                <a:sym typeface="+mn-lt"/>
              </a:rPr>
              <a:t>里</a:t>
            </a:r>
            <a:r>
              <a:rPr lang="en-US" altLang="zh-CN" dirty="0" smtClean="0">
                <a:solidFill>
                  <a:srgbClr val="1D3453"/>
                </a:solidFill>
                <a:cs typeface="+mn-ea"/>
                <a:sym typeface="+mn-lt"/>
              </a:rPr>
              <a:t>/</a:t>
            </a:r>
            <a:r>
              <a:rPr lang="zh-CN" altLang="en-US" dirty="0" smtClean="0">
                <a:solidFill>
                  <a:srgbClr val="1D3453"/>
                </a:solidFill>
                <a:cs typeface="+mn-ea"/>
                <a:sym typeface="+mn-lt"/>
              </a:rPr>
              <a:t>雪</a:t>
            </a:r>
            <a:r>
              <a:rPr lang="en-US" altLang="zh-CN" dirty="0" smtClean="0">
                <a:solidFill>
                  <a:srgbClr val="1D3453"/>
                </a:solidFill>
                <a:cs typeface="+mn-ea"/>
                <a:sym typeface="+mn-lt"/>
              </a:rPr>
              <a:t>/</a:t>
            </a:r>
            <a:r>
              <a:rPr lang="zh-CN" altLang="en-US" dirty="0" smtClean="0">
                <a:solidFill>
                  <a:srgbClr val="1D3453"/>
                </a:solidFill>
                <a:cs typeface="+mn-ea"/>
                <a:sym typeface="+mn-lt"/>
              </a:rPr>
              <a:t>飘</a:t>
            </a:r>
            <a:endParaRPr lang="en-US" altLang="zh-CN" dirty="0" smtClean="0">
              <a:solidFill>
                <a:srgbClr val="1D3453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9710" y="-238926"/>
            <a:ext cx="457157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259" y="1735237"/>
            <a:ext cx="3921337" cy="336581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248" y="3338245"/>
            <a:ext cx="3904980" cy="35481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5466" y="3366670"/>
            <a:ext cx="3904980" cy="354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1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图片 7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E64E6F-E362-43F1-9C80-231F41B0DD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1290" y="-37019"/>
            <a:ext cx="4521644" cy="452164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8852912" y="265994"/>
            <a:ext cx="946008" cy="946008"/>
            <a:chOff x="1014263" y="1991840"/>
            <a:chExt cx="946008" cy="94600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4263" y="1991840"/>
              <a:ext cx="946008" cy="946008"/>
            </a:xfrm>
            <a:prstGeom prst="rect">
              <a:avLst/>
            </a:prstGeom>
          </p:spPr>
        </p:pic>
        <p:sp>
          <p:nvSpPr>
            <p:cNvPr id="59" name="Oval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CF7D54-BAD9-4012-99B5-64BF109771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82185" y="2137803"/>
              <a:ext cx="850144" cy="625506"/>
            </a:xfrm>
            <a:prstGeom prst="ellipse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86709" tIns="43355" rIns="86709" bIns="43355" rtlCol="0" anchor="ctr"/>
            <a:lstStyle/>
            <a:p>
              <a:pPr algn="ctr" defTabSz="1219170">
                <a:defRPr/>
              </a:pPr>
              <a:r>
                <a:rPr lang="en-US" sz="2400" b="1" kern="0" dirty="0">
                  <a:solidFill>
                    <a:srgbClr val="1D3453"/>
                  </a:solidFill>
                  <a:effectLst/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51" name="Title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ECAA15-BEDB-473F-B108-CDCD3CB82405}"/>
              </a:ext>
            </a:extLst>
          </p:cNvPr>
          <p:cNvSpPr txBox="1"/>
          <p:nvPr/>
        </p:nvSpPr>
        <p:spPr>
          <a:xfrm>
            <a:off x="8928991" y="1402694"/>
            <a:ext cx="877163" cy="5315835"/>
          </a:xfrm>
          <a:prstGeom prst="rect">
            <a:avLst/>
          </a:prstGeom>
        </p:spPr>
        <p:txBody>
          <a:bodyPr vert="eaVert" wrap="square" lIns="4572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象形。甲骨文象正面站立的大人形</a:t>
            </a:r>
            <a:r>
              <a:rPr lang="en-US" altLang="zh-CN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借成人的形象表示大的意思。本义</a:t>
            </a:r>
            <a:r>
              <a:rPr lang="en-US" altLang="zh-CN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大小的“大”。</a:t>
            </a:r>
          </a:p>
        </p:txBody>
      </p:sp>
      <p:grpSp>
        <p:nvGrpSpPr>
          <p:cNvPr id="117" name="组合 116"/>
          <p:cNvGrpSpPr/>
          <p:nvPr/>
        </p:nvGrpSpPr>
        <p:grpSpPr>
          <a:xfrm>
            <a:off x="7395881" y="265994"/>
            <a:ext cx="946008" cy="946008"/>
            <a:chOff x="1014263" y="2818223"/>
            <a:chExt cx="946008" cy="946008"/>
          </a:xfrm>
        </p:grpSpPr>
        <p:pic>
          <p:nvPicPr>
            <p:cNvPr id="118" name="图片 1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4263" y="2818223"/>
              <a:ext cx="946008" cy="946008"/>
            </a:xfrm>
            <a:prstGeom prst="rect">
              <a:avLst/>
            </a:prstGeom>
          </p:spPr>
        </p:pic>
        <p:sp>
          <p:nvSpPr>
            <p:cNvPr id="119" name="Oval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E11EAC-E458-4646-985A-D1D9779305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82185" y="2978474"/>
              <a:ext cx="850144" cy="625506"/>
            </a:xfrm>
            <a:prstGeom prst="ellipse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86709" tIns="43355" rIns="86709" bIns="43355" rtlCol="0" anchor="ctr"/>
            <a:lstStyle/>
            <a:p>
              <a:pPr algn="ctr" defTabSz="1219170">
                <a:defRPr/>
              </a:pPr>
              <a:r>
                <a:rPr lang="en-US" sz="2400" b="1" kern="0" dirty="0">
                  <a:solidFill>
                    <a:srgbClr val="1D3453"/>
                  </a:solidFill>
                  <a:effectLst/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129" name="Title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338D15-3211-405A-A4B8-33883E782D22}"/>
              </a:ext>
            </a:extLst>
          </p:cNvPr>
          <p:cNvSpPr txBox="1"/>
          <p:nvPr/>
        </p:nvSpPr>
        <p:spPr>
          <a:xfrm>
            <a:off x="7430304" y="1387924"/>
            <a:ext cx="877163" cy="4783022"/>
          </a:xfrm>
          <a:prstGeom prst="rect">
            <a:avLst/>
          </a:prstGeom>
        </p:spPr>
        <p:txBody>
          <a:bodyPr vert="eaVert" wrap="square" lIns="4572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形容体积、面积、数量、力量、规模等方面超过一般或超过所比较的对象。与“小”相对。</a:t>
            </a:r>
          </a:p>
        </p:txBody>
      </p:sp>
      <p:grpSp>
        <p:nvGrpSpPr>
          <p:cNvPr id="166" name="组合 165"/>
          <p:cNvGrpSpPr/>
          <p:nvPr/>
        </p:nvGrpSpPr>
        <p:grpSpPr>
          <a:xfrm>
            <a:off x="5877958" y="237419"/>
            <a:ext cx="946008" cy="946008"/>
            <a:chOff x="1034253" y="3629322"/>
            <a:chExt cx="946008" cy="946008"/>
          </a:xfrm>
        </p:grpSpPr>
        <p:pic>
          <p:nvPicPr>
            <p:cNvPr id="167" name="图片 16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4253" y="3629322"/>
              <a:ext cx="946008" cy="946008"/>
            </a:xfrm>
            <a:prstGeom prst="rect">
              <a:avLst/>
            </a:prstGeom>
          </p:spPr>
        </p:pic>
        <p:sp>
          <p:nvSpPr>
            <p:cNvPr id="168" name="Oval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361A1E-FDDB-4560-8B2F-2EB92FD41F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82185" y="3819145"/>
              <a:ext cx="850144" cy="625506"/>
            </a:xfrm>
            <a:prstGeom prst="ellipse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86709" tIns="43355" rIns="86709" bIns="43355" rtlCol="0" anchor="ctr"/>
            <a:lstStyle/>
            <a:p>
              <a:pPr algn="ctr" defTabSz="1219170">
                <a:defRPr/>
              </a:pPr>
              <a:r>
                <a:rPr lang="en-US" sz="2400" b="1" kern="0" dirty="0">
                  <a:solidFill>
                    <a:srgbClr val="1D3453"/>
                  </a:solidFill>
                  <a:effectLst/>
                  <a:cs typeface="+mn-ea"/>
                  <a:sym typeface="+mn-lt"/>
                </a:rPr>
                <a:t>03</a:t>
              </a:r>
            </a:p>
          </p:txBody>
        </p:sp>
      </p:grpSp>
      <p:sp>
        <p:nvSpPr>
          <p:cNvPr id="175" name="Title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6D1343-8892-43E2-8A5D-A797FFB7691A}"/>
              </a:ext>
            </a:extLst>
          </p:cNvPr>
          <p:cNvSpPr txBox="1"/>
          <p:nvPr/>
        </p:nvSpPr>
        <p:spPr>
          <a:xfrm>
            <a:off x="6204361" y="1402694"/>
            <a:ext cx="461665" cy="3377024"/>
          </a:xfrm>
          <a:prstGeom prst="rect">
            <a:avLst/>
          </a:prstGeom>
        </p:spPr>
        <p:txBody>
          <a:bodyPr vert="eaVert" wrap="square" lIns="4572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年辈较长或排行第一的；</a:t>
            </a:r>
          </a:p>
        </p:txBody>
      </p:sp>
      <p:grpSp>
        <p:nvGrpSpPr>
          <p:cNvPr id="190" name="组合 189"/>
          <p:cNvGrpSpPr/>
          <p:nvPr/>
        </p:nvGrpSpPr>
        <p:grpSpPr>
          <a:xfrm>
            <a:off x="4634566" y="237419"/>
            <a:ext cx="946008" cy="946008"/>
            <a:chOff x="1014263" y="4470990"/>
            <a:chExt cx="946008" cy="946008"/>
          </a:xfrm>
        </p:grpSpPr>
        <p:pic>
          <p:nvPicPr>
            <p:cNvPr id="191" name="图片 19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4263" y="4470990"/>
              <a:ext cx="946008" cy="946008"/>
            </a:xfrm>
            <a:prstGeom prst="rect">
              <a:avLst/>
            </a:prstGeom>
          </p:spPr>
        </p:pic>
        <p:sp>
          <p:nvSpPr>
            <p:cNvPr id="192" name="Oval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242C56-A8CC-49E5-AB71-294C0C9BE8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82185" y="4659816"/>
              <a:ext cx="850144" cy="625506"/>
            </a:xfrm>
            <a:prstGeom prst="ellipse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86709" tIns="43355" rIns="86709" bIns="43355" rtlCol="0" anchor="ctr"/>
            <a:lstStyle/>
            <a:p>
              <a:pPr algn="ctr" defTabSz="1219170">
                <a:defRPr/>
              </a:pPr>
              <a:r>
                <a:rPr lang="en-US" sz="2400" b="1" kern="0" dirty="0">
                  <a:solidFill>
                    <a:srgbClr val="1D3453"/>
                  </a:solidFill>
                  <a:effectLst/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196" name="Title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0A459E-251F-4778-B026-2F2A3E9FA988}"/>
              </a:ext>
            </a:extLst>
          </p:cNvPr>
          <p:cNvSpPr txBox="1"/>
          <p:nvPr/>
        </p:nvSpPr>
        <p:spPr>
          <a:xfrm>
            <a:off x="4894145" y="1387924"/>
            <a:ext cx="461665" cy="4696583"/>
          </a:xfrm>
          <a:prstGeom prst="rect">
            <a:avLst/>
          </a:prstGeom>
        </p:spPr>
        <p:txBody>
          <a:bodyPr vert="eaVert" wrap="square" lIns="4572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重要</a:t>
            </a:r>
            <a:r>
              <a:rPr lang="en-US" altLang="zh-CN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重大；故临崩寄臣以大事也。诸葛亮</a:t>
            </a:r>
          </a:p>
        </p:txBody>
      </p:sp>
      <p:grpSp>
        <p:nvGrpSpPr>
          <p:cNvPr id="210" name="组合 209"/>
          <p:cNvGrpSpPr/>
          <p:nvPr/>
        </p:nvGrpSpPr>
        <p:grpSpPr>
          <a:xfrm>
            <a:off x="3303428" y="207847"/>
            <a:ext cx="946008" cy="946008"/>
            <a:chOff x="1014263" y="5297374"/>
            <a:chExt cx="946008" cy="946008"/>
          </a:xfrm>
        </p:grpSpPr>
        <p:pic>
          <p:nvPicPr>
            <p:cNvPr id="211" name="图片 2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4263" y="5297374"/>
              <a:ext cx="946008" cy="946008"/>
            </a:xfrm>
            <a:prstGeom prst="rect">
              <a:avLst/>
            </a:prstGeom>
          </p:spPr>
        </p:pic>
        <p:sp>
          <p:nvSpPr>
            <p:cNvPr id="212" name="Oval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C87EE7-FECD-48D8-AB59-E6F9654CA6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82185" y="5500489"/>
              <a:ext cx="850144" cy="625506"/>
            </a:xfrm>
            <a:prstGeom prst="ellipse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86709" tIns="43355" rIns="86709" bIns="43355" rtlCol="0" anchor="ctr"/>
            <a:lstStyle/>
            <a:p>
              <a:pPr algn="ctr" defTabSz="1219170">
                <a:defRPr/>
              </a:pPr>
              <a:r>
                <a:rPr lang="en-US" sz="2400" b="1" kern="0" dirty="0">
                  <a:solidFill>
                    <a:srgbClr val="1D3453"/>
                  </a:solidFill>
                  <a:effectLst/>
                  <a:cs typeface="+mn-ea"/>
                  <a:sym typeface="+mn-lt"/>
                </a:rPr>
                <a:t>05</a:t>
              </a:r>
            </a:p>
          </p:txBody>
        </p:sp>
      </p:grpSp>
      <p:sp>
        <p:nvSpPr>
          <p:cNvPr id="213" name="Title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7F056F-9852-4248-AB18-6789EC9DFB6E}"/>
              </a:ext>
            </a:extLst>
          </p:cNvPr>
          <p:cNvSpPr txBox="1"/>
          <p:nvPr/>
        </p:nvSpPr>
        <p:spPr>
          <a:xfrm>
            <a:off x="3565589" y="1356970"/>
            <a:ext cx="461665" cy="5130099"/>
          </a:xfrm>
          <a:prstGeom prst="rect">
            <a:avLst/>
          </a:prstGeom>
        </p:spPr>
        <p:txBody>
          <a:bodyPr vert="eaVert" wrap="square" lIns="4572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德高望重的；吾长见笑于大方之家。</a:t>
            </a:r>
            <a:r>
              <a:rPr lang="en-US" altLang="zh-CN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庄子</a:t>
            </a:r>
            <a:r>
              <a:rPr lang="en-US" altLang="zh-CN" sz="1800" dirty="0">
                <a:solidFill>
                  <a:srgbClr val="1D3453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0726615" y="1153855"/>
            <a:ext cx="1465385" cy="5087607"/>
            <a:chOff x="0" y="1232946"/>
            <a:chExt cx="1465385" cy="5087607"/>
          </a:xfrm>
        </p:grpSpPr>
        <p:sp>
          <p:nvSpPr>
            <p:cNvPr id="41" name="文本框 40"/>
            <p:cNvSpPr txBox="1"/>
            <p:nvPr/>
          </p:nvSpPr>
          <p:spPr>
            <a:xfrm>
              <a:off x="413147" y="2496680"/>
              <a:ext cx="615553" cy="234775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1D3453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800" dirty="0">
                <a:solidFill>
                  <a:srgbClr val="1D3453"/>
                </a:solidFill>
                <a:cs typeface="+mn-ea"/>
                <a:sym typeface="+mn-lt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855168"/>
              <a:ext cx="1465385" cy="1465385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957" y="1232946"/>
              <a:ext cx="761932" cy="11430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311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129" grpId="0"/>
      <p:bldP spid="175" grpId="0"/>
      <p:bldP spid="196" grpId="0"/>
      <p:bldP spid="2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CA0020-5F57-48A9-9341-EA6060FEBEA6}"/>
              </a:ext>
            </a:extLst>
          </p:cNvPr>
          <p:cNvSpPr txBox="1"/>
          <p:nvPr/>
        </p:nvSpPr>
        <p:spPr>
          <a:xfrm>
            <a:off x="5574779" y="1246721"/>
            <a:ext cx="5109091" cy="48764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会意。外面是“宀”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即房屋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;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中间是“人”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;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人左右两边是四个“草”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表示很多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;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下面两横表示“冰”。寒冷是一种感觉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人们虽能感觉到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但是却看不见。于是古人就采用上述四个形体来创造这个字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人踡曲在室内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以草避寒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表示天气很冷。本义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: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冷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寒冷。“岁寒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然后知松柏之后凋也。”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61" y="0"/>
            <a:ext cx="5613400" cy="56134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0349" y="697755"/>
            <a:ext cx="1426588" cy="54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81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2C230E-B61E-4E94-93C8-E0001A9A3995}"/>
              </a:ext>
            </a:extLst>
          </p:cNvPr>
          <p:cNvSpPr txBox="1"/>
          <p:nvPr/>
        </p:nvSpPr>
        <p:spPr>
          <a:xfrm>
            <a:off x="4516915" y="3736508"/>
            <a:ext cx="5871903" cy="24006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寒节气，时常与岁末时间相重合。大寒节气里除了干农活顺应节气外，还要为过年奔波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――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赶年集、买年货，写春联，准备各种祭祀供品，扫尘洁物，除旧布新，准备年货，烹制年肴。同时祭祀祖先及各种神灵，祈求来年风调雨顺。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93DBE2-7244-40CA-A135-EB9C4CBBB2E7}"/>
              </a:ext>
            </a:extLst>
          </p:cNvPr>
          <p:cNvSpPr txBox="1"/>
          <p:nvPr/>
        </p:nvSpPr>
        <p:spPr>
          <a:xfrm>
            <a:off x="4516915" y="724959"/>
            <a:ext cx="5871902" cy="23509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旧时大寒时节人们还会争相购买芝麻秸。因为“芝麻开花节节高”，除夕夜，人们将芝麻秸洒在行走之外的路上，供孩童踩碎，谐音吉祥意“踩岁”，同时以“碎”、“岁”谐音寓意“岁岁平安”，讨得新年好口彩。这也使得大寒驱凶迎祥的节日意味更加浓厚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4732"/>
            <a:ext cx="5073267" cy="50732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2995" y="842351"/>
            <a:ext cx="1426588" cy="54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0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" y="-1"/>
            <a:ext cx="12192000" cy="6858000"/>
          </a:xfrm>
          <a:prstGeom prst="rect">
            <a:avLst/>
          </a:prstGeom>
        </p:spPr>
      </p:pic>
      <p:grpSp>
        <p:nvGrpSpPr>
          <p:cNvPr id="52" name="组合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3DAAEE-B61F-4B47-8B91-CAA9EB983071}"/>
              </a:ext>
            </a:extLst>
          </p:cNvPr>
          <p:cNvGrpSpPr/>
          <p:nvPr/>
        </p:nvGrpSpPr>
        <p:grpSpPr>
          <a:xfrm rot="16200000">
            <a:off x="2005316" y="-732478"/>
            <a:ext cx="5013791" cy="8535153"/>
            <a:chOff x="13546758" y="-2155400"/>
            <a:chExt cx="5013791" cy="8535153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89040D-5ECD-427E-96CC-F631BF8D19E2}"/>
                </a:ext>
              </a:extLst>
            </p:cNvPr>
            <p:cNvSpPr/>
            <p:nvPr/>
          </p:nvSpPr>
          <p:spPr>
            <a:xfrm>
              <a:off x="17180672" y="6161932"/>
              <a:ext cx="217821" cy="21782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1D34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228D2B-4DC2-4345-A4DA-7334D3AC47A0}"/>
                </a:ext>
              </a:extLst>
            </p:cNvPr>
            <p:cNvSpPr txBox="1"/>
            <p:nvPr/>
          </p:nvSpPr>
          <p:spPr>
            <a:xfrm rot="5400000">
              <a:off x="16249660" y="-1503049"/>
              <a:ext cx="1661993" cy="29597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1D3453"/>
                  </a:solidFill>
                  <a:cs typeface="+mn-ea"/>
                  <a:sym typeface="+mn-lt"/>
                </a:rPr>
                <a:t>大寒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1D159C-9A20-4960-8AF6-9CA9B3266B25}"/>
                </a:ext>
              </a:extLst>
            </p:cNvPr>
            <p:cNvSpPr txBox="1"/>
            <p:nvPr/>
          </p:nvSpPr>
          <p:spPr>
            <a:xfrm rot="5400000">
              <a:off x="14512422" y="-2804296"/>
              <a:ext cx="1661993" cy="29597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600" spc="-300" dirty="0" smtClean="0">
                  <a:solidFill>
                    <a:srgbClr val="1D3453"/>
                  </a:solidFill>
                  <a:cs typeface="+mn-ea"/>
                  <a:sym typeface="+mn-lt"/>
                </a:rPr>
                <a:t>习俗</a:t>
              </a:r>
              <a:endParaRPr lang="zh-CN" altLang="en-US" sz="9600" spc="-300" dirty="0">
                <a:solidFill>
                  <a:srgbClr val="1D3453"/>
                </a:solidFill>
                <a:cs typeface="+mn-ea"/>
                <a:sym typeface="+mn-lt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E819D0-449A-4FC0-B292-65FB42FBA4CC}"/>
                </a:ext>
              </a:extLst>
            </p:cNvPr>
            <p:cNvSpPr/>
            <p:nvPr/>
          </p:nvSpPr>
          <p:spPr>
            <a:xfrm rot="5400000">
              <a:off x="14042602" y="-979761"/>
              <a:ext cx="1264962" cy="225664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5400" dirty="0" smtClean="0">
                  <a:solidFill>
                    <a:srgbClr val="8D1D1D"/>
                  </a:solidFill>
                  <a:cs typeface="+mn-ea"/>
                  <a:sym typeface="+mn-lt"/>
                </a:rPr>
                <a:t>第三章</a:t>
              </a:r>
              <a:endParaRPr lang="zh-CN" altLang="en-US" sz="5400" dirty="0">
                <a:solidFill>
                  <a:srgbClr val="8D1D1D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89798" y="-302594"/>
            <a:ext cx="4902202" cy="49022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5955" y="4514699"/>
            <a:ext cx="2651990" cy="264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4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6="http://schemas.microsoft.com/office/drawing/2014/main" xmlns:a14="http://schemas.microsoft.com/office/drawing/2010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E1C998-AA71-4006-999B-460FDEA5C3BD}"/>
              </a:ext>
            </a:extLst>
          </p:cNvPr>
          <p:cNvSpPr txBox="1"/>
          <p:nvPr/>
        </p:nvSpPr>
        <p:spPr>
          <a:xfrm>
            <a:off x="6629959" y="1190551"/>
            <a:ext cx="3416320" cy="43459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按我国的风俗，特别是在农村，每到大寒节，人们便开始忙着辞旧迎新，扫尘洁物，购置年货。其间还有一个对于北方人非常重要的日子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——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腊八，即阴历十二月初八。在这一天，人们用五谷杂粮加上花生、栗子、红枣、莲子等熬成一锅香甜美味的腊八粥，是人们过年中不可或缺的一道主食。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31" y="1557147"/>
            <a:ext cx="5155918" cy="51559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4471" y="632268"/>
            <a:ext cx="1426588" cy="54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9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82A001-BB01-4780-800A-15322B4CF0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53887" cy="465388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E1C998-AA71-4006-999B-460FDEA5C3BD}"/>
              </a:ext>
            </a:extLst>
          </p:cNvPr>
          <p:cNvSpPr txBox="1"/>
          <p:nvPr/>
        </p:nvSpPr>
        <p:spPr>
          <a:xfrm>
            <a:off x="6665137" y="462114"/>
            <a:ext cx="2954655" cy="29988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大寒前后，天气可以说是一年间最冷的时节，人们在加强身体锻炼的同时，饮食方面更要多加注意。应多摄入富含碳水化合物和脂肪的食物，如牛肉、羊肉、鸡肉等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15B705-4003-4AC0-8A8F-C3BD66810AF6}"/>
              </a:ext>
            </a:extLst>
          </p:cNvPr>
          <p:cNvSpPr txBox="1"/>
          <p:nvPr/>
        </p:nvSpPr>
        <p:spPr>
          <a:xfrm>
            <a:off x="2087865" y="3352799"/>
            <a:ext cx="3877985" cy="29254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此外，还要考虑大寒期间是感冒等呼吸道传染性疾病高发期，应适当多吃一些温散风寒的食物，以防御风寒邪气的侵扰。这个时节宜温补为主，不妨多吃红色蔬果及辛温食物。饮食调养的重点应放在固肾补脾，养血护肝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2668" y="951143"/>
            <a:ext cx="1426588" cy="54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63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B0234F-3FAD-4AAB-82A6-B2725B69A6BD}"/>
              </a:ext>
            </a:extLst>
          </p:cNvPr>
          <p:cNvSpPr txBox="1"/>
          <p:nvPr/>
        </p:nvSpPr>
        <p:spPr>
          <a:xfrm>
            <a:off x="7415102" y="1068805"/>
            <a:ext cx="3877985" cy="49244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红辣椒、红枣、红萝卜、樱桃、红色甜椒、红苹果等红色蔬果能使人体增加热能，使体温升高，多吃才能抵抗感冒病毒，加速康复，是冬季的首选食物。此外，一些辛温食物如：紫苏叶、生姜、青葱、洋葱、花椒、桂皮等，也对风寒感冒具有显著的食疗功效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1140" y="632268"/>
            <a:ext cx="1426588" cy="546248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8907" y="1533429"/>
            <a:ext cx="5020080" cy="50200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26" y="273106"/>
            <a:ext cx="2513339" cy="377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72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393"/>
            <a:ext cx="12192000" cy="6858000"/>
          </a:xfrm>
          <a:prstGeom prst="rect">
            <a:avLst/>
          </a:prstGeom>
        </p:spPr>
      </p:pic>
      <p:grpSp>
        <p:nvGrpSpPr>
          <p:cNvPr id="52" name="组合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3DAAEE-B61F-4B47-8B91-CAA9EB983071}"/>
              </a:ext>
            </a:extLst>
          </p:cNvPr>
          <p:cNvGrpSpPr/>
          <p:nvPr/>
        </p:nvGrpSpPr>
        <p:grpSpPr>
          <a:xfrm rot="16200000">
            <a:off x="604421" y="304430"/>
            <a:ext cx="5499336" cy="6060878"/>
            <a:chOff x="11899157" y="318875"/>
            <a:chExt cx="5499336" cy="6060878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89040D-5ECD-427E-96CC-F631BF8D19E2}"/>
                </a:ext>
              </a:extLst>
            </p:cNvPr>
            <p:cNvSpPr/>
            <p:nvPr/>
          </p:nvSpPr>
          <p:spPr>
            <a:xfrm>
              <a:off x="17180672" y="6161932"/>
              <a:ext cx="217821" cy="21782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1D34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228D2B-4DC2-4345-A4DA-7334D3AC47A0}"/>
                </a:ext>
              </a:extLst>
            </p:cNvPr>
            <p:cNvSpPr txBox="1"/>
            <p:nvPr/>
          </p:nvSpPr>
          <p:spPr>
            <a:xfrm rot="5400000">
              <a:off x="14564257" y="1131915"/>
              <a:ext cx="1661993" cy="29597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1D3453"/>
                  </a:solidFill>
                  <a:cs typeface="+mn-ea"/>
                  <a:sym typeface="+mn-lt"/>
                </a:rPr>
                <a:t>大寒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1D159C-9A20-4960-8AF6-9CA9B3266B25}"/>
                </a:ext>
              </a:extLst>
            </p:cNvPr>
            <p:cNvSpPr txBox="1"/>
            <p:nvPr/>
          </p:nvSpPr>
          <p:spPr>
            <a:xfrm rot="5400000">
              <a:off x="12788500" y="-330021"/>
              <a:ext cx="1661993" cy="29597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600" spc="-300" dirty="0" smtClean="0">
                  <a:solidFill>
                    <a:srgbClr val="1D3453"/>
                  </a:solidFill>
                  <a:cs typeface="+mn-ea"/>
                  <a:sym typeface="+mn-lt"/>
                </a:rPr>
                <a:t>诗歌</a:t>
              </a:r>
              <a:endParaRPr lang="zh-CN" altLang="en-US" sz="9600" spc="-300" dirty="0">
                <a:solidFill>
                  <a:srgbClr val="1D3453"/>
                </a:solidFill>
                <a:cs typeface="+mn-ea"/>
                <a:sym typeface="+mn-lt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E819D0-449A-4FC0-B292-65FB42FBA4CC}"/>
                </a:ext>
              </a:extLst>
            </p:cNvPr>
            <p:cNvSpPr/>
            <p:nvPr/>
          </p:nvSpPr>
          <p:spPr>
            <a:xfrm rot="5400000">
              <a:off x="12395001" y="1583512"/>
              <a:ext cx="1264962" cy="225664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5400" dirty="0" smtClean="0">
                  <a:solidFill>
                    <a:srgbClr val="8D1D1D"/>
                  </a:solidFill>
                  <a:cs typeface="+mn-ea"/>
                  <a:sym typeface="+mn-lt"/>
                </a:rPr>
                <a:t>第四章</a:t>
              </a:r>
              <a:endParaRPr lang="zh-CN" altLang="en-US" sz="5400" dirty="0">
                <a:solidFill>
                  <a:srgbClr val="8D1D1D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89798" y="-218384"/>
            <a:ext cx="4902202" cy="49022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9749" y="4521144"/>
            <a:ext cx="2651990" cy="264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72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6="http://schemas.microsoft.com/office/drawing/2014/main" xmlns:a14="http://schemas.microsoft.com/office/drawing/2010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D85656-B3B5-4360-9AED-02217447A8E0}"/>
              </a:ext>
            </a:extLst>
          </p:cNvPr>
          <p:cNvSpPr/>
          <p:nvPr/>
        </p:nvSpPr>
        <p:spPr>
          <a:xfrm>
            <a:off x="5006512" y="3067816"/>
            <a:ext cx="5456481" cy="878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羊肉、鸡肉、牛肉、百合、花生、大枣、莲子等能够散寒温中、养血补虚、通肠润肺的食物。 </a:t>
            </a:r>
          </a:p>
        </p:txBody>
      </p:sp>
      <p:sp>
        <p:nvSpPr>
          <p:cNvPr id="28" name="圆角矩形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98DD6C-F454-424F-A1E2-14CC9D25BE3C}"/>
              </a:ext>
            </a:extLst>
          </p:cNvPr>
          <p:cNvSpPr/>
          <p:nvPr/>
        </p:nvSpPr>
        <p:spPr>
          <a:xfrm rot="16200000">
            <a:off x="3160581" y="3421915"/>
            <a:ext cx="1542020" cy="378966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rIns="0" rtlCol="0" anchor="ctr"/>
          <a:lstStyle/>
          <a:p>
            <a:pPr algn="ctr"/>
            <a:r>
              <a:rPr lang="zh-CN" altLang="en-US" sz="2000" b="1" dirty="0">
                <a:solidFill>
                  <a:srgbClr val="1D3453"/>
                </a:solidFill>
                <a:cs typeface="+mn-ea"/>
                <a:sym typeface="+mn-lt"/>
              </a:rPr>
              <a:t>宜吃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2F6F97-173B-410C-BA52-EC160B1F663A}"/>
              </a:ext>
            </a:extLst>
          </p:cNvPr>
          <p:cNvSpPr/>
          <p:nvPr/>
        </p:nvSpPr>
        <p:spPr>
          <a:xfrm>
            <a:off x="4975478" y="4879973"/>
            <a:ext cx="5456481" cy="965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忌吃生冷之物，避免内外皆寒以伤脾胃，如西瓜、梨、绿豆、海鲜等寒性之物切记少吃或不吃。</a:t>
            </a:r>
          </a:p>
        </p:txBody>
      </p:sp>
      <p:sp>
        <p:nvSpPr>
          <p:cNvPr id="30" name="圆角矩形 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281378-8EA8-4165-A27F-3F2AB3AAB892}"/>
              </a:ext>
            </a:extLst>
          </p:cNvPr>
          <p:cNvSpPr/>
          <p:nvPr/>
        </p:nvSpPr>
        <p:spPr>
          <a:xfrm rot="16200000">
            <a:off x="3154336" y="5686795"/>
            <a:ext cx="1542020" cy="378966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rIns="0" rtlCol="0" anchor="ctr"/>
          <a:lstStyle/>
          <a:p>
            <a:pPr algn="ctr"/>
            <a:r>
              <a:rPr lang="zh-CN" altLang="en-US" sz="2000" b="1" dirty="0">
                <a:solidFill>
                  <a:srgbClr val="1D3453"/>
                </a:solidFill>
                <a:cs typeface="+mn-ea"/>
                <a:sym typeface="+mn-lt"/>
              </a:rPr>
              <a:t>忌吃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13559" y="334834"/>
            <a:ext cx="9249435" cy="1966112"/>
            <a:chOff x="2004096" y="334834"/>
            <a:chExt cx="9249435" cy="1966112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DD0ECE-2526-4CB1-B59C-87E22D46C183}"/>
                </a:ext>
              </a:extLst>
            </p:cNvPr>
            <p:cNvSpPr/>
            <p:nvPr/>
          </p:nvSpPr>
          <p:spPr>
            <a:xfrm>
              <a:off x="5797050" y="546620"/>
              <a:ext cx="5456481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rgbClr val="1D3453"/>
                  </a:solidFill>
                  <a:cs typeface="+mn-ea"/>
                  <a:sym typeface="+mn-lt"/>
                </a:rPr>
                <a:t>为了新年新气象，在大寒就做好辞旧迎新的准备，打好健康的基础十分重要。而大寒作为冬季的最后一个节气，由脾所主，养生重养脾，尤其对于本身脾胃虚寒者，更应注意。</a:t>
              </a:r>
            </a:p>
          </p:txBody>
        </p:sp>
        <p:sp>
          <p:nvSpPr>
            <p:cNvPr id="26" name="圆角矩形 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646A58-FE54-4F3A-99F6-A5BB6413815A}"/>
                </a:ext>
              </a:extLst>
            </p:cNvPr>
            <p:cNvSpPr/>
            <p:nvPr/>
          </p:nvSpPr>
          <p:spPr>
            <a:xfrm rot="16200000">
              <a:off x="3952005" y="1234300"/>
              <a:ext cx="1542020" cy="378966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lIns="0" rIns="0" rtlCol="0" anchor="ctr"/>
            <a:lstStyle/>
            <a:p>
              <a:pPr algn="ctr"/>
              <a:r>
                <a:rPr lang="zh-CN" altLang="en-US" sz="2000" b="1" dirty="0">
                  <a:solidFill>
                    <a:srgbClr val="1D3453"/>
                  </a:solidFill>
                  <a:cs typeface="+mn-ea"/>
                  <a:sym typeface="+mn-lt"/>
                </a:rPr>
                <a:t>大寒养生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D10A99-1149-46EF-862F-2C93BB13D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4096" y="334834"/>
              <a:ext cx="1859959" cy="1859959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1686" y="798237"/>
            <a:ext cx="1426588" cy="546248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773" y="4864857"/>
            <a:ext cx="1859441" cy="18655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5943" y="2516870"/>
            <a:ext cx="185944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97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29" grpId="0"/>
      <p:bldP spid="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7432F3-5ABC-4F5F-9CCF-50B92665A597}"/>
              </a:ext>
            </a:extLst>
          </p:cNvPr>
          <p:cNvSpPr txBox="1"/>
          <p:nvPr/>
        </p:nvSpPr>
        <p:spPr>
          <a:xfrm>
            <a:off x="4682440" y="1547116"/>
            <a:ext cx="5629347" cy="37856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人随四时而动，早睡晚起也是这一节气要重点注意之事。大寒，阳气肃杀，夜间尤甚，人体的阴阳消长代谢也处于相当缓慢的时候，古人主张“早卧迟起”，早睡以养阳气，迟起以固阴精。当然这里说的迟起只是不要早于太阳而起，也绝非一觉睡到正午的懒觉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159126" cy="415912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5550" y="532502"/>
            <a:ext cx="1426588" cy="54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20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245"/>
            <a:ext cx="12192000" cy="6858000"/>
          </a:xfrm>
          <a:prstGeom prst="rect">
            <a:avLst/>
          </a:prstGeom>
        </p:spPr>
      </p:pic>
      <p:sp>
        <p:nvSpPr>
          <p:cNvPr id="12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EA13B2-D72F-42D1-82EC-9E43E51B8D42}"/>
              </a:ext>
            </a:extLst>
          </p:cNvPr>
          <p:cNvSpPr txBox="1"/>
          <p:nvPr/>
        </p:nvSpPr>
        <p:spPr>
          <a:xfrm rot="16200000">
            <a:off x="7939339" y="3326678"/>
            <a:ext cx="3877985" cy="707886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dirty="0" smtClean="0">
                <a:solidFill>
                  <a:srgbClr val="1D3453"/>
                </a:solidFill>
                <a:cs typeface="+mn-ea"/>
                <a:sym typeface="+mn-lt"/>
              </a:rPr>
              <a:t>壹、大寒</a:t>
            </a:r>
            <a:r>
              <a:rPr lang="zh-CN" altLang="en-US" sz="4000" dirty="0">
                <a:solidFill>
                  <a:srgbClr val="1D3453"/>
                </a:solidFill>
                <a:cs typeface="+mn-ea"/>
                <a:sym typeface="+mn-lt"/>
              </a:rPr>
              <a:t>的由来</a:t>
            </a:r>
          </a:p>
        </p:txBody>
      </p:sp>
      <p:sp>
        <p:nvSpPr>
          <p:cNvPr id="13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948635-08CD-42FC-9FEE-019224FF92D1}"/>
              </a:ext>
            </a:extLst>
          </p:cNvPr>
          <p:cNvSpPr txBox="1"/>
          <p:nvPr/>
        </p:nvSpPr>
        <p:spPr>
          <a:xfrm rot="16200000">
            <a:off x="6864619" y="3326679"/>
            <a:ext cx="3877985" cy="707886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dirty="0" smtClean="0">
                <a:solidFill>
                  <a:srgbClr val="1D3453"/>
                </a:solidFill>
                <a:cs typeface="+mn-ea"/>
                <a:sym typeface="+mn-lt"/>
              </a:rPr>
              <a:t>贰、大寒</a:t>
            </a:r>
            <a:r>
              <a:rPr lang="zh-CN" altLang="en-US" sz="4000" dirty="0">
                <a:solidFill>
                  <a:srgbClr val="1D3453"/>
                </a:solidFill>
                <a:cs typeface="+mn-ea"/>
                <a:sym typeface="+mn-lt"/>
              </a:rPr>
              <a:t>之字源</a:t>
            </a:r>
          </a:p>
        </p:txBody>
      </p:sp>
      <p:sp>
        <p:nvSpPr>
          <p:cNvPr id="14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5BE8C1-5FEF-4D44-9DD8-4965EFA311EF}"/>
              </a:ext>
            </a:extLst>
          </p:cNvPr>
          <p:cNvSpPr txBox="1"/>
          <p:nvPr/>
        </p:nvSpPr>
        <p:spPr>
          <a:xfrm rot="16200000">
            <a:off x="5759070" y="3326680"/>
            <a:ext cx="3877985" cy="707886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dirty="0" smtClean="0">
                <a:solidFill>
                  <a:srgbClr val="1D3453"/>
                </a:solidFill>
                <a:cs typeface="+mn-ea"/>
                <a:sym typeface="+mn-lt"/>
              </a:rPr>
              <a:t>叁、大寒</a:t>
            </a:r>
            <a:r>
              <a:rPr lang="zh-CN" altLang="en-US" sz="4000" dirty="0">
                <a:solidFill>
                  <a:srgbClr val="1D3453"/>
                </a:solidFill>
                <a:cs typeface="+mn-ea"/>
                <a:sym typeface="+mn-lt"/>
              </a:rPr>
              <a:t>之习俗</a:t>
            </a:r>
          </a:p>
        </p:txBody>
      </p:sp>
      <p:sp>
        <p:nvSpPr>
          <p:cNvPr id="15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A29850-DCF8-4FFC-B583-99C9F9F0D469}"/>
              </a:ext>
            </a:extLst>
          </p:cNvPr>
          <p:cNvSpPr txBox="1"/>
          <p:nvPr/>
        </p:nvSpPr>
        <p:spPr>
          <a:xfrm rot="16200000">
            <a:off x="4663225" y="3326681"/>
            <a:ext cx="3877985" cy="707886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 dirty="0" smtClean="0">
                <a:solidFill>
                  <a:srgbClr val="1D3453"/>
                </a:solidFill>
                <a:cs typeface="+mn-ea"/>
                <a:sym typeface="+mn-lt"/>
              </a:rPr>
              <a:t>肆、大寒</a:t>
            </a:r>
            <a:r>
              <a:rPr lang="zh-CN" altLang="en-US" sz="4000" dirty="0">
                <a:solidFill>
                  <a:srgbClr val="1D3453"/>
                </a:solidFill>
                <a:cs typeface="+mn-ea"/>
                <a:sym typeface="+mn-lt"/>
              </a:rPr>
              <a:t>的诗歌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221518-BC84-4F54-AF85-BADA9D7E3955}"/>
              </a:ext>
            </a:extLst>
          </p:cNvPr>
          <p:cNvSpPr txBox="1"/>
          <p:nvPr/>
        </p:nvSpPr>
        <p:spPr>
          <a:xfrm>
            <a:off x="9837314" y="207826"/>
            <a:ext cx="2215991" cy="21236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1D3453"/>
                </a:solidFill>
                <a:cs typeface="+mn-ea"/>
                <a:sym typeface="+mn-lt"/>
              </a:rPr>
              <a:t>目 </a:t>
            </a:r>
            <a:endParaRPr lang="en-US" altLang="zh-CN" sz="6600" dirty="0" smtClean="0">
              <a:solidFill>
                <a:srgbClr val="1D3453"/>
              </a:solidFill>
              <a:cs typeface="+mn-ea"/>
              <a:sym typeface="+mn-lt"/>
            </a:endParaRPr>
          </a:p>
          <a:p>
            <a:pPr algn="ctr"/>
            <a:r>
              <a:rPr lang="zh-CN" altLang="en-US" sz="6600" dirty="0" smtClean="0">
                <a:solidFill>
                  <a:srgbClr val="1D3453"/>
                </a:solidFill>
                <a:cs typeface="+mn-ea"/>
                <a:sym typeface="+mn-lt"/>
              </a:rPr>
              <a:t>录</a:t>
            </a:r>
            <a:endParaRPr lang="zh-CN" altLang="en-US" sz="6600" dirty="0">
              <a:solidFill>
                <a:srgbClr val="1D3453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4602" y="358069"/>
            <a:ext cx="3905910" cy="35490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182" y="1741632"/>
            <a:ext cx="3921337" cy="336581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171" y="3344640"/>
            <a:ext cx="3904980" cy="354818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3543" y="3373065"/>
            <a:ext cx="3904980" cy="35481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992427" y="207826"/>
            <a:ext cx="13516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E3EDF7"/>
                </a:solidFill>
              </a:rPr>
              <a:t>https://www.ypppt.com/</a:t>
            </a:r>
            <a:endParaRPr lang="zh-CN" altLang="en-US" sz="700" dirty="0">
              <a:solidFill>
                <a:srgbClr val="E3ED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05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6="http://schemas.microsoft.com/office/drawing/2014/main"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67EDBD-F450-4412-858F-2609BD68E8FF}"/>
              </a:ext>
            </a:extLst>
          </p:cNvPr>
          <p:cNvSpPr txBox="1"/>
          <p:nvPr/>
        </p:nvSpPr>
        <p:spPr>
          <a:xfrm>
            <a:off x="5586019" y="1216740"/>
            <a:ext cx="5032147" cy="494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尾牙源自于拜土地公做“牙”的习俗。所谓二月二为头牙，以后每逢初二和十六都要做“牙”到了农历十二月十六日正好是尾牙。尾牙同二月二一样有春饼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(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南方叫润饼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)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吃，这一天买卖人要设宴，白斩鸡为宴席上不可缺的一道菜。据说鸡头朝谁，就表示老板第二年要解雇谁。因此有些老板一般将鸡头朝向自己，以使员工们能放心地享用佳肴，回家后也能过个安稳年。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00" y="1681892"/>
            <a:ext cx="4013200" cy="4013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8166" y="697755"/>
            <a:ext cx="1426588" cy="54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07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37576" y="-253303"/>
            <a:ext cx="12814903" cy="736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4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149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6" name="椭圆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89040D-5ECD-427E-96CC-F631BF8D19E2}"/>
              </a:ext>
            </a:extLst>
          </p:cNvPr>
          <p:cNvSpPr/>
          <p:nvPr/>
        </p:nvSpPr>
        <p:spPr>
          <a:xfrm>
            <a:off x="10349715" y="5248430"/>
            <a:ext cx="217821" cy="2178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1D34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89798" y="-264531"/>
            <a:ext cx="4902202" cy="49022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4586" y="4476638"/>
            <a:ext cx="2651990" cy="2645893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3DAAEE-B61F-4B47-8B91-CAA9EB983071}"/>
              </a:ext>
            </a:extLst>
          </p:cNvPr>
          <p:cNvGrpSpPr/>
          <p:nvPr/>
        </p:nvGrpSpPr>
        <p:grpSpPr>
          <a:xfrm rot="16200000">
            <a:off x="918726" y="157523"/>
            <a:ext cx="5185663" cy="6214371"/>
            <a:chOff x="12788486" y="165382"/>
            <a:chExt cx="5185663" cy="6214371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89040D-5ECD-427E-96CC-F631BF8D19E2}"/>
                </a:ext>
              </a:extLst>
            </p:cNvPr>
            <p:cNvSpPr/>
            <p:nvPr/>
          </p:nvSpPr>
          <p:spPr>
            <a:xfrm>
              <a:off x="17180672" y="6161932"/>
              <a:ext cx="217821" cy="21782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1D34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文本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228D2B-4DC2-4345-A4DA-7334D3AC47A0}"/>
                </a:ext>
              </a:extLst>
            </p:cNvPr>
            <p:cNvSpPr txBox="1"/>
            <p:nvPr/>
          </p:nvSpPr>
          <p:spPr>
            <a:xfrm rot="5400000">
              <a:off x="15619658" y="1234136"/>
              <a:ext cx="1661993" cy="304698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1D3453"/>
                  </a:solidFill>
                  <a:cs typeface="+mn-ea"/>
                  <a:sym typeface="+mn-lt"/>
                </a:rPr>
                <a:t>大寒</a:t>
              </a:r>
            </a:p>
          </p:txBody>
        </p:sp>
        <p:sp>
          <p:nvSpPr>
            <p:cNvPr id="14" name="文本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1D159C-9A20-4960-8AF6-9CA9B3266B25}"/>
                </a:ext>
              </a:extLst>
            </p:cNvPr>
            <p:cNvSpPr txBox="1"/>
            <p:nvPr/>
          </p:nvSpPr>
          <p:spPr>
            <a:xfrm rot="5400000">
              <a:off x="13504765" y="-483514"/>
              <a:ext cx="1661993" cy="29597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600" spc="-300" dirty="0">
                  <a:solidFill>
                    <a:srgbClr val="1D3453"/>
                  </a:solidFill>
                  <a:cs typeface="+mn-ea"/>
                  <a:sym typeface="+mn-lt"/>
                </a:rPr>
                <a:t>由来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E819D0-449A-4FC0-B292-65FB42FBA4CC}"/>
                </a:ext>
              </a:extLst>
            </p:cNvPr>
            <p:cNvSpPr/>
            <p:nvPr/>
          </p:nvSpPr>
          <p:spPr>
            <a:xfrm rot="5400000">
              <a:off x="13284330" y="1629305"/>
              <a:ext cx="1264962" cy="225664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5400" dirty="0" smtClean="0">
                  <a:solidFill>
                    <a:srgbClr val="8D1D1D"/>
                  </a:solidFill>
                  <a:cs typeface="+mn-ea"/>
                  <a:sym typeface="+mn-lt"/>
                </a:rPr>
                <a:t>第二章</a:t>
              </a:r>
              <a:endParaRPr lang="zh-CN" altLang="en-US" sz="5400" dirty="0">
                <a:solidFill>
                  <a:srgbClr val="8D1D1D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643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6="http://schemas.microsoft.com/office/drawing/2014/main" xmlns:a14="http://schemas.microsoft.com/office/drawing/2010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29FCB3-9D68-4AB4-B2EC-668CA94A63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909"/>
            <a:ext cx="5021498" cy="5021498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0D92B2-40C6-46E3-A642-BDCEFF8F11FF}"/>
              </a:ext>
            </a:extLst>
          </p:cNvPr>
          <p:cNvSpPr/>
          <p:nvPr/>
        </p:nvSpPr>
        <p:spPr>
          <a:xfrm>
            <a:off x="5989296" y="1704108"/>
            <a:ext cx="3924151" cy="448646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二十四节气中最后一个节气，在每年</a:t>
            </a:r>
            <a:r>
              <a:rPr lang="en-US" altLang="zh-CN" dirty="0">
                <a:solidFill>
                  <a:srgbClr val="1D3453"/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1D3453"/>
                </a:solidFill>
                <a:cs typeface="+mn-ea"/>
                <a:sym typeface="+mn-lt"/>
              </a:rPr>
              <a:t>20</a:t>
            </a: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日左右，也是冬季即将结束之时。大寒，是天气寒冷到极点的意思。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1D3453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授时通考</a:t>
            </a:r>
            <a:r>
              <a:rPr lang="en-US" altLang="zh-CN" dirty="0">
                <a:solidFill>
                  <a:srgbClr val="1D3453"/>
                </a:solidFill>
                <a:cs typeface="+mn-ea"/>
                <a:sym typeface="+mn-lt"/>
              </a:rPr>
              <a:t>·</a:t>
            </a: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天时</a:t>
            </a:r>
            <a:r>
              <a:rPr lang="en-US" altLang="zh-CN" dirty="0">
                <a:solidFill>
                  <a:srgbClr val="1D3453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引</a:t>
            </a:r>
            <a:r>
              <a:rPr lang="en-US" altLang="zh-CN" dirty="0">
                <a:solidFill>
                  <a:srgbClr val="1D3453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三礼义宗</a:t>
            </a:r>
            <a:r>
              <a:rPr lang="en-US" altLang="zh-CN" dirty="0">
                <a:solidFill>
                  <a:srgbClr val="1D3453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：“大寒为中者，上形于小寒，故谓之大</a:t>
            </a:r>
            <a:r>
              <a:rPr lang="en-US" altLang="zh-CN" dirty="0">
                <a:solidFill>
                  <a:srgbClr val="1D3453"/>
                </a:solidFill>
                <a:cs typeface="+mn-ea"/>
                <a:sym typeface="+mn-lt"/>
              </a:rPr>
              <a:t>……</a:t>
            </a: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寒气之逆极，故谓大寒。”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1D3453"/>
                </a:solidFill>
                <a:cs typeface="+mn-ea"/>
                <a:sym typeface="+mn-lt"/>
              </a:rPr>
              <a:t>这时寒潮南下频繁，是我国大部分地区一年中最寒冷的时期，风大，低温，地面积雪不化，呈现出冰天雪地、天寒地冻的严寒景象。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3595" y="1031147"/>
            <a:ext cx="1310754" cy="523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1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38fa0a40ed699ecd1fb603190c61f2bc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BDEE20-CDDD-4971-8393-FDEF854E5F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6119" y="2811159"/>
            <a:ext cx="1024684" cy="883006"/>
          </a:xfrm>
          <a:prstGeom prst="rect">
            <a:avLst/>
          </a:prstGeom>
        </p:spPr>
      </p:pic>
      <p:pic>
        <p:nvPicPr>
          <p:cNvPr id="25" name="图片 24" descr="38fa0a40ed699ecd1fb603190c61f2bc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1C8BA9-F203-4175-A1E3-CB08176132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6282" y="1664400"/>
            <a:ext cx="1024684" cy="883006"/>
          </a:xfrm>
          <a:prstGeom prst="rect">
            <a:avLst/>
          </a:prstGeom>
        </p:spPr>
      </p:pic>
      <p:pic>
        <p:nvPicPr>
          <p:cNvPr id="31" name="图片 30" descr="38fa0a40ed699ecd1fb603190c61f2bc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85BC81-E46B-4FE9-BC6D-619DD8550F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6119" y="4074963"/>
            <a:ext cx="1024684" cy="883006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B3E29B-6C56-42A3-B664-442991B5B739}"/>
              </a:ext>
            </a:extLst>
          </p:cNvPr>
          <p:cNvSpPr txBox="1"/>
          <p:nvPr/>
        </p:nvSpPr>
        <p:spPr>
          <a:xfrm>
            <a:off x="7578823" y="2009526"/>
            <a:ext cx="331079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rgbClr val="1D3453"/>
                </a:solidFill>
                <a:cs typeface="+mn-ea"/>
                <a:sym typeface="+mn-lt"/>
              </a:rPr>
              <a:t>一</a:t>
            </a:r>
            <a:r>
              <a:rPr lang="zh-CN" altLang="en-US" sz="2800" dirty="0" smtClean="0">
                <a:solidFill>
                  <a:srgbClr val="1D3453"/>
                </a:solidFill>
                <a:cs typeface="+mn-ea"/>
                <a:sym typeface="+mn-lt"/>
              </a:rPr>
              <a:t>候 鸡</a:t>
            </a:r>
            <a:r>
              <a:rPr lang="zh-CN" altLang="en-US" sz="2800" dirty="0">
                <a:solidFill>
                  <a:srgbClr val="1D3453"/>
                </a:solidFill>
                <a:cs typeface="+mn-ea"/>
                <a:sym typeface="+mn-lt"/>
              </a:rPr>
              <a:t>乳；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936BDE-183B-4656-9FEF-E7E323C4B49C}"/>
              </a:ext>
            </a:extLst>
          </p:cNvPr>
          <p:cNvSpPr txBox="1"/>
          <p:nvPr/>
        </p:nvSpPr>
        <p:spPr>
          <a:xfrm>
            <a:off x="7578823" y="3103066"/>
            <a:ext cx="320087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rgbClr val="1D3453"/>
                </a:solidFill>
                <a:cs typeface="+mn-ea"/>
                <a:sym typeface="+mn-lt"/>
              </a:rPr>
              <a:t>二</a:t>
            </a:r>
            <a:r>
              <a:rPr lang="zh-CN" altLang="en-US" sz="2800" dirty="0" smtClean="0">
                <a:solidFill>
                  <a:srgbClr val="1D3453"/>
                </a:solidFill>
                <a:cs typeface="+mn-ea"/>
                <a:sym typeface="+mn-lt"/>
              </a:rPr>
              <a:t>候</a:t>
            </a:r>
            <a:r>
              <a:rPr lang="en-US" altLang="zh-CN" sz="2800" dirty="0">
                <a:solidFill>
                  <a:srgbClr val="1D3453"/>
                </a:solidFill>
                <a:cs typeface="+mn-ea"/>
                <a:sym typeface="+mn-lt"/>
              </a:rPr>
              <a:t> </a:t>
            </a:r>
            <a:r>
              <a:rPr lang="zh-CN" altLang="en-US" sz="2800" dirty="0" smtClean="0">
                <a:solidFill>
                  <a:srgbClr val="1D3453"/>
                </a:solidFill>
                <a:cs typeface="+mn-ea"/>
                <a:sym typeface="+mn-lt"/>
              </a:rPr>
              <a:t>征</a:t>
            </a:r>
            <a:r>
              <a:rPr lang="zh-CN" altLang="en-US" sz="2800" dirty="0">
                <a:solidFill>
                  <a:srgbClr val="1D3453"/>
                </a:solidFill>
                <a:cs typeface="+mn-ea"/>
                <a:sym typeface="+mn-lt"/>
              </a:rPr>
              <a:t>鸟厉疾；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16C8BA-FD6A-4801-8061-33B19F84C0A4}"/>
              </a:ext>
            </a:extLst>
          </p:cNvPr>
          <p:cNvSpPr txBox="1"/>
          <p:nvPr/>
        </p:nvSpPr>
        <p:spPr>
          <a:xfrm>
            <a:off x="7578823" y="4295879"/>
            <a:ext cx="320087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smtClean="0">
                <a:solidFill>
                  <a:srgbClr val="1D3453"/>
                </a:solidFill>
                <a:cs typeface="+mn-ea"/>
                <a:sym typeface="+mn-lt"/>
              </a:rPr>
              <a:t>三候</a:t>
            </a:r>
            <a:r>
              <a:rPr lang="en-US" altLang="zh-CN" sz="2800" dirty="0" smtClean="0">
                <a:solidFill>
                  <a:srgbClr val="1D3453"/>
                </a:solidFill>
                <a:cs typeface="+mn-ea"/>
                <a:sym typeface="+mn-lt"/>
              </a:rPr>
              <a:t> </a:t>
            </a:r>
            <a:r>
              <a:rPr lang="zh-CN" altLang="en-US" sz="2800" dirty="0" smtClean="0">
                <a:solidFill>
                  <a:srgbClr val="1D3453"/>
                </a:solidFill>
                <a:cs typeface="+mn-ea"/>
                <a:sym typeface="+mn-lt"/>
              </a:rPr>
              <a:t>水泽腹坚。</a:t>
            </a:r>
            <a:endParaRPr lang="zh-CN" altLang="en-US" sz="2800" dirty="0">
              <a:solidFill>
                <a:srgbClr val="1D3453"/>
              </a:solidFill>
              <a:cs typeface="+mn-ea"/>
              <a:sym typeface="+mn-lt"/>
            </a:endParaRPr>
          </a:p>
        </p:txBody>
      </p:sp>
      <p:sp>
        <p:nvSpPr>
          <p:cNvPr id="22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3478F3-34F0-4C5D-A373-87FEC83F849B}"/>
              </a:ext>
            </a:extLst>
          </p:cNvPr>
          <p:cNvSpPr txBox="1"/>
          <p:nvPr/>
        </p:nvSpPr>
        <p:spPr>
          <a:xfrm>
            <a:off x="4536279" y="2418327"/>
            <a:ext cx="650398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1D3453"/>
                </a:solidFill>
                <a:cs typeface="+mn-ea"/>
                <a:sym typeface="+mn-lt"/>
              </a:rPr>
              <a:t>三候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1911" y="55018"/>
            <a:ext cx="5803836" cy="58038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2342" y="1007827"/>
            <a:ext cx="1310754" cy="52369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41104" y="660672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1">
                  <a:lumMod val="20000"/>
                  <a:lumOff val="80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901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11EEC6-B0B7-4134-9EAE-DEBEDF0DC4A7}"/>
              </a:ext>
            </a:extLst>
          </p:cNvPr>
          <p:cNvSpPr txBox="1"/>
          <p:nvPr/>
        </p:nvSpPr>
        <p:spPr>
          <a:xfrm>
            <a:off x="5177478" y="1423556"/>
            <a:ext cx="4124206" cy="47227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1D3453"/>
                </a:solidFill>
                <a:cs typeface="+mn-ea"/>
                <a:sym typeface="+mn-lt"/>
              </a:rPr>
              <a:t>大寒到来，母鸡就会准备孵蛋，孵化小鸡，当然，新生命的诞生，也正预示着春季的到来。</a:t>
            </a:r>
          </a:p>
        </p:txBody>
      </p:sp>
      <p:sp>
        <p:nvSpPr>
          <p:cNvPr id="4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93200B-5887-40D3-A922-3EB6BA217287}"/>
              </a:ext>
            </a:extLst>
          </p:cNvPr>
          <p:cNvSpPr txBox="1"/>
          <p:nvPr/>
        </p:nvSpPr>
        <p:spPr>
          <a:xfrm>
            <a:off x="9493533" y="991362"/>
            <a:ext cx="738664" cy="3124202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rgbClr val="1D3453"/>
                </a:solidFill>
                <a:cs typeface="+mn-ea"/>
                <a:sym typeface="+mn-lt"/>
              </a:rPr>
              <a:t>一候  鸡乳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8055" y="1064098"/>
            <a:ext cx="6858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01996" y="1064098"/>
            <a:ext cx="1310754" cy="523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66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5B5604-FB72-40FE-82E7-41C5A496A3D7}"/>
              </a:ext>
            </a:extLst>
          </p:cNvPr>
          <p:cNvSpPr txBox="1"/>
          <p:nvPr/>
        </p:nvSpPr>
        <p:spPr>
          <a:xfrm>
            <a:off x="3946041" y="1467231"/>
            <a:ext cx="553998" cy="1585002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1D3453"/>
                </a:solidFill>
                <a:cs typeface="+mn-ea"/>
                <a:sym typeface="+mn-lt"/>
              </a:rPr>
              <a:t>征鸟厉疾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8671AB-D539-4316-B095-31A5BEF3A11B}"/>
              </a:ext>
            </a:extLst>
          </p:cNvPr>
          <p:cNvSpPr txBox="1"/>
          <p:nvPr/>
        </p:nvSpPr>
        <p:spPr>
          <a:xfrm>
            <a:off x="4802673" y="1415953"/>
            <a:ext cx="5431130" cy="24006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大寒节气五天后左右，鹰隼等征鸟正处于捕食能力极强的状态中。一方面，征鸟们在秋季储存的食物和能量此时都已基本消耗完毕，寒冷的天气让它们必须捕获充足的食物来保持自身体能抵御严寒。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972741-2F3F-4612-B4F9-9B2C6D3748C5}"/>
              </a:ext>
            </a:extLst>
          </p:cNvPr>
          <p:cNvSpPr txBox="1"/>
          <p:nvPr/>
        </p:nvSpPr>
        <p:spPr>
          <a:xfrm>
            <a:off x="2924711" y="4101224"/>
            <a:ext cx="7309092" cy="19389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另一方面，冬季地面裸露，树枝干枯，野兔、田鼠等在户外觅食时很容易被高空盘旋的猛禽发现。它们便如离弦的箭一般扑向猎物，精准而迅猛。飞行速度最快的鹰隼类猛禽，比捕狼鹰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--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金雕，俯冲速度</a:t>
            </a:r>
            <a:r>
              <a:rPr lang="en-US" altLang="zh-CN" sz="2000" dirty="0">
                <a:solidFill>
                  <a:srgbClr val="1D3453"/>
                </a:solidFill>
                <a:cs typeface="+mn-ea"/>
                <a:sym typeface="+mn-lt"/>
              </a:rPr>
              <a:t>300</a:t>
            </a: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多公里还要快！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0884062" y="554869"/>
            <a:ext cx="1307938" cy="5238646"/>
            <a:chOff x="111753" y="1171814"/>
            <a:chExt cx="1307938" cy="5238646"/>
          </a:xfrm>
        </p:grpSpPr>
        <p:sp>
          <p:nvSpPr>
            <p:cNvPr id="17" name="文本框 16"/>
            <p:cNvSpPr txBox="1"/>
            <p:nvPr/>
          </p:nvSpPr>
          <p:spPr>
            <a:xfrm>
              <a:off x="413147" y="2496680"/>
              <a:ext cx="615553" cy="234775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1D3453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800" dirty="0">
                <a:solidFill>
                  <a:srgbClr val="1D3453"/>
                </a:solidFill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753" y="5102522"/>
              <a:ext cx="1307938" cy="130793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126" y="1171814"/>
              <a:ext cx="761932" cy="1143006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7213" y="83709"/>
            <a:ext cx="3355456" cy="409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89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9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66E8B1-C18B-45AB-868B-D4B9B9402067}"/>
              </a:ext>
            </a:extLst>
          </p:cNvPr>
          <p:cNvSpPr txBox="1"/>
          <p:nvPr/>
        </p:nvSpPr>
        <p:spPr>
          <a:xfrm>
            <a:off x="6061876" y="698209"/>
            <a:ext cx="3508653" cy="33460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1D3453"/>
                </a:solidFill>
                <a:cs typeface="+mn-ea"/>
                <a:sym typeface="+mn-lt"/>
              </a:rPr>
              <a:t>俗话说“三九四九，冻破石头”，这是的江河湖泊水面结冰的厚度也达到全年之最，且冰面坚硬，水一般已冻到河湖中很深的“腹部”了。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741E34-340A-433F-9CC7-3EEB25ED84B3}"/>
              </a:ext>
            </a:extLst>
          </p:cNvPr>
          <p:cNvSpPr txBox="1"/>
          <p:nvPr/>
        </p:nvSpPr>
        <p:spPr>
          <a:xfrm>
            <a:off x="1628362" y="3917136"/>
            <a:ext cx="2954655" cy="26161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D3453"/>
                </a:solidFill>
                <a:cs typeface="+mn-ea"/>
                <a:sym typeface="+mn-lt"/>
              </a:rPr>
              <a:t>大寒节气从这家禽、飞鸟、河水冰冻这三个角度显示出天气寒冷，达到极致。然而物极必反，寒极必暖，这至寒的天气也恰恰代表着旧年离开，新年将至。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422CA0-0C3E-4841-BD2B-563AAEB7E9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" y="-339130"/>
            <a:ext cx="4577201" cy="4577201"/>
          </a:xfrm>
          <a:prstGeom prst="rect">
            <a:avLst/>
          </a:prstGeom>
        </p:spPr>
      </p:pic>
      <p:sp>
        <p:nvSpPr>
          <p:cNvPr id="16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EF4C50-863E-4542-8AA1-DECEE8D34AF2}"/>
              </a:ext>
            </a:extLst>
          </p:cNvPr>
          <p:cNvSpPr txBox="1"/>
          <p:nvPr/>
        </p:nvSpPr>
        <p:spPr>
          <a:xfrm>
            <a:off x="5060674" y="2565655"/>
            <a:ext cx="677108" cy="2062103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1D3453"/>
                </a:solidFill>
                <a:cs typeface="+mn-ea"/>
                <a:sym typeface="+mn-lt"/>
              </a:rPr>
              <a:t>水泽腹坚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0643512" y="923902"/>
            <a:ext cx="1427303" cy="5461852"/>
            <a:chOff x="7271" y="1049341"/>
            <a:chExt cx="1427303" cy="5461852"/>
          </a:xfrm>
        </p:grpSpPr>
        <p:sp>
          <p:nvSpPr>
            <p:cNvPr id="13" name="文本框 12"/>
            <p:cNvSpPr txBox="1"/>
            <p:nvPr/>
          </p:nvSpPr>
          <p:spPr>
            <a:xfrm>
              <a:off x="413147" y="2496680"/>
              <a:ext cx="615553" cy="234775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1D3453"/>
                  </a:solidFill>
                  <a:cs typeface="+mn-ea"/>
                  <a:sym typeface="+mn-lt"/>
                </a:rPr>
                <a:t>请输入标题内容</a:t>
              </a:r>
              <a:endParaRPr lang="zh-CN" altLang="en-US" sz="2800" dirty="0">
                <a:solidFill>
                  <a:srgbClr val="1D3453"/>
                </a:solidFill>
                <a:cs typeface="+mn-ea"/>
                <a:sym typeface="+mn-lt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1" y="5083890"/>
              <a:ext cx="1427303" cy="1427303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7778" y="1049341"/>
              <a:ext cx="761932" cy="11430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425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4="http://schemas.microsoft.com/office/drawing/2010/main" xmlns:a16="http://schemas.microsoft.com/office/drawing/2014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46" y="0"/>
            <a:ext cx="12192000" cy="6858000"/>
          </a:xfrm>
          <a:prstGeom prst="rect">
            <a:avLst/>
          </a:prstGeom>
        </p:spPr>
      </p:pic>
      <p:grpSp>
        <p:nvGrpSpPr>
          <p:cNvPr id="52" name="组合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3DAAEE-B61F-4B47-8B91-CAA9EB983071}"/>
              </a:ext>
            </a:extLst>
          </p:cNvPr>
          <p:cNvGrpSpPr/>
          <p:nvPr/>
        </p:nvGrpSpPr>
        <p:grpSpPr>
          <a:xfrm rot="16200000">
            <a:off x="918726" y="157523"/>
            <a:ext cx="5185663" cy="6214371"/>
            <a:chOff x="12788486" y="165382"/>
            <a:chExt cx="5185663" cy="6214371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89040D-5ECD-427E-96CC-F631BF8D19E2}"/>
                </a:ext>
              </a:extLst>
            </p:cNvPr>
            <p:cNvSpPr/>
            <p:nvPr/>
          </p:nvSpPr>
          <p:spPr>
            <a:xfrm>
              <a:off x="17180672" y="6161932"/>
              <a:ext cx="217821" cy="217821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1D34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228D2B-4DC2-4345-A4DA-7334D3AC47A0}"/>
                </a:ext>
              </a:extLst>
            </p:cNvPr>
            <p:cNvSpPr txBox="1"/>
            <p:nvPr/>
          </p:nvSpPr>
          <p:spPr>
            <a:xfrm rot="5400000">
              <a:off x="15619658" y="1234136"/>
              <a:ext cx="1661993" cy="304698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1D3453"/>
                  </a:solidFill>
                  <a:cs typeface="+mn-ea"/>
                  <a:sym typeface="+mn-lt"/>
                </a:rPr>
                <a:t>大寒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1D159C-9A20-4960-8AF6-9CA9B3266B25}"/>
                </a:ext>
              </a:extLst>
            </p:cNvPr>
            <p:cNvSpPr txBox="1"/>
            <p:nvPr/>
          </p:nvSpPr>
          <p:spPr>
            <a:xfrm rot="5400000">
              <a:off x="13504765" y="-483514"/>
              <a:ext cx="1661993" cy="295978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600" spc="-300" dirty="0" smtClean="0">
                  <a:solidFill>
                    <a:srgbClr val="1D3453"/>
                  </a:solidFill>
                  <a:cs typeface="+mn-ea"/>
                  <a:sym typeface="+mn-lt"/>
                </a:rPr>
                <a:t>字源</a:t>
              </a:r>
              <a:endParaRPr lang="zh-CN" altLang="en-US" sz="9600" spc="-300" dirty="0">
                <a:solidFill>
                  <a:srgbClr val="1D3453"/>
                </a:solidFill>
                <a:cs typeface="+mn-ea"/>
                <a:sym typeface="+mn-lt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E819D0-449A-4FC0-B292-65FB42FBA4CC}"/>
                </a:ext>
              </a:extLst>
            </p:cNvPr>
            <p:cNvSpPr/>
            <p:nvPr/>
          </p:nvSpPr>
          <p:spPr>
            <a:xfrm rot="5400000">
              <a:off x="13284330" y="1629305"/>
              <a:ext cx="1264962" cy="225664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5400" dirty="0" smtClean="0">
                  <a:solidFill>
                    <a:srgbClr val="8D1D1D"/>
                  </a:solidFill>
                  <a:cs typeface="+mn-ea"/>
                  <a:sym typeface="+mn-lt"/>
                </a:rPr>
                <a:t>第二章</a:t>
              </a:r>
              <a:endParaRPr lang="zh-CN" altLang="en-US" sz="5400" dirty="0">
                <a:solidFill>
                  <a:srgbClr val="8D1D1D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84252" y="-255729"/>
            <a:ext cx="4902202" cy="49022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5891" y="4466587"/>
            <a:ext cx="2647142" cy="264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48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:a16="http://schemas.microsoft.com/office/drawing/2014/main" xmlns:a14="http://schemas.microsoft.com/office/drawing/2010/main"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蓝色卡通手绘传统节气大寒主题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1svkihb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5173</TotalTime>
  <Words>1450</Words>
  <Application>Microsoft Office PowerPoint</Application>
  <PresentationFormat>宽屏</PresentationFormat>
  <Paragraphs>96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DengXian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584</cp:revision>
  <dcterms:created xsi:type="dcterms:W3CDTF">2018-06-17T04:53:58Z</dcterms:created>
  <dcterms:modified xsi:type="dcterms:W3CDTF">2023-06-03T04:27:37Z</dcterms:modified>
</cp:coreProperties>
</file>