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6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  <p:sldId id="272" r:id="rId20"/>
    <p:sldId id="274" r:id="rId21"/>
    <p:sldId id="273" r:id="rId22"/>
    <p:sldId id="275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71318-6CD5-4313-83CB-EF9E4FE09D1D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57F1A-B913-42E0-9590-364B772C6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000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57F1A-B913-42E0-9590-364B772C600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60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209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E25BF61-6D4C-4E0D-982E-3375BEE00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75E579A-A5A8-4E80-BB8F-AB63636D89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8CE68E-2D95-45C8-AC80-52286834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C06FC66-11EC-4A60-AB24-215C97D4C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86487B5-9E13-46AB-AA8C-E23C710AB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15BDE6-EB8B-4B84-A94F-674E0F8F6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5A0CA3B-B9AA-4AA9-A46A-B38F74FBC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78E7A2B-351E-47E5-B6E0-4389DEDBF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EA56DD4-5F0D-4203-817A-11060C58D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5C637A6-AB8B-4F42-A2C9-0D332D388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019C0E4-8BD9-43B4-B752-8C631AA8C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97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9B3CF32-2022-4447-ADF9-2AFEC249E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685C7CB-1F06-4112-A717-B668C5336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4C5528-5A13-4DDB-B190-E119125B7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2DE324-A33C-48F0-9692-C89EBF16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C99794D-AFC4-4B3B-9241-BEA96A307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251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1AAC78C-4D03-409B-8B8E-DD4D4C22CB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46622A-9916-4A3C-804A-8AEC9D641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885F40-45B6-422A-80DE-C677981C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FB765FA-B35A-4071-9FB2-AF8E622EB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4FF5911-4B4C-4027-9D72-C200665AA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816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20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126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532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61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4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22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22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994E081-313C-4BAB-916A-A95D5708E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A3304AB-57B3-4978-8B8A-1EF4262ED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69F0C11-3A1E-4213-882C-D1CAD541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1931EC-4CA5-445E-B458-7EF8DFBD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D2972C8-E136-4C62-8DDE-3A853322B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101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437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45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690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18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1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71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4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7C6B4C-02B3-42A7-BEC2-D8401C50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1EE6773-D409-43B5-9EBC-6902F1C43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4F196C-24ED-4426-B50B-0E1D2FED4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AB90E68-2D4D-48CF-863F-CDE15C66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37972AC-79C0-4FFF-9CAA-29E878BE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94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5AEFB4-9E92-4A36-8177-2620BA11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6B2FBD8-9350-4669-8197-1F6CC060B6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C70C8FA-B5F9-4EDC-9DDB-C67214A2D8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84B10BD-CC5F-44F1-9ABA-6BE666FB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A39571-08C0-484F-A7CD-C46D090BA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FE047D9-0774-4AFD-86E3-C8B33655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55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6CFE40-71F1-4EE5-B9D7-7B20153B0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56165FC-628C-4191-8E28-6626009F9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C316A19-0800-427D-A99C-15849FE7E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E3F9B73-E10D-489F-9BCC-766D8B83F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7D9BFBE-30F5-482B-9F2D-8D7EF354E4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AEEC0A5-75F7-4406-ACA1-E1939E16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D8261CE-FF81-455E-A193-5945F683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E9D6E4B-941F-47DD-A18A-91D4B2EFB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8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6CFE40-71F1-4EE5-B9D7-7B20153B0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56165FC-628C-4191-8E28-6626009F9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C316A19-0800-427D-A99C-15849FE7E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E3F9B73-E10D-489F-9BCC-766D8B83F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7D9BFBE-30F5-482B-9F2D-8D7EF354E4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AEEC0A5-75F7-4406-ACA1-E1939E16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D8261CE-FF81-455E-A193-5945F683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E9D6E4B-941F-47DD-A18A-91D4B2EFB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62259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7E6418C-69E9-425A-A788-F9294B880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E320B86-D424-41C7-97D1-000C2B310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8F7DBEA-2855-4E1E-BCB1-A06BFE9AD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FFA4A2B-4FE6-4C76-A319-0F6D3A05C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83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A459CB2-FFB0-466E-B139-159E02DFC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D75B93A-CBDD-4DE6-863A-40AC1A0B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0BBBB15-E219-4448-884C-805DDAD8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61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530F75F-A644-4473-85AE-E97EE9B33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81F0C4B-7F40-4A5E-993A-269B549B4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ECFD128-C79B-410D-AA95-8F263D550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411C12F-5C2B-4D14-9495-1F42A346E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F0D0B2E-9113-404D-8B66-15B07FE53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4FB6D34-EDF5-4A4A-954F-A5538889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14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B4EAE44-E4CB-414E-A65D-23D843CD8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788A534-1EBF-403F-920B-569A36A61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C3EB7B-BB18-4396-BF93-AFE83F484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7D9A4-AC5A-471B-9ABD-986CCB70E8D7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ABE26EF-83A2-459F-979F-BD305F261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E6780F4-275E-4778-8E02-9F1F73235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03183-23C4-452E-831D-6B650C5F5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77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76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65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A08905E-01B4-42E7-A967-408CB264A7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830" y="0"/>
            <a:ext cx="7292340" cy="54692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3CD82A0-779D-45C1-8FBE-9F171EA392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1752600"/>
            <a:ext cx="5105400" cy="51054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C2222B2-E5B8-4574-884B-47E2228774B7}"/>
              </a:ext>
            </a:extLst>
          </p:cNvPr>
          <p:cNvSpPr txBox="1"/>
          <p:nvPr/>
        </p:nvSpPr>
        <p:spPr>
          <a:xfrm>
            <a:off x="3948430" y="5097265"/>
            <a:ext cx="429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中国传统节日腊八节习俗介绍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7BF80A3B-E89C-4DE8-B3C8-22CD2DF0B463}"/>
              </a:ext>
            </a:extLst>
          </p:cNvPr>
          <p:cNvSpPr/>
          <p:nvPr/>
        </p:nvSpPr>
        <p:spPr>
          <a:xfrm>
            <a:off x="4918412" y="5664360"/>
            <a:ext cx="2355176" cy="408623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ECB98CC-1EA1-4DFE-910A-EBDDE0F28F2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3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1053923-B84B-4645-BBB4-E68C1DEC47F5}"/>
              </a:ext>
            </a:extLst>
          </p:cNvPr>
          <p:cNvSpPr/>
          <p:nvPr/>
        </p:nvSpPr>
        <p:spPr>
          <a:xfrm>
            <a:off x="3961520" y="1624538"/>
            <a:ext cx="70916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一到腊月初八，过年的气氛一天赛过一天，华北大部分地区在腊月初八这天有用醋泡蒜的习俗，叫腊八蒜。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indent="45720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腊八蒜就是在阴历腊月初八的这天来泡制蒜，是华北地区的一个习俗。其材料就是醋和大蒜瓣儿。</a:t>
            </a:r>
          </a:p>
        </p:txBody>
      </p:sp>
      <p:sp>
        <p:nvSpPr>
          <p:cNvPr id="22" name="圆角矩形 5">
            <a:extLst>
              <a:ext uri="{FF2B5EF4-FFF2-40B4-BE49-F238E27FC236}">
                <a16:creationId xmlns="" xmlns:a16="http://schemas.microsoft.com/office/drawing/2014/main" id="{D79E713C-E6C3-4013-B147-81D91FFC9673}"/>
              </a:ext>
            </a:extLst>
          </p:cNvPr>
          <p:cNvSpPr/>
          <p:nvPr/>
        </p:nvSpPr>
        <p:spPr>
          <a:xfrm>
            <a:off x="1210797" y="2244678"/>
            <a:ext cx="2028485" cy="510778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腊八蒜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10687190-954B-4F81-AB90-7534F3781175}"/>
              </a:ext>
            </a:extLst>
          </p:cNvPr>
          <p:cNvSpPr/>
          <p:nvPr/>
        </p:nvSpPr>
        <p:spPr>
          <a:xfrm>
            <a:off x="817889" y="3941739"/>
            <a:ext cx="67614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泡腊八蒜是一道主要流行于华北地区的传统小吃，是腊八节的节日食俗。腊八蒜材料其实非常简单，就是醋和大蒜瓣儿。做法也是极其简单，将剥了皮的蒜瓣儿放到一个可以密封的罐子，瓶子之类的容器里面，然后倒入醋，封上口放到一个冷的地方。慢慢地，泡在醋中的蒜就会变绿，最后会变得通体碧绿的，如同翡翠碧玉。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545EC02-3ACA-447B-AC97-B1E1C42D6C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8706" y="3056745"/>
            <a:ext cx="3002662" cy="300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4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FE80DAF-DD9B-4B32-8762-E39D32CB23BC}"/>
              </a:ext>
            </a:extLst>
          </p:cNvPr>
          <p:cNvSpPr/>
          <p:nvPr/>
        </p:nvSpPr>
        <p:spPr>
          <a:xfrm>
            <a:off x="1439058" y="2001383"/>
            <a:ext cx="2646878" cy="384127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腊八前一天，人们一般用钢盆舀水结冰，等到了腊八节就脱盆冰并把冰敲成碎块。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indent="457200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据说这天的冰很神奇，吃了它在以后一年不会肚子疼。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="" xmlns:a16="http://schemas.microsoft.com/office/drawing/2014/main" id="{804F18C0-C1C9-438D-85ED-D70BD6C62E64}"/>
              </a:ext>
            </a:extLst>
          </p:cNvPr>
          <p:cNvSpPr/>
          <p:nvPr/>
        </p:nvSpPr>
        <p:spPr>
          <a:xfrm>
            <a:off x="4415824" y="2869970"/>
            <a:ext cx="612934" cy="2104103"/>
          </a:xfrm>
          <a:prstGeom prst="roundRect">
            <a:avLst/>
          </a:prstGeom>
          <a:solidFill>
            <a:srgbClr val="C00000"/>
          </a:solidFill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吃冰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0AF6489-F126-4F6A-89FF-9BFEF4FB77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1187" y="1850887"/>
            <a:ext cx="4124322" cy="412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6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65435EB-9D74-4D26-BB6D-F3536238B6FD}"/>
              </a:ext>
            </a:extLst>
          </p:cNvPr>
          <p:cNvSpPr/>
          <p:nvPr/>
        </p:nvSpPr>
        <p:spPr>
          <a:xfrm>
            <a:off x="1119395" y="2356187"/>
            <a:ext cx="10234241" cy="107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腊八豆腐是安徽省黟县地区民间传统小吃之一，节日食俗。在腊月初八，家家户户都要晒制豆腐，民间将这种晒制的豆腐，便称作“腊八豆腐”。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8A666E6-734F-4FD0-9FE1-896034880299}"/>
              </a:ext>
            </a:extLst>
          </p:cNvPr>
          <p:cNvSpPr txBox="1"/>
          <p:nvPr/>
        </p:nvSpPr>
        <p:spPr>
          <a:xfrm>
            <a:off x="1119395" y="1856752"/>
            <a:ext cx="2407436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腊八豆腐的由来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1B4C214-405B-49E0-A2A5-34D77C991017}"/>
              </a:ext>
            </a:extLst>
          </p:cNvPr>
          <p:cNvSpPr txBox="1"/>
          <p:nvPr/>
        </p:nvSpPr>
        <p:spPr>
          <a:xfrm>
            <a:off x="1119395" y="3877659"/>
            <a:ext cx="2477401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腊八豆腐的做法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1C2993C-BE43-4137-A72A-CFDD2467AD2C}"/>
              </a:ext>
            </a:extLst>
          </p:cNvPr>
          <p:cNvSpPr/>
          <p:nvPr/>
        </p:nvSpPr>
        <p:spPr>
          <a:xfrm>
            <a:off x="1119395" y="4427427"/>
            <a:ext cx="10234241" cy="107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“腊八豆腐”平时用草绳悬挂在通风处晾着，吃时摘取，一般可晾放三个月不变质、变味。它既可以单独吃，也可与肉类同炒、同炖。招待贵宾时，黟县人还将其雕刻成动物、花卉，浇上麻油，拌上葱姜蒜等佐料，配成冷盘，成为酒宴佳肴。</a:t>
            </a:r>
          </a:p>
        </p:txBody>
      </p:sp>
    </p:spTree>
    <p:extLst>
      <p:ext uri="{BB962C8B-B14F-4D97-AF65-F5344CB8AC3E}">
        <p14:creationId xmlns:p14="http://schemas.microsoft.com/office/powerpoint/2010/main" val="228605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F7F647B-E291-4DFE-94FF-837A8837C646}"/>
              </a:ext>
            </a:extLst>
          </p:cNvPr>
          <p:cNvGrpSpPr/>
          <p:nvPr/>
        </p:nvGrpSpPr>
        <p:grpSpPr>
          <a:xfrm>
            <a:off x="1028162" y="1987494"/>
            <a:ext cx="1593723" cy="461665"/>
            <a:chOff x="5544495" y="1738328"/>
            <a:chExt cx="1593723" cy="461665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A8F03EE-3C77-48E2-BFB5-F7A3463C9706}"/>
                </a:ext>
              </a:extLst>
            </p:cNvPr>
            <p:cNvSpPr/>
            <p:nvPr/>
          </p:nvSpPr>
          <p:spPr>
            <a:xfrm>
              <a:off x="5544495" y="1756373"/>
              <a:ext cx="1593723" cy="4436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9FD0D29-7722-4599-818C-448F0FEF8BF9}"/>
                </a:ext>
              </a:extLst>
            </p:cNvPr>
            <p:cNvSpPr/>
            <p:nvPr/>
          </p:nvSpPr>
          <p:spPr>
            <a:xfrm>
              <a:off x="5742234" y="1738328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腊八面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8E24027-A6CA-4886-B4B8-AD7AEA2C48FF}"/>
              </a:ext>
            </a:extLst>
          </p:cNvPr>
          <p:cNvSpPr/>
          <p:nvPr/>
        </p:nvSpPr>
        <p:spPr>
          <a:xfrm>
            <a:off x="1028162" y="3175014"/>
            <a:ext cx="4298928" cy="255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腊八面，即腊八节的节令食品。传统面食，流行于陕西关中地区，在陕西省渭北一带的澄城地区，腊八节一般是不喝粥的，每年的农历腊月初八早上，家家户户都要吃碗腊八面。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BBC53C5-9D6A-487B-9197-8F7D568B7A06}"/>
              </a:ext>
            </a:extLst>
          </p:cNvPr>
          <p:cNvSpPr/>
          <p:nvPr/>
        </p:nvSpPr>
        <p:spPr>
          <a:xfrm>
            <a:off x="6096000" y="3175014"/>
            <a:ext cx="5067838" cy="255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以面和各种豆类（红豆为主）为原料，面需做成韭叶面（韭菜叶的宽度相等的面条）备用；红豆提前泡一晚，腊八这天用来熬汤，待水开时转小火至红豆熟透，中火煮面。同时熟油将葱花爆香，面煮好后将葱花油泼入锅中。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9907903-94E0-4F76-BA13-56E5075FA57D}"/>
              </a:ext>
            </a:extLst>
          </p:cNvPr>
          <p:cNvGrpSpPr/>
          <p:nvPr/>
        </p:nvGrpSpPr>
        <p:grpSpPr>
          <a:xfrm>
            <a:off x="6096000" y="1987494"/>
            <a:ext cx="1593723" cy="461665"/>
            <a:chOff x="5544494" y="3707488"/>
            <a:chExt cx="1593723" cy="461665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97B42AB-28A2-42D0-ABBA-AE69E83F7BDC}"/>
                </a:ext>
              </a:extLst>
            </p:cNvPr>
            <p:cNvSpPr/>
            <p:nvPr/>
          </p:nvSpPr>
          <p:spPr>
            <a:xfrm>
              <a:off x="5544494" y="3725533"/>
              <a:ext cx="1593723" cy="4436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E6325B3E-DB47-4166-9E3D-53DD9967C77B}"/>
                </a:ext>
              </a:extLst>
            </p:cNvPr>
            <p:cNvSpPr/>
            <p:nvPr/>
          </p:nvSpPr>
          <p:spPr>
            <a:xfrm>
              <a:off x="5896122" y="3707488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做法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17A81EF-7CED-4569-A926-ED1ECE8DAC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117460"/>
            <a:ext cx="3164840" cy="316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C3A6904-2425-4ECF-9DA1-EDE78ADA9A1E}"/>
              </a:ext>
            </a:extLst>
          </p:cNvPr>
          <p:cNvSpPr/>
          <p:nvPr/>
        </p:nvSpPr>
        <p:spPr>
          <a:xfrm>
            <a:off x="3511902" y="1706264"/>
            <a:ext cx="7453846" cy="107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西宁腊八节并不喝粥，而是吃麦仁饭。腊月初七晚上将新碾的麦仁，与牛羊肉同煮，加上青盐、姜皮、花椒、草果、苗香等佐料，经一夜文火煮熬。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B519058-54D9-4727-9915-ADAFD1543811}"/>
              </a:ext>
            </a:extLst>
          </p:cNvPr>
          <p:cNvSpPr/>
          <p:nvPr/>
        </p:nvSpPr>
        <p:spPr>
          <a:xfrm>
            <a:off x="4389120" y="3434080"/>
            <a:ext cx="6576628" cy="1912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海传说中说，农历十二月八日是释迦牟尼的成道之日，成道前有牧羊女献乳糜，用香谷及果实造粥供佛，那粥就是麦仁粥，成了后来青海的“腊八粥”。后人根据这种做法，在青海人的饮食里造了这味饮食。也开始在餐馆里流行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838E272-2BF0-45B9-A371-B408861078A0}"/>
              </a:ext>
            </a:extLst>
          </p:cNvPr>
          <p:cNvGrpSpPr/>
          <p:nvPr/>
        </p:nvGrpSpPr>
        <p:grpSpPr>
          <a:xfrm>
            <a:off x="982412" y="1983552"/>
            <a:ext cx="1813049" cy="523220"/>
            <a:chOff x="4659584" y="2286602"/>
            <a:chExt cx="2350007" cy="523220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6DB1DF09-90F4-40DF-A1CC-79055E507846}"/>
                </a:ext>
              </a:extLst>
            </p:cNvPr>
            <p:cNvSpPr/>
            <p:nvPr/>
          </p:nvSpPr>
          <p:spPr>
            <a:xfrm>
              <a:off x="4659584" y="2286602"/>
              <a:ext cx="2350007" cy="5232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69B4DDB4-65CB-44AD-9BBC-798891BB464A}"/>
                </a:ext>
              </a:extLst>
            </p:cNvPr>
            <p:cNvSpPr/>
            <p:nvPr/>
          </p:nvSpPr>
          <p:spPr>
            <a:xfrm>
              <a:off x="5166031" y="2286602"/>
              <a:ext cx="14361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麦仁饭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498E552C-DEB6-4479-9F62-263B3CDEEA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983" y="2915524"/>
            <a:ext cx="3089049" cy="30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4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631CF69-301C-42B7-94C5-D0746DAEDBDD}"/>
              </a:ext>
            </a:extLst>
          </p:cNvPr>
          <p:cNvSpPr/>
          <p:nvPr/>
        </p:nvSpPr>
        <p:spPr>
          <a:xfrm>
            <a:off x="7347973" y="4511655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 dirty="0">
                <a:solidFill>
                  <a:srgbClr val="C00000"/>
                </a:solidFill>
                <a:cs typeface="+mn-ea"/>
                <a:sym typeface="+mn-lt"/>
              </a:rPr>
              <a:t>腊八过后就是年  千里团圆慰相思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E8702C45-AE16-4724-B1BF-546F9F86E82C}"/>
              </a:ext>
            </a:extLst>
          </p:cNvPr>
          <p:cNvSpPr/>
          <p:nvPr/>
        </p:nvSpPr>
        <p:spPr>
          <a:xfrm>
            <a:off x="7880709" y="2330441"/>
            <a:ext cx="3319062" cy="646986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F24895A-E1AC-4FEA-8BD6-F6F26362C0E2}"/>
              </a:ext>
            </a:extLst>
          </p:cNvPr>
          <p:cNvSpPr txBox="1"/>
          <p:nvPr/>
        </p:nvSpPr>
        <p:spPr>
          <a:xfrm>
            <a:off x="7556534" y="3236709"/>
            <a:ext cx="3967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故事传说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1D739D-4771-40FB-BB45-781A942AB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02050"/>
            <a:ext cx="7230110" cy="43559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39B0F5D-D065-4892-982B-4D2BBB4724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F8E797E-2802-4374-8FA6-4FCF0112EE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8199" y="0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5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第三章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故事传说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A57382F-A5B5-4938-B601-D64E8BA11433}"/>
              </a:ext>
            </a:extLst>
          </p:cNvPr>
          <p:cNvGrpSpPr/>
          <p:nvPr/>
        </p:nvGrpSpPr>
        <p:grpSpPr>
          <a:xfrm>
            <a:off x="1087748" y="1616094"/>
            <a:ext cx="7802252" cy="1671484"/>
            <a:chOff x="1892935" y="2340855"/>
            <a:chExt cx="7802252" cy="1671484"/>
          </a:xfrm>
        </p:grpSpPr>
        <p:sp>
          <p:nvSpPr>
            <p:cNvPr id="18" name="圆角矩形 12">
              <a:extLst>
                <a:ext uri="{FF2B5EF4-FFF2-40B4-BE49-F238E27FC236}">
                  <a16:creationId xmlns="" xmlns:a16="http://schemas.microsoft.com/office/drawing/2014/main" id="{A3ECC32F-BDCA-4155-9966-4F5567DA58BF}"/>
                </a:ext>
              </a:extLst>
            </p:cNvPr>
            <p:cNvSpPr/>
            <p:nvPr/>
          </p:nvSpPr>
          <p:spPr>
            <a:xfrm>
              <a:off x="1892935" y="2340855"/>
              <a:ext cx="628508" cy="1671484"/>
            </a:xfrm>
            <a:prstGeom prst="roundRect">
              <a:avLst>
                <a:gd name="adj" fmla="val 18000"/>
              </a:avLst>
            </a:prstGeom>
            <a:solidFill>
              <a:srgbClr val="C00000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54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传说一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94EF1CF-F25E-4ACE-8FAF-3FCE0F5D18B3}"/>
                </a:ext>
              </a:extLst>
            </p:cNvPr>
            <p:cNvSpPr/>
            <p:nvPr/>
          </p:nvSpPr>
          <p:spPr>
            <a:xfrm>
              <a:off x="2861943" y="2419563"/>
              <a:ext cx="68332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传说腊八节来自“赤豆打鬼”的风俗。传说上古五帝之一的颛顼氏，三个儿子死后变成恶鬼，专门出来惊吓孩子。古代人们普遍相信迷信，害怕鬼神，认为大人小孩中风得病、身体不好都是由于疫鬼作祟。这些恶鬼天不怕地不怕，单怕赤（红）豆，故有“赤豆打鬼”的说法。所以，在腊月初八这一天以红小豆、赤小豆熬粥，以祛疫迎祥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57C0421-DFE3-46A9-BDFC-3DC2FE6777A5}"/>
              </a:ext>
            </a:extLst>
          </p:cNvPr>
          <p:cNvGrpSpPr/>
          <p:nvPr/>
        </p:nvGrpSpPr>
        <p:grpSpPr>
          <a:xfrm>
            <a:off x="2565270" y="4163007"/>
            <a:ext cx="8528795" cy="1665504"/>
            <a:chOff x="1585274" y="2331130"/>
            <a:chExt cx="8529639" cy="1665504"/>
          </a:xfrm>
        </p:grpSpPr>
        <p:sp>
          <p:nvSpPr>
            <p:cNvPr id="23" name="圆角矩形 7">
              <a:extLst>
                <a:ext uri="{FF2B5EF4-FFF2-40B4-BE49-F238E27FC236}">
                  <a16:creationId xmlns="" xmlns:a16="http://schemas.microsoft.com/office/drawing/2014/main" id="{143BFF7F-2532-4585-A727-BDB4484BDE45}"/>
                </a:ext>
              </a:extLst>
            </p:cNvPr>
            <p:cNvSpPr/>
            <p:nvPr/>
          </p:nvSpPr>
          <p:spPr>
            <a:xfrm>
              <a:off x="9569124" y="2331130"/>
              <a:ext cx="545789" cy="1665504"/>
            </a:xfrm>
            <a:prstGeom prst="roundRect">
              <a:avLst>
                <a:gd name="adj" fmla="val 18000"/>
              </a:avLst>
            </a:prstGeom>
            <a:solidFill>
              <a:srgbClr val="C00000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传说二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A14D830-73F2-4379-A112-BE40448F5D5C}"/>
                </a:ext>
              </a:extLst>
            </p:cNvPr>
            <p:cNvSpPr/>
            <p:nvPr/>
          </p:nvSpPr>
          <p:spPr>
            <a:xfrm>
              <a:off x="1585274" y="2406848"/>
              <a:ext cx="776623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传说起源于元末明初，据说当年朱元璋落难在牢监里受苦时，当时正值寒天，又冷又饿的朱元璋竟然从监牢的老鼠洞刨找出一些红豆、大米、红枣等七八种五谷杂粮。朱元璋便把这些东西熬成了粥，因那天正是腊月初八，朱元璋便美其名曰这锅杂粮粥为腊八粥。后来朱元璋平定天下，坐北朝南做了皇帝，为了纪念在监牢中那个特殊的日子，他于是把这一天定为腊八节，把自己那天吃的杂粮粥正式命名为腊八粥。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FE0531B-F8B5-4476-8F82-023ABC27AC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2287" y="1451403"/>
            <a:ext cx="2000865" cy="200086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C477F9F-005C-4AE3-B78F-2D878DE50A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909" y="4148377"/>
            <a:ext cx="1694765" cy="169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7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第三章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故事传说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CD7205B-DF21-4D11-BE4F-28669350F154}"/>
              </a:ext>
            </a:extLst>
          </p:cNvPr>
          <p:cNvGrpSpPr/>
          <p:nvPr/>
        </p:nvGrpSpPr>
        <p:grpSpPr>
          <a:xfrm>
            <a:off x="1594880" y="1784917"/>
            <a:ext cx="1447621" cy="582437"/>
            <a:chOff x="1006617" y="1717265"/>
            <a:chExt cx="1447621" cy="582437"/>
          </a:xfrm>
        </p:grpSpPr>
        <p:sp>
          <p:nvSpPr>
            <p:cNvPr id="16" name="圆角矩形 6">
              <a:extLst>
                <a:ext uri="{FF2B5EF4-FFF2-40B4-BE49-F238E27FC236}">
                  <a16:creationId xmlns="" xmlns:a16="http://schemas.microsoft.com/office/drawing/2014/main" id="{021EA05E-6C02-41F3-83FC-75EBB0D7B552}"/>
                </a:ext>
              </a:extLst>
            </p:cNvPr>
            <p:cNvSpPr/>
            <p:nvPr/>
          </p:nvSpPr>
          <p:spPr>
            <a:xfrm>
              <a:off x="1006617" y="1717265"/>
              <a:ext cx="1447621" cy="582437"/>
            </a:xfrm>
            <a:prstGeom prst="roundRect">
              <a:avLst>
                <a:gd name="adj" fmla="val 3000"/>
              </a:avLst>
            </a:prstGeom>
            <a:solidFill>
              <a:srgbClr val="C00000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E8B44530-560A-46CB-A557-6454EA7E00C2}"/>
                </a:ext>
              </a:extLst>
            </p:cNvPr>
            <p:cNvSpPr txBox="1"/>
            <p:nvPr/>
          </p:nvSpPr>
          <p:spPr>
            <a:xfrm>
              <a:off x="1066842" y="1792736"/>
              <a:ext cx="138518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传说三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2924D2B-A20D-4B3F-93B9-7890350C662A}"/>
              </a:ext>
            </a:extLst>
          </p:cNvPr>
          <p:cNvSpPr/>
          <p:nvPr/>
        </p:nvSpPr>
        <p:spPr>
          <a:xfrm>
            <a:off x="725780" y="3118964"/>
            <a:ext cx="3185821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传说腊八节出于人们对忠臣岳飞的怀念。当年，岳飞率部抗金于朱仙镇，正值数九严冬，岳家军衣食不济、挨饿受冻，众百姓相继送粥，岳家军饱餐了一顿百姓送的“千家粥”，结果大胜而归。这天正是十二月初八。岳飞死后，人民为了纪念他，每到腊月初八，便以杂粮豆果煮粥，终于成俗。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747DCB42-96CE-4EA3-BBC6-622BBB70C7E8}"/>
              </a:ext>
            </a:extLst>
          </p:cNvPr>
          <p:cNvGrpSpPr/>
          <p:nvPr/>
        </p:nvGrpSpPr>
        <p:grpSpPr>
          <a:xfrm>
            <a:off x="5374425" y="1752358"/>
            <a:ext cx="1447621" cy="647554"/>
            <a:chOff x="5125506" y="2082342"/>
            <a:chExt cx="1447621" cy="647554"/>
          </a:xfrm>
        </p:grpSpPr>
        <p:sp>
          <p:nvSpPr>
            <p:cNvPr id="27" name="圆角矩形 10">
              <a:extLst>
                <a:ext uri="{FF2B5EF4-FFF2-40B4-BE49-F238E27FC236}">
                  <a16:creationId xmlns="" xmlns:a16="http://schemas.microsoft.com/office/drawing/2014/main" id="{DF2E21D6-7311-4919-A48E-314EB8E4BB9D}"/>
                </a:ext>
              </a:extLst>
            </p:cNvPr>
            <p:cNvSpPr/>
            <p:nvPr/>
          </p:nvSpPr>
          <p:spPr>
            <a:xfrm>
              <a:off x="5125506" y="2082342"/>
              <a:ext cx="1447621" cy="647554"/>
            </a:xfrm>
            <a:prstGeom prst="roundRect">
              <a:avLst>
                <a:gd name="adj" fmla="val 3000"/>
              </a:avLst>
            </a:prstGeom>
            <a:solidFill>
              <a:srgbClr val="C00000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0256528C-C8A9-406E-9325-AF882AE755F8}"/>
                </a:ext>
              </a:extLst>
            </p:cNvPr>
            <p:cNvSpPr txBox="1"/>
            <p:nvPr/>
          </p:nvSpPr>
          <p:spPr>
            <a:xfrm>
              <a:off x="5185732" y="2192670"/>
              <a:ext cx="138518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传说四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238CD3D-CD43-450E-BBA4-1CF7B49CD7C8}"/>
              </a:ext>
            </a:extLst>
          </p:cNvPr>
          <p:cNvSpPr/>
          <p:nvPr/>
        </p:nvSpPr>
        <p:spPr>
          <a:xfrm>
            <a:off x="4579267" y="3158994"/>
            <a:ext cx="3037937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秦始皇修建长城，天下民工奉命而来，长年不能回家，吃粮靠家里人送。有一年腊月初八，无粮吃的民工们合伙积了几把五谷杂粮，放在锅里熬成稀粥，每人喝了一碗，最后还是饿死在长城下。为了悼念饿死在长城工地的民工，人们每年腊月初八吃“腊八粥”，以资纪念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0451F16-476F-40F6-8229-04CBB4C1D253}"/>
              </a:ext>
            </a:extLst>
          </p:cNvPr>
          <p:cNvGrpSpPr/>
          <p:nvPr/>
        </p:nvGrpSpPr>
        <p:grpSpPr>
          <a:xfrm>
            <a:off x="9110708" y="1752358"/>
            <a:ext cx="1447621" cy="647555"/>
            <a:chOff x="7482083" y="1934546"/>
            <a:chExt cx="1447621" cy="647555"/>
          </a:xfrm>
        </p:grpSpPr>
        <p:sp>
          <p:nvSpPr>
            <p:cNvPr id="33" name="圆角矩形 13">
              <a:extLst>
                <a:ext uri="{FF2B5EF4-FFF2-40B4-BE49-F238E27FC236}">
                  <a16:creationId xmlns="" xmlns:a16="http://schemas.microsoft.com/office/drawing/2014/main" id="{0BCE2E89-7BBB-428F-A6AC-873BAB8CDFBF}"/>
                </a:ext>
              </a:extLst>
            </p:cNvPr>
            <p:cNvSpPr/>
            <p:nvPr/>
          </p:nvSpPr>
          <p:spPr>
            <a:xfrm>
              <a:off x="7482083" y="1934546"/>
              <a:ext cx="1447621" cy="647555"/>
            </a:xfrm>
            <a:prstGeom prst="roundRect">
              <a:avLst>
                <a:gd name="adj" fmla="val 3000"/>
              </a:avLst>
            </a:prstGeom>
            <a:solidFill>
              <a:srgbClr val="C00000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B23EDA69-19BD-4AE9-BA73-E47D52B9FC08}"/>
                </a:ext>
              </a:extLst>
            </p:cNvPr>
            <p:cNvSpPr txBox="1"/>
            <p:nvPr/>
          </p:nvSpPr>
          <p:spPr>
            <a:xfrm>
              <a:off x="7542309" y="2091019"/>
              <a:ext cx="138518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传说五</a:t>
              </a: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4D6BC4B8-4A17-4CEC-8035-C2EEC815E0BE}"/>
              </a:ext>
            </a:extLst>
          </p:cNvPr>
          <p:cNvSpPr/>
          <p:nvPr/>
        </p:nvSpPr>
        <p:spPr>
          <a:xfrm>
            <a:off x="8280400" y="3158994"/>
            <a:ext cx="3108237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相传老两口过日子，吃苦耐劳，持家节俭，省下一笔大家业，可是宝贝儿子却不争气，娶个媳妇也不贤惠，很快就败了家业，到了腊月初八这一天，小两口冻饿交加，幸好有村人、邻居接济，煮了一锅大米、面块、豆子、蔬菜等混在一起的“杂合粥”。意思是：“吃顿杂合粥，教训记心头。”</a:t>
            </a:r>
          </a:p>
        </p:txBody>
      </p:sp>
    </p:spTree>
    <p:extLst>
      <p:ext uri="{BB962C8B-B14F-4D97-AF65-F5344CB8AC3E}">
        <p14:creationId xmlns:p14="http://schemas.microsoft.com/office/powerpoint/2010/main" val="237379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631CF69-301C-42B7-94C5-D0746DAEDBDD}"/>
              </a:ext>
            </a:extLst>
          </p:cNvPr>
          <p:cNvSpPr/>
          <p:nvPr/>
        </p:nvSpPr>
        <p:spPr>
          <a:xfrm>
            <a:off x="7347973" y="4511655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 dirty="0">
                <a:solidFill>
                  <a:srgbClr val="C00000"/>
                </a:solidFill>
                <a:cs typeface="+mn-ea"/>
                <a:sym typeface="+mn-lt"/>
              </a:rPr>
              <a:t>腊八过后就是年  千里团圆慰相思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E8702C45-AE16-4724-B1BF-546F9F86E82C}"/>
              </a:ext>
            </a:extLst>
          </p:cNvPr>
          <p:cNvSpPr/>
          <p:nvPr/>
        </p:nvSpPr>
        <p:spPr>
          <a:xfrm>
            <a:off x="7880709" y="2330441"/>
            <a:ext cx="3319062" cy="646986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第四部分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F24895A-E1AC-4FEA-8BD6-F6F26362C0E2}"/>
              </a:ext>
            </a:extLst>
          </p:cNvPr>
          <p:cNvSpPr txBox="1"/>
          <p:nvPr/>
        </p:nvSpPr>
        <p:spPr>
          <a:xfrm>
            <a:off x="7556534" y="3236709"/>
            <a:ext cx="3967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文学记述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1D739D-4771-40FB-BB45-781A942AB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02050"/>
            <a:ext cx="7230110" cy="43559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39B0F5D-D065-4892-982B-4D2BBB4724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F8E797E-2802-4374-8FA6-4FCF0112EE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8199" y="0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2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第四章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文学记述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1FA0E3E1-3C2A-4936-B43C-254BE1125245}"/>
              </a:ext>
            </a:extLst>
          </p:cNvPr>
          <p:cNvSpPr/>
          <p:nvPr/>
        </p:nvSpPr>
        <p:spPr>
          <a:xfrm>
            <a:off x="5704260" y="2221417"/>
            <a:ext cx="2166059" cy="120758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5F4AE715-E648-4536-80D0-683DD705420D}"/>
              </a:ext>
            </a:extLst>
          </p:cNvPr>
          <p:cNvSpPr/>
          <p:nvPr/>
        </p:nvSpPr>
        <p:spPr>
          <a:xfrm>
            <a:off x="8275647" y="2221417"/>
            <a:ext cx="2061724" cy="120758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="" xmlns:a16="http://schemas.microsoft.com/office/drawing/2014/main" id="{D92CB2EE-8B10-480A-A230-A4EEA8E08C3B}"/>
              </a:ext>
            </a:extLst>
          </p:cNvPr>
          <p:cNvSpPr/>
          <p:nvPr/>
        </p:nvSpPr>
        <p:spPr>
          <a:xfrm>
            <a:off x="5704259" y="3818187"/>
            <a:ext cx="4633111" cy="120758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圆角矩形 6">
            <a:extLst>
              <a:ext uri="{FF2B5EF4-FFF2-40B4-BE49-F238E27FC236}">
                <a16:creationId xmlns="" xmlns:a16="http://schemas.microsoft.com/office/drawing/2014/main" id="{37E4F10B-4FD1-44F1-8F63-E13B7BFA9EC7}"/>
              </a:ext>
            </a:extLst>
          </p:cNvPr>
          <p:cNvSpPr/>
          <p:nvPr/>
        </p:nvSpPr>
        <p:spPr>
          <a:xfrm flipH="1">
            <a:off x="1132881" y="2403934"/>
            <a:ext cx="1987757" cy="615500"/>
          </a:xfrm>
          <a:prstGeom prst="round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圆角矩形 10">
            <a:extLst>
              <a:ext uri="{FF2B5EF4-FFF2-40B4-BE49-F238E27FC236}">
                <a16:creationId xmlns="" xmlns:a16="http://schemas.microsoft.com/office/drawing/2014/main" id="{5F5270CA-CEE5-4223-91B8-F33518464181}"/>
              </a:ext>
            </a:extLst>
          </p:cNvPr>
          <p:cNvSpPr/>
          <p:nvPr/>
        </p:nvSpPr>
        <p:spPr>
          <a:xfrm>
            <a:off x="1132881" y="3160135"/>
            <a:ext cx="1987757" cy="2170230"/>
          </a:xfrm>
          <a:prstGeom prst="roundRect">
            <a:avLst>
              <a:gd name="adj" fmla="val 6800"/>
            </a:avLst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FA881369-AE43-4ED6-B163-39432306702D}"/>
              </a:ext>
            </a:extLst>
          </p:cNvPr>
          <p:cNvSpPr/>
          <p:nvPr/>
        </p:nvSpPr>
        <p:spPr>
          <a:xfrm>
            <a:off x="1026355" y="2329843"/>
            <a:ext cx="213053" cy="213052"/>
          </a:xfrm>
          <a:prstGeom prst="ellipse">
            <a:avLst/>
          </a:prstGeom>
          <a:noFill/>
          <a:ln w="57150" cap="rnd">
            <a:noFill/>
            <a:prstDash val="solid"/>
            <a:round/>
          </a:ln>
          <a:effectLst>
            <a:outerShdw blurRad="50800" dist="50800" dir="5400000" algn="ctr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圆角矩形 13">
            <a:extLst>
              <a:ext uri="{FF2B5EF4-FFF2-40B4-BE49-F238E27FC236}">
                <a16:creationId xmlns="" xmlns:a16="http://schemas.microsoft.com/office/drawing/2014/main" id="{9E0CE6D9-6047-4947-866A-9DE4640AC029}"/>
              </a:ext>
            </a:extLst>
          </p:cNvPr>
          <p:cNvSpPr/>
          <p:nvPr/>
        </p:nvSpPr>
        <p:spPr>
          <a:xfrm flipH="1">
            <a:off x="3305816" y="2403934"/>
            <a:ext cx="1987755" cy="615500"/>
          </a:xfrm>
          <a:prstGeom prst="round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圆角矩形 16">
            <a:extLst>
              <a:ext uri="{FF2B5EF4-FFF2-40B4-BE49-F238E27FC236}">
                <a16:creationId xmlns="" xmlns:a16="http://schemas.microsoft.com/office/drawing/2014/main" id="{348E47B7-4885-41AE-99DA-782A499F2065}"/>
              </a:ext>
            </a:extLst>
          </p:cNvPr>
          <p:cNvSpPr/>
          <p:nvPr/>
        </p:nvSpPr>
        <p:spPr>
          <a:xfrm>
            <a:off x="3305816" y="3160135"/>
            <a:ext cx="1987757" cy="2170230"/>
          </a:xfrm>
          <a:prstGeom prst="roundRect">
            <a:avLst>
              <a:gd name="adj" fmla="val 6800"/>
            </a:avLst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6A273B1E-27D9-4354-A66F-BA66E614CC0E}"/>
              </a:ext>
            </a:extLst>
          </p:cNvPr>
          <p:cNvSpPr/>
          <p:nvPr/>
        </p:nvSpPr>
        <p:spPr>
          <a:xfrm>
            <a:off x="3198391" y="2329843"/>
            <a:ext cx="213053" cy="213052"/>
          </a:xfrm>
          <a:prstGeom prst="ellipse">
            <a:avLst/>
          </a:prstGeom>
          <a:noFill/>
          <a:ln w="57150" cap="rnd">
            <a:noFill/>
            <a:prstDash val="solid"/>
            <a:round/>
          </a:ln>
          <a:effectLst>
            <a:outerShdw blurRad="508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圆角矩形 19">
            <a:extLst>
              <a:ext uri="{FF2B5EF4-FFF2-40B4-BE49-F238E27FC236}">
                <a16:creationId xmlns="" xmlns:a16="http://schemas.microsoft.com/office/drawing/2014/main" id="{931427B9-09D8-42B7-9BE3-E07424719B67}"/>
              </a:ext>
            </a:extLst>
          </p:cNvPr>
          <p:cNvSpPr/>
          <p:nvPr/>
        </p:nvSpPr>
        <p:spPr>
          <a:xfrm flipH="1">
            <a:off x="5478757" y="2402537"/>
            <a:ext cx="1987751" cy="615500"/>
          </a:xfrm>
          <a:prstGeom prst="round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圆角矩形 22">
            <a:extLst>
              <a:ext uri="{FF2B5EF4-FFF2-40B4-BE49-F238E27FC236}">
                <a16:creationId xmlns="" xmlns:a16="http://schemas.microsoft.com/office/drawing/2014/main" id="{72944A92-6FFB-43ED-A06C-1A9EA8CE6091}"/>
              </a:ext>
            </a:extLst>
          </p:cNvPr>
          <p:cNvSpPr/>
          <p:nvPr/>
        </p:nvSpPr>
        <p:spPr>
          <a:xfrm>
            <a:off x="5478753" y="3132384"/>
            <a:ext cx="1987755" cy="2170230"/>
          </a:xfrm>
          <a:prstGeom prst="roundRect">
            <a:avLst>
              <a:gd name="adj" fmla="val 6800"/>
            </a:avLst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="" xmlns:a16="http://schemas.microsoft.com/office/drawing/2014/main" id="{048B535F-03F0-43B7-88C4-5D6503AAFB90}"/>
              </a:ext>
            </a:extLst>
          </p:cNvPr>
          <p:cNvSpPr/>
          <p:nvPr/>
        </p:nvSpPr>
        <p:spPr>
          <a:xfrm flipH="1">
            <a:off x="5371326" y="2329843"/>
            <a:ext cx="214847" cy="214847"/>
          </a:xfrm>
          <a:prstGeom prst="ellipse">
            <a:avLst/>
          </a:prstGeom>
          <a:noFill/>
          <a:ln w="57150" cap="rnd">
            <a:noFill/>
            <a:prstDash val="solid"/>
            <a:round/>
          </a:ln>
          <a:effectLst>
            <a:outerShdw blurRad="50800" dist="50800" dir="5400000" algn="ctr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圆角矩形 25">
            <a:extLst>
              <a:ext uri="{FF2B5EF4-FFF2-40B4-BE49-F238E27FC236}">
                <a16:creationId xmlns="" xmlns:a16="http://schemas.microsoft.com/office/drawing/2014/main" id="{C8B751F0-C0EF-45F1-8351-BE759C14354E}"/>
              </a:ext>
            </a:extLst>
          </p:cNvPr>
          <p:cNvSpPr/>
          <p:nvPr/>
        </p:nvSpPr>
        <p:spPr>
          <a:xfrm flipH="1">
            <a:off x="7651692" y="2402537"/>
            <a:ext cx="1987751" cy="615500"/>
          </a:xfrm>
          <a:prstGeom prst="round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圆角矩形 28">
            <a:extLst>
              <a:ext uri="{FF2B5EF4-FFF2-40B4-BE49-F238E27FC236}">
                <a16:creationId xmlns="" xmlns:a16="http://schemas.microsoft.com/office/drawing/2014/main" id="{8926A2CB-6486-4950-9863-66FE095367BB}"/>
              </a:ext>
            </a:extLst>
          </p:cNvPr>
          <p:cNvSpPr/>
          <p:nvPr/>
        </p:nvSpPr>
        <p:spPr>
          <a:xfrm>
            <a:off x="7651688" y="3132384"/>
            <a:ext cx="1987755" cy="2170230"/>
          </a:xfrm>
          <a:prstGeom prst="roundRect">
            <a:avLst>
              <a:gd name="adj" fmla="val 6800"/>
            </a:avLst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5B4CDD9D-F7B5-45EE-B40B-8D48C0A9231D}"/>
              </a:ext>
            </a:extLst>
          </p:cNvPr>
          <p:cNvSpPr/>
          <p:nvPr/>
        </p:nvSpPr>
        <p:spPr>
          <a:xfrm flipH="1">
            <a:off x="7544261" y="2329843"/>
            <a:ext cx="214847" cy="214847"/>
          </a:xfrm>
          <a:prstGeom prst="ellipse">
            <a:avLst/>
          </a:prstGeom>
          <a:noFill/>
          <a:ln w="57150" cap="rnd">
            <a:noFill/>
            <a:prstDash val="solid"/>
            <a:round/>
          </a:ln>
          <a:effectLst>
            <a:outerShdw blurRad="50800" dist="50800" dir="5400000" algn="c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5F385366-38D9-4F87-AC65-820EE765E671}"/>
              </a:ext>
            </a:extLst>
          </p:cNvPr>
          <p:cNvSpPr/>
          <p:nvPr/>
        </p:nvSpPr>
        <p:spPr>
          <a:xfrm>
            <a:off x="9717196" y="2303185"/>
            <a:ext cx="214848" cy="214847"/>
          </a:xfrm>
          <a:prstGeom prst="ellipse">
            <a:avLst/>
          </a:prstGeom>
          <a:noFill/>
          <a:ln w="57150" cap="rnd">
            <a:noFill/>
            <a:prstDash val="solid"/>
            <a:round/>
          </a:ln>
          <a:effectLst>
            <a:outerShdw blurRad="50800" dist="50800" dir="5400000" algn="ctr" rotWithShape="0">
              <a:schemeClr val="accent4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53F26605-8A2C-41C8-9934-49ADC6EC8EED}"/>
              </a:ext>
            </a:extLst>
          </p:cNvPr>
          <p:cNvSpPr/>
          <p:nvPr/>
        </p:nvSpPr>
        <p:spPr>
          <a:xfrm>
            <a:off x="6500365" y="2393875"/>
            <a:ext cx="49244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晋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64F5A214-8206-41A0-907B-52B5BB392A95}"/>
              </a:ext>
            </a:extLst>
          </p:cNvPr>
          <p:cNvSpPr/>
          <p:nvPr/>
        </p:nvSpPr>
        <p:spPr>
          <a:xfrm>
            <a:off x="6425657" y="4170251"/>
            <a:ext cx="49244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宋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BBEC163-8D78-4CFE-9370-A562BACA0BFC}"/>
              </a:ext>
            </a:extLst>
          </p:cNvPr>
          <p:cNvSpPr/>
          <p:nvPr/>
        </p:nvSpPr>
        <p:spPr>
          <a:xfrm>
            <a:off x="9100972" y="2354933"/>
            <a:ext cx="49244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唐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4A23A732-F369-4B52-BC3D-65E3BE036C8F}"/>
              </a:ext>
            </a:extLst>
          </p:cNvPr>
          <p:cNvGrpSpPr/>
          <p:nvPr/>
        </p:nvGrpSpPr>
        <p:grpSpPr>
          <a:xfrm>
            <a:off x="1594612" y="2212808"/>
            <a:ext cx="4050605" cy="1207583"/>
            <a:chOff x="1235407" y="2035468"/>
            <a:chExt cx="4050605" cy="1207583"/>
          </a:xfrm>
        </p:grpSpPr>
        <p:sp>
          <p:nvSpPr>
            <p:cNvPr id="50" name="矩形: 圆角 49">
              <a:extLst>
                <a:ext uri="{FF2B5EF4-FFF2-40B4-BE49-F238E27FC236}">
                  <a16:creationId xmlns="" xmlns:a16="http://schemas.microsoft.com/office/drawing/2014/main" id="{CA12CA19-454D-4A06-BF6A-ED86D77C342E}"/>
                </a:ext>
              </a:extLst>
            </p:cNvPr>
            <p:cNvSpPr/>
            <p:nvPr/>
          </p:nvSpPr>
          <p:spPr>
            <a:xfrm>
              <a:off x="1235407" y="2035468"/>
              <a:ext cx="3825097" cy="120758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11C3CB69-A46E-4243-B671-E2DE012D1368}"/>
                </a:ext>
              </a:extLst>
            </p:cNvPr>
            <p:cNvSpPr/>
            <p:nvPr/>
          </p:nvSpPr>
          <p:spPr>
            <a:xfrm>
              <a:off x="1668351" y="2408426"/>
              <a:ext cx="492443" cy="46166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清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1BD70AE9-B5C8-437F-9B82-8222DF406101}"/>
                </a:ext>
              </a:extLst>
            </p:cNvPr>
            <p:cNvSpPr/>
            <p:nvPr/>
          </p:nvSpPr>
          <p:spPr>
            <a:xfrm>
              <a:off x="2465640" y="2254736"/>
              <a:ext cx="282037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顾梦游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腊八日水草庵即事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；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李福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腊八粥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；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道光帝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腊八粥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；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夏仁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腊八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》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B2922C66-6320-4085-B0EA-C2790DFB991E}"/>
              </a:ext>
            </a:extLst>
          </p:cNvPr>
          <p:cNvGrpSpPr/>
          <p:nvPr/>
        </p:nvGrpSpPr>
        <p:grpSpPr>
          <a:xfrm>
            <a:off x="1601478" y="3860715"/>
            <a:ext cx="3818231" cy="1207583"/>
            <a:chOff x="1242273" y="3683375"/>
            <a:chExt cx="3818231" cy="1207583"/>
          </a:xfrm>
        </p:grpSpPr>
        <p:sp>
          <p:nvSpPr>
            <p:cNvPr id="54" name="矩形: 圆角 53">
              <a:extLst>
                <a:ext uri="{FF2B5EF4-FFF2-40B4-BE49-F238E27FC236}">
                  <a16:creationId xmlns="" xmlns:a16="http://schemas.microsoft.com/office/drawing/2014/main" id="{2CEDE50C-6C2C-4198-9746-5633E0FC6088}"/>
                </a:ext>
              </a:extLst>
            </p:cNvPr>
            <p:cNvSpPr/>
            <p:nvPr/>
          </p:nvSpPr>
          <p:spPr>
            <a:xfrm>
              <a:off x="1242273" y="3683375"/>
              <a:ext cx="3818231" cy="120758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569C0C20-0151-4F7D-8652-3A653888ADA7}"/>
                </a:ext>
              </a:extLst>
            </p:cNvPr>
            <p:cNvSpPr/>
            <p:nvPr/>
          </p:nvSpPr>
          <p:spPr>
            <a:xfrm>
              <a:off x="1609802" y="4039260"/>
              <a:ext cx="800219" cy="46166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北齐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5E0F12A7-539B-4C19-BA59-A1FC22C0DF28}"/>
                </a:ext>
              </a:extLst>
            </p:cNvPr>
            <p:cNvSpPr/>
            <p:nvPr/>
          </p:nvSpPr>
          <p:spPr>
            <a:xfrm>
              <a:off x="2977209" y="4028673"/>
              <a:ext cx="1394563" cy="4059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魏收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腊节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》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58CCF41C-4FAC-4F18-ACF5-BA77B70D88FE}"/>
              </a:ext>
            </a:extLst>
          </p:cNvPr>
          <p:cNvSpPr/>
          <p:nvPr/>
        </p:nvSpPr>
        <p:spPr>
          <a:xfrm>
            <a:off x="6133687" y="2772103"/>
            <a:ext cx="1394563" cy="405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裴秀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大腊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23383059-331C-42B7-8A4D-230D1A94A79E}"/>
              </a:ext>
            </a:extLst>
          </p:cNvPr>
          <p:cNvSpPr/>
          <p:nvPr/>
        </p:nvSpPr>
        <p:spPr>
          <a:xfrm>
            <a:off x="7222855" y="4121568"/>
            <a:ext cx="2416588" cy="405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陆游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十二月八日步至西村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179C6643-0722-4817-8A71-A8EB683278AD}"/>
              </a:ext>
            </a:extLst>
          </p:cNvPr>
          <p:cNvSpPr/>
          <p:nvPr/>
        </p:nvSpPr>
        <p:spPr>
          <a:xfrm>
            <a:off x="8421600" y="2726760"/>
            <a:ext cx="1988929" cy="405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杜甫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腊日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圆角矩形 25">
            <a:extLst>
              <a:ext uri="{FF2B5EF4-FFF2-40B4-BE49-F238E27FC236}">
                <a16:creationId xmlns="" xmlns:a16="http://schemas.microsoft.com/office/drawing/2014/main" id="{7B776DDC-1B2C-4228-A70E-96E86902BA75}"/>
              </a:ext>
            </a:extLst>
          </p:cNvPr>
          <p:cNvSpPr/>
          <p:nvPr/>
        </p:nvSpPr>
        <p:spPr>
          <a:xfrm flipH="1">
            <a:off x="7651692" y="3999307"/>
            <a:ext cx="1987751" cy="615500"/>
          </a:xfrm>
          <a:prstGeom prst="round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0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4" grpId="0"/>
      <p:bldP spid="28" grpId="0"/>
      <p:bldP spid="29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5">
            <a:extLst>
              <a:ext uri="{FF2B5EF4-FFF2-40B4-BE49-F238E27FC236}">
                <a16:creationId xmlns="" xmlns:a16="http://schemas.microsoft.com/office/drawing/2014/main" id="{226C1206-1982-4707-88B6-2D683A965BF1}"/>
              </a:ext>
            </a:extLst>
          </p:cNvPr>
          <p:cNvSpPr/>
          <p:nvPr/>
        </p:nvSpPr>
        <p:spPr>
          <a:xfrm>
            <a:off x="1189962" y="1814312"/>
            <a:ext cx="9343697" cy="1736646"/>
          </a:xfrm>
          <a:prstGeom prst="round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节，中国传统节日，俗称“腊八”，节期在每年农历十二月初八，主要流行于我国北方，这节日的习俗是“喝腊八粥”。腊八是佛教盛大的节日之一，这天是佛祖释迦牟尼成道之日，又称为“法宝节”、“佛成道节”、“成道会”等。“腊八”一词源于南北朝时期，当时又称“腊日”，本为佛教节日，后经历代演变，逐渐成为家喻户晓的民间节日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D5A03F9-5ACE-420C-A389-1EAAD70382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479" y="3429000"/>
            <a:ext cx="3081500" cy="30815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958D8C0-362E-46C9-9C21-C5017B94E592}"/>
              </a:ext>
            </a:extLst>
          </p:cNvPr>
          <p:cNvSpPr/>
          <p:nvPr/>
        </p:nvSpPr>
        <p:spPr>
          <a:xfrm>
            <a:off x="4419462" y="4087614"/>
            <a:ext cx="70131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腊八粥，又称“七宝五味粥”、“佛粥”、“大家饭”等，是一种由多样食材熬制而成的粥。腊八粥的最早文字记载在宋代。南宋吴自牧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梦梁录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载：“此月八日，寺院谓之腊八。大刹等寺，俱设五味粥，名曰腊八粥。”我国喝腊八粥的历史，已有一千年以上了。每逢腊八这天，不论是朝廷官府、寺院还是黎民百姓家都要做腊八粥。到了清朝，喝腊八粥的风俗更是盛行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7D577D7-96C4-425D-9153-BD2CFD122A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1" y="-445450"/>
            <a:ext cx="3847156" cy="314688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024761" y="266330"/>
            <a:ext cx="144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EEF2F3"/>
                </a:solidFill>
              </a:rPr>
              <a:t>https://www.ypppt.com/</a:t>
            </a:r>
            <a:endParaRPr lang="zh-CN" altLang="en-US" sz="800" dirty="0">
              <a:solidFill>
                <a:srgbClr val="EEF2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第四章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文学记述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D86FD1AB-A402-4250-91D5-6052ECF564FB}"/>
              </a:ext>
            </a:extLst>
          </p:cNvPr>
          <p:cNvSpPr/>
          <p:nvPr/>
        </p:nvSpPr>
        <p:spPr>
          <a:xfrm>
            <a:off x="2284876" y="2491911"/>
            <a:ext cx="3005951" cy="83099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十二月八日步至西村</a:t>
            </a:r>
            <a:r>
              <a:rPr lang="en-US" altLang="zh-CN" sz="2000" b="1" dirty="0">
                <a:solidFill>
                  <a:srgbClr val="C00000"/>
                </a:solidFill>
                <a:cs typeface="+mn-ea"/>
                <a:sym typeface="+mn-lt"/>
              </a:rPr>
              <a:t>》</a:t>
            </a:r>
          </a:p>
          <a:p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                  ——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（宋）陆游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7A01548B-A8D7-419C-82E0-7A6CAF52DDC7}"/>
              </a:ext>
            </a:extLst>
          </p:cNvPr>
          <p:cNvSpPr/>
          <p:nvPr/>
        </p:nvSpPr>
        <p:spPr>
          <a:xfrm>
            <a:off x="2384480" y="3429000"/>
            <a:ext cx="3211213" cy="181588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腊月风和意已春，时因散策过吾邻。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草烟漠漠柴门里，牛迹重重野水滨。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多病所须惟药物，差科未动是闲人。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今朝佛粥交相馈，更觉江村节物新。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5B722348-EEF0-4947-B85B-F01A0792DA1D}"/>
              </a:ext>
            </a:extLst>
          </p:cNvPr>
          <p:cNvSpPr/>
          <p:nvPr/>
        </p:nvSpPr>
        <p:spPr>
          <a:xfrm>
            <a:off x="6677174" y="2491910"/>
            <a:ext cx="2581156" cy="83099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C00000"/>
                </a:solidFill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腊日</a:t>
            </a:r>
            <a:r>
              <a:rPr lang="en-US" altLang="zh-CN" sz="2000" b="1" dirty="0">
                <a:solidFill>
                  <a:srgbClr val="C00000"/>
                </a:solidFill>
                <a:cs typeface="+mn-ea"/>
                <a:sym typeface="+mn-lt"/>
              </a:rPr>
              <a:t>》 </a:t>
            </a:r>
          </a:p>
          <a:p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         </a:t>
            </a:r>
          </a:p>
          <a:p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                 ——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（唐）杜甫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158D56E0-2CD3-4FBB-84C5-5F6AB7AFAA6B}"/>
              </a:ext>
            </a:extLst>
          </p:cNvPr>
          <p:cNvSpPr/>
          <p:nvPr/>
        </p:nvSpPr>
        <p:spPr>
          <a:xfrm>
            <a:off x="6625724" y="3477765"/>
            <a:ext cx="3328509" cy="181588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腊日常年暖尚遥，今年腊日冻全消。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侵凌雪色还萱草，漏泄春光有柳条。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纵酒欲谋良夜醉，还家初散紫宸朝。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口脂面药随恩泽，翠管银婴下九霄。</a:t>
            </a:r>
          </a:p>
        </p:txBody>
      </p:sp>
      <p:cxnSp>
        <p:nvCxnSpPr>
          <p:cNvPr id="65" name="直接连接符 64">
            <a:extLst>
              <a:ext uri="{FF2B5EF4-FFF2-40B4-BE49-F238E27FC236}">
                <a16:creationId xmlns="" xmlns:a16="http://schemas.microsoft.com/office/drawing/2014/main" id="{14FD4CD4-5740-4B75-B580-27B7AB472238}"/>
              </a:ext>
            </a:extLst>
          </p:cNvPr>
          <p:cNvCxnSpPr>
            <a:cxnSpLocks/>
          </p:cNvCxnSpPr>
          <p:nvPr/>
        </p:nvCxnSpPr>
        <p:spPr>
          <a:xfrm>
            <a:off x="5958275" y="2321354"/>
            <a:ext cx="0" cy="3157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05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A08905E-01B4-42E7-A967-408CB264A7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830" y="0"/>
            <a:ext cx="7292340" cy="54692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3CD82A0-779D-45C1-8FBE-9F171EA392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1752600"/>
            <a:ext cx="5105400" cy="51054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C2222B2-E5B8-4574-884B-47E2228774B7}"/>
              </a:ext>
            </a:extLst>
          </p:cNvPr>
          <p:cNvSpPr txBox="1"/>
          <p:nvPr/>
        </p:nvSpPr>
        <p:spPr>
          <a:xfrm>
            <a:off x="3948430" y="5097265"/>
            <a:ext cx="429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中国传统节日腊八节习俗介绍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7BF80A3B-E89C-4DE8-B3C8-22CD2DF0B463}"/>
              </a:ext>
            </a:extLst>
          </p:cNvPr>
          <p:cNvSpPr/>
          <p:nvPr/>
        </p:nvSpPr>
        <p:spPr>
          <a:xfrm>
            <a:off x="4918412" y="5664360"/>
            <a:ext cx="2355176" cy="408623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7951A7F-7376-4BAE-98FC-53C2B74972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8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7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20EDD42-CA4D-43BD-818F-F0C3C51008B7}"/>
              </a:ext>
            </a:extLst>
          </p:cNvPr>
          <p:cNvSpPr txBox="1"/>
          <p:nvPr/>
        </p:nvSpPr>
        <p:spPr>
          <a:xfrm>
            <a:off x="3604552" y="2101407"/>
            <a:ext cx="453360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01 </a:t>
            </a: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历史渊源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FBE6A6F-F9A1-4BDF-BC23-E6EDE1BB4AA3}"/>
              </a:ext>
            </a:extLst>
          </p:cNvPr>
          <p:cNvSpPr txBox="1"/>
          <p:nvPr/>
        </p:nvSpPr>
        <p:spPr>
          <a:xfrm>
            <a:off x="3604552" y="2915321"/>
            <a:ext cx="453360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02 </a:t>
            </a: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节日饮食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73445AC-1AE4-4BD9-B26B-1BADE308D77C}"/>
              </a:ext>
            </a:extLst>
          </p:cNvPr>
          <p:cNvSpPr txBox="1"/>
          <p:nvPr/>
        </p:nvSpPr>
        <p:spPr>
          <a:xfrm>
            <a:off x="3604552" y="3729235"/>
            <a:ext cx="453360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03 </a:t>
            </a: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故事传说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BC03F68-D214-4EE9-8546-024E5D19B941}"/>
              </a:ext>
            </a:extLst>
          </p:cNvPr>
          <p:cNvSpPr txBox="1"/>
          <p:nvPr/>
        </p:nvSpPr>
        <p:spPr>
          <a:xfrm>
            <a:off x="3604552" y="4543150"/>
            <a:ext cx="453360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04 </a:t>
            </a: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文学记述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83214AF-7B82-4ED0-9A78-D104EEAD5BA8}"/>
              </a:ext>
            </a:extLst>
          </p:cNvPr>
          <p:cNvSpPr txBox="1"/>
          <p:nvPr/>
        </p:nvSpPr>
        <p:spPr>
          <a:xfrm>
            <a:off x="900717" y="1887422"/>
            <a:ext cx="1292662" cy="24712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CBCA8AA-E9BF-4749-887B-55E0DF995336}"/>
              </a:ext>
            </a:extLst>
          </p:cNvPr>
          <p:cNvSpPr txBox="1"/>
          <p:nvPr/>
        </p:nvSpPr>
        <p:spPr>
          <a:xfrm>
            <a:off x="2170181" y="2686182"/>
            <a:ext cx="861774" cy="30094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C00000"/>
                </a:solidFill>
                <a:cs typeface="+mn-ea"/>
                <a:sym typeface="+mn-lt"/>
              </a:rPr>
              <a:t>contents</a:t>
            </a:r>
            <a:endParaRPr lang="zh-CN" altLang="en-US" sz="4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54339706-82DF-474D-8228-577AF4A53B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C301CB2-2B8D-43B1-9AB7-D6904BC989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1752600"/>
            <a:ext cx="5105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631CF69-301C-42B7-94C5-D0746DAEDBDD}"/>
              </a:ext>
            </a:extLst>
          </p:cNvPr>
          <p:cNvSpPr/>
          <p:nvPr/>
        </p:nvSpPr>
        <p:spPr>
          <a:xfrm>
            <a:off x="7347973" y="4511655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 dirty="0">
                <a:solidFill>
                  <a:srgbClr val="C00000"/>
                </a:solidFill>
                <a:cs typeface="+mn-ea"/>
                <a:sym typeface="+mn-lt"/>
              </a:rPr>
              <a:t>腊八过后就是年  千里团圆慰相思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E8702C45-AE16-4724-B1BF-546F9F86E82C}"/>
              </a:ext>
            </a:extLst>
          </p:cNvPr>
          <p:cNvSpPr/>
          <p:nvPr/>
        </p:nvSpPr>
        <p:spPr>
          <a:xfrm>
            <a:off x="7880709" y="2330441"/>
            <a:ext cx="3319062" cy="646986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F24895A-E1AC-4FEA-8BD6-F6F26362C0E2}"/>
              </a:ext>
            </a:extLst>
          </p:cNvPr>
          <p:cNvSpPr txBox="1"/>
          <p:nvPr/>
        </p:nvSpPr>
        <p:spPr>
          <a:xfrm>
            <a:off x="7556534" y="3236709"/>
            <a:ext cx="3967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历史渊源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1D739D-4771-40FB-BB45-781A942AB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02050"/>
            <a:ext cx="7230110" cy="43559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39B0F5D-D065-4892-982B-4D2BBB4724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F8E797E-2802-4374-8FA6-4FCF0112EE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8199" y="0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8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99C5D78-856E-4908-8DC7-33485B750787}"/>
              </a:ext>
            </a:extLst>
          </p:cNvPr>
          <p:cNvSpPr/>
          <p:nvPr/>
        </p:nvSpPr>
        <p:spPr>
          <a:xfrm>
            <a:off x="1218703" y="2221215"/>
            <a:ext cx="54119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腊八节，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节期在每年农历十二月初八，主要习俗是“喝腊八粥”。腊八节是佛教盛大的节日之一。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南宋吴自牧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梦梁录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载：“此月八日，寺院谓之腊八。大刹等寺，俱设五味粥，名曰腊八粥。”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EC4F239-4081-4BD5-B0E3-E61E0D2B1814}"/>
              </a:ext>
            </a:extLst>
          </p:cNvPr>
          <p:cNvSpPr txBox="1"/>
          <p:nvPr/>
        </p:nvSpPr>
        <p:spPr>
          <a:xfrm>
            <a:off x="1144392" y="1516603"/>
            <a:ext cx="1530140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由来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52B647D-579B-4F4E-AF7A-394824F24E5B}"/>
              </a:ext>
            </a:extLst>
          </p:cNvPr>
          <p:cNvSpPr/>
          <p:nvPr/>
        </p:nvSpPr>
        <p:spPr>
          <a:xfrm>
            <a:off x="7047243" y="2221215"/>
            <a:ext cx="41410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自从佛教传入中国，各寺院都用香谷和果实做成粥来赠送给门徒和善男信女们。腊八这天，各寺院举行法会，效法佛陀成道前牧女献乳糜的典故，用香谷和果实等煮粥供佛，名为腊八粥。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传说喝了这种粥以后，就可以得到佛祖的保佑，因此，腊八粥也叫“福寿粥”、“福德粥”、和“佛粥”。“腊八”本为佛教节日，后经历代演变，逐渐成为家喻户晓的民间节日。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F7D4496-4415-4819-88B2-7400648380BE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C2E1C7F-C69A-42C5-8977-7AF90F1B439E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第一章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历史渊源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DC2F395-DA21-418B-83FB-DE0D389CE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4971414-2B89-46A0-8C18-918CFDA14F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752" y="3492250"/>
            <a:ext cx="3611880" cy="361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61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57424" y="654227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F7D4496-4415-4819-88B2-7400648380BE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C2E1C7F-C69A-42C5-8977-7AF90F1B439E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第一章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历史渊源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DC2F395-DA21-418B-83FB-DE0D389CE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EE90211-9B6B-44B4-8CBE-3DDE3961AE9C}"/>
              </a:ext>
            </a:extLst>
          </p:cNvPr>
          <p:cNvSpPr/>
          <p:nvPr/>
        </p:nvSpPr>
        <p:spPr>
          <a:xfrm>
            <a:off x="1045983" y="2725649"/>
            <a:ext cx="457785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国一些地方已有与“腊”相关的腊祭的习俗，节期在腊月，具体日期并不固定，该腊祭习俗被后人视作“腊八节”的来源之一。我国一些地方有在腊月祭祀祖先和神灵（包括门神、户神、宅神、灶神、井神）的习俗，祈求丰收和吉祥。腊者，猎也，言田猎取禽兽，以祭祀其先祖也。”还有一种说法，即“腊者，接也；新故交接，故大祭以报功也。”因“腊”与“猎”通假，“猎祭”亦为“腊祭”。因在十二月举行，故称该月为腊月，称腊祭这一天为腊日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280D9C9-C8AE-40E1-891E-D5B3D66BFCC2}"/>
              </a:ext>
            </a:extLst>
          </p:cNvPr>
          <p:cNvSpPr/>
          <p:nvPr/>
        </p:nvSpPr>
        <p:spPr>
          <a:xfrm>
            <a:off x="1045983" y="1814048"/>
            <a:ext cx="19506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先秦时期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00208B4-6967-4DFD-8584-3B88CF21D7DD}"/>
              </a:ext>
            </a:extLst>
          </p:cNvPr>
          <p:cNvSpPr/>
          <p:nvPr/>
        </p:nvSpPr>
        <p:spPr>
          <a:xfrm>
            <a:off x="6484069" y="2746989"/>
            <a:ext cx="457785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汉代之前腊祭的具体日期并不固定，到了汉代才明确了从冬至过后的第三个戍日为“腊日”。腊祭的对象，则是列祖列宗以及五位家神。五位家神指的是“门、户、天窗、灶、行（门内土地）”。不过在这天并不喝腊八粥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D87C433-43C4-435F-90F6-A745A1D6B918}"/>
              </a:ext>
            </a:extLst>
          </p:cNvPr>
          <p:cNvSpPr/>
          <p:nvPr/>
        </p:nvSpPr>
        <p:spPr>
          <a:xfrm>
            <a:off x="6484069" y="1814048"/>
            <a:ext cx="16458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汉代时期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1DEFFAE-5D06-4527-AB28-26CF1156DF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325" y="3662148"/>
            <a:ext cx="3134360" cy="313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5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 animBg="1"/>
      <p:bldP spid="18" grpId="0" build="p"/>
      <p:bldP spid="1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631CF69-301C-42B7-94C5-D0746DAEDBDD}"/>
              </a:ext>
            </a:extLst>
          </p:cNvPr>
          <p:cNvSpPr/>
          <p:nvPr/>
        </p:nvSpPr>
        <p:spPr>
          <a:xfrm>
            <a:off x="7347973" y="4511655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 dirty="0">
                <a:solidFill>
                  <a:srgbClr val="C00000"/>
                </a:solidFill>
                <a:cs typeface="+mn-ea"/>
                <a:sym typeface="+mn-lt"/>
              </a:rPr>
              <a:t>腊八过后就是年  千里团圆慰相思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E8702C45-AE16-4724-B1BF-546F9F86E82C}"/>
              </a:ext>
            </a:extLst>
          </p:cNvPr>
          <p:cNvSpPr/>
          <p:nvPr/>
        </p:nvSpPr>
        <p:spPr>
          <a:xfrm>
            <a:off x="7880709" y="2330441"/>
            <a:ext cx="3319062" cy="646986"/>
          </a:xfrm>
          <a:prstGeom prst="round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F24895A-E1AC-4FEA-8BD6-F6F26362C0E2}"/>
              </a:ext>
            </a:extLst>
          </p:cNvPr>
          <p:cNvSpPr txBox="1"/>
          <p:nvPr/>
        </p:nvSpPr>
        <p:spPr>
          <a:xfrm>
            <a:off x="7556534" y="3236709"/>
            <a:ext cx="3967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节目传说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1D739D-4771-40FB-BB45-781A942AB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02050"/>
            <a:ext cx="7230110" cy="43559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39B0F5D-D065-4892-982B-4D2BBB4724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4215"/>
            <a:ext cx="2533801" cy="236817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F8E797E-2802-4374-8FA6-4FCF0112EE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8199" y="0"/>
            <a:ext cx="2533801" cy="236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3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C41BB802-FA3D-488A-9530-8A91D05A6CC5}"/>
              </a:ext>
            </a:extLst>
          </p:cNvPr>
          <p:cNvSpPr/>
          <p:nvPr/>
        </p:nvSpPr>
        <p:spPr>
          <a:xfrm>
            <a:off x="1995224" y="1776357"/>
            <a:ext cx="8201552" cy="274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腊八醋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传统腊八节习俗。在腊八这天用醋泡大蒜的习俗，名“腊八醋”。腊八醋，要泡到大年初一，初一吃饺子，要吃素饺子，取一年素素净净之意，蘸腊八醋吃，别有一番滋味是。“腊八醋”不仅味道醇正，而且久放不坏。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913790E-3A37-4560-8FC7-5C6D2C8D03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8206" y="4342696"/>
            <a:ext cx="3350343" cy="201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5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39DAAD-554F-4C7A-8CB4-5532D6334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EC5BC39-215F-4EDC-9F81-8B00A20BF969}"/>
              </a:ext>
            </a:extLst>
          </p:cNvPr>
          <p:cNvSpPr/>
          <p:nvPr/>
        </p:nvSpPr>
        <p:spPr>
          <a:xfrm>
            <a:off x="416560" y="335280"/>
            <a:ext cx="11358880" cy="618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773B2A-F07B-490E-BA46-3A78EA5FC9B0}"/>
              </a:ext>
            </a:extLst>
          </p:cNvPr>
          <p:cNvGrpSpPr/>
          <p:nvPr/>
        </p:nvGrpSpPr>
        <p:grpSpPr>
          <a:xfrm>
            <a:off x="652909" y="403710"/>
            <a:ext cx="3604287" cy="786149"/>
            <a:chOff x="1303149" y="944639"/>
            <a:chExt cx="3604287" cy="78614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0CB6FCA-11E3-43F7-8758-833357C0C5F3}"/>
                </a:ext>
              </a:extLst>
            </p:cNvPr>
            <p:cNvSpPr txBox="1"/>
            <p:nvPr/>
          </p:nvSpPr>
          <p:spPr>
            <a:xfrm>
              <a:off x="2009912" y="1076104"/>
              <a:ext cx="2897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 </a:t>
              </a:r>
              <a:r>
                <a:rPr lang="zh-CN" altLang="en-US" sz="2800" dirty="0">
                  <a:solidFill>
                    <a:srgbClr val="C00000"/>
                  </a:solidFill>
                  <a:cs typeface="+mn-ea"/>
                  <a:sym typeface="+mn-lt"/>
                </a:rPr>
                <a:t>节目饮食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AC1161E-8FB4-4CC6-BD1F-45FBAF0FD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149" y="944639"/>
              <a:ext cx="786149" cy="786149"/>
            </a:xfrm>
            <a:prstGeom prst="rect">
              <a:avLst/>
            </a:prstGeom>
          </p:spPr>
        </p:pic>
      </p:grpSp>
      <p:sp>
        <p:nvSpPr>
          <p:cNvPr id="9" name="圆角矩形 5">
            <a:extLst>
              <a:ext uri="{FF2B5EF4-FFF2-40B4-BE49-F238E27FC236}">
                <a16:creationId xmlns="" xmlns:a16="http://schemas.microsoft.com/office/drawing/2014/main" id="{681446EF-4C21-42F2-AAA9-810B241C131C}"/>
              </a:ext>
            </a:extLst>
          </p:cNvPr>
          <p:cNvSpPr/>
          <p:nvPr/>
        </p:nvSpPr>
        <p:spPr>
          <a:xfrm>
            <a:off x="1455517" y="3392641"/>
            <a:ext cx="1275596" cy="444044"/>
          </a:xfrm>
          <a:prstGeom prst="roundRect">
            <a:avLst>
              <a:gd name="adj" fmla="val 12000"/>
            </a:avLst>
          </a:prstGeom>
          <a:solidFill>
            <a:srgbClr val="C00000"/>
          </a:solidFill>
          <a:ln w="1905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陕西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11B9B22-E3C5-44DB-93AD-25BAE881D6B2}"/>
              </a:ext>
            </a:extLst>
          </p:cNvPr>
          <p:cNvSpPr/>
          <p:nvPr/>
        </p:nvSpPr>
        <p:spPr>
          <a:xfrm>
            <a:off x="1206253" y="1541644"/>
            <a:ext cx="9779495" cy="1319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rgbClr val="C00000"/>
                </a:solidFill>
                <a:cs typeface="+mn-ea"/>
                <a:sym typeface="+mn-lt"/>
              </a:rPr>
              <a:t>腊八粥，又称“七宝五味粥”、“佛粥”、“大家饭”等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，是一种由多样食材熬制而成的粥。腊八这一天喝腊八粥这一习俗的来历，是和佛陀成佛的故事有关的。因此清代苏州文人李福曾有诗云：“腊月八日粥，传自梵王国，七宝美调和，五味香糁入。”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3383966-E1FF-4AE0-B697-8D22A84243E1}"/>
              </a:ext>
            </a:extLst>
          </p:cNvPr>
          <p:cNvSpPr/>
          <p:nvPr/>
        </p:nvSpPr>
        <p:spPr>
          <a:xfrm>
            <a:off x="1041263" y="4072764"/>
            <a:ext cx="2104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腊八粥熬好之后，要赠送亲友，一定要在中午之前送出去。最后才是全家人食用。吃剩的腊八粥，保存着吃了几天还有剩下来的，却是好兆头，取其“年年有余”的意义。如果把粥送给穷苦的人吃，那更是为自己积德。</a:t>
            </a:r>
          </a:p>
        </p:txBody>
      </p:sp>
      <p:sp>
        <p:nvSpPr>
          <p:cNvPr id="12" name="圆角矩形 30">
            <a:extLst>
              <a:ext uri="{FF2B5EF4-FFF2-40B4-BE49-F238E27FC236}">
                <a16:creationId xmlns="" xmlns:a16="http://schemas.microsoft.com/office/drawing/2014/main" id="{DDF51173-A2D8-4BE2-8377-9BEF1755A388}"/>
              </a:ext>
            </a:extLst>
          </p:cNvPr>
          <p:cNvSpPr/>
          <p:nvPr/>
        </p:nvSpPr>
        <p:spPr>
          <a:xfrm>
            <a:off x="4171841" y="3419883"/>
            <a:ext cx="1275596" cy="444044"/>
          </a:xfrm>
          <a:prstGeom prst="roundRect">
            <a:avLst>
              <a:gd name="adj" fmla="val 12000"/>
            </a:avLst>
          </a:prstGeom>
          <a:solidFill>
            <a:srgbClr val="C00000"/>
          </a:solidFill>
          <a:ln w="1905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甘肃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7EC5F34-A4DA-411A-B995-9E9979D39B05}"/>
              </a:ext>
            </a:extLst>
          </p:cNvPr>
          <p:cNvSpPr/>
          <p:nvPr/>
        </p:nvSpPr>
        <p:spPr>
          <a:xfrm>
            <a:off x="3826882" y="4072764"/>
            <a:ext cx="2149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传统煮腊八粥用五谷、蔬菜，煮熟后除家人吃，还分送给邻里，还要用来喂家畜。甘肃武威地区讲究过“素腊八”，吃大米稠饭、扁豆饭或是稠饭，煮熟后配炸散子、麻花同吃，民俗叫它“扁豆粥泡散”。</a:t>
            </a:r>
          </a:p>
        </p:txBody>
      </p:sp>
      <p:sp>
        <p:nvSpPr>
          <p:cNvPr id="15" name="圆角矩形 32">
            <a:extLst>
              <a:ext uri="{FF2B5EF4-FFF2-40B4-BE49-F238E27FC236}">
                <a16:creationId xmlns="" xmlns:a16="http://schemas.microsoft.com/office/drawing/2014/main" id="{9180802E-55A9-4C3B-A597-FA587AEDBF7B}"/>
              </a:ext>
            </a:extLst>
          </p:cNvPr>
          <p:cNvSpPr/>
          <p:nvPr/>
        </p:nvSpPr>
        <p:spPr>
          <a:xfrm>
            <a:off x="6888165" y="3392641"/>
            <a:ext cx="1275596" cy="444044"/>
          </a:xfrm>
          <a:prstGeom prst="roundRect">
            <a:avLst>
              <a:gd name="adj" fmla="val 12000"/>
            </a:avLst>
          </a:prstGeom>
          <a:solidFill>
            <a:srgbClr val="C00000"/>
          </a:solidFill>
          <a:ln w="1905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北京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CF09838-6922-434D-B04C-CF6C61F96050}"/>
              </a:ext>
            </a:extLst>
          </p:cNvPr>
          <p:cNvSpPr/>
          <p:nvPr/>
        </p:nvSpPr>
        <p:spPr>
          <a:xfrm>
            <a:off x="6657701" y="4155807"/>
            <a:ext cx="1946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北京的腊八粥可以说是最为讲究的。掺在白米中的东西较多，如红枣、莲子、核桃、栗子、杏仁、松仁、桂圆、葡萄、白果、青丝、玫瑰、红豆、花生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不下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种。</a:t>
            </a:r>
          </a:p>
        </p:txBody>
      </p:sp>
      <p:sp>
        <p:nvSpPr>
          <p:cNvPr id="17" name="圆角矩形 34">
            <a:extLst>
              <a:ext uri="{FF2B5EF4-FFF2-40B4-BE49-F238E27FC236}">
                <a16:creationId xmlns="" xmlns:a16="http://schemas.microsoft.com/office/drawing/2014/main" id="{D1CB5ADA-B255-46DC-BA22-123A68D885E9}"/>
              </a:ext>
            </a:extLst>
          </p:cNvPr>
          <p:cNvSpPr/>
          <p:nvPr/>
        </p:nvSpPr>
        <p:spPr>
          <a:xfrm>
            <a:off x="9604490" y="3419883"/>
            <a:ext cx="1275596" cy="444044"/>
          </a:xfrm>
          <a:prstGeom prst="roundRect">
            <a:avLst>
              <a:gd name="adj" fmla="val 12000"/>
            </a:avLst>
          </a:prstGeom>
          <a:solidFill>
            <a:srgbClr val="C00000"/>
          </a:solidFill>
          <a:ln w="1905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河南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19882B8-E183-4A12-9310-DF058AE3D942}"/>
              </a:ext>
            </a:extLst>
          </p:cNvPr>
          <p:cNvSpPr/>
          <p:nvPr/>
        </p:nvSpPr>
        <p:spPr>
          <a:xfrm>
            <a:off x="9286003" y="4155807"/>
            <a:ext cx="1912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河南人吃腊八饭，是小米、绿豆、豇豆、麦仁、花生、红枣、玉米特等多种原料配合煮成，熟后加些红糖、核桃仁，粥稠味香，喻意来年五谷丰登</a:t>
            </a:r>
          </a:p>
        </p:txBody>
      </p:sp>
    </p:spTree>
    <p:extLst>
      <p:ext uri="{BB962C8B-B14F-4D97-AF65-F5344CB8AC3E}">
        <p14:creationId xmlns:p14="http://schemas.microsoft.com/office/powerpoint/2010/main" val="238877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/>
      <p:bldP spid="11" grpId="0"/>
      <p:bldP spid="12" grpId="0" animBg="1"/>
      <p:bldP spid="13" grpId="0"/>
      <p:bldP spid="15" grpId="0" animBg="1"/>
      <p:bldP spid="16" grpId="0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rvud3cm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2382</Words>
  <Application>Microsoft Office PowerPoint</Application>
  <PresentationFormat>宽屏</PresentationFormat>
  <Paragraphs>124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</cp:revision>
  <dcterms:created xsi:type="dcterms:W3CDTF">2021-01-04T03:59:21Z</dcterms:created>
  <dcterms:modified xsi:type="dcterms:W3CDTF">2023-06-04T07:54:34Z</dcterms:modified>
</cp:coreProperties>
</file>