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1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4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5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6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  <p:sldMasterId id="2147483699" r:id="rId3"/>
    <p:sldMasterId id="2147483703" r:id="rId4"/>
  </p:sldMasterIdLst>
  <p:notesMasterIdLst>
    <p:notesMasterId r:id="rId39"/>
  </p:notesMasterIdLst>
  <p:handoutMasterIdLst>
    <p:handoutMasterId r:id="rId40"/>
  </p:handoutMasterIdLst>
  <p:sldIdLst>
    <p:sldId id="300" r:id="rId5"/>
    <p:sldId id="275" r:id="rId6"/>
    <p:sldId id="314" r:id="rId7"/>
    <p:sldId id="309" r:id="rId8"/>
    <p:sldId id="262" r:id="rId9"/>
    <p:sldId id="310" r:id="rId10"/>
    <p:sldId id="263" r:id="rId11"/>
    <p:sldId id="318" r:id="rId12"/>
    <p:sldId id="311" r:id="rId13"/>
    <p:sldId id="316" r:id="rId14"/>
    <p:sldId id="317" r:id="rId15"/>
    <p:sldId id="319" r:id="rId16"/>
    <p:sldId id="321" r:id="rId17"/>
    <p:sldId id="320" r:id="rId18"/>
    <p:sldId id="323" r:id="rId19"/>
    <p:sldId id="324" r:id="rId20"/>
    <p:sldId id="325" r:id="rId21"/>
    <p:sldId id="326" r:id="rId22"/>
    <p:sldId id="272" r:id="rId23"/>
    <p:sldId id="327" r:id="rId24"/>
    <p:sldId id="328" r:id="rId25"/>
    <p:sldId id="329" r:id="rId26"/>
    <p:sldId id="312" r:id="rId27"/>
    <p:sldId id="265" r:id="rId28"/>
    <p:sldId id="330" r:id="rId29"/>
    <p:sldId id="331" r:id="rId30"/>
    <p:sldId id="332" r:id="rId31"/>
    <p:sldId id="333" r:id="rId32"/>
    <p:sldId id="358" r:id="rId33"/>
    <p:sldId id="349" r:id="rId34"/>
    <p:sldId id="277" r:id="rId35"/>
    <p:sldId id="283" r:id="rId36"/>
    <p:sldId id="305" r:id="rId37"/>
    <p:sldId id="359" r:id="rId38"/>
  </p:sldIdLst>
  <p:sldSz cx="12192000" cy="6858000"/>
  <p:notesSz cx="6858000" cy="9144000"/>
  <p:custDataLst>
    <p:tags r:id="rId4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凌燕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EFD"/>
    <a:srgbClr val="4EA7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阿里巴巴普惠体" panose="00020600040101010101" charset="-122"/>
              </a:rPr>
              <a:t>2023/6/5</a:t>
            </a:fld>
            <a:endParaRPr lang="zh-CN" altLang="en-US">
              <a:cs typeface="阿里巴巴普惠体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阿里巴巴普惠体" panose="00020600040101010101" charset="-122"/>
              </a:rPr>
              <a:t>‹#›</a:t>
            </a:fld>
            <a:endParaRPr lang="zh-CN" altLang="en-US">
              <a:cs typeface="阿里巴巴普惠体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928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6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486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673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686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919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425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457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99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5790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3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5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4.xml"/><Relationship Id="rId4" Type="http://schemas.openxmlformats.org/officeDocument/2006/relationships/tags" Target="../tags/tag1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  <a:t>2023/6/5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22515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55117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79979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31732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8664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9341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04737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15651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48332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5170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682969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5406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10183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97837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511639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872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549637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655811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2704500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108875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963474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546337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763640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878628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15341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210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3234" y="691082"/>
            <a:ext cx="3820277" cy="428322"/>
          </a:xfrm>
        </p:spPr>
        <p:txBody>
          <a:bodyPr wrap="none">
            <a:spAutoFit/>
          </a:bodyPr>
          <a:lstStyle>
            <a:lvl1pPr>
              <a:defRPr sz="2400" b="1">
                <a:solidFill>
                  <a:srgbClr val="C0000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732390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977489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097399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794268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378630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1761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123812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867068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513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199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7393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4425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221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3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7946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9164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5701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15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9114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887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409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62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30.xml"/><Relationship Id="rId39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25.xml"/><Relationship Id="rId34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46.xml"/><Relationship Id="rId47" Type="http://schemas.openxmlformats.org/officeDocument/2006/relationships/tags" Target="../tags/tag2.xml"/><Relationship Id="rId50" Type="http://schemas.openxmlformats.org/officeDocument/2006/relationships/image" Target="../media/image1.jpeg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15.xml"/><Relationship Id="rId24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9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40.xml"/><Relationship Id="rId49" Type="http://schemas.openxmlformats.org/officeDocument/2006/relationships/tags" Target="../tags/tag4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35.xml"/><Relationship Id="rId44" Type="http://schemas.openxmlformats.org/officeDocument/2006/relationships/slideLayout" Target="../slideLayouts/slideLayout48.xml"/><Relationship Id="rId52" Type="http://schemas.openxmlformats.org/officeDocument/2006/relationships/image" Target="../media/image3.png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7.xml"/><Relationship Id="rId48" Type="http://schemas.openxmlformats.org/officeDocument/2006/relationships/tags" Target="../tags/tag3.xml"/><Relationship Id="rId8" Type="http://schemas.openxmlformats.org/officeDocument/2006/relationships/slideLayout" Target="../slideLayouts/slideLayout12.xml"/><Relationship Id="rId51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42.xml"/><Relationship Id="rId46" Type="http://schemas.openxmlformats.org/officeDocument/2006/relationships/theme" Target="../theme/theme2.xml"/><Relationship Id="rId20" Type="http://schemas.openxmlformats.org/officeDocument/2006/relationships/slideLayout" Target="../slideLayouts/slideLayout24.xml"/><Relationship Id="rId41" Type="http://schemas.openxmlformats.org/officeDocument/2006/relationships/slideLayout" Target="../slideLayouts/slideLayout45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阿里巴巴普惠体" panose="0002060004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阿里巴巴普惠体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阿里巴巴普惠体" panose="00020600040101010101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阿里巴巴普惠体" panose="0002060004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阿里巴巴普惠体" panose="0002060004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阿里巴巴普惠体" panose="0002060004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阿里巴巴普惠体" panose="0002060004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阿里巴巴普惠体" panose="0002060004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阿里巴巴普惠体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50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底板"/>
          <p:cNvPicPr>
            <a:picLocks noChangeAspect="1"/>
          </p:cNvPicPr>
          <p:nvPr userDrawn="1">
            <p:custDataLst>
              <p:tags r:id="rId48"/>
            </p:custDataLst>
          </p:nvPr>
        </p:nvPicPr>
        <p:blipFill>
          <a:blip r:embed="rId51" cstate="screen">
            <a:alphaModFix amt="7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745" y="-133350"/>
            <a:ext cx="12430125" cy="7038975"/>
          </a:xfrm>
          <a:prstGeom prst="rect">
            <a:avLst/>
          </a:prstGeom>
        </p:spPr>
      </p:pic>
      <p:pic>
        <p:nvPicPr>
          <p:cNvPr id="9" name="图片 8" descr="荷花"/>
          <p:cNvPicPr>
            <a:picLocks noChangeAspect="1"/>
          </p:cNvPicPr>
          <p:nvPr userDrawn="1">
            <p:custDataLst>
              <p:tags r:id="rId49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203700"/>
            <a:ext cx="12192000" cy="2654300"/>
          </a:xfrm>
          <a:prstGeom prst="rect">
            <a:avLst/>
          </a:prstGeom>
        </p:spPr>
      </p:pic>
    </p:spTree>
    <p:custDataLst>
      <p:tags r:id="rId4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88" r:id="rId33"/>
    <p:sldLayoutId id="2147483689" r:id="rId34"/>
    <p:sldLayoutId id="2147483690" r:id="rId35"/>
    <p:sldLayoutId id="2147483691" r:id="rId36"/>
    <p:sldLayoutId id="2147483692" r:id="rId37"/>
    <p:sldLayoutId id="2147483693" r:id="rId38"/>
    <p:sldLayoutId id="2147483694" r:id="rId39"/>
    <p:sldLayoutId id="2147483695" r:id="rId40"/>
    <p:sldLayoutId id="2147483696" r:id="rId41"/>
    <p:sldLayoutId id="2147483697" r:id="rId42"/>
    <p:sldLayoutId id="2147483698" r:id="rId43"/>
    <p:sldLayoutId id="2147483663" r:id="rId44"/>
    <p:sldLayoutId id="2147483664" r:id="rId45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38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3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63.xml"/><Relationship Id="rId7" Type="http://schemas.openxmlformats.org/officeDocument/2006/relationships/image" Target="../media/image4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1.jpeg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7.png"/><Relationship Id="rId4" Type="http://schemas.openxmlformats.org/officeDocument/2006/relationships/tags" Target="../tags/tag64.xm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16.png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7" Type="http://schemas.openxmlformats.org/officeDocument/2006/relationships/image" Target="../media/image17.png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0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10" Type="http://schemas.openxmlformats.org/officeDocument/2006/relationships/image" Target="../media/image19.png"/><Relationship Id="rId4" Type="http://schemas.openxmlformats.org/officeDocument/2006/relationships/tags" Target="../tags/tag111.xml"/><Relationship Id="rId9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3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140.xml"/><Relationship Id="rId7" Type="http://schemas.openxmlformats.org/officeDocument/2006/relationships/image" Target="../media/image11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4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5" Type="http://schemas.openxmlformats.org/officeDocument/2006/relationships/image" Target="../media/image35.png"/><Relationship Id="rId4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slideLayout" Target="../slideLayouts/slideLayout11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tags" Target="../tags/tag7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image" Target="../media/image11.png"/><Relationship Id="rId10" Type="http://schemas.openxmlformats.org/officeDocument/2006/relationships/tags" Target="../tags/tag76.xml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image" Target="../media/image36.png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5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8.png"/><Relationship Id="rId3" Type="http://schemas.openxmlformats.org/officeDocument/2006/relationships/tags" Target="../tags/tag159.xml"/><Relationship Id="rId7" Type="http://schemas.openxmlformats.org/officeDocument/2006/relationships/notesSlide" Target="../notesSlides/notesSlide7.xml"/><Relationship Id="rId12" Type="http://schemas.openxmlformats.org/officeDocument/2006/relationships/image" Target="../media/image38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5" Type="http://schemas.openxmlformats.org/officeDocument/2006/relationships/tags" Target="../tags/tag161.xml"/><Relationship Id="rId10" Type="http://schemas.openxmlformats.org/officeDocument/2006/relationships/image" Target="../media/image5.png"/><Relationship Id="rId4" Type="http://schemas.openxmlformats.org/officeDocument/2006/relationships/tags" Target="../tags/tag160.xml"/><Relationship Id="rId9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image" Target="../media/image15.png"/><Relationship Id="rId4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7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8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5" y="1943100"/>
            <a:ext cx="4515485" cy="4914900"/>
          </a:xfrm>
          <a:prstGeom prst="rect">
            <a:avLst/>
          </a:prstGeom>
        </p:spPr>
      </p:pic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1720850" y="1301115"/>
            <a:ext cx="5546090" cy="240919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11500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生活中</a:t>
            </a:r>
          </a:p>
        </p:txBody>
      </p:sp>
      <p:sp>
        <p:nvSpPr>
          <p:cNvPr id="13" name="标题 11"/>
          <p:cNvSpPr>
            <a:spLocks noGrp="1"/>
          </p:cNvSpPr>
          <p:nvPr/>
        </p:nvSpPr>
        <p:spPr>
          <a:xfrm>
            <a:off x="3721735" y="2961005"/>
            <a:ext cx="5568315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11500" dirty="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 的节气</a:t>
            </a:r>
          </a:p>
        </p:txBody>
      </p:sp>
      <p:sp>
        <p:nvSpPr>
          <p:cNvPr id="18" name="文本框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21075" y="5370195"/>
            <a:ext cx="216154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教师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优品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PPT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sym typeface="华文新魏"/>
            </a:endParaRPr>
          </a:p>
        </p:txBody>
      </p:sp>
      <p:sp>
        <p:nvSpPr>
          <p:cNvPr id="20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34125" y="5370195"/>
            <a:ext cx="204660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班级：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x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年级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x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班</a:t>
            </a: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6932930" y="911225"/>
            <a:ext cx="4074795" cy="10318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r" fontAlgn="auto">
              <a:lnSpc>
                <a:spcPct val="170000"/>
              </a:lnSpc>
              <a:defRPr/>
            </a:pPr>
            <a:r>
              <a:rPr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二十四节气是千百年来中国人民智慧的结晶，其内容包含天文、气候、农业和物侯等自然现象，和劳动人民的日常生活及农事有着密不可分的关联</a:t>
            </a:r>
          </a:p>
        </p:txBody>
      </p:sp>
      <p:pic>
        <p:nvPicPr>
          <p:cNvPr id="16" name="图片 15" descr="51miz-E1294603-8E5944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80175" y="2606675"/>
            <a:ext cx="452755" cy="481965"/>
          </a:xfrm>
          <a:prstGeom prst="rect">
            <a:avLst/>
          </a:prstGeom>
        </p:spPr>
      </p:pic>
      <p:pic>
        <p:nvPicPr>
          <p:cNvPr id="5" name="图片 4" descr="51miz-E1181838-B6287A4A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749425" y="3325495"/>
            <a:ext cx="1842135" cy="1528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20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399540" y="2922905"/>
            <a:ext cx="5410200" cy="18897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是二十四节气之首，从冬至六九相隔45天。冬至后有小寒、大寒，第三个是立春；故立春一定在六九的头一天，于是便有“春打六九头”的说法。立春后，春和景明，万物复苏，柳树开始发芽吐绿，因此有民谚曰；“五九六九，沿河看柳。”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44295" y="2291715"/>
            <a:ext cx="5306060" cy="460375"/>
            <a:chOff x="1666" y="2341"/>
            <a:chExt cx="9976" cy="725"/>
          </a:xfrm>
        </p:grpSpPr>
        <p:cxnSp>
          <p:nvCxnSpPr>
            <p:cNvPr id="27" name="直接连接符 26"/>
            <p:cNvCxnSpPr/>
            <p:nvPr>
              <p:custDataLst>
                <p:tags r:id="rId4"/>
              </p:custDataLst>
            </p:nvPr>
          </p:nvCxnSpPr>
          <p:spPr>
            <a:xfrm>
              <a:off x="3023" y="2793"/>
              <a:ext cx="8619" cy="16"/>
            </a:xfrm>
            <a:prstGeom prst="line">
              <a:avLst/>
            </a:prstGeom>
            <a:solidFill>
              <a:srgbClr val="4EA790"/>
            </a:solidFill>
            <a:ln w="19050">
              <a:solidFill>
                <a:srgbClr val="4EA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1666" y="2341"/>
              <a:ext cx="1703" cy="725"/>
            </a:xfrm>
            <a:prstGeom prst="rect">
              <a:avLst/>
            </a:prstGeom>
            <a:solidFill>
              <a:srgbClr val="4EA790"/>
            </a:solidFill>
            <a:ln>
              <a:solidFill>
                <a:srgbClr val="4EA790"/>
              </a:solidFill>
            </a:ln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latin typeface="庞门正道粗书体" panose="02010600030101010101" charset="-122"/>
                  <a:ea typeface="庞门正道粗书体" panose="02010600030101010101" charset="-122"/>
                  <a:cs typeface="FZBingNanYuanSongS-R-GB" panose="02000000000000000000" pitchFamily="2" charset="-122"/>
                </a:defRPr>
              </a:lvl1pPr>
            </a:lstStyle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latin typeface="华文新魏"/>
                  <a:ea typeface="华文新魏"/>
                  <a:sym typeface="华文新魏"/>
                </a:rPr>
                <a:t>立春</a:t>
              </a:r>
            </a:p>
          </p:txBody>
        </p:sp>
      </p:grpSp>
      <p:pic>
        <p:nvPicPr>
          <p:cNvPr id="3" name="图片 2" descr="51miz-E1209373-C983DBEE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535" y="1848485"/>
            <a:ext cx="3578860" cy="3578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8140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5397500" y="2478405"/>
            <a:ext cx="5486400" cy="2609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表示冬季已过，降雨开始，雨量也逐渐增加。雨水节气一般在农历二月份，如果在这个季节里真的有雨水的滋润，冬小麦便有了丰收的保障。早春二月，气温还十分的不稳定，冷空气时时造访，也许还要飘起雪花来，但因地温升高，飘下的雪花立即融化，对冬小麦有十分有益。于是就有了“二月二，雪水流，圪焉小饼搭墙头”的谚语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01640" y="1986915"/>
            <a:ext cx="5306060" cy="460375"/>
            <a:chOff x="1666" y="2341"/>
            <a:chExt cx="9976" cy="725"/>
          </a:xfrm>
        </p:grpSpPr>
        <p:cxnSp>
          <p:nvCxnSpPr>
            <p:cNvPr id="27" name="直接连接符 26"/>
            <p:cNvCxnSpPr/>
            <p:nvPr>
              <p:custDataLst>
                <p:tags r:id="rId4"/>
              </p:custDataLst>
            </p:nvPr>
          </p:nvCxnSpPr>
          <p:spPr>
            <a:xfrm>
              <a:off x="3023" y="2793"/>
              <a:ext cx="8619" cy="16"/>
            </a:xfrm>
            <a:prstGeom prst="line">
              <a:avLst/>
            </a:prstGeom>
            <a:solidFill>
              <a:srgbClr val="4EA790"/>
            </a:solidFill>
            <a:ln w="19050">
              <a:solidFill>
                <a:srgbClr val="4EA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>
              <p:custDataLst>
                <p:tags r:id="rId5"/>
              </p:custDataLst>
            </p:nvPr>
          </p:nvSpPr>
          <p:spPr>
            <a:xfrm>
              <a:off x="1666" y="2341"/>
              <a:ext cx="1703" cy="725"/>
            </a:xfrm>
            <a:prstGeom prst="rect">
              <a:avLst/>
            </a:prstGeom>
            <a:solidFill>
              <a:srgbClr val="4EA790"/>
            </a:solidFill>
            <a:ln>
              <a:solidFill>
                <a:srgbClr val="4EA790"/>
              </a:solidFill>
            </a:ln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latin typeface="庞门正道粗书体" panose="02010600030101010101" charset="-122"/>
                  <a:ea typeface="庞门正道粗书体" panose="02010600030101010101" charset="-122"/>
                  <a:cs typeface="FZBingNanYuanSongS-R-GB" panose="02000000000000000000" pitchFamily="2" charset="-122"/>
                </a:defRPr>
              </a:lvl1pPr>
            </a:lstStyle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latin typeface="华文新魏"/>
                  <a:ea typeface="华文新魏"/>
                  <a:sym typeface="华文新魏"/>
                </a:rPr>
                <a:t>雨水</a:t>
              </a:r>
            </a:p>
          </p:txBody>
        </p:sp>
      </p:grpSp>
      <p:pic>
        <p:nvPicPr>
          <p:cNvPr id="9" name="图片 8" descr="51miz-E1262199-458AB52E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45" y="1736090"/>
            <a:ext cx="4060825" cy="406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556970" y="2665730"/>
            <a:ext cx="5586145" cy="1716405"/>
          </a:xfrm>
          <a:prstGeom prst="rect">
            <a:avLst/>
          </a:prstGeom>
          <a:noFill/>
        </p:spPr>
        <p:txBody>
          <a:bodyPr vert="eaVert"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动物钻到土里过冬叫入蛰。第二年回春后，再钻出来开始活动。古人认为动物们是被春雷惊醒的，所以叫“惊蛰”。这时气温渐暖，土地解冻，农民们可以春耕了。“惊蛰老冰开”是村民们常说的农谚。</a:t>
            </a:r>
          </a:p>
        </p:txBody>
      </p:sp>
      <p:pic>
        <p:nvPicPr>
          <p:cNvPr id="3" name="图片 2" descr="51miz-E1193973-0736B55B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140" y="1561465"/>
            <a:ext cx="3951605" cy="373570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 rot="16200000">
            <a:off x="812537" y="2912745"/>
            <a:ext cx="923330" cy="427355"/>
          </a:xfrm>
          <a:prstGeom prst="rect">
            <a:avLst/>
          </a:prstGeom>
          <a:solidFill>
            <a:srgbClr val="4EA790"/>
          </a:solidFill>
          <a:ln>
            <a:solidFill>
              <a:srgbClr val="4EA790"/>
            </a:solidFill>
          </a:ln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3200">
                <a:latin typeface="庞门正道粗书体" panose="02010600030101010101" charset="-122"/>
                <a:ea typeface="庞门正道粗书体" panose="02010600030101010101" charset="-122"/>
                <a:cs typeface="FZBingNanYuanSongS-R-GB" panose="02000000000000000000" pitchFamily="2" charset="-122"/>
              </a:defRPr>
            </a:lvl1pPr>
          </a:lstStyle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华文新魏"/>
                <a:ea typeface="华文新魏"/>
                <a:sym typeface="华文新魏"/>
              </a:rPr>
              <a:t>惊蛰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8140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5570220" y="2665730"/>
            <a:ext cx="5410200" cy="73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064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天气晴朗，草木开始转青，村民们开始栽种西葫芦、豆角之类的蔬菜，故有“清明前后，栽瓜点豆”的习俗。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674360" y="2174240"/>
            <a:ext cx="4845982" cy="398780"/>
            <a:chOff x="1666" y="2341"/>
            <a:chExt cx="9111" cy="628"/>
          </a:xfrm>
        </p:grpSpPr>
        <p:cxnSp>
          <p:nvCxnSpPr>
            <p:cNvPr id="27" name="直接连接符 26"/>
            <p:cNvCxnSpPr/>
            <p:nvPr>
              <p:custDataLst>
                <p:tags r:id="rId7"/>
              </p:custDataLst>
            </p:nvPr>
          </p:nvCxnSpPr>
          <p:spPr>
            <a:xfrm>
              <a:off x="3023" y="2674"/>
              <a:ext cx="7754" cy="14"/>
            </a:xfrm>
            <a:prstGeom prst="line">
              <a:avLst/>
            </a:prstGeom>
            <a:solidFill>
              <a:srgbClr val="4EA790"/>
            </a:solidFill>
            <a:ln w="19050">
              <a:solidFill>
                <a:srgbClr val="4EA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>
              <p:custDataLst>
                <p:tags r:id="rId8"/>
              </p:custDataLst>
            </p:nvPr>
          </p:nvSpPr>
          <p:spPr>
            <a:xfrm>
              <a:off x="1666" y="2341"/>
              <a:ext cx="1703" cy="628"/>
            </a:xfrm>
            <a:prstGeom prst="rect">
              <a:avLst/>
            </a:prstGeom>
            <a:solidFill>
              <a:srgbClr val="4EA790"/>
            </a:solidFill>
            <a:ln>
              <a:solidFill>
                <a:srgbClr val="4EA790"/>
              </a:solidFill>
            </a:ln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latin typeface="庞门正道粗书体" panose="02010600030101010101" charset="-122"/>
                  <a:ea typeface="庞门正道粗书体" panose="02010600030101010101" charset="-122"/>
                  <a:cs typeface="FZBingNanYuanSongS-R-GB" panose="02000000000000000000" pitchFamily="2" charset="-122"/>
                </a:defRPr>
              </a:lvl1pPr>
            </a:lstStyle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latin typeface="华文新魏"/>
                  <a:ea typeface="华文新魏"/>
                  <a:sym typeface="华文新魏"/>
                </a:rPr>
                <a:t>清明</a:t>
              </a:r>
            </a:p>
          </p:txBody>
        </p:sp>
      </p:grpSp>
      <p:pic>
        <p:nvPicPr>
          <p:cNvPr id="207" name="图片 206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90625" y="1798320"/>
            <a:ext cx="3467735" cy="326136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5570220" y="4139565"/>
            <a:ext cx="5410200" cy="73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064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1740828767"/>
                </a:ext>
              </a:extLs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雨量增加，这时雨水对谷类作物的生长至关重要；越冬作物也需要雨水，以利返青拔节。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674360" y="3648075"/>
            <a:ext cx="4845982" cy="398780"/>
            <a:chOff x="1666" y="2341"/>
            <a:chExt cx="9111" cy="628"/>
          </a:xfrm>
        </p:grpSpPr>
        <p:cxnSp>
          <p:nvCxnSpPr>
            <p:cNvPr id="7" name="直接连接符 6"/>
            <p:cNvCxnSpPr/>
            <p:nvPr>
              <p:custDataLst>
                <p:tags r:id="rId5"/>
              </p:custDataLst>
            </p:nvPr>
          </p:nvCxnSpPr>
          <p:spPr>
            <a:xfrm>
              <a:off x="3023" y="2674"/>
              <a:ext cx="7754" cy="14"/>
            </a:xfrm>
            <a:prstGeom prst="line">
              <a:avLst/>
            </a:prstGeom>
            <a:solidFill>
              <a:srgbClr val="4EA790"/>
            </a:solidFill>
            <a:ln w="19050">
              <a:solidFill>
                <a:srgbClr val="4EA7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>
              <p:custDataLst>
                <p:tags r:id="rId6"/>
              </p:custDataLst>
            </p:nvPr>
          </p:nvSpPr>
          <p:spPr>
            <a:xfrm>
              <a:off x="1666" y="2341"/>
              <a:ext cx="1703" cy="628"/>
            </a:xfrm>
            <a:prstGeom prst="rect">
              <a:avLst/>
            </a:prstGeom>
            <a:solidFill>
              <a:srgbClr val="4EA790"/>
            </a:solidFill>
            <a:ln>
              <a:solidFill>
                <a:srgbClr val="4EA790"/>
              </a:solidFill>
            </a:ln>
          </p:spPr>
          <p:txBody>
            <a:bodyPr vert="horz"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latin typeface="庞门正道粗书体" panose="02010600030101010101" charset="-122"/>
                  <a:ea typeface="庞门正道粗书体" panose="02010600030101010101" charset="-122"/>
                  <a:cs typeface="FZBingNanYuanSongS-R-GB" panose="02000000000000000000" pitchFamily="2" charset="-122"/>
                </a:defRPr>
              </a:lvl1pPr>
            </a:lstStyle>
            <a:p>
              <a:pPr algn="ctr"/>
              <a:r>
                <a:rPr lang="zh-CN" altLang="en-US" sz="2000" spc="300" dirty="0">
                  <a:solidFill>
                    <a:schemeClr val="bg1"/>
                  </a:solidFill>
                  <a:latin typeface="华文新魏"/>
                  <a:ea typeface="华文新魏"/>
                  <a:sym typeface="华文新魏"/>
                </a:rPr>
                <a:t>谷雨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87249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pic>
        <p:nvPicPr>
          <p:cNvPr id="8" name="图片 7" descr="51miz-E1193707-97D8621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785" y="1299210"/>
            <a:ext cx="3786505" cy="378650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836160" y="2535555"/>
            <a:ext cx="5490210" cy="1767205"/>
          </a:xfrm>
          <a:prstGeom prst="rect">
            <a:avLst/>
          </a:prstGeom>
          <a:noFill/>
        </p:spPr>
        <p:txBody>
          <a:bodyPr vert="eaVert" wrap="square" rtlCol="0" anchor="t">
            <a:noAutofit/>
          </a:bodyPr>
          <a:lstStyle/>
          <a:p>
            <a:pPr indent="0" fontAlgn="auto">
              <a:lnSpc>
                <a:spcPct val="18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温度逐渐升高变热，有开始入夏的意思，此时，各种农作物长势迅猛，生机盎然，蔬菜、小麦进入开花儿期，正需要补充水分，过去水利设施不发达，老百姓靠天吃饭，期盼雨水降临，于是担心“立夏不下，旱到菜干麦罢”。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 rot="16200000">
            <a:off x="10175538" y="2804160"/>
            <a:ext cx="923330" cy="427355"/>
          </a:xfrm>
          <a:prstGeom prst="rect">
            <a:avLst/>
          </a:prstGeom>
          <a:solidFill>
            <a:srgbClr val="4EA790"/>
          </a:solidFill>
          <a:ln>
            <a:solidFill>
              <a:srgbClr val="4EA790"/>
            </a:solidFill>
          </a:ln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3200">
                <a:latin typeface="庞门正道粗书体" panose="02010600030101010101" charset="-122"/>
                <a:ea typeface="庞门正道粗书体" panose="02010600030101010101" charset="-122"/>
                <a:cs typeface="FZBingNanYuanSongS-R-GB" panose="02000000000000000000" pitchFamily="2" charset="-122"/>
              </a:defRPr>
            </a:lvl1pPr>
          </a:lstStyle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华文新魏"/>
                <a:ea typeface="华文新魏"/>
                <a:sym typeface="华文新魏"/>
              </a:rPr>
              <a:t>立夏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04950" y="1988185"/>
            <a:ext cx="6642735" cy="28105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28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[</a:t>
            </a:r>
            <a:r>
              <a:rPr lang="zh-CN" altLang="en-US" sz="28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小满</a:t>
            </a:r>
            <a:r>
              <a:rPr lang="en-US" altLang="zh-CN" sz="28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]</a:t>
            </a:r>
            <a:endParaRPr lang="zh-CN" altLang="en-US" sz="2800" b="1">
              <a:solidFill>
                <a:srgbClr val="4EA790"/>
              </a:solidFill>
              <a:latin typeface="华文新魏"/>
              <a:ea typeface="华文新魏"/>
              <a:cs typeface="庞门正道粗书体" panose="02010600030101010101" charset="-122"/>
              <a:sym typeface="华文新魏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麦类等夏熟作物籽粒开始饱满，但并没有完全成熟，所以称做小满。</a:t>
            </a:r>
          </a:p>
          <a:p>
            <a:pPr indent="0" fontAlgn="auto">
              <a:lnSpc>
                <a:spcPct val="130000"/>
              </a:lnSpc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en-US" altLang="zh-CN" sz="28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[芒种]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芒是指有芒的农作物如小麦；种是“种”的意思。“芒种见麦茬”，在弹音周边，土壤较薄的麦子已经成熟，可以收割了。而这时谷、黍、稷，等作物正是适合播种的季节，所以，“芒种”又称为忙种。</a:t>
            </a:r>
          </a:p>
        </p:txBody>
      </p:sp>
      <p:pic>
        <p:nvPicPr>
          <p:cNvPr id="11" name="图片 10" descr="51miz-E1272444-624A91FD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910" y="1988185"/>
            <a:ext cx="3375660" cy="3375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745990" y="2353945"/>
            <a:ext cx="6047740" cy="2650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/</a:t>
            </a:r>
            <a:r>
              <a:rPr lang="zh-CN" altLang="en-US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夏至</a:t>
            </a:r>
            <a:r>
              <a:rPr lang="en-US" altLang="zh-CN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/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气温继续升高，夏天真正开始，小麦类的作物即使没有成熟也不会再生长，故有“夏至麦青干”俗语。夏至后白天开始变短。</a:t>
            </a:r>
          </a:p>
          <a:p>
            <a:pPr indent="0" fontAlgn="auto">
              <a:lnSpc>
                <a:spcPct val="130000"/>
              </a:lnSpc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indent="0" fontAlgn="auto">
              <a:lnSpc>
                <a:spcPct val="130000"/>
              </a:lnSpc>
            </a:pPr>
            <a:r>
              <a:rPr lang="en-US" altLang="zh-CN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/</a:t>
            </a:r>
            <a:r>
              <a:rPr lang="zh-CN" altLang="en-US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小暑、大暑</a:t>
            </a:r>
            <a:r>
              <a:rPr lang="en-US" altLang="zh-CN" sz="2400" b="1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/</a:t>
            </a: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是炎热之意。是一年最热的季节。小暑，指气候开始炎热。但还不是最热，所以是小暑。大暑则是一年最热的时候。</a:t>
            </a:r>
          </a:p>
        </p:txBody>
      </p:sp>
      <p:pic>
        <p:nvPicPr>
          <p:cNvPr id="2" name="图片 1" descr="51miz-E1230841-221333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295" y="1760220"/>
            <a:ext cx="3455670" cy="3386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14450" y="2263140"/>
            <a:ext cx="6315075" cy="2331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32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[</a:t>
            </a:r>
            <a:r>
              <a:rPr lang="zh-CN" altLang="en-US" sz="32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立秋</a:t>
            </a:r>
            <a:r>
              <a:rPr lang="en-US" altLang="zh-CN" sz="32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]</a:t>
            </a:r>
            <a:endParaRPr lang="zh-CN" altLang="en-US" sz="3200">
              <a:solidFill>
                <a:srgbClr val="4EA790"/>
              </a:solidFill>
              <a:latin typeface="华文新魏"/>
              <a:ea typeface="华文新魏"/>
              <a:cs typeface="庞门正道粗书体" panose="02010600030101010101" charset="-122"/>
              <a:sym typeface="华文新魏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就是秋天的开始，但气候仍十分炎热，于是村民们都说“秋后还有一大伏”。这时，涉县境内的花椒已经成熟，大面积种植花椒的村庄开始采摘。“一立秋，摘一沟”， 正是这个季节的写照。各种杂草也已成熟结粒，如果立秋前地里的杂草没有除干净，将会给下年带来草患，因此又有“一立秋，挂锄钩”的古训。</a:t>
            </a:r>
          </a:p>
        </p:txBody>
      </p:sp>
      <p:pic>
        <p:nvPicPr>
          <p:cNvPr id="8" name="图片 7" descr="51miz-E1162317-88C40B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815" y="1908175"/>
            <a:ext cx="3524250" cy="3524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48350" y="2708275"/>
            <a:ext cx="4955540" cy="1890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36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[</a:t>
            </a:r>
            <a:r>
              <a:rPr lang="zh-CN" altLang="en-US" sz="36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处暑</a:t>
            </a:r>
            <a:r>
              <a:rPr lang="en-US" altLang="zh-CN" sz="3600">
                <a:solidFill>
                  <a:srgbClr val="4EA790"/>
                </a:solidFill>
                <a:latin typeface="华文新魏"/>
                <a:ea typeface="华文新魏"/>
                <a:cs typeface="庞门正道粗书体" panose="02010600030101010101" charset="-122"/>
                <a:sym typeface="华文新魏"/>
              </a:rPr>
              <a:t>]</a:t>
            </a:r>
            <a:endParaRPr lang="zh-CN" altLang="en-US" sz="3600">
              <a:solidFill>
                <a:srgbClr val="4EA790"/>
              </a:solidFill>
              <a:latin typeface="华文新魏"/>
              <a:ea typeface="华文新魏"/>
              <a:cs typeface="庞门正道粗书体" panose="02010600030101010101" charset="-122"/>
              <a:sym typeface="华文新魏"/>
            </a:endParaRPr>
          </a:p>
          <a:p>
            <a:pPr indent="0" fontAlgn="auto">
              <a:lnSpc>
                <a:spcPct val="13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处是终止，处暑后温度降低很快，村民们也叫去暑，意思是天气渐渐转凉，炎热的夏天快要过去了。</a:t>
            </a:r>
          </a:p>
        </p:txBody>
      </p:sp>
      <p:pic>
        <p:nvPicPr>
          <p:cNvPr id="8" name="图片 7" descr="51miz-E1193961-8727136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715" y="2146935"/>
            <a:ext cx="3626485" cy="2720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7450" y="2367915"/>
            <a:ext cx="7419340" cy="2609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白露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：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处暑后气温降低迅速，夜间温度已达到成露的条件；露水出现的较多、较重，呈现白露。核桃成熟，到了收获的时候。</a:t>
            </a:r>
          </a:p>
          <a:p>
            <a:pPr marL="285750" indent="-28575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秋分；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此日阳光直射地球赤道，昼夜相等，此后渐渐变得夜长日短，气温也慢慢转凉；秋季作物进入成熟时期，有“割秋分，种寒露”的老话。</a:t>
            </a:r>
          </a:p>
          <a:p>
            <a:pPr marL="285750" indent="-28575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寒露：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气温很低，露水更多、也更凉，有成冻露的可能。农田里，开始播种小麦。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5" name="图片 4" descr="51miz-E1162316-68D23BE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00" y="2074545"/>
            <a:ext cx="3325495" cy="3325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97940" y="2583180"/>
            <a:ext cx="5269230" cy="20916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080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282533468"/>
                </a:ext>
              </a:extLst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二十四节气是千百年来中国人民智慧的结晶，其内容包含天文、气候、农业和物侯等自然现象，和劳动人民的日常生活及农事有着密不可分的关联，是广大农民从事农业生产的主要依据。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 dirty="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前言</a:t>
            </a:r>
          </a:p>
        </p:txBody>
      </p:sp>
      <p:pic>
        <p:nvPicPr>
          <p:cNvPr id="2" name="图片 1" descr="51miz-E1194330-21B0727A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560" y="1655445"/>
            <a:ext cx="3939540" cy="393954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71550" y="1936849"/>
            <a:ext cx="14736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FEFD"/>
                </a:solidFill>
              </a:rPr>
              <a:t>https://www.ypppt.com/</a:t>
            </a:r>
            <a:endParaRPr lang="zh-CN" altLang="en-US" sz="700" dirty="0">
              <a:solidFill>
                <a:srgbClr val="F7FEF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08475" y="2530475"/>
            <a:ext cx="6812915" cy="2249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霜降：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气候已经寒冷，开始有白霜出现。各种作物、树木的枝叶，被霜冻后，大批脱落。柿子成熟。“一年一度寒霜降，又是漫山红叶时”。柿子采摘后，剩下漫山遍野的红叶，如天边的晚霞，是山村里一道独特靓丽的深秋风景。</a:t>
            </a:r>
          </a:p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endParaRPr lang="zh-CN" altLang="en-US"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立冬：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秋天结束，冬天开始。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</a:p>
        </p:txBody>
      </p:sp>
      <p:pic>
        <p:nvPicPr>
          <p:cNvPr id="2" name="图片 1" descr="51miz-E1192434-DA5E817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445" y="1760220"/>
            <a:ext cx="3542030" cy="3542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15415" y="2268220"/>
            <a:ext cx="6327775" cy="26092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小雪、大雪：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入冬后，天气变冷，开始下雪了，但只是少量的雪，故称为小雪。到大雪时，雪会大而频繁，地面也有积雪了。</a:t>
            </a:r>
          </a:p>
          <a:p>
            <a:pPr marL="285750" indent="-28575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zh-CN" altLang="en-US"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冬至：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气候越来越冷。这一天白天最短，夜间最长。之后白天慢慢变长，夜间慢慢变短。有“一天长一线，十天长一箭”之说。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2" name="图片 1" descr="51miz-E1035478-A930E3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3190" y="1827530"/>
            <a:ext cx="3646805" cy="3646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769995" y="2487930"/>
            <a:ext cx="7419340" cy="2331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1600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小寒、大寒：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寒是冷的意思。小寒气候寒冷，但还不是最冷的时候。大寒是一年最冷的日子。也是一年中最后的节气；俗话说“小寒、大寒不久过年”。</a:t>
            </a:r>
          </a:p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 fontAlgn="auto">
              <a:lnSpc>
                <a:spcPct val="130000"/>
              </a:lnSpc>
              <a:buFont typeface="Wingdings" panose="05000000000000000000" charset="0"/>
              <a:buChar char="l"/>
            </a:pPr>
            <a:r>
              <a:rPr lang="zh-CN" altLang="en-US" sz="1600" b="1">
                <a:solidFill>
                  <a:srgbClr val="4EA790"/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数九：</a:t>
            </a: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从冬至起，即进入数九寒天，俗称“交九”，以后毎九天一个小单元，刚好八十一天，冬天结束，春暖花开。有一首歌谣生动地描述了这段天气与生活的关系：一九二九不出手，三九四九冰上走，五九六九沿河看柳。七九河开，八九燕来，九九加一九，耕牛遍地走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2" name="图片 1" descr="51miz-E1167452-4826BE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580" y="2014220"/>
            <a:ext cx="2804795" cy="2804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6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7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540" y="1943100"/>
            <a:ext cx="4160520" cy="4914900"/>
          </a:xfrm>
          <a:prstGeom prst="rect">
            <a:avLst/>
          </a:prstGeom>
        </p:spPr>
      </p:pic>
      <p:sp>
        <p:nvSpPr>
          <p:cNvPr id="13" name="标题 11"/>
          <p:cNvSpPr>
            <a:spLocks noGrp="1"/>
          </p:cNvSpPr>
          <p:nvPr/>
        </p:nvSpPr>
        <p:spPr>
          <a:xfrm>
            <a:off x="1077595" y="2513330"/>
            <a:ext cx="8275320" cy="2387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zh-CN" altLang="en-US" sz="95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二十四</a:t>
            </a:r>
          </a:p>
          <a:p>
            <a:pPr algn="ctr">
              <a:lnSpc>
                <a:spcPct val="80000"/>
              </a:lnSpc>
            </a:pPr>
            <a:r>
              <a:rPr lang="zh-CN" altLang="en-US" sz="95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节气与养生</a:t>
            </a: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820160" y="1239520"/>
            <a:ext cx="2707640" cy="855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zh-CN" altLang="en-US" sz="5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第肆章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270125" y="4822825"/>
            <a:ext cx="5890260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</a:t>
            </a:r>
          </a:p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气候、农业和物侯等自然现象</a:t>
            </a:r>
          </a:p>
        </p:txBody>
      </p:sp>
      <p:pic>
        <p:nvPicPr>
          <p:cNvPr id="6" name="图片 5" descr="51miz-E997903-2446E51D"/>
          <p:cNvPicPr>
            <a:picLocks noChangeAspect="1"/>
          </p:cNvPicPr>
          <p:nvPr/>
        </p:nvPicPr>
        <p:blipFill>
          <a:blip r:embed="rId9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0000">
            <a:off x="8017510" y="779145"/>
            <a:ext cx="2515235" cy="21786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21" h="6082">
                <a:moveTo>
                  <a:pt x="0" y="0"/>
                </a:moveTo>
                <a:lnTo>
                  <a:pt x="25" y="0"/>
                </a:lnTo>
                <a:lnTo>
                  <a:pt x="25" y="1623"/>
                </a:lnTo>
                <a:lnTo>
                  <a:pt x="3105" y="1623"/>
                </a:lnTo>
                <a:lnTo>
                  <a:pt x="3105" y="0"/>
                </a:lnTo>
                <a:lnTo>
                  <a:pt x="7021" y="0"/>
                </a:lnTo>
                <a:lnTo>
                  <a:pt x="7021" y="6082"/>
                </a:lnTo>
                <a:lnTo>
                  <a:pt x="0" y="6082"/>
                </a:lnTo>
                <a:lnTo>
                  <a:pt x="0" y="0"/>
                </a:lnTo>
                <a:close/>
                <a:moveTo>
                  <a:pt x="4225" y="4342"/>
                </a:moveTo>
                <a:lnTo>
                  <a:pt x="6765" y="4342"/>
                </a:lnTo>
                <a:lnTo>
                  <a:pt x="6765" y="5742"/>
                </a:lnTo>
                <a:lnTo>
                  <a:pt x="4225" y="5742"/>
                </a:lnTo>
                <a:lnTo>
                  <a:pt x="4225" y="434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406525" y="2219960"/>
            <a:ext cx="5909310" cy="25965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我国地处中低纬度地区，温带、亚热带气候的范围相当广大，因此全国大部分地区年内春、夏、秋、冬四季分明。</a:t>
            </a:r>
          </a:p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有些地区虽无四季，如华南地区无冬，大、小兴安岭及青藏高原无夏等，但天气变化仍具季节性，如华南地区，冬季当有强冷空气南下时，气温亦可降至0℃以下，发生冻害。</a:t>
            </a:r>
          </a:p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</p:txBody>
      </p:sp>
      <p:pic>
        <p:nvPicPr>
          <p:cNvPr id="2" name="图片 1" descr="51miz-E1273785-EB30FEC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875" y="1893570"/>
            <a:ext cx="3248660" cy="3248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688840" y="2732405"/>
            <a:ext cx="6286500" cy="1750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每个季节包含6个节气，这样全年共有24个节气。</a:t>
            </a:r>
          </a:p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这些节气看起来杂乱无章，实则条理分明，立春、立夏、立秋、立冬和春分、秋分、冬至、夏至，指明了由太阳相对位置决定的天文气候背景；</a:t>
            </a:r>
          </a:p>
        </p:txBody>
      </p:sp>
      <p:pic>
        <p:nvPicPr>
          <p:cNvPr id="2" name="图片 1" descr="51miz-E1271954-81CC7E1E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460" y="2118995"/>
            <a:ext cx="2978150" cy="297815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833" name="图片 832" descr="51miz-E764196-670FF4A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610" y="2227580"/>
            <a:ext cx="989330" cy="729615"/>
          </a:xfrm>
          <a:prstGeom prst="rect">
            <a:avLst/>
          </a:prstGeom>
        </p:spPr>
      </p:pic>
      <p:pic>
        <p:nvPicPr>
          <p:cNvPr id="6" name="图片 5" descr="51miz-E764196-670FF4A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540" y="4083685"/>
            <a:ext cx="1444625" cy="72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374140" y="2199005"/>
            <a:ext cx="6287770" cy="29432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小暑、大暑、小寒、大寒表示气温的变化；雨水、谷雨、小雪、大雪反映了降水期和强度；</a:t>
            </a:r>
          </a:p>
          <a:p>
            <a:pPr marL="342900" indent="-34290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白露、寒露、霜降是水汽的凝华现象，表示气温下降过程及降低程度；  </a:t>
            </a:r>
          </a:p>
          <a:p>
            <a:pPr marL="342900" indent="-34290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清明、小满、芒种表示作物生长发育的现象；</a:t>
            </a:r>
          </a:p>
          <a:p>
            <a:pPr marL="342900" indent="-342900" fontAlgn="auto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惊蛰则是用春雷及地下蛰虫的复苏，向人类通报大地回春的信息。</a:t>
            </a:r>
          </a:p>
        </p:txBody>
      </p:sp>
      <p:pic>
        <p:nvPicPr>
          <p:cNvPr id="2" name="图片 1" descr="51miz-E1037892-96A63CD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315" y="2199005"/>
            <a:ext cx="3292475" cy="329247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374140" y="2632710"/>
            <a:ext cx="6428740" cy="20339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“春雨惊春清谷天，上半年来六二一；夏满芒夏暑相连，下半年来八二三；秋处露秋寒霜降，每月两节日期定；冬雪雪冬小大寒，最多不差一两天。”二十四节气是对中国古气候的准确表述，也是研究中国现代气候的科学基础，而且在人们日常生活、生产、健康尤其在农业生产中仍然有极高的使用价值。</a:t>
            </a:r>
          </a:p>
        </p:txBody>
      </p:sp>
      <p:pic>
        <p:nvPicPr>
          <p:cNvPr id="2" name="图片 1" descr="51miz-E1209635-9E7529B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940" y="1715770"/>
            <a:ext cx="4149090" cy="37045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688840" y="2426335"/>
            <a:ext cx="5897245" cy="25120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民间还流传着许多的谚语，对各地区的不同气候特征作了补充，比如北方流传的冬九九歌，南方流传的夏九九歌。雨水有雨作物喜，雨水连绵是丰年，农民不用犁耕田。《黄帝内经》四气调神大论篇具体叙述了在一年四季中适应气候变化的摄生法则。而适应气候变化，是养生方法中的重要关键。</a:t>
            </a:r>
          </a:p>
        </p:txBody>
      </p:sp>
      <p:pic>
        <p:nvPicPr>
          <p:cNvPr id="2" name="图片 1" descr="51miz-E997903-2446E51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20" y="1543685"/>
            <a:ext cx="4072890" cy="40728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308735" y="2011045"/>
            <a:ext cx="6786880" cy="1231265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秋季含有白露、秋分、寒露、霜降、立冬、小雪6个节气。《黄帝内经》上说：“秋季的三个月，谓之容平，自然景象因万物成熟而平定收敛。</a:t>
            </a:r>
          </a:p>
        </p:txBody>
      </p:sp>
      <p:pic>
        <p:nvPicPr>
          <p:cNvPr id="3" name="图片 2" descr="51miz-E1193917-62EAE0C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105" y="1849120"/>
            <a:ext cx="3520440" cy="352044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308735" y="3569970"/>
            <a:ext cx="6786880" cy="1566545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此时，天高风急，地气清肃，人应早睡早起，以保持神志的安宁，减缓秋季肃杀之气对人体的影响；收敛神气以适应秋季容平的特征，不使神思外驰，以保持肺气的清肃功能，这就是适应秋令的特点而保养人体收敛之气的方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文本框 825"/>
          <p:cNvSpPr txBox="1"/>
          <p:nvPr>
            <p:custDataLst>
              <p:tags r:id="rId1"/>
            </p:custDataLst>
          </p:nvPr>
        </p:nvSpPr>
        <p:spPr>
          <a:xfrm>
            <a:off x="1532255" y="1598295"/>
            <a:ext cx="1844040" cy="19869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38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目</a:t>
            </a:r>
          </a:p>
        </p:txBody>
      </p:sp>
      <p:sp>
        <p:nvSpPr>
          <p:cNvPr id="827" name="文本框 826"/>
          <p:cNvSpPr txBox="1"/>
          <p:nvPr>
            <p:custDataLst>
              <p:tags r:id="rId2"/>
            </p:custDataLst>
          </p:nvPr>
        </p:nvSpPr>
        <p:spPr>
          <a:xfrm>
            <a:off x="2618740" y="2749550"/>
            <a:ext cx="2013585" cy="2008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38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录</a:t>
            </a:r>
          </a:p>
        </p:txBody>
      </p:sp>
      <p:pic>
        <p:nvPicPr>
          <p:cNvPr id="831" name="图片 830" descr="51miz-E1294603-8E5944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22170" y="3615690"/>
            <a:ext cx="427355" cy="481965"/>
          </a:xfrm>
          <a:prstGeom prst="rect">
            <a:avLst/>
          </a:prstGeom>
        </p:spPr>
      </p:pic>
      <p:pic>
        <p:nvPicPr>
          <p:cNvPr id="833" name="图片 832" descr="51miz-E764196-670FF4A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050" y="1951990"/>
            <a:ext cx="989330" cy="72961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229225" y="1323975"/>
            <a:ext cx="4229100" cy="1071880"/>
            <a:chOff x="6995" y="2225"/>
            <a:chExt cx="6660" cy="1688"/>
          </a:xfrm>
        </p:grpSpPr>
        <p:sp>
          <p:nvSpPr>
            <p:cNvPr id="10" name="文本框 9"/>
            <p:cNvSpPr txBox="1"/>
            <p:nvPr>
              <p:custDataLst>
                <p:tags r:id="rId11"/>
              </p:custDataLst>
            </p:nvPr>
          </p:nvSpPr>
          <p:spPr>
            <a:xfrm>
              <a:off x="6995" y="2225"/>
              <a:ext cx="1545" cy="16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6000">
                  <a:ln w="10160">
                    <a:noFill/>
                    <a:prstDash val="solid"/>
                  </a:ln>
                  <a:solidFill>
                    <a:srgbClr val="4EA79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文新魏"/>
                  <a:ea typeface="华文新魏"/>
                  <a:sym typeface="华文新魏"/>
                </a:rPr>
                <a:t>壹</a:t>
              </a:r>
            </a:p>
          </p:txBody>
        </p:sp>
        <p:sp>
          <p:nvSpPr>
            <p:cNvPr id="3" name="文本框 2"/>
            <p:cNvSpPr txBox="1"/>
            <p:nvPr>
              <p:custDataLst>
                <p:tags r:id="rId12"/>
              </p:custDataLst>
            </p:nvPr>
          </p:nvSpPr>
          <p:spPr>
            <a:xfrm>
              <a:off x="8661" y="2547"/>
              <a:ext cx="4995" cy="1044"/>
            </a:xfrm>
            <a:prstGeom prst="rect">
              <a:avLst/>
            </a:prstGeom>
            <a:noFill/>
          </p:spPr>
          <p:txBody>
            <a:bodyPr vert="horz" wrap="square" rtlCol="0">
              <a:noAutofit/>
            </a:bodyPr>
            <a:lstStyle/>
            <a:p>
              <a:pPr algn="l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新魏"/>
                  <a:ea typeface="华文新魏"/>
                  <a:cs typeface="+mn-ea"/>
                  <a:sym typeface="华文新魏"/>
                </a:rPr>
                <a:t>节气的含义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29225" y="2263775"/>
            <a:ext cx="4229100" cy="1071880"/>
            <a:chOff x="6995" y="3825"/>
            <a:chExt cx="6660" cy="1688"/>
          </a:xfrm>
        </p:grpSpPr>
        <p:sp>
          <p:nvSpPr>
            <p:cNvPr id="4" name="文本框 3"/>
            <p:cNvSpPr txBox="1"/>
            <p:nvPr>
              <p:custDataLst>
                <p:tags r:id="rId9"/>
              </p:custDataLst>
            </p:nvPr>
          </p:nvSpPr>
          <p:spPr>
            <a:xfrm>
              <a:off x="6995" y="3825"/>
              <a:ext cx="1545" cy="16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6000">
                  <a:ln w="10160">
                    <a:noFill/>
                    <a:prstDash val="solid"/>
                  </a:ln>
                  <a:solidFill>
                    <a:srgbClr val="4EA79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文新魏"/>
                  <a:ea typeface="华文新魏"/>
                  <a:sym typeface="华文新魏"/>
                </a:rPr>
                <a:t>贰</a:t>
              </a:r>
            </a:p>
          </p:txBody>
        </p:sp>
        <p:sp>
          <p:nvSpPr>
            <p:cNvPr id="5" name="文本框 4"/>
            <p:cNvSpPr txBox="1"/>
            <p:nvPr>
              <p:custDataLst>
                <p:tags r:id="rId10"/>
              </p:custDataLst>
            </p:nvPr>
          </p:nvSpPr>
          <p:spPr>
            <a:xfrm>
              <a:off x="8661" y="4147"/>
              <a:ext cx="4995" cy="1044"/>
            </a:xfrm>
            <a:prstGeom prst="rect">
              <a:avLst/>
            </a:prstGeom>
            <a:noFill/>
          </p:spPr>
          <p:txBody>
            <a:bodyPr vert="horz" wrap="square" rtlCol="0">
              <a:noAutofit/>
            </a:bodyPr>
            <a:lstStyle/>
            <a:p>
              <a:pPr algn="l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新魏"/>
                  <a:ea typeface="华文新魏"/>
                  <a:cs typeface="+mn-ea"/>
                  <a:sym typeface="华文新魏"/>
                </a:rPr>
                <a:t>二十四节气歌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29225" y="3217545"/>
            <a:ext cx="4229100" cy="1071880"/>
            <a:chOff x="6995" y="5327"/>
            <a:chExt cx="6660" cy="1688"/>
          </a:xfrm>
        </p:grpSpPr>
        <p:sp>
          <p:nvSpPr>
            <p:cNvPr id="6" name="文本框 5"/>
            <p:cNvSpPr txBox="1"/>
            <p:nvPr>
              <p:custDataLst>
                <p:tags r:id="rId7"/>
              </p:custDataLst>
            </p:nvPr>
          </p:nvSpPr>
          <p:spPr>
            <a:xfrm>
              <a:off x="6995" y="5327"/>
              <a:ext cx="1545" cy="16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6000">
                  <a:ln w="10160">
                    <a:noFill/>
                    <a:prstDash val="solid"/>
                  </a:ln>
                  <a:solidFill>
                    <a:srgbClr val="4EA79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文新魏"/>
                  <a:ea typeface="华文新魏"/>
                  <a:sym typeface="华文新魏"/>
                </a:rPr>
                <a:t>叁</a:t>
              </a:r>
            </a:p>
          </p:txBody>
        </p:sp>
        <p:sp>
          <p:nvSpPr>
            <p:cNvPr id="7" name="文本框 6"/>
            <p:cNvSpPr txBox="1"/>
            <p:nvPr>
              <p:custDataLst>
                <p:tags r:id="rId8"/>
              </p:custDataLst>
            </p:nvPr>
          </p:nvSpPr>
          <p:spPr>
            <a:xfrm>
              <a:off x="8661" y="5649"/>
              <a:ext cx="4995" cy="1044"/>
            </a:xfrm>
            <a:prstGeom prst="rect">
              <a:avLst/>
            </a:prstGeom>
            <a:noFill/>
          </p:spPr>
          <p:txBody>
            <a:bodyPr vert="horz" wrap="square" rtlCol="0">
              <a:noAutofit/>
            </a:bodyPr>
            <a:lstStyle/>
            <a:p>
              <a:pPr algn="l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新魏"/>
                  <a:ea typeface="华文新魏"/>
                  <a:cs typeface="+mn-ea"/>
                  <a:sym typeface="华文新魏"/>
                </a:rPr>
                <a:t>二十四个节气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29225" y="4161155"/>
            <a:ext cx="5346700" cy="1071880"/>
            <a:chOff x="6995" y="6693"/>
            <a:chExt cx="8420" cy="1688"/>
          </a:xfrm>
        </p:grpSpPr>
        <p:sp>
          <p:nvSpPr>
            <p:cNvPr id="8" name="文本框 7"/>
            <p:cNvSpPr txBox="1"/>
            <p:nvPr>
              <p:custDataLst>
                <p:tags r:id="rId5"/>
              </p:custDataLst>
            </p:nvPr>
          </p:nvSpPr>
          <p:spPr>
            <a:xfrm>
              <a:off x="6995" y="6693"/>
              <a:ext cx="1545" cy="168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6000">
                  <a:ln w="10160">
                    <a:noFill/>
                    <a:prstDash val="solid"/>
                  </a:ln>
                  <a:solidFill>
                    <a:srgbClr val="4EA79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文新魏"/>
                  <a:ea typeface="华文新魏"/>
                  <a:sym typeface="华文新魏"/>
                </a:rPr>
                <a:t>肆</a:t>
              </a:r>
            </a:p>
          </p:txBody>
        </p:sp>
        <p:sp>
          <p:nvSpPr>
            <p:cNvPr id="9" name="文本框 8"/>
            <p:cNvSpPr txBox="1"/>
            <p:nvPr>
              <p:custDataLst>
                <p:tags r:id="rId6"/>
              </p:custDataLst>
            </p:nvPr>
          </p:nvSpPr>
          <p:spPr>
            <a:xfrm>
              <a:off x="8661" y="7015"/>
              <a:ext cx="6754" cy="1044"/>
            </a:xfrm>
            <a:prstGeom prst="rect">
              <a:avLst/>
            </a:prstGeom>
            <a:noFill/>
          </p:spPr>
          <p:txBody>
            <a:bodyPr vert="horz" wrap="square" rtlCol="0">
              <a:noAutofit/>
            </a:bodyPr>
            <a:lstStyle/>
            <a:p>
              <a:pPr algn="l"/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新魏"/>
                  <a:ea typeface="华文新魏"/>
                  <a:cs typeface="+mn-ea"/>
                  <a:sym typeface="华文新魏"/>
                </a:rPr>
                <a:t>二十四节气与养生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6" grpId="0"/>
      <p:bldP spid="8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688840" y="2816225"/>
            <a:ext cx="6286500" cy="18834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若违逆了秋收之气，就会伤及肺脏。”因为秋日天凉，昼夜温差大，空气干燥。所以，秋季养生应注重调养肺气，经过肺部呼吸、吐故纳新，以保持人体新陈代谢的正常进行。</a:t>
            </a:r>
          </a:p>
        </p:txBody>
      </p:sp>
      <p:pic>
        <p:nvPicPr>
          <p:cNvPr id="3" name="图片 2" descr="51miz-E1037893-0D96CAE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840" y="1889760"/>
            <a:ext cx="3542030" cy="354203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3"/>
            </p:custDataLst>
          </p:nvPr>
        </p:nvCxnSpPr>
        <p:spPr>
          <a:xfrm>
            <a:off x="4688610" y="2545080"/>
            <a:ext cx="5895340" cy="12700"/>
          </a:xfrm>
          <a:prstGeom prst="line">
            <a:avLst/>
          </a:prstGeom>
          <a:solidFill>
            <a:srgbClr val="4EA790"/>
          </a:solidFill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>
            <p:custDataLst>
              <p:tags r:id="rId4"/>
            </p:custDataLst>
          </p:nvPr>
        </p:nvCxnSpPr>
        <p:spPr>
          <a:xfrm>
            <a:off x="4688610" y="4344035"/>
            <a:ext cx="5895340" cy="12700"/>
          </a:xfrm>
          <a:prstGeom prst="line">
            <a:avLst/>
          </a:prstGeom>
          <a:solidFill>
            <a:srgbClr val="4EA790"/>
          </a:solidFill>
          <a:ln w="1905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24585" y="2281555"/>
            <a:ext cx="6985000" cy="29267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457200" algn="l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肺有病可导致呼吸短促、胸闷、哮喘等症。此外，如果秋日里肺气受到了损伤，就会使“提供给冬藏之气的条件不足，冬天就要发生飧泄病”。可见，如不顺应秋季气候变化，还会带来跨季节的冬病。</a:t>
            </a:r>
          </a:p>
          <a:p>
            <a:pPr indent="457200" algn="l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59296752"/>
                </a:ext>
              </a:extLst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在饮食方面，应多吃清凉、消燥、润肺理气的食品，比如说，百合、银耳、萝卜、梨、桃、西瓜等，适当多饮些开水、淡茶、豆浆、牛奶等。</a:t>
            </a:r>
          </a:p>
          <a:p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</p:txBody>
      </p:sp>
      <p:pic>
        <p:nvPicPr>
          <p:cNvPr id="5" name="图片 4" descr="51miz-E1214224-8735499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2260" y="2054225"/>
            <a:ext cx="3596640" cy="359664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75510" y="2087245"/>
            <a:ext cx="784098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Wingdings" panose="05000000000000000000" charset="0"/>
              <a:buChar char="ü"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秋季，气候变化无常，往往令人不易适应，外邪乘虚而入使人致病，因此要根据天气变化，及时增减衣物；</a:t>
            </a:r>
          </a:p>
          <a:p>
            <a:pPr marL="285750" indent="-285750">
              <a:buFont typeface="Wingdings" panose="05000000000000000000" charset="0"/>
              <a:buChar char="ü"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秋季，天高风急，地气清肃，自然界的阳气由流泄趋向收敛，此时，睡眠宜早睡早起，以顺应秋季气候的变化，使肺气得以舒展；</a:t>
            </a:r>
          </a:p>
          <a:p>
            <a:pPr marL="285750" indent="-285750">
              <a:buFont typeface="Wingdings" panose="05000000000000000000" charset="0"/>
              <a:buChar char="ü"/>
            </a:pP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cs typeface="阿里巴巴普惠体" panose="00020600040101010101" charset="-122"/>
              <a:sym typeface="华文新魏"/>
            </a:endParaRPr>
          </a:p>
          <a:p>
            <a:pPr marL="285750" indent="-285750">
              <a:buFont typeface="Wingdings" panose="05000000000000000000" charset="0"/>
              <a:buChar char="ü"/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秋季，天高气爽，正是开展户外活动锻炼身体的好时机，尤其要注意进行耐寒锻炼，以增强机体适应气候多变的能力，运动量必须适度，要避免剧烈运动而引起的大汗淋漓，从而导致津液耗散而降低机体的抵抗力。</a:t>
            </a: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041650" y="991870"/>
            <a:ext cx="6109335" cy="77914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二十四节气与养生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8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10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5" y="1943100"/>
            <a:ext cx="4515485" cy="4914900"/>
          </a:xfrm>
          <a:prstGeom prst="rect">
            <a:avLst/>
          </a:prstGeom>
        </p:spPr>
      </p:pic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1029970" y="1106805"/>
            <a:ext cx="5546090" cy="240919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zh-CN" altLang="en-US" sz="140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感谢</a:t>
            </a:r>
          </a:p>
        </p:txBody>
      </p:sp>
      <p:sp>
        <p:nvSpPr>
          <p:cNvPr id="13" name="标题 11"/>
          <p:cNvSpPr>
            <a:spLocks noGrp="1"/>
          </p:cNvSpPr>
          <p:nvPr/>
        </p:nvSpPr>
        <p:spPr>
          <a:xfrm>
            <a:off x="2825750" y="3036570"/>
            <a:ext cx="554609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140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观看</a:t>
            </a:r>
          </a:p>
        </p:txBody>
      </p:sp>
      <p:sp>
        <p:nvSpPr>
          <p:cNvPr id="18" name="文本框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21075" y="5370195"/>
            <a:ext cx="216154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教师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优品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PPT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华文新魏"/>
              <a:ea typeface="华文新魏"/>
              <a:sym typeface="华文新魏"/>
            </a:endParaRPr>
          </a:p>
        </p:txBody>
      </p:sp>
      <p:sp>
        <p:nvSpPr>
          <p:cNvPr id="20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34125" y="5370195"/>
            <a:ext cx="204660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班级：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x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年级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x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sym typeface="华文新魏"/>
              </a:rPr>
              <a:t>班</a:t>
            </a: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6932930" y="911225"/>
            <a:ext cx="4074795" cy="103187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r" fontAlgn="auto">
              <a:lnSpc>
                <a:spcPct val="170000"/>
              </a:lnSpc>
              <a:defRPr/>
            </a:pPr>
            <a:r>
              <a:rPr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二十四节气是千百年来中国人民智慧的结晶，其内容包含天文、气候、农业和物侯等自然现象，和劳动人民的日常生活及农事有着密不可分的关联</a:t>
            </a:r>
          </a:p>
        </p:txBody>
      </p:sp>
      <p:pic>
        <p:nvPicPr>
          <p:cNvPr id="16" name="图片 15" descr="51miz-E1294603-8E5944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34710" y="2543810"/>
            <a:ext cx="399415" cy="481965"/>
          </a:xfrm>
          <a:prstGeom prst="rect">
            <a:avLst/>
          </a:prstGeom>
        </p:spPr>
      </p:pic>
      <p:pic>
        <p:nvPicPr>
          <p:cNvPr id="5" name="图片 4" descr="51miz-E1181838-B6287A4A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792605" y="3515995"/>
            <a:ext cx="1842135" cy="1528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20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686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6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7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340" y="1943100"/>
            <a:ext cx="4160520" cy="4914900"/>
          </a:xfrm>
          <a:prstGeom prst="rect">
            <a:avLst/>
          </a:prstGeom>
        </p:spPr>
      </p:pic>
      <p:sp>
        <p:nvSpPr>
          <p:cNvPr id="13" name="标题 11"/>
          <p:cNvSpPr>
            <a:spLocks noGrp="1"/>
          </p:cNvSpPr>
          <p:nvPr/>
        </p:nvSpPr>
        <p:spPr>
          <a:xfrm>
            <a:off x="1036320" y="2335530"/>
            <a:ext cx="8275320" cy="2387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120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节气的含义</a:t>
            </a: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820160" y="1671955"/>
            <a:ext cx="2707640" cy="855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zh-CN" altLang="en-US" sz="5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第壹章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292350" y="4365625"/>
            <a:ext cx="5890260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</a:t>
            </a:r>
          </a:p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气候、农业和物侯等自然现象</a:t>
            </a:r>
          </a:p>
        </p:txBody>
      </p:sp>
      <p:pic>
        <p:nvPicPr>
          <p:cNvPr id="6" name="图片 5" descr="51miz-E997903-2446E51D"/>
          <p:cNvPicPr>
            <a:picLocks noChangeAspect="1"/>
          </p:cNvPicPr>
          <p:nvPr/>
        </p:nvPicPr>
        <p:blipFill>
          <a:blip r:embed="rId9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0000">
            <a:off x="8373110" y="778510"/>
            <a:ext cx="2515235" cy="21786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21" h="6082">
                <a:moveTo>
                  <a:pt x="0" y="0"/>
                </a:moveTo>
                <a:lnTo>
                  <a:pt x="25" y="0"/>
                </a:lnTo>
                <a:lnTo>
                  <a:pt x="25" y="1623"/>
                </a:lnTo>
                <a:lnTo>
                  <a:pt x="3105" y="1623"/>
                </a:lnTo>
                <a:lnTo>
                  <a:pt x="3105" y="0"/>
                </a:lnTo>
                <a:lnTo>
                  <a:pt x="7021" y="0"/>
                </a:lnTo>
                <a:lnTo>
                  <a:pt x="7021" y="6082"/>
                </a:lnTo>
                <a:lnTo>
                  <a:pt x="0" y="6082"/>
                </a:lnTo>
                <a:lnTo>
                  <a:pt x="0" y="0"/>
                </a:lnTo>
                <a:close/>
                <a:moveTo>
                  <a:pt x="4225" y="4342"/>
                </a:moveTo>
                <a:lnTo>
                  <a:pt x="6765" y="4342"/>
                </a:lnTo>
                <a:lnTo>
                  <a:pt x="6765" y="5742"/>
                </a:lnTo>
                <a:lnTo>
                  <a:pt x="4225" y="5742"/>
                </a:lnTo>
                <a:lnTo>
                  <a:pt x="4225" y="434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节气的含义</a:t>
            </a: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475355" y="2235200"/>
            <a:ext cx="2230755" cy="24733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6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节气指二十四时节和气候，是中国古代订立的一种用来指导农事的补充历法，是汉族劳动人民长期经验的积累和智慧的结晶。</a:t>
            </a:r>
          </a:p>
        </p:txBody>
      </p:sp>
      <p:pic>
        <p:nvPicPr>
          <p:cNvPr id="2" name="图片 1" descr="51miz-E1230577-E74423B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0" y="2182178"/>
            <a:ext cx="2526030" cy="252603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8596630" y="2235200"/>
            <a:ext cx="2677160" cy="2521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fontAlgn="auto">
              <a:lnSpc>
                <a:spcPct val="16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由于中国古代是一个农业社会，农业需要严格了解太阳运行情况，农事完全根据太阳进行，所以在历法中又加入进单独反映太阳运行周期的“二十四节气”，用作确定闰月的标准。</a:t>
            </a:r>
          </a:p>
        </p:txBody>
      </p:sp>
      <p:pic>
        <p:nvPicPr>
          <p:cNvPr id="8" name="图片 7" descr="51miz-E1230577-E74423BD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6615" y="2182178"/>
            <a:ext cx="2526030" cy="2526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6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7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340" y="1943100"/>
            <a:ext cx="4160520" cy="4914900"/>
          </a:xfrm>
          <a:prstGeom prst="rect">
            <a:avLst/>
          </a:prstGeom>
        </p:spPr>
      </p:pic>
      <p:sp>
        <p:nvSpPr>
          <p:cNvPr id="13" name="标题 11"/>
          <p:cNvSpPr>
            <a:spLocks noGrp="1"/>
          </p:cNvSpPr>
          <p:nvPr/>
        </p:nvSpPr>
        <p:spPr>
          <a:xfrm>
            <a:off x="1036320" y="2335530"/>
            <a:ext cx="8275320" cy="2387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95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二十四节气歌</a:t>
            </a: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820160" y="1671955"/>
            <a:ext cx="2707640" cy="855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zh-CN" altLang="en-US" sz="5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第贰章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292350" y="4365625"/>
            <a:ext cx="5890260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</a:t>
            </a:r>
          </a:p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气候、农业和物侯等自然现象</a:t>
            </a:r>
          </a:p>
        </p:txBody>
      </p:sp>
      <p:pic>
        <p:nvPicPr>
          <p:cNvPr id="6" name="图片 5" descr="51miz-E997903-2446E51D"/>
          <p:cNvPicPr>
            <a:picLocks noChangeAspect="1"/>
          </p:cNvPicPr>
          <p:nvPr/>
        </p:nvPicPr>
        <p:blipFill>
          <a:blip r:embed="rId9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0000">
            <a:off x="8373110" y="778510"/>
            <a:ext cx="2515235" cy="21786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21" h="6082">
                <a:moveTo>
                  <a:pt x="0" y="0"/>
                </a:moveTo>
                <a:lnTo>
                  <a:pt x="25" y="0"/>
                </a:lnTo>
                <a:lnTo>
                  <a:pt x="25" y="1623"/>
                </a:lnTo>
                <a:lnTo>
                  <a:pt x="3105" y="1623"/>
                </a:lnTo>
                <a:lnTo>
                  <a:pt x="3105" y="0"/>
                </a:lnTo>
                <a:lnTo>
                  <a:pt x="7021" y="0"/>
                </a:lnTo>
                <a:lnTo>
                  <a:pt x="7021" y="6082"/>
                </a:lnTo>
                <a:lnTo>
                  <a:pt x="0" y="6082"/>
                </a:lnTo>
                <a:lnTo>
                  <a:pt x="0" y="0"/>
                </a:lnTo>
                <a:close/>
                <a:moveTo>
                  <a:pt x="4225" y="4342"/>
                </a:moveTo>
                <a:lnTo>
                  <a:pt x="6765" y="4342"/>
                </a:lnTo>
                <a:lnTo>
                  <a:pt x="6765" y="5742"/>
                </a:lnTo>
                <a:lnTo>
                  <a:pt x="4225" y="5742"/>
                </a:lnTo>
                <a:lnTo>
                  <a:pt x="4225" y="434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07030" y="1913890"/>
            <a:ext cx="6377940" cy="3448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一月小寒撞大寒，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二月立春雨水连；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惊蛰春风在三月，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清明谷雨四月天；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五月立夏和小满，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六月芒种夏至还；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七月小暑和大暑，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立秋处暑八月间；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九月白露接秋分，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寒露霜降十月全；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立冬小雪十一月，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大雪冬至到新年；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上半年来六二一，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  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下半年是八二三。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 dirty="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二十四节气歌</a:t>
            </a:r>
            <a:endParaRPr lang="zh-CN" altLang="en-US" sz="5400" dirty="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833" name="图片 832" descr="51miz-E764196-670FF4A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555" y="1708150"/>
            <a:ext cx="989330" cy="729615"/>
          </a:xfrm>
          <a:prstGeom prst="rect">
            <a:avLst/>
          </a:prstGeom>
        </p:spPr>
      </p:pic>
      <p:pic>
        <p:nvPicPr>
          <p:cNvPr id="2" name="图片 1" descr="51miz-E764196-670FF4A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720" y="4225290"/>
            <a:ext cx="989330" cy="72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28620" y="2521268"/>
            <a:ext cx="6377940" cy="2009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春雨惊春清谷天， 夏满芒夏暑相连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秋处露秋寒霜降， 冬雪雪冬小大寒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上半年是六廿一， 下半年是八廿三</a:t>
            </a:r>
          </a:p>
          <a:p>
            <a:pPr indent="0" algn="ctr" fontAlgn="auto">
              <a:lnSpc>
                <a:spcPct val="13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阿里巴巴普惠体" panose="00020600040101010101" charset="-122"/>
                <a:sym typeface="华文新魏"/>
              </a:rPr>
              <a:t>每月两节日期定， 最多只差一两天</a:t>
            </a: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041333" y="991870"/>
            <a:ext cx="6109335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4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二十四节气歌</a:t>
            </a:r>
            <a:endParaRPr lang="zh-CN" altLang="en-US" sz="5400">
              <a:ln w="10160">
                <a:noFill/>
                <a:prstDash val="solid"/>
              </a:ln>
              <a:solidFill>
                <a:srgbClr val="4EA79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文新魏"/>
              <a:ea typeface="华文新魏"/>
              <a:sym typeface="华文新魏"/>
            </a:endParaRPr>
          </a:p>
        </p:txBody>
      </p:sp>
      <p:sp>
        <p:nvSpPr>
          <p:cNvPr id="15" name="矩形 14"/>
          <p:cNvSpPr/>
          <p:nvPr>
            <p:custDataLst>
              <p:tags r:id="rId2"/>
            </p:custDataLst>
          </p:nvPr>
        </p:nvSpPr>
        <p:spPr>
          <a:xfrm>
            <a:off x="3169285" y="2230120"/>
            <a:ext cx="5896610" cy="26047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新魏"/>
              <a:ea typeface="华文新魏"/>
              <a:sym typeface="华文新魏"/>
            </a:endParaRPr>
          </a:p>
        </p:txBody>
      </p:sp>
      <p:pic>
        <p:nvPicPr>
          <p:cNvPr id="30" name="图片 2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300" y="3897630"/>
            <a:ext cx="1246505" cy="1147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底板"/>
          <p:cNvPicPr>
            <a:picLocks noChangeAspect="1"/>
          </p:cNvPicPr>
          <p:nvPr/>
        </p:nvPicPr>
        <p:blipFill>
          <a:blip r:embed="rId6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380" y="517525"/>
            <a:ext cx="10697210" cy="5850255"/>
          </a:xfrm>
          <a:prstGeom prst="rect">
            <a:avLst/>
          </a:prstGeom>
        </p:spPr>
      </p:pic>
      <p:pic>
        <p:nvPicPr>
          <p:cNvPr id="9" name="图片 8" descr="边框"/>
          <p:cNvPicPr>
            <a:picLocks noChangeAspect="1"/>
          </p:cNvPicPr>
          <p:nvPr/>
        </p:nvPicPr>
        <p:blipFill>
          <a:blip r:embed="rId7" cstate="screen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 descr="51miz-E1294710-BDE25FE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340" y="1943100"/>
            <a:ext cx="4160520" cy="4914900"/>
          </a:xfrm>
          <a:prstGeom prst="rect">
            <a:avLst/>
          </a:prstGeom>
        </p:spPr>
      </p:pic>
      <p:sp>
        <p:nvSpPr>
          <p:cNvPr id="13" name="标题 11"/>
          <p:cNvSpPr>
            <a:spLocks noGrp="1"/>
          </p:cNvSpPr>
          <p:nvPr/>
        </p:nvSpPr>
        <p:spPr>
          <a:xfrm>
            <a:off x="1036320" y="2335530"/>
            <a:ext cx="8275320" cy="2387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9500">
                <a:ln w="10160">
                  <a:solidFill>
                    <a:schemeClr val="bg1"/>
                  </a:solidFill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cs typeface="+mn-cs"/>
                <a:sym typeface="华文新魏"/>
              </a:rPr>
              <a:t>二十四个节气</a:t>
            </a: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820160" y="1671955"/>
            <a:ext cx="2707640" cy="855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zh-CN" altLang="en-US" sz="5400">
                <a:ln w="10160">
                  <a:noFill/>
                  <a:prstDash val="solid"/>
                </a:ln>
                <a:solidFill>
                  <a:srgbClr val="4EA79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新魏"/>
                <a:ea typeface="华文新魏"/>
                <a:sym typeface="华文新魏"/>
              </a:rPr>
              <a:t>第叁章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2292350" y="4365625"/>
            <a:ext cx="5890260" cy="78329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二十四节气是千百年来中国人民智慧的结晶，其内容包含天文、</a:t>
            </a:r>
          </a:p>
          <a:p>
            <a:pPr indent="0" algn="ctr" fontAlgn="auto">
              <a:lnSpc>
                <a:spcPct val="170000"/>
              </a:lnSpc>
              <a:defRPr/>
            </a:pP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新魏"/>
                <a:ea typeface="华文新魏"/>
                <a:cs typeface="Aa马上行楷" panose="02010600010101010101" charset="-122"/>
                <a:sym typeface="华文新魏"/>
              </a:rPr>
              <a:t>气候、农业和物侯等自然现象</a:t>
            </a:r>
          </a:p>
        </p:txBody>
      </p:sp>
      <p:pic>
        <p:nvPicPr>
          <p:cNvPr id="6" name="图片 5" descr="51miz-E997903-2446E51D"/>
          <p:cNvPicPr>
            <a:picLocks noChangeAspect="1"/>
          </p:cNvPicPr>
          <p:nvPr/>
        </p:nvPicPr>
        <p:blipFill>
          <a:blip r:embed="rId9" cstate="screen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0000">
            <a:off x="8373110" y="778510"/>
            <a:ext cx="2515235" cy="217868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21" h="6082">
                <a:moveTo>
                  <a:pt x="0" y="0"/>
                </a:moveTo>
                <a:lnTo>
                  <a:pt x="25" y="0"/>
                </a:lnTo>
                <a:lnTo>
                  <a:pt x="25" y="1623"/>
                </a:lnTo>
                <a:lnTo>
                  <a:pt x="3105" y="1623"/>
                </a:lnTo>
                <a:lnTo>
                  <a:pt x="3105" y="0"/>
                </a:lnTo>
                <a:lnTo>
                  <a:pt x="7021" y="0"/>
                </a:lnTo>
                <a:lnTo>
                  <a:pt x="7021" y="6082"/>
                </a:lnTo>
                <a:lnTo>
                  <a:pt x="0" y="6082"/>
                </a:lnTo>
                <a:lnTo>
                  <a:pt x="0" y="0"/>
                </a:lnTo>
                <a:close/>
                <a:moveTo>
                  <a:pt x="4225" y="4342"/>
                </a:moveTo>
                <a:lnTo>
                  <a:pt x="6765" y="4342"/>
                </a:lnTo>
                <a:lnTo>
                  <a:pt x="6765" y="5742"/>
                </a:lnTo>
                <a:lnTo>
                  <a:pt x="4225" y="5742"/>
                </a:lnTo>
                <a:lnTo>
                  <a:pt x="4225" y="434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266ec1a4-ce29-4820-808b-7d1151246cca"/>
  <p:tag name="COMMONDATA" val="eyJoZGlkIjoiYmQ3NzRlMzdiYmYzNGUzZTYyYjYwNDkwMWZlODk0YW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阿里巴巴普惠">
      <a:majorFont>
        <a:latin typeface="阿里巴巴普惠体"/>
        <a:ea typeface="阿里巴巴普惠体"/>
        <a:cs typeface=""/>
      </a:majorFont>
      <a:minorFont>
        <a:latin typeface="阿里巴巴普惠体"/>
        <a:ea typeface="阿里巴巴普惠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2262</Words>
  <Application>Microsoft Office PowerPoint</Application>
  <PresentationFormat>宽屏</PresentationFormat>
  <Paragraphs>147</Paragraphs>
  <Slides>34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34</vt:i4>
      </vt:variant>
    </vt:vector>
  </HeadingPairs>
  <TitlesOfParts>
    <vt:vector size="50" baseType="lpstr">
      <vt:lpstr>Aa马上行楷</vt:lpstr>
      <vt:lpstr>FZBingNanYuanSongS-R-GB</vt:lpstr>
      <vt:lpstr>Meiryo</vt:lpstr>
      <vt:lpstr>阿里巴巴普惠体</vt:lpstr>
      <vt:lpstr>华文新魏</vt:lpstr>
      <vt:lpstr>庞门正道粗书体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自定义设计方案</vt:lpstr>
      <vt:lpstr>Office Theme</vt:lpstr>
      <vt:lpstr>生活中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51</cp:revision>
  <dcterms:created xsi:type="dcterms:W3CDTF">2022-08-17T14:34:00Z</dcterms:created>
  <dcterms:modified xsi:type="dcterms:W3CDTF">2023-06-05T08:03:36Z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AFDD7DA289464EFDBF186C3B236B0803_12</vt:lpwstr>
  </property>
</Properties>
</file>