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8" r:id="rId2"/>
    <p:sldMasterId id="2147483692" r:id="rId3"/>
  </p:sldMasterIdLst>
  <p:notesMasterIdLst>
    <p:notesMasterId r:id="rId30"/>
  </p:notesMasterIdLst>
  <p:handoutMasterIdLst>
    <p:handoutMasterId r:id="rId31"/>
  </p:handoutMasterIdLst>
  <p:sldIdLst>
    <p:sldId id="256" r:id="rId4"/>
    <p:sldId id="275" r:id="rId5"/>
    <p:sldId id="258" r:id="rId6"/>
    <p:sldId id="257" r:id="rId7"/>
    <p:sldId id="262" r:id="rId8"/>
    <p:sldId id="259" r:id="rId9"/>
    <p:sldId id="263" r:id="rId10"/>
    <p:sldId id="260" r:id="rId11"/>
    <p:sldId id="264" r:id="rId12"/>
    <p:sldId id="269" r:id="rId13"/>
    <p:sldId id="270" r:id="rId14"/>
    <p:sldId id="271" r:id="rId15"/>
    <p:sldId id="272" r:id="rId16"/>
    <p:sldId id="285" r:id="rId17"/>
    <p:sldId id="273" r:id="rId18"/>
    <p:sldId id="274" r:id="rId19"/>
    <p:sldId id="286" r:id="rId20"/>
    <p:sldId id="261" r:id="rId21"/>
    <p:sldId id="265" r:id="rId22"/>
    <p:sldId id="281" r:id="rId23"/>
    <p:sldId id="276" r:id="rId24"/>
    <p:sldId id="282" r:id="rId25"/>
    <p:sldId id="277" r:id="rId26"/>
    <p:sldId id="283" r:id="rId27"/>
    <p:sldId id="288" r:id="rId28"/>
    <p:sldId id="289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EFE3"/>
    <a:srgbClr val="738F8A"/>
    <a:srgbClr val="5064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5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3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微软雅黑" pitchFamily="34" charset="-122"/>
              <a:ea typeface="微软雅黑" pitchFamily="34" charset="-122"/>
              <a:cs typeface="阿里巴巴普惠体" panose="00020600040101010101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itchFamily="34" charset="-122"/>
                <a:ea typeface="微软雅黑" pitchFamily="34" charset="-122"/>
                <a:cs typeface="阿里巴巴普惠体" panose="00020600040101010101" charset="-122"/>
              </a:rPr>
              <a:t>2023/6/5</a:t>
            </a:fld>
            <a:endParaRPr lang="zh-CN" altLang="en-US" dirty="0">
              <a:latin typeface="微软雅黑" pitchFamily="34" charset="-122"/>
              <a:ea typeface="微软雅黑" pitchFamily="34" charset="-122"/>
              <a:cs typeface="阿里巴巴普惠体" panose="0002060004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 dirty="0">
              <a:latin typeface="微软雅黑" pitchFamily="34" charset="-122"/>
              <a:ea typeface="微软雅黑" pitchFamily="34" charset="-122"/>
              <a:cs typeface="阿里巴巴普惠体" panose="00020600040101010101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itchFamily="34" charset="-122"/>
                <a:ea typeface="微软雅黑" pitchFamily="34" charset="-122"/>
                <a:cs typeface="阿里巴巴普惠体" panose="00020600040101010101" charset="-122"/>
              </a:rPr>
              <a:t>‹#›</a:t>
            </a:fld>
            <a:endParaRPr lang="zh-CN" altLang="en-US" dirty="0">
              <a:latin typeface="微软雅黑" pitchFamily="34" charset="-122"/>
              <a:ea typeface="微软雅黑" pitchFamily="34" charset="-122"/>
              <a:cs typeface="阿里巴巴普惠体" panose="0002060004010101010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16590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fld id="{D2A48B96-639E-45A3-A0BA-2464DFDB1FAA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itchFamily="34" charset="-122"/>
                <a:ea typeface="微软雅黑" pitchFamily="34" charset="-122"/>
                <a:cs typeface="微软雅黑" pitchFamily="34" charset="-122"/>
              </a:defRPr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9004432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微软雅黑" pitchFamily="34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微软雅黑" pitchFamily="34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微软雅黑" pitchFamily="34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微软雅黑" pitchFamily="34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微软雅黑" pitchFamily="34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60115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3410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9562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5430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2293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42958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1766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33785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79269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896096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19676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041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09204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41318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44913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650529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90890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963340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79685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959154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92591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8115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264209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52202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97083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65851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81797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0877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7703615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90268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107003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3234" y="691082"/>
            <a:ext cx="3820277" cy="428322"/>
          </a:xfrm>
        </p:spPr>
        <p:txBody>
          <a:bodyPr wrap="none">
            <a:spAutoFit/>
          </a:bodyPr>
          <a:lstStyle>
            <a:lvl1pPr>
              <a:defRPr sz="2400" b="1">
                <a:solidFill>
                  <a:srgbClr val="C00000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037958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7436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53380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29562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44727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9762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3079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03266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6762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684230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793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854800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785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2571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91546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727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5199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0876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2443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0209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微软雅黑" pitchFamily="34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2023/6/5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cs typeface="微软雅黑" pitchFamily="34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1" r:id="rId22"/>
    <p:sldLayoutId id="2147483672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1" r:id="rId32"/>
    <p:sldLayoutId id="2147483682" r:id="rId33"/>
    <p:sldLayoutId id="2147483683" r:id="rId34"/>
    <p:sldLayoutId id="2147483684" r:id="rId35"/>
    <p:sldLayoutId id="2147483685" r:id="rId36"/>
    <p:sldLayoutId id="2147483686" r:id="rId37"/>
    <p:sldLayoutId id="2147483687" r:id="rId38"/>
    <p:sldLayoutId id="2147483652" r:id="rId39"/>
  </p:sldLayoutIdLs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微软雅黑" pitchFamily="34" charset="-122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微软雅黑" pitchFamily="34" charset="-12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微软雅黑" pitchFamily="34" charset="-122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微软雅黑" pitchFamily="34" charset="-122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微软雅黑" pitchFamily="34" charset="-122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微软雅黑" pitchFamily="34" charset="-12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8225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80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1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35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标题 1"/>
          <p:cNvSpPr txBox="1"/>
          <p:nvPr/>
        </p:nvSpPr>
        <p:spPr>
          <a:xfrm>
            <a:off x="3021170" y="2269924"/>
            <a:ext cx="7580921" cy="1569660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9600" dirty="0">
                <a:solidFill>
                  <a:srgbClr val="506460"/>
                </a:solidFill>
                <a:latin typeface="+mn-lt"/>
                <a:ea typeface="+mn-ea"/>
                <a:cs typeface="+mn-ea"/>
                <a:sym typeface="+mn-lt"/>
              </a:rPr>
              <a:t>生活中的节气</a:t>
            </a:r>
          </a:p>
        </p:txBody>
      </p:sp>
      <p:sp>
        <p:nvSpPr>
          <p:cNvPr id="7" name="副标题 2"/>
          <p:cNvSpPr txBox="1"/>
          <p:nvPr/>
        </p:nvSpPr>
        <p:spPr>
          <a:xfrm>
            <a:off x="3472169" y="3745964"/>
            <a:ext cx="6678922" cy="619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二十四节气，是历法中表示自然节律变化以及确立“十二月建”的特定节令，蕴含着悠久的文化内涵和历史积淀，是中华民族悠久历史文化的重要组成部分。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195033" y="1067104"/>
            <a:ext cx="3233195" cy="988554"/>
            <a:chOff x="5577630" y="1309027"/>
            <a:chExt cx="3233195" cy="98855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577630" y="1309027"/>
              <a:ext cx="3233195" cy="988554"/>
            </a:xfrm>
            <a:prstGeom prst="rect">
              <a:avLst/>
            </a:prstGeom>
          </p:spPr>
        </p:pic>
        <p:sp>
          <p:nvSpPr>
            <p:cNvPr id="12" name="副标题 2"/>
            <p:cNvSpPr txBox="1"/>
            <p:nvPr/>
          </p:nvSpPr>
          <p:spPr>
            <a:xfrm>
              <a:off x="5790638" y="1573469"/>
              <a:ext cx="3005951" cy="587084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二</a:t>
              </a:r>
              <a:r>
                <a:rPr lang="en-US" altLang="zh-CN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/</a:t>
              </a:r>
              <a:r>
                <a:rPr lang="zh-CN" altLang="en-US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十</a:t>
              </a:r>
              <a:r>
                <a:rPr lang="en-US" altLang="zh-CN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/</a:t>
              </a:r>
              <a:r>
                <a:rPr lang="zh-CN" altLang="en-US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四</a:t>
              </a:r>
              <a:r>
                <a:rPr lang="en-US" altLang="zh-CN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/</a:t>
              </a:r>
              <a:r>
                <a:rPr lang="zh-CN" altLang="en-US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节</a:t>
              </a:r>
              <a:r>
                <a:rPr lang="en-US" altLang="zh-CN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/</a:t>
              </a:r>
              <a:r>
                <a:rPr lang="zh-CN" altLang="en-US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气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08488" y="4564568"/>
            <a:ext cx="4206284" cy="492930"/>
            <a:chOff x="4909126" y="4564568"/>
            <a:chExt cx="4206284" cy="492930"/>
          </a:xfrm>
        </p:grpSpPr>
        <p:sp>
          <p:nvSpPr>
            <p:cNvPr id="18" name="矩形: 圆角 17"/>
            <p:cNvSpPr/>
            <p:nvPr/>
          </p:nvSpPr>
          <p:spPr>
            <a:xfrm>
              <a:off x="4909126" y="4587079"/>
              <a:ext cx="1782501" cy="470419"/>
            </a:xfrm>
            <a:prstGeom prst="roundRect">
              <a:avLst/>
            </a:prstGeom>
            <a:solidFill>
              <a:srgbClr val="5064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副标题 2"/>
            <p:cNvSpPr txBox="1"/>
            <p:nvPr/>
          </p:nvSpPr>
          <p:spPr>
            <a:xfrm>
              <a:off x="5090888" y="4564568"/>
              <a:ext cx="1587294" cy="415498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汇报人</a:t>
              </a:r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优品</a:t>
              </a:r>
              <a:r>
                <a:rPr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7332909" y="4587079"/>
              <a:ext cx="1782501" cy="470419"/>
            </a:xfrm>
            <a:prstGeom prst="roundRect">
              <a:avLst/>
            </a:prstGeom>
            <a:solidFill>
              <a:srgbClr val="5064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副标题 2"/>
            <p:cNvSpPr txBox="1"/>
            <p:nvPr/>
          </p:nvSpPr>
          <p:spPr>
            <a:xfrm>
              <a:off x="7572379" y="4564568"/>
              <a:ext cx="1319592" cy="384721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时间：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X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月</a:t>
              </a:r>
              <a:r>
                <a:rPr lang="en-US" altLang="zh-CN" sz="1400" dirty="0">
                  <a:solidFill>
                    <a:schemeClr val="bg1"/>
                  </a:solidFill>
                  <a:cs typeface="+mn-ea"/>
                  <a:sym typeface="+mn-lt"/>
                </a:rPr>
                <a:t>X</a:t>
              </a:r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日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19919" y="188164"/>
            <a:ext cx="864692" cy="2858946"/>
            <a:chOff x="0" y="104173"/>
            <a:chExt cx="864692" cy="285894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2858946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68541" y="461546"/>
              <a:ext cx="61555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487611" y="1520763"/>
            <a:ext cx="8301389" cy="3810383"/>
            <a:chOff x="2557658" y="1360469"/>
            <a:chExt cx="8301389" cy="3810383"/>
          </a:xfrm>
        </p:grpSpPr>
        <p:sp>
          <p:nvSpPr>
            <p:cNvPr id="3" name="文本框 2"/>
            <p:cNvSpPr txBox="1"/>
            <p:nvPr/>
          </p:nvSpPr>
          <p:spPr>
            <a:xfrm>
              <a:off x="3439707" y="3034218"/>
              <a:ext cx="7419340" cy="8783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738F8A"/>
                  </a:solidFill>
                  <a:cs typeface="+mn-ea"/>
                  <a:sym typeface="+mn-lt"/>
                </a:rPr>
                <a:t>清明：</a:t>
              </a: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天气晴朗，草木开始转青，村民们开始栽种西葫芦、豆角之类的蔬菜，故有“清明前后，栽瓜点豆”的习俗。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439707" y="1360469"/>
              <a:ext cx="7419340" cy="13388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738F8A"/>
                  </a:solidFill>
                  <a:cs typeface="+mn-ea"/>
                  <a:sym typeface="+mn-lt"/>
                </a:rPr>
                <a:t>惊蛰：</a:t>
              </a: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动物钻到土里过冬叫入蛰。第二年回春后，再钻出来开始活动。古人认为动物们是被春雷惊醒的，所以叫“惊蛰”。这时气温渐暖，土地解冻，农民们可以春耕了。“惊蛰老冰开”是村民们常说的农谚。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439707" y="4292470"/>
              <a:ext cx="7419340" cy="8783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738F8A"/>
                  </a:solidFill>
                  <a:cs typeface="+mn-ea"/>
                  <a:sym typeface="+mn-lt"/>
                </a:rPr>
                <a:t>谷雨：</a:t>
              </a: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降雨量增加，这时雨水对谷类作物的生长至关重要；越冬作物也需要雨水，以利返青拔节。</a:t>
              </a: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57658" y="1428840"/>
              <a:ext cx="791630" cy="678383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57658" y="3089808"/>
              <a:ext cx="791630" cy="678383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557658" y="4395514"/>
              <a:ext cx="791630" cy="678383"/>
            </a:xfrm>
            <a:prstGeom prst="rect">
              <a:avLst/>
            </a:prstGeom>
          </p:spPr>
        </p:pic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5495" y="0"/>
            <a:ext cx="2816506" cy="16737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19919" y="188164"/>
            <a:ext cx="864692" cy="2858946"/>
            <a:chOff x="0" y="104173"/>
            <a:chExt cx="864692" cy="285894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2858946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68541" y="461546"/>
              <a:ext cx="61555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707530" y="1533666"/>
            <a:ext cx="8372305" cy="3829526"/>
            <a:chOff x="2487611" y="1464495"/>
            <a:chExt cx="8372305" cy="3829526"/>
          </a:xfrm>
        </p:grpSpPr>
        <p:sp>
          <p:nvSpPr>
            <p:cNvPr id="3" name="文本框 2"/>
            <p:cNvSpPr txBox="1"/>
            <p:nvPr/>
          </p:nvSpPr>
          <p:spPr>
            <a:xfrm>
              <a:off x="3440576" y="3333092"/>
              <a:ext cx="7419340" cy="87838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738F8A"/>
                  </a:solidFill>
                  <a:cs typeface="+mn-ea"/>
                  <a:sym typeface="+mn-lt"/>
                </a:rPr>
                <a:t>小满：</a:t>
              </a: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麦类等夏熟作物籽粒开始饱满，但并没有完全成熟，所以称做小满。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440575" y="1464495"/>
              <a:ext cx="7419339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738F8A"/>
                  </a:solidFill>
                  <a:cs typeface="+mn-ea"/>
                  <a:sym typeface="+mn-lt"/>
                </a:rPr>
                <a:t>立夏：</a:t>
              </a: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温度逐渐升高变热，有开始入夏的意思，此时，各种农作物长势迅猛，生机盎然，蔬菜、小麦进入开花儿期，正需要补充水分，过去水利设施不发达，老百姓靠天吃饭，期盼雨水降临，于是担心“立夏不下，旱到菜干麦罢”。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3440576" y="3955193"/>
              <a:ext cx="7419340" cy="133882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738F8A"/>
                  </a:solidFill>
                  <a:cs typeface="+mn-ea"/>
                  <a:sym typeface="+mn-lt"/>
                </a:rPr>
                <a:t>芒种：</a:t>
              </a: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芒是指有芒的农作物如小麦；种是“种”的意思。“芒种见麦茬”，在弹音周边，土壤较薄的麦子已经成熟，可以收割了。而这时谷、黍、稷，等作物正是适合播种的季节，所以，“芒种”又称为忙种。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87611" y="1589134"/>
              <a:ext cx="791630" cy="678383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87611" y="3276810"/>
              <a:ext cx="791630" cy="678383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87611" y="4052314"/>
              <a:ext cx="791630" cy="678383"/>
            </a:xfrm>
            <a:prstGeom prst="rect">
              <a:avLst/>
            </a:prstGeom>
          </p:spPr>
        </p:pic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84470" y="-46778"/>
            <a:ext cx="2712720" cy="205788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9565" y="4050159"/>
            <a:ext cx="2548351" cy="2548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19919" y="188164"/>
            <a:ext cx="864692" cy="2858946"/>
            <a:chOff x="0" y="104173"/>
            <a:chExt cx="864692" cy="285894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2858946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68541" y="461546"/>
              <a:ext cx="61555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8079925" y="2363516"/>
            <a:ext cx="3146946" cy="2169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>
                <a:solidFill>
                  <a:srgbClr val="738F8A"/>
                </a:solidFill>
                <a:cs typeface="+mn-ea"/>
                <a:sym typeface="+mn-lt"/>
              </a:rPr>
              <a:t>小暑、大暑：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是炎热之意。是一年最热的季节。小暑，指气候开始炎热。但还不是最热，所以是小暑。大暑则是一年最热的时候。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56759" y="2363516"/>
            <a:ext cx="3146946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>
                <a:solidFill>
                  <a:srgbClr val="738F8A"/>
                </a:solidFill>
                <a:cs typeface="+mn-ea"/>
                <a:sym typeface="+mn-lt"/>
              </a:rPr>
              <a:t>夏至：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气温继续升高，夏天真正开始，小麦类的作物即使没有成熟也不会再生长，故有“夏至麦青干”俗语。夏至后白天开始变短。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34417" y="1669723"/>
            <a:ext cx="791630" cy="678383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57583" y="1669723"/>
            <a:ext cx="791630" cy="67838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02878" y="705287"/>
            <a:ext cx="2499177" cy="5447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19919" y="188164"/>
            <a:ext cx="864692" cy="2858946"/>
            <a:chOff x="0" y="104173"/>
            <a:chExt cx="864692" cy="2858946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2858946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68541" y="461546"/>
              <a:ext cx="61555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</a:t>
              </a: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3917065" y="4092716"/>
            <a:ext cx="7240929" cy="878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738F8A"/>
                </a:solidFill>
                <a:cs typeface="+mn-ea"/>
                <a:sym typeface="+mn-lt"/>
              </a:rPr>
              <a:t>处暑：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处是终止，处暑后温度降低很快，村民们也叫去暑，意思是天气渐渐转凉，炎热的夏天快要过去了。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872231" y="1677245"/>
            <a:ext cx="7285763" cy="2169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b="1">
                <a:solidFill>
                  <a:srgbClr val="738F8A"/>
                </a:solidFill>
                <a:cs typeface="+mn-ea"/>
                <a:sym typeface="+mn-lt"/>
              </a:rPr>
              <a:t>立秋：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就是秋天的开始，但气候仍十分炎热，于是村民们都说“秋后还有一大伏”。这时，涉县境内的花椒已经成熟，大面积种植花椒的村庄开始采摘。“一立秋，摘一沟”， 正是这个季节的写照。各种杂草也已成熟结粒，如果立秋前地里的杂草没有除干净，将会给下年带来草患，因此又有“一立秋，挂锄钩”的古训。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23153" y="1773895"/>
            <a:ext cx="791630" cy="67838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23153" y="4092716"/>
            <a:ext cx="791630" cy="67838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7719346" y="0"/>
            <a:ext cx="4472653" cy="167724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520" y="4519914"/>
            <a:ext cx="3117448" cy="2338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19919" y="188164"/>
            <a:ext cx="864692" cy="2858946"/>
            <a:chOff x="0" y="104173"/>
            <a:chExt cx="864692" cy="285894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285894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68541" y="461546"/>
              <a:ext cx="61555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019753" y="1816576"/>
            <a:ext cx="9237105" cy="3263706"/>
            <a:chOff x="2019753" y="1596720"/>
            <a:chExt cx="9237105" cy="3263706"/>
          </a:xfrm>
        </p:grpSpPr>
        <p:sp>
          <p:nvSpPr>
            <p:cNvPr id="3" name="文本框 2"/>
            <p:cNvSpPr txBox="1"/>
            <p:nvPr/>
          </p:nvSpPr>
          <p:spPr>
            <a:xfrm>
              <a:off x="2019753" y="2275103"/>
              <a:ext cx="2613934" cy="258532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738F8A"/>
                  </a:solidFill>
                  <a:cs typeface="+mn-ea"/>
                  <a:sym typeface="+mn-lt"/>
                </a:rPr>
                <a:t>白露：</a:t>
              </a: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处暑后气温降低迅速，夜间温度已达到成露的条件；露水出现的较多、较重，呈现白露。核桃成熟，到了收获的时候。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117207" y="2275103"/>
              <a:ext cx="3042197" cy="258532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738F8A"/>
                  </a:solidFill>
                  <a:cs typeface="+mn-ea"/>
                  <a:sym typeface="+mn-lt"/>
                </a:rPr>
                <a:t>秋分</a:t>
              </a:r>
              <a:r>
                <a:rPr lang="en-US" altLang="zh-CN" b="1">
                  <a:solidFill>
                    <a:srgbClr val="738F8A"/>
                  </a:solidFill>
                  <a:cs typeface="+mn-ea"/>
                  <a:sym typeface="+mn-lt"/>
                </a:rPr>
                <a:t>:</a:t>
              </a: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和春分一样；此日阳光直射地球赤道，昼夜相等，此后渐渐变得夜长日短，气温也慢慢转凉；秋季作物进入成熟时期，有“割秋分，种寒露”的老话。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8642924" y="2275103"/>
              <a:ext cx="2613934" cy="1754326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>
                  <a:solidFill>
                    <a:srgbClr val="738F8A"/>
                  </a:solidFill>
                  <a:cs typeface="+mn-ea"/>
                  <a:sym typeface="+mn-lt"/>
                </a:rPr>
                <a:t>寒露：</a:t>
              </a:r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气温很低，露水更多、也更凉，有成冻露的可能。农田里，开始播种小麦。</a:t>
              </a: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923766" y="1596720"/>
              <a:ext cx="791630" cy="67838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242490" y="1596720"/>
              <a:ext cx="791630" cy="67838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554076" y="1596720"/>
              <a:ext cx="791630" cy="678383"/>
            </a:xfrm>
            <a:prstGeom prst="rect">
              <a:avLst/>
            </a:prstGeom>
          </p:spPr>
        </p:pic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75808" y="0"/>
            <a:ext cx="2716192" cy="203714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5747" y="4891490"/>
            <a:ext cx="2406693" cy="19165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19919" y="188164"/>
            <a:ext cx="864692" cy="2858946"/>
            <a:chOff x="0" y="104173"/>
            <a:chExt cx="864692" cy="285894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2858946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68541" y="461546"/>
              <a:ext cx="61555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955329" y="1713530"/>
            <a:ext cx="6364710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738F8A"/>
                </a:solidFill>
                <a:cs typeface="+mn-ea"/>
                <a:sym typeface="+mn-lt"/>
              </a:rPr>
              <a:t>霜降：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气候已经寒冷，开始有白霜出现。各种作物、树木的枝叶，被霜冻后，大批脱落。柿子成熟。“一年一度寒霜降，又是漫山红叶时”。柿子采摘后，剩下漫山遍野的红叶，如天边的晚霞，是山村里一道独特靓丽的深秋风景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955329" y="3546565"/>
            <a:ext cx="3185487" cy="4682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738F8A"/>
                </a:solidFill>
                <a:cs typeface="+mn-ea"/>
                <a:sym typeface="+mn-lt"/>
              </a:rPr>
              <a:t>立冬：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秋天结束，冬天开始。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955329" y="4133105"/>
            <a:ext cx="6364710" cy="8783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738F8A"/>
                </a:solidFill>
                <a:cs typeface="+mn-ea"/>
                <a:sym typeface="+mn-lt"/>
              </a:rPr>
              <a:t>小雪、大雪：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入冬后，天气变冷，开始下雪了，但只是少量的雪，故称为小雪。到大雪时，雪会大而频繁，地面也有积雪了。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079" y="1760037"/>
            <a:ext cx="3337925" cy="3337925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57458" y="-1"/>
            <a:ext cx="2434542" cy="15562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219919" y="188164"/>
            <a:ext cx="864692" cy="2858946"/>
            <a:chOff x="0" y="104173"/>
            <a:chExt cx="864692" cy="2858946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2858946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68541" y="461546"/>
              <a:ext cx="61555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511497" y="2579412"/>
            <a:ext cx="4986742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738F8A"/>
                </a:solidFill>
                <a:cs typeface="+mn-ea"/>
                <a:sym typeface="+mn-lt"/>
              </a:rPr>
              <a:t>小寒、大寒：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寒是冷的意思。小寒气候寒冷，但还不是最冷的时候。大寒是一年最冷的日子。也是一年中最后的节气；俗话说“小寒、大寒不久过年”。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511497" y="1155833"/>
            <a:ext cx="4986742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738F8A"/>
                </a:solidFill>
                <a:cs typeface="+mn-ea"/>
                <a:sym typeface="+mn-lt"/>
              </a:rPr>
              <a:t>冬至：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气候越来越冷。这一天白天最短，夜间最长。之后白天慢慢变长，夜间慢慢变短。有“一天长一线，十天长一箭”之说。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511497" y="4418491"/>
            <a:ext cx="5137212" cy="1338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738F8A"/>
                </a:solidFill>
                <a:cs typeface="+mn-ea"/>
                <a:sym typeface="+mn-lt"/>
              </a:rPr>
              <a:t>数九：</a:t>
            </a: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从冬至起，即进入数九寒天，俗称“交九”，以后毎九天一个小单元，刚好八十一天，冬天结束，春暖花开。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29418" y="0"/>
            <a:ext cx="1562582" cy="208344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3284" y="1622377"/>
            <a:ext cx="3629539" cy="36295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19919" y="188164"/>
            <a:ext cx="864692" cy="2858946"/>
            <a:chOff x="0" y="104173"/>
            <a:chExt cx="864692" cy="285894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285894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68541" y="461546"/>
              <a:ext cx="61555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</a:t>
              </a: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71292" y="1018572"/>
            <a:ext cx="6320708" cy="583942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259958" y="2085724"/>
            <a:ext cx="3978797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有一首歌谣生动地描述了这段天气与生活的关系：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一九二九不出手，三九四九冰上走，五九六九沿河看柳。七九河开，八九燕来，九九加一九，耕牛遍地走。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0764" y="0"/>
            <a:ext cx="2361236" cy="1770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标题 1"/>
          <p:cNvSpPr txBox="1"/>
          <p:nvPr/>
        </p:nvSpPr>
        <p:spPr>
          <a:xfrm>
            <a:off x="2900246" y="2640878"/>
            <a:ext cx="8097088" cy="1323439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8000" b="1" spc="-300" dirty="0">
                <a:solidFill>
                  <a:srgbClr val="506460"/>
                </a:solidFill>
                <a:latin typeface="+mn-lt"/>
                <a:ea typeface="+mn-ea"/>
                <a:cs typeface="+mn-ea"/>
                <a:sym typeface="+mn-lt"/>
              </a:rPr>
              <a:t>二十四节气与养生</a:t>
            </a:r>
          </a:p>
        </p:txBody>
      </p:sp>
      <p:sp>
        <p:nvSpPr>
          <p:cNvPr id="8" name="副标题 2"/>
          <p:cNvSpPr txBox="1"/>
          <p:nvPr/>
        </p:nvSpPr>
        <p:spPr>
          <a:xfrm>
            <a:off x="3609329" y="4001994"/>
            <a:ext cx="6678922" cy="619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二十四节气，是历法中表示自然节律变化以及确立“十二月建”的特定节令，蕴含着悠久的文化内涵和历史积淀，是中华民族悠久历史文化的重要组成部分。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332193" y="1122744"/>
            <a:ext cx="3233195" cy="1303444"/>
            <a:chOff x="5332193" y="1122744"/>
            <a:chExt cx="3233195" cy="130344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32193" y="1122744"/>
              <a:ext cx="3233195" cy="1303444"/>
            </a:xfrm>
            <a:prstGeom prst="rect">
              <a:avLst/>
            </a:prstGeom>
          </p:spPr>
        </p:pic>
        <p:sp>
          <p:nvSpPr>
            <p:cNvPr id="11" name="副标题 2"/>
            <p:cNvSpPr txBox="1"/>
            <p:nvPr/>
          </p:nvSpPr>
          <p:spPr>
            <a:xfrm>
              <a:off x="5779239" y="1454771"/>
              <a:ext cx="2339102" cy="844142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3600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第三部分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19919" y="188164"/>
            <a:ext cx="864692" cy="4210216"/>
            <a:chOff x="0" y="104173"/>
            <a:chExt cx="864692" cy="421021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421021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68541" y="461546"/>
              <a:ext cx="615553" cy="296491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二十四节气与养生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157665" y="1948017"/>
            <a:ext cx="5250132" cy="30008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我国地处中低纬度地区，温带、亚热带气候的范围相当广大，因此全国大部分地区年内春、夏、秋、冬四季分明。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有些地区虽无四季，如华南地区无冬，大、小兴安岭及青藏高原无夏等，但天气变化仍具季节性，如华南地区，冬季当有强冷空气南下时，气温亦可降至0℃以下，发生冻害。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678" y="1116474"/>
            <a:ext cx="4625051" cy="46250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59026" y="2302507"/>
            <a:ext cx="983615" cy="490904"/>
          </a:xfrm>
        </p:spPr>
        <p:txBody>
          <a:bodyPr wrap="square"/>
          <a:lstStyle/>
          <a:p>
            <a:pPr algn="l"/>
            <a:r>
              <a:rPr lang="zh-CN" altLang="en-US" sz="2800" dirty="0">
                <a:solidFill>
                  <a:srgbClr val="738F8A"/>
                </a:solidFill>
                <a:latin typeface="+mn-lt"/>
                <a:ea typeface="+mn-ea"/>
                <a:cs typeface="+mn-ea"/>
                <a:sym typeface="+mn-lt"/>
              </a:rPr>
              <a:t>前言</a:t>
            </a:r>
            <a:r>
              <a:rPr lang="en-US" altLang="zh-CN" sz="2800" dirty="0">
                <a:solidFill>
                  <a:srgbClr val="738F8A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endParaRPr lang="zh-CN" altLang="en-US" sz="2800" dirty="0">
              <a:solidFill>
                <a:srgbClr val="738F8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59026" y="2860632"/>
            <a:ext cx="5765800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二十四节气是千百年来中国人民智慧的结晶，其内容包含天文、气候、农业和物侯等自然现象，和劳动人民的日常生活及农事有着密不可分的关联，是广大农民从事农业生产的主要依据。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0390" y="4062714"/>
            <a:ext cx="1423686" cy="2581740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/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385569" y="674703"/>
            <a:ext cx="13582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3EFE3"/>
                </a:solidFill>
              </a:rPr>
              <a:t>https://www.ypppt.com/</a:t>
            </a:r>
            <a:endParaRPr lang="zh-CN" altLang="en-US" sz="800" dirty="0">
              <a:solidFill>
                <a:srgbClr val="F3EF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19919" y="188164"/>
            <a:ext cx="864692" cy="4210216"/>
            <a:chOff x="0" y="104173"/>
            <a:chExt cx="864692" cy="421021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421021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68541" y="461546"/>
              <a:ext cx="615553" cy="296491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二十四节气与养生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960818" y="1740269"/>
            <a:ext cx="7359223" cy="3416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每个季节包含6个节气，这样全年共有24个节气。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这些节气看起来杂乱无章，实则条理分明，立春、立夏、立秋、立冬和春分、秋分、冬至、夏至，指明了由太阳相对位置决定的天文气候背景；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小暑、大暑、小寒、大寒表示气温的变化；雨水、谷雨、小雪、大雪反映了降水期和强度；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白露、寒露、霜降是水汽的凝华现象，表示气温下降过程及降低程度；  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清明、小满、芒种表示作物生长发育的现象；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惊蛰则是用春雷及地下蛰虫的复苏，向人类通报大地回春的信息。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258231" y="827590"/>
            <a:ext cx="2528966" cy="520282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32424" y="-157979"/>
            <a:ext cx="3059575" cy="2294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19919" y="188164"/>
            <a:ext cx="864692" cy="4210216"/>
            <a:chOff x="0" y="104173"/>
            <a:chExt cx="864692" cy="4210216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4210216"/>
            </a:xfrm>
            <a:prstGeom prst="rect">
              <a:avLst/>
            </a:prstGeom>
          </p:spPr>
        </p:pic>
        <p:sp>
          <p:nvSpPr>
            <p:cNvPr id="10" name="文本框 9"/>
            <p:cNvSpPr txBox="1"/>
            <p:nvPr/>
          </p:nvSpPr>
          <p:spPr>
            <a:xfrm>
              <a:off x="68541" y="461546"/>
              <a:ext cx="615553" cy="296491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二十四节气与养生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735670" y="1532519"/>
            <a:ext cx="3781596" cy="38318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“春雨惊春清谷天，上半年来六二一；夏满芒夏暑相连，下半年来八二三；秋处露秋寒霜降，每月两节日期定；冬雪雪冬小大寒，最多不差一两天。”二十四节气是对中国古气候的准确表述，也是研究中国现代气候的科学基础，而且在人们日常生活、生产、健康尤其在农业生产中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689447" y="1532520"/>
            <a:ext cx="3781596" cy="38318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民间还流传着许多的谚语，对各地区的不同气候特征作了补充，比如北方流传的冬九九歌，南方流传的夏九九歌。雨水有雨作物喜，雨水连绵是丰年，农民不用犁耕田。《黄帝内经》四气调神大论篇具体叙述了在一年四季中适应气候变化的摄生法则。而适应气候变化，是养生方法中的重要关键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17266" y="1511185"/>
            <a:ext cx="1948405" cy="383563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219526" y="0"/>
            <a:ext cx="2014913" cy="15111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19919" y="188164"/>
            <a:ext cx="864692" cy="4210216"/>
            <a:chOff x="0" y="104173"/>
            <a:chExt cx="864692" cy="421021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4210216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68541" y="461546"/>
              <a:ext cx="615553" cy="296491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二十四节气与养生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687216" y="1532520"/>
            <a:ext cx="6586525" cy="38318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秋季含有白露、秋分、寒露、霜降、立冬、小雪6个节气。《黄帝内经》上说：“秋季的三个月，谓之容平，自然景象因万物成熟而平定收敛。此时，天高风急，地气清肃，人应早睡早起，以保持神志的安宁，减缓秋季肃杀之气对人体的影响；收敛神气以适应秋季容平的特征，不使神思外驰，以保持肺气的清肃功能，这就是适应秋令的特点而保养人体收敛之气的方法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若违逆了秋收之气，就会伤及肺脏。”因为秋日天凉，昼夜温差大，空气干燥。所以，秋季养生应注重调养肺气，经过肺部呼吸、吐故纳新，以保持人体新陈代谢的正常进行。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22658" y="1481024"/>
            <a:ext cx="2594700" cy="384445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758177" y="0"/>
            <a:ext cx="3433823" cy="1225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19919" y="188164"/>
            <a:ext cx="864692" cy="4210216"/>
            <a:chOff x="0" y="104173"/>
            <a:chExt cx="864692" cy="421021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4210216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68541" y="461546"/>
              <a:ext cx="615553" cy="296491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二十四节气与养生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914693" y="1948017"/>
            <a:ext cx="5672125" cy="30008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肺有病可导致呼吸短促、胸闷、哮喘等症。此外，如果秋日里肺气受到了损伤，就会使“提供给冬藏之气的条件不足，冬天就要发生飧泄病”。可见，如不顺应秋季气候变化，还会带来跨季节的冬病。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在饮食方面，应多吃清凉、消燥、润肺理气的食品，比如说，百合、银耳、萝卜、梨、桃、西瓜等，适当多饮些开水、淡茶、豆浆、牛奶等。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3646" y="2043100"/>
            <a:ext cx="3695730" cy="277179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132424" y="-157979"/>
            <a:ext cx="3059575" cy="2294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19919" y="188164"/>
            <a:ext cx="864692" cy="4210216"/>
            <a:chOff x="0" y="104173"/>
            <a:chExt cx="864692" cy="421021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4210216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68541" y="461546"/>
              <a:ext cx="615553" cy="296491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二十四节气与养生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480212" y="1117021"/>
            <a:ext cx="5025228" cy="46239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秋季，气候变化无常，往往令人不易适应，外邪乘虚而入使人致病，因此要根据天气变化，及时增减衣物；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秋季，天高风急，地气清肃，自然界的阳气由流泄趋向收敛，此时，睡眠宜早睡早起，以顺应秋季气候的变化，使肺气得以舒展；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秋季，天高气爽，正是开展户外活动锻炼身体的好时机，尤其要注意进行耐寒锻炼，以增强机体适应气候多变的能力，运动量必须适度，要避免剧烈运动而引起的大汗淋漓，从而导致津液耗散而降低机体的抵抗力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4377" y="1117021"/>
            <a:ext cx="4395601" cy="439560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758177" y="0"/>
            <a:ext cx="3433823" cy="12257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标题 1"/>
          <p:cNvSpPr txBox="1"/>
          <p:nvPr/>
        </p:nvSpPr>
        <p:spPr>
          <a:xfrm>
            <a:off x="3025979" y="2269924"/>
            <a:ext cx="7571303" cy="1569660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600" b="0" i="0" u="none" strike="noStrike" kern="1200" cap="none" spc="0" normalizeH="0" baseline="0" noProof="0" dirty="0">
                <a:ln>
                  <a:noFill/>
                </a:ln>
                <a:solidFill>
                  <a:srgbClr val="506460"/>
                </a:solidFill>
                <a:effectLst/>
                <a:uLnTx/>
                <a:uFillTx/>
                <a:latin typeface="仓耳青禾体-谷力 W05"/>
                <a:ea typeface="仓耳青禾体-谷力 W05"/>
                <a:cs typeface="+mn-ea"/>
                <a:sym typeface="+mn-lt"/>
              </a:rPr>
              <a:t>感谢您的观看</a:t>
            </a:r>
          </a:p>
        </p:txBody>
      </p:sp>
      <p:sp>
        <p:nvSpPr>
          <p:cNvPr id="7" name="副标题 2"/>
          <p:cNvSpPr txBox="1"/>
          <p:nvPr/>
        </p:nvSpPr>
        <p:spPr>
          <a:xfrm>
            <a:off x="3472169" y="3745964"/>
            <a:ext cx="6678922" cy="619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仓耳青禾体-谷力 W05"/>
                <a:ea typeface="仓耳青禾体-谷力 W05"/>
                <a:cs typeface="+mn-ea"/>
                <a:sym typeface="+mn-lt"/>
              </a:rPr>
              <a:t>二十四节气，是历法中表示自然节律变化以及确立“十二月建”的特定节令，蕴含着悠久的文化内涵和历史积淀，是中华民族悠久历史文化的重要组成部分。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5195033" y="1067104"/>
            <a:ext cx="3233195" cy="988554"/>
            <a:chOff x="5577630" y="1309027"/>
            <a:chExt cx="3233195" cy="988554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577630" y="1309027"/>
              <a:ext cx="3233195" cy="988554"/>
            </a:xfrm>
            <a:prstGeom prst="rect">
              <a:avLst/>
            </a:prstGeom>
          </p:spPr>
        </p:pic>
        <p:sp>
          <p:nvSpPr>
            <p:cNvPr id="12" name="副标题 2"/>
            <p:cNvSpPr txBox="1"/>
            <p:nvPr/>
          </p:nvSpPr>
          <p:spPr>
            <a:xfrm>
              <a:off x="5790638" y="1573469"/>
              <a:ext cx="3005951" cy="587084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2400" b="0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二</a:t>
              </a:r>
              <a:r>
                <a:rPr kumimoji="0" lang="en-US" altLang="zh-CN" sz="2400" b="0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/</a:t>
              </a:r>
              <a:r>
                <a:rPr kumimoji="0" lang="zh-CN" altLang="en-US" sz="2400" b="0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十</a:t>
              </a:r>
              <a:r>
                <a:rPr kumimoji="0" lang="en-US" altLang="zh-CN" sz="2400" b="0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/</a:t>
              </a:r>
              <a:r>
                <a:rPr kumimoji="0" lang="zh-CN" altLang="en-US" sz="2400" b="0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四</a:t>
              </a:r>
              <a:r>
                <a:rPr kumimoji="0" lang="en-US" altLang="zh-CN" sz="2400" b="0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/</a:t>
              </a:r>
              <a:r>
                <a:rPr kumimoji="0" lang="zh-CN" altLang="en-US" sz="2400" b="0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节</a:t>
              </a:r>
              <a:r>
                <a:rPr kumimoji="0" lang="en-US" altLang="zh-CN" sz="2400" b="0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/</a:t>
              </a:r>
              <a:r>
                <a:rPr kumimoji="0" lang="zh-CN" altLang="en-US" sz="2400" b="0" i="0" u="none" strike="noStrike" kern="1200" cap="none" spc="60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气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708488" y="4564568"/>
            <a:ext cx="4206284" cy="492930"/>
            <a:chOff x="4909126" y="4564568"/>
            <a:chExt cx="4206284" cy="492930"/>
          </a:xfrm>
        </p:grpSpPr>
        <p:sp>
          <p:nvSpPr>
            <p:cNvPr id="18" name="矩形: 圆角 17"/>
            <p:cNvSpPr/>
            <p:nvPr/>
          </p:nvSpPr>
          <p:spPr>
            <a:xfrm>
              <a:off x="4909126" y="4587079"/>
              <a:ext cx="1782501" cy="470419"/>
            </a:xfrm>
            <a:prstGeom prst="roundRect">
              <a:avLst/>
            </a:prstGeom>
            <a:solidFill>
              <a:srgbClr val="5064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青禾体-谷力 W05"/>
                <a:ea typeface="仓耳青禾体-谷力 W05"/>
                <a:cs typeface="+mn-ea"/>
                <a:sym typeface="+mn-lt"/>
              </a:endParaRPr>
            </a:p>
          </p:txBody>
        </p:sp>
        <p:sp>
          <p:nvSpPr>
            <p:cNvPr id="16" name="副标题 2"/>
            <p:cNvSpPr txBox="1"/>
            <p:nvPr/>
          </p:nvSpPr>
          <p:spPr>
            <a:xfrm>
              <a:off x="5090888" y="4564568"/>
              <a:ext cx="1587294" cy="415498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汇报人</a:t>
              </a:r>
              <a:r>
                <a:rPr kumimoji="0" lang="zh-CN" alt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：</a:t>
              </a:r>
              <a:r>
                <a:rPr lang="zh-CN" altLang="en-US" sz="1400" dirty="0">
                  <a:solidFill>
                    <a:prstClr val="white"/>
                  </a:solidFill>
                  <a:latin typeface="仓耳青禾体-谷力 W05"/>
                  <a:ea typeface="仓耳青禾体-谷力 W05"/>
                  <a:cs typeface="+mn-ea"/>
                  <a:sym typeface="+mn-lt"/>
                </a:rPr>
                <a:t>优品</a:t>
              </a:r>
              <a:r>
                <a:rPr kumimoji="0" lang="en-US" altLang="zh-CN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PPT</a:t>
              </a:r>
              <a:endPara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青禾体-谷力 W05"/>
                <a:ea typeface="仓耳青禾体-谷力 W05"/>
                <a:cs typeface="+mn-ea"/>
                <a:sym typeface="+mn-lt"/>
              </a:endParaRPr>
            </a:p>
          </p:txBody>
        </p:sp>
        <p:sp>
          <p:nvSpPr>
            <p:cNvPr id="19" name="矩形: 圆角 18"/>
            <p:cNvSpPr/>
            <p:nvPr/>
          </p:nvSpPr>
          <p:spPr>
            <a:xfrm>
              <a:off x="7332909" y="4587079"/>
              <a:ext cx="1782501" cy="470419"/>
            </a:xfrm>
            <a:prstGeom prst="roundRect">
              <a:avLst/>
            </a:prstGeom>
            <a:solidFill>
              <a:srgbClr val="5064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仓耳青禾体-谷力 W05"/>
                <a:ea typeface="仓耳青禾体-谷力 W05"/>
                <a:cs typeface="+mn-ea"/>
                <a:sym typeface="+mn-lt"/>
              </a:endParaRPr>
            </a:p>
          </p:txBody>
        </p:sp>
        <p:sp>
          <p:nvSpPr>
            <p:cNvPr id="17" name="副标题 2"/>
            <p:cNvSpPr txBox="1"/>
            <p:nvPr/>
          </p:nvSpPr>
          <p:spPr>
            <a:xfrm>
              <a:off x="7572379" y="4564568"/>
              <a:ext cx="1319592" cy="384721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5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时间：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X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月</a:t>
              </a:r>
              <a:r>
                <a:rPr kumimoji="0" lang="en-US" altLang="zh-CN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X</a:t>
              </a:r>
              <a:r>
                <a:rPr kumimoji="0" lang="zh-CN" alt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仓耳青禾体-谷力 W05"/>
                  <a:ea typeface="仓耳青禾体-谷力 W05"/>
                  <a:cs typeface="+mn-ea"/>
                  <a:sym typeface="+mn-lt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82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892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188179" y="1149917"/>
            <a:ext cx="1723549" cy="946413"/>
          </a:xfrm>
        </p:spPr>
        <p:txBody>
          <a:bodyPr wrap="none">
            <a:spAutoFit/>
          </a:bodyPr>
          <a:lstStyle/>
          <a:p>
            <a:r>
              <a:rPr lang="zh-CN" alt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695189" y="2315373"/>
            <a:ext cx="7350390" cy="3176758"/>
            <a:chOff x="1695189" y="2315373"/>
            <a:chExt cx="7350390" cy="3176758"/>
          </a:xfrm>
        </p:grpSpPr>
        <p:sp>
          <p:nvSpPr>
            <p:cNvPr id="4" name="文本框 3"/>
            <p:cNvSpPr txBox="1"/>
            <p:nvPr/>
          </p:nvSpPr>
          <p:spPr>
            <a:xfrm>
              <a:off x="1695189" y="3134380"/>
              <a:ext cx="249299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3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节气的含义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167594" y="3134380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3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二十四节气歌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95189" y="4845799"/>
              <a:ext cx="29546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3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二十四个节气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167594" y="4845800"/>
              <a:ext cx="387798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3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二十四节气与养生</a:t>
              </a:r>
            </a:p>
          </p:txBody>
        </p:sp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32893" y="2315373"/>
              <a:ext cx="744609" cy="760368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2582032" y="2372392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600" dirty="0">
                  <a:solidFill>
                    <a:srgbClr val="738F8A"/>
                  </a:solidFill>
                  <a:cs typeface="+mn-ea"/>
                  <a:sym typeface="+mn-lt"/>
                </a:rPr>
                <a:t>一</a:t>
              </a:r>
              <a:endParaRPr sz="3600" dirty="0">
                <a:solidFill>
                  <a:srgbClr val="738F8A"/>
                </a:solidFill>
                <a:cs typeface="+mn-ea"/>
                <a:sym typeface="+mn-lt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32733" y="2315373"/>
              <a:ext cx="744609" cy="760368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6281873" y="2369080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600" dirty="0">
                  <a:solidFill>
                    <a:srgbClr val="738F8A"/>
                  </a:solidFill>
                  <a:cs typeface="+mn-ea"/>
                  <a:sym typeface="+mn-lt"/>
                </a:rPr>
                <a:t>二</a:t>
              </a:r>
              <a:endParaRPr sz="3600" dirty="0">
                <a:solidFill>
                  <a:srgbClr val="738F8A"/>
                </a:solidFill>
                <a:cs typeface="+mn-ea"/>
                <a:sym typeface="+mn-lt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32733" y="4026793"/>
              <a:ext cx="744609" cy="760368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281873" y="4140830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600" dirty="0">
                  <a:solidFill>
                    <a:srgbClr val="738F8A"/>
                  </a:solidFill>
                  <a:cs typeface="+mn-ea"/>
                  <a:sym typeface="+mn-lt"/>
                </a:rPr>
                <a:t>四</a:t>
              </a:r>
              <a:endParaRPr sz="3600" dirty="0">
                <a:solidFill>
                  <a:srgbClr val="738F8A"/>
                </a:solidFill>
                <a:cs typeface="+mn-ea"/>
                <a:sym typeface="+mn-lt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32893" y="4026793"/>
              <a:ext cx="744609" cy="760368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2582033" y="4140830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3600" dirty="0">
                  <a:solidFill>
                    <a:srgbClr val="738F8A"/>
                  </a:solidFill>
                  <a:cs typeface="+mn-ea"/>
                  <a:sym typeface="+mn-lt"/>
                </a:rPr>
                <a:t>三</a:t>
              </a:r>
              <a:endParaRPr sz="3600" dirty="0">
                <a:solidFill>
                  <a:srgbClr val="738F8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标题 1"/>
          <p:cNvSpPr txBox="1"/>
          <p:nvPr/>
        </p:nvSpPr>
        <p:spPr>
          <a:xfrm>
            <a:off x="3668004" y="2525954"/>
            <a:ext cx="6348213" cy="1569660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9600" b="1" dirty="0">
                <a:solidFill>
                  <a:srgbClr val="506460"/>
                </a:solidFill>
                <a:latin typeface="+mn-lt"/>
                <a:ea typeface="+mn-ea"/>
                <a:cs typeface="+mn-ea"/>
                <a:sym typeface="+mn-lt"/>
              </a:rPr>
              <a:t>节气的含义</a:t>
            </a:r>
          </a:p>
        </p:txBody>
      </p:sp>
      <p:sp>
        <p:nvSpPr>
          <p:cNvPr id="8" name="副标题 2"/>
          <p:cNvSpPr txBox="1"/>
          <p:nvPr/>
        </p:nvSpPr>
        <p:spPr>
          <a:xfrm>
            <a:off x="3502649" y="4001994"/>
            <a:ext cx="6678922" cy="619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二十四节气，是历法中表示自然节律变化以及确立“十二月建”的特定节令，蕴含着悠久的文化内涵和历史积淀，是中华民族悠久历史文化的重要组成部分。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225513" y="1122744"/>
            <a:ext cx="3233195" cy="1303444"/>
            <a:chOff x="5332193" y="1122744"/>
            <a:chExt cx="3233195" cy="130344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32193" y="1122744"/>
              <a:ext cx="3233195" cy="1303444"/>
            </a:xfrm>
            <a:prstGeom prst="rect">
              <a:avLst/>
            </a:prstGeom>
          </p:spPr>
        </p:pic>
        <p:sp>
          <p:nvSpPr>
            <p:cNvPr id="11" name="副标题 2"/>
            <p:cNvSpPr txBox="1"/>
            <p:nvPr/>
          </p:nvSpPr>
          <p:spPr>
            <a:xfrm>
              <a:off x="5779239" y="1454771"/>
              <a:ext cx="2339102" cy="844142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3600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第一部分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732890" y="2129029"/>
            <a:ext cx="5655552" cy="1338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节气指二十四时节和气候，是中国古代订立的一种用来指导农事的补充历法，是汉族劳动人民长期经验的积累和智慧的结晶。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19919" y="188164"/>
            <a:ext cx="864692" cy="2858946"/>
            <a:chOff x="0" y="104173"/>
            <a:chExt cx="864692" cy="2858946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2858946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68541" y="461546"/>
              <a:ext cx="61555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节气的含义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732890" y="3429000"/>
            <a:ext cx="5765800" cy="14198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由于中国古代是一个农业社会，农业需要严格了解太阳运行情况，农事完全根据太阳进行，所以在历法中又加入进单独反映太阳运行周期的“二十四节气”，用作确定闰月的标准。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0034" y="1368465"/>
            <a:ext cx="3930570" cy="41210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标题 1"/>
          <p:cNvSpPr txBox="1"/>
          <p:nvPr/>
        </p:nvSpPr>
        <p:spPr>
          <a:xfrm>
            <a:off x="3158330" y="2525954"/>
            <a:ext cx="7580921" cy="1569660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9600" b="1" dirty="0">
                <a:solidFill>
                  <a:srgbClr val="506460"/>
                </a:solidFill>
                <a:latin typeface="+mn-lt"/>
                <a:ea typeface="+mn-ea"/>
                <a:cs typeface="+mn-ea"/>
                <a:sym typeface="+mn-lt"/>
              </a:rPr>
              <a:t>二十四节气歌</a:t>
            </a:r>
          </a:p>
        </p:txBody>
      </p:sp>
      <p:sp>
        <p:nvSpPr>
          <p:cNvPr id="8" name="副标题 2"/>
          <p:cNvSpPr txBox="1"/>
          <p:nvPr/>
        </p:nvSpPr>
        <p:spPr>
          <a:xfrm>
            <a:off x="3609329" y="4001994"/>
            <a:ext cx="6678922" cy="619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二十四节气，是历法中表示自然节律变化以及确立“十二月建”的特定节令，蕴含着悠久的文化内涵和历史积淀，是中华民族悠久历史文化的重要组成部分。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332193" y="1122744"/>
            <a:ext cx="3233195" cy="1303444"/>
            <a:chOff x="5332193" y="1122744"/>
            <a:chExt cx="3233195" cy="130344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32193" y="1122744"/>
              <a:ext cx="3233195" cy="1303444"/>
            </a:xfrm>
            <a:prstGeom prst="rect">
              <a:avLst/>
            </a:prstGeom>
          </p:spPr>
        </p:pic>
        <p:sp>
          <p:nvSpPr>
            <p:cNvPr id="11" name="副标题 2"/>
            <p:cNvSpPr txBox="1"/>
            <p:nvPr/>
          </p:nvSpPr>
          <p:spPr>
            <a:xfrm>
              <a:off x="5779239" y="1454771"/>
              <a:ext cx="2339102" cy="844142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3600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第二部分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19919" y="188164"/>
            <a:ext cx="864692" cy="2858946"/>
            <a:chOff x="0" y="104173"/>
            <a:chExt cx="864692" cy="2858946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2858946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88861" y="461546"/>
              <a:ext cx="61555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793489" y="1948018"/>
            <a:ext cx="3877985" cy="300082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一月小寒撞大寒，二月立春雨水连；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惊蛰春风在三月，清明谷雨四月天；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五月立夏和小满，六月芒种夏至还；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七月小暑和大暑，立秋处暑八月间；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九月白露接秋分，寒露霜降十月全；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立冬小雪十一月，大雪冬至到新年；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上半年来六二一，下半年是八二三。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846906" y="2571265"/>
            <a:ext cx="3762568" cy="1754326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春雨惊春清谷天， 夏满芒夏暑相连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秋处露秋寒霜降， 冬雪雪冬小大寒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上半年是六廿一， 下半年是八廿三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每月两节日期定， 最多只差一两天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7746" y="4676171"/>
            <a:ext cx="7504253" cy="2657917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059119" y="-167832"/>
            <a:ext cx="3132881" cy="2349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标题 1"/>
          <p:cNvSpPr txBox="1"/>
          <p:nvPr/>
        </p:nvSpPr>
        <p:spPr>
          <a:xfrm>
            <a:off x="3158329" y="2525954"/>
            <a:ext cx="7580922" cy="1569660"/>
          </a:xfrm>
          <a:prstGeom prst="rect">
            <a:avLst/>
          </a:prstGeom>
        </p:spPr>
        <p:txBody>
          <a:bodyPr vert="horz" wrap="non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阿里巴巴普惠体" panose="00020600040101010101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9600" b="1" dirty="0">
                <a:solidFill>
                  <a:srgbClr val="506460"/>
                </a:solidFill>
                <a:latin typeface="+mn-lt"/>
                <a:ea typeface="+mn-ea"/>
                <a:cs typeface="+mn-ea"/>
                <a:sym typeface="+mn-lt"/>
              </a:rPr>
              <a:t>二十四个节气</a:t>
            </a:r>
          </a:p>
        </p:txBody>
      </p:sp>
      <p:sp>
        <p:nvSpPr>
          <p:cNvPr id="8" name="副标题 2"/>
          <p:cNvSpPr txBox="1"/>
          <p:nvPr/>
        </p:nvSpPr>
        <p:spPr>
          <a:xfrm>
            <a:off x="3609329" y="4001994"/>
            <a:ext cx="6678922" cy="619913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阿里巴巴普惠体" panose="00020600040101010101" charset="-122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二十四节气，是历法中表示自然节律变化以及确立“十二月建”的特定节令，蕴含着悠久的文化内涵和历史积淀，是中华民族悠久历史文化的重要组成部分。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332193" y="1122744"/>
            <a:ext cx="3233195" cy="1303444"/>
            <a:chOff x="5332193" y="1122744"/>
            <a:chExt cx="3233195" cy="130344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332193" y="1122744"/>
              <a:ext cx="3233195" cy="1303444"/>
            </a:xfrm>
            <a:prstGeom prst="rect">
              <a:avLst/>
            </a:prstGeom>
          </p:spPr>
        </p:pic>
        <p:sp>
          <p:nvSpPr>
            <p:cNvPr id="11" name="副标题 2"/>
            <p:cNvSpPr txBox="1"/>
            <p:nvPr/>
          </p:nvSpPr>
          <p:spPr>
            <a:xfrm>
              <a:off x="5779239" y="1454771"/>
              <a:ext cx="2339102" cy="844142"/>
            </a:xfrm>
            <a:prstGeom prst="rect">
              <a:avLst/>
            </a:prstGeom>
          </p:spPr>
          <p:txBody>
            <a:bodyPr vert="horz" wrap="none" lIns="91440" tIns="45720" rIns="91440" bIns="45720" rtlCol="0">
              <a:sp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阿里巴巴普惠体" panose="00020600040101010101" charset="-122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50000"/>
                </a:lnSpc>
              </a:pPr>
              <a:r>
                <a:rPr lang="zh-CN" altLang="en-US" sz="3600" spc="6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第三部分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19919" y="188164"/>
            <a:ext cx="864692" cy="2858946"/>
            <a:chOff x="0" y="104173"/>
            <a:chExt cx="864692" cy="285894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04173"/>
              <a:ext cx="864692" cy="2858946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68541" y="461546"/>
              <a:ext cx="61555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506460"/>
                  </a:solidFill>
                  <a:cs typeface="+mn-ea"/>
                  <a:sym typeface="+mn-lt"/>
                </a:rPr>
                <a:t>二十四节气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709251" y="1634981"/>
            <a:ext cx="4386749" cy="258532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738F8A"/>
                </a:solidFill>
                <a:cs typeface="+mn-ea"/>
                <a:sym typeface="+mn-lt"/>
              </a:rPr>
              <a:t>立春：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是二十四节气之首，从冬至六九相隔45天。冬至后有小寒、大寒，第三个是立春；故立春一定在六九的头一天，于是便有“春打六九头”的说法。立春后，春和景明，万物复苏，柳树开始发芽吐绿，因此有民谚曰；“五九六九，沿河看柳。”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912044" y="1637287"/>
            <a:ext cx="4386749" cy="38318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738F8A"/>
                </a:solidFill>
                <a:cs typeface="+mn-ea"/>
                <a:sym typeface="+mn-lt"/>
              </a:rPr>
              <a:t>雨水：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表示冬季已过，降雨开始，雨量也逐渐增加。雨水节气一般在农历二月份，如果在这个季节里真的有雨水的滋润，冬小麦便有了丰收的保障。早春二月，气温还十分的不稳定，冷空气时时造访，也许还要飘起雪花来，但因地温升高，飘下的雪花立即融化，对冬小麦有十分有益。于是就有了“二月二，雪水流，圪焉小饼搭墙头”的谚语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6311" y="956598"/>
            <a:ext cx="791630" cy="67838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09603" y="956598"/>
            <a:ext cx="791630" cy="67838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8378" y="4136870"/>
            <a:ext cx="3395289" cy="2546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tx25ssb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tx25ssb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阿里巴巴普惠体"/>
        <a:font script="Hebr" typeface="阿里巴巴普惠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阿里巴巴普惠体"/>
        <a:ea typeface=""/>
        <a:cs typeface=""/>
        <a:font script="Jpan" typeface="ＭＳ Ｐゴシック"/>
        <a:font script="Hang" typeface="맑은 고딕"/>
        <a:font script="Hans" typeface="阿里巴巴普惠体"/>
        <a:font script="Hant" typeface="新細明體"/>
        <a:font script="Arab" typeface="阿里巴巴普惠体"/>
        <a:font script="Hebr" typeface="阿里巴巴普惠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阿里巴巴普惠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2435</Words>
  <Application>Microsoft Office PowerPoint</Application>
  <PresentationFormat>宽屏</PresentationFormat>
  <Paragraphs>115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Meiryo</vt:lpstr>
      <vt:lpstr>阿里巴巴普惠体</vt:lpstr>
      <vt:lpstr>仓耳青禾体-谷力 W05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前言:</vt:lpstr>
      <vt:lpstr>目录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41</cp:revision>
  <dcterms:created xsi:type="dcterms:W3CDTF">2022-08-17T14:34:00Z</dcterms:created>
  <dcterms:modified xsi:type="dcterms:W3CDTF">2023-06-05T08:23:23Z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6AE5DD1AFC3A47C49CCA126CF5261666_12</vt:lpwstr>
  </property>
  <property fmtid="{D5CDD505-2E9C-101B-9397-08002B2CF9AE}" pid="3" name="KSOProductBuildVer">
    <vt:lpwstr>2052-11.1.0.14309</vt:lpwstr>
  </property>
</Properties>
</file>