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93" r:id="rId2"/>
    <p:sldMasterId id="2147483697" r:id="rId3"/>
  </p:sldMasterIdLst>
  <p:notesMasterIdLst>
    <p:notesMasterId r:id="rId25"/>
  </p:notesMasterIdLst>
  <p:sldIdLst>
    <p:sldId id="256" r:id="rId4"/>
    <p:sldId id="257" r:id="rId5"/>
    <p:sldId id="258" r:id="rId6"/>
    <p:sldId id="1587" r:id="rId7"/>
    <p:sldId id="1588" r:id="rId8"/>
    <p:sldId id="1589" r:id="rId9"/>
    <p:sldId id="1630" r:id="rId10"/>
    <p:sldId id="1626" r:id="rId11"/>
    <p:sldId id="1590" r:id="rId12"/>
    <p:sldId id="1591" r:id="rId13"/>
    <p:sldId id="1627" r:id="rId14"/>
    <p:sldId id="1592" r:id="rId15"/>
    <p:sldId id="1593" r:id="rId16"/>
    <p:sldId id="1594" r:id="rId17"/>
    <p:sldId id="1595" r:id="rId18"/>
    <p:sldId id="1628" r:id="rId19"/>
    <p:sldId id="1596" r:id="rId20"/>
    <p:sldId id="1580" r:id="rId21"/>
    <p:sldId id="1598" r:id="rId22"/>
    <p:sldId id="1629" r:id="rId23"/>
    <p:sldId id="163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5AD30"/>
    <a:srgbClr val="EDD0A4"/>
    <a:srgbClr val="4E2104"/>
    <a:srgbClr val="F3E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637" autoAdjust="0"/>
  </p:normalViewPr>
  <p:slideViewPr>
    <p:cSldViewPr snapToGrid="0" showGuides="1">
      <p:cViewPr varScale="1">
        <p:scale>
          <a:sx n="106" d="100"/>
          <a:sy n="106" d="100"/>
        </p:scale>
        <p:origin x="82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165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C5661-E63A-4AA7-9EFA-B4C548AB2746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E1C93-0550-46D5-92AB-6034CDB724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173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432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1463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4997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78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comb/>
  </p:transition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72502829"/>
      </p:ext>
    </p:extLst>
  </p:cSld>
  <p:clrMapOvr>
    <a:masterClrMapping/>
  </p:clrMapOvr>
  <p:transition spd="slow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401075227"/>
      </p:ext>
    </p:extLst>
  </p:cSld>
  <p:clrMapOvr>
    <a:masterClrMapping/>
  </p:clrMapOvr>
  <p:transition spd="slow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861378589"/>
      </p:ext>
    </p:extLst>
  </p:cSld>
  <p:clrMapOvr>
    <a:masterClrMapping/>
  </p:clrMapOvr>
  <p:transition spd="slow" advTm="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646783458"/>
      </p:ext>
    </p:extLst>
  </p:cSld>
  <p:clrMapOvr>
    <a:masterClrMapping/>
  </p:clrMapOvr>
  <p:transition spd="slow" advTm="0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31769319"/>
      </p:ext>
    </p:extLst>
  </p:cSld>
  <p:clrMapOvr>
    <a:masterClrMapping/>
  </p:clrMapOvr>
  <p:transition spd="slow" advTm="0"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08965077"/>
      </p:ext>
    </p:extLst>
  </p:cSld>
  <p:clrMapOvr>
    <a:masterClrMapping/>
  </p:clrMapOvr>
  <p:transition spd="slow" advTm="0"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4662369"/>
      </p:ext>
    </p:extLst>
  </p:cSld>
  <p:clrMapOvr>
    <a:masterClrMapping/>
  </p:clrMapOvr>
  <p:transition spd="slow" advTm="0"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05990883"/>
      </p:ext>
    </p:extLst>
  </p:cSld>
  <p:clrMapOvr>
    <a:masterClrMapping/>
  </p:clrMapOvr>
  <p:transition spd="slow" advTm="0"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45526505"/>
      </p:ext>
    </p:extLst>
  </p:cSld>
  <p:clrMapOvr>
    <a:masterClrMapping/>
  </p:clrMapOvr>
  <p:transition spd="slow" advTm="0"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05338542"/>
      </p:ext>
    </p:extLst>
  </p:cSld>
  <p:clrMapOvr>
    <a:masterClrMapping/>
  </p:clrMapOvr>
  <p:transition spd="slow" advTm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 userDrawn="1"/>
        </p:nvSpPr>
        <p:spPr>
          <a:xfrm>
            <a:off x="241300" y="323850"/>
            <a:ext cx="11709400" cy="6210300"/>
          </a:xfrm>
          <a:prstGeom prst="roundRect">
            <a:avLst>
              <a:gd name="adj" fmla="val 235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8713" y="420914"/>
            <a:ext cx="666752" cy="666752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512785097"/>
      </p:ext>
    </p:extLst>
  </p:cSld>
  <p:clrMapOvr>
    <a:masterClrMapping/>
  </p:clrMapOvr>
  <p:transition spd="slow" advTm="0"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297220448"/>
      </p:ext>
    </p:extLst>
  </p:cSld>
  <p:clrMapOvr>
    <a:masterClrMapping/>
  </p:clrMapOvr>
  <p:transition spd="slow" advTm="0"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522880839"/>
      </p:ext>
    </p:extLst>
  </p:cSld>
  <p:clrMapOvr>
    <a:masterClrMapping/>
  </p:clrMapOvr>
  <p:transition spd="slow" advTm="0"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22302617"/>
      </p:ext>
    </p:extLst>
  </p:cSld>
  <p:clrMapOvr>
    <a:masterClrMapping/>
  </p:clrMapOvr>
  <p:transition spd="slow" advTm="0">
    <p:comb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39764984"/>
      </p:ext>
    </p:extLst>
  </p:cSld>
  <p:clrMapOvr>
    <a:masterClrMapping/>
  </p:clrMapOvr>
  <p:transition spd="slow" advTm="0"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87961077"/>
      </p:ext>
    </p:extLst>
  </p:cSld>
  <p:clrMapOvr>
    <a:masterClrMapping/>
  </p:clrMapOvr>
  <p:transition spd="slow" advTm="0">
    <p:comb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36310691"/>
      </p:ext>
    </p:extLst>
  </p:cSld>
  <p:clrMapOvr>
    <a:masterClrMapping/>
  </p:clrMapOvr>
  <p:transition spd="slow" advTm="0">
    <p:comb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95047268"/>
      </p:ext>
    </p:extLst>
  </p:cSld>
  <p:clrMapOvr>
    <a:masterClrMapping/>
  </p:clrMapOvr>
  <p:transition spd="slow" advTm="0">
    <p:comb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90629051"/>
      </p:ext>
    </p:extLst>
  </p:cSld>
  <p:clrMapOvr>
    <a:masterClrMapping/>
  </p:clrMapOvr>
  <p:transition spd="slow" advTm="0">
    <p:comb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11377487"/>
      </p:ext>
    </p:extLst>
  </p:cSld>
  <p:clrMapOvr>
    <a:masterClrMapping/>
  </p:clrMapOvr>
  <p:transition spd="slow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17617138"/>
      </p:ext>
    </p:extLst>
  </p:cSld>
  <p:clrMapOvr>
    <a:masterClrMapping/>
  </p:clrMapOvr>
  <p:transition spd="slow" advTm="0"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92460965"/>
      </p:ext>
    </p:extLst>
  </p:cSld>
  <p:clrMapOvr>
    <a:masterClrMapping/>
  </p:clrMapOvr>
  <p:transition spd="slow" advTm="0">
    <p:comb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42838588"/>
      </p:ext>
    </p:extLst>
  </p:cSld>
  <p:clrMapOvr>
    <a:masterClrMapping/>
  </p:clrMapOvr>
  <p:transition spd="slow" advTm="0">
    <p:comb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37694156"/>
      </p:ext>
    </p:extLst>
  </p:cSld>
  <p:clrMapOvr>
    <a:masterClrMapping/>
  </p:clrMapOvr>
  <p:transition spd="slow" advTm="0">
    <p:comb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813469523"/>
      </p:ext>
    </p:extLst>
  </p:cSld>
  <p:clrMapOvr>
    <a:masterClrMapping/>
  </p:clrMapOvr>
  <p:transition spd="slow" advTm="0">
    <p:comb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3960421"/>
      </p:ext>
    </p:extLst>
  </p:cSld>
  <p:clrMapOvr>
    <a:masterClrMapping/>
  </p:clrMapOvr>
  <p:transition spd="slow" advTm="0">
    <p:comb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75666112"/>
      </p:ext>
    </p:extLst>
  </p:cSld>
  <p:clrMapOvr>
    <a:masterClrMapping/>
  </p:clrMapOvr>
  <p:transition spd="slow" advTm="0">
    <p:comb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76009462"/>
      </p:ext>
    </p:extLst>
  </p:cSld>
  <p:clrMapOvr>
    <a:masterClrMapping/>
  </p:clrMapOvr>
  <p:transition spd="slow" advTm="0">
    <p:comb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10585692"/>
      </p:ext>
    </p:extLst>
  </p:cSld>
  <p:clrMapOvr>
    <a:masterClrMapping/>
  </p:clrMapOvr>
  <p:transition spd="slow" advTm="0">
    <p:comb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603771440"/>
      </p:ext>
    </p:extLst>
  </p:cSld>
  <p:clrMapOvr>
    <a:masterClrMapping/>
  </p:clrMapOvr>
  <p:transition spd="slow" advTm="0">
    <p:comb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41190731"/>
      </p:ext>
    </p:extLst>
  </p:cSld>
  <p:clrMapOvr>
    <a:masterClrMapping/>
  </p:clrMapOvr>
  <p:transition spd="slow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52251619"/>
      </p:ext>
    </p:extLst>
  </p:cSld>
  <p:clrMapOvr>
    <a:masterClrMapping/>
  </p:clrMapOvr>
  <p:transition spd="slow" advTm="0">
    <p:comb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92696296"/>
      </p:ext>
    </p:extLst>
  </p:cSld>
  <p:clrMapOvr>
    <a:masterClrMapping/>
  </p:clrMapOvr>
  <p:transition spd="slow" advTm="0">
    <p:comb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989175316"/>
      </p:ext>
    </p:extLst>
  </p:cSld>
  <p:clrMapOvr>
    <a:masterClrMapping/>
  </p:clrMapOvr>
  <p:transition spd="slow" advTm="0">
    <p:comb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90740620"/>
      </p:ext>
    </p:extLst>
  </p:cSld>
  <p:clrMapOvr>
    <a:masterClrMapping/>
  </p:clrMapOvr>
  <p:transition spd="slow" advTm="0">
    <p:comb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09743009"/>
      </p:ext>
    </p:extLst>
  </p:cSld>
  <p:clrMapOvr>
    <a:masterClrMapping/>
  </p:clrMapOvr>
  <p:transition spd="slow" advTm="0">
    <p:comb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16410014"/>
      </p:ext>
    </p:extLst>
  </p:cSld>
  <p:clrMapOvr>
    <a:masterClrMapping/>
  </p:clrMapOvr>
  <p:transition spd="slow" advTm="0">
    <p:comb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060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277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2818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190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87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91218765"/>
      </p:ext>
    </p:extLst>
  </p:cSld>
  <p:clrMapOvr>
    <a:masterClrMapping/>
  </p:clrMapOvr>
  <p:transition spd="slow" advTm="0">
    <p:comb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011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8309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6980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4859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673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5428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36713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518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0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158080775"/>
      </p:ext>
    </p:extLst>
  </p:cSld>
  <p:clrMapOvr>
    <a:masterClrMapping/>
  </p:clrMapOvr>
  <p:transition spd="slow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52222207"/>
      </p:ext>
    </p:extLst>
  </p:cSld>
  <p:clrMapOvr>
    <a:masterClrMapping/>
  </p:clrMapOvr>
  <p:transition spd="slow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06471754"/>
      </p:ext>
    </p:extLst>
  </p:cSld>
  <p:clrMapOvr>
    <a:masterClrMapping/>
  </p:clrMapOvr>
  <p:transition spd="slow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54098865"/>
      </p:ext>
    </p:extLst>
  </p:cSld>
  <p:clrMapOvr>
    <a:masterClrMapping/>
  </p:clrMapOvr>
  <p:transition spd="slow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1.jpeg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</p:sldLayoutIdLst>
  <p:transition spd="slow" advTm="0">
    <p:comb/>
  </p:transition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390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50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15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151217" y="1991772"/>
            <a:ext cx="10293389" cy="10295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20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芒种安苗是皖南的农事习俗活动，始于明初。每到芒种时节，为祈求秋天有个好收成，各地都要举行安苗祭祀活动。</a:t>
            </a: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151217" y="4450063"/>
            <a:ext cx="5960783" cy="11916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每年五、六月是梅子成熟的季节，三国时有“青梅煮酒论英雄”的典故。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芒种习俗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51217" y="2024181"/>
            <a:ext cx="2439708" cy="2303726"/>
            <a:chOff x="1151217" y="940599"/>
            <a:chExt cx="2439708" cy="230372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210845" y="940599"/>
              <a:ext cx="2377069" cy="1782802"/>
            </a:xfrm>
            <a:prstGeom prst="rect">
              <a:avLst/>
            </a:prstGeom>
          </p:spPr>
        </p:pic>
        <p:grpSp>
          <p:nvGrpSpPr>
            <p:cNvPr id="10" name="组合 9"/>
            <p:cNvGrpSpPr/>
            <p:nvPr/>
          </p:nvGrpSpPr>
          <p:grpSpPr>
            <a:xfrm>
              <a:off x="1151217" y="2659550"/>
              <a:ext cx="2439708" cy="584775"/>
              <a:chOff x="1151218" y="2188460"/>
              <a:chExt cx="2439708" cy="584775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1151218" y="2198734"/>
                <a:ext cx="2439708" cy="568821"/>
              </a:xfrm>
              <a:prstGeom prst="roundRect">
                <a:avLst>
                  <a:gd name="adj" fmla="val 28389"/>
                </a:avLst>
              </a:prstGeom>
              <a:gradFill>
                <a:gsLst>
                  <a:gs pos="0">
                    <a:srgbClr val="E5AD30"/>
                  </a:gs>
                  <a:gs pos="100000">
                    <a:srgbClr val="EDD0A4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gradFill>
                    <a:gsLst>
                      <a:gs pos="0">
                        <a:srgbClr val="E5AD30"/>
                      </a:gs>
                      <a:gs pos="100000">
                        <a:srgbClr val="EDD0A4"/>
                      </a:gs>
                    </a:gsLst>
                    <a:lin ang="2700000" scaled="1"/>
                  </a:gradFill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578110" y="2188460"/>
                <a:ext cx="1642539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dist"/>
                <a:r>
                  <a:rPr lang="zh-CN" altLang="en-US" sz="3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在南方</a:t>
                </a:r>
              </a:p>
            </p:txBody>
          </p:sp>
        </p:grpSp>
      </p:grpSp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92984" y="2481943"/>
            <a:ext cx="3632052" cy="3632052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561059" y="2019841"/>
            <a:ext cx="5618891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芒种饮食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18571" y="3286475"/>
            <a:ext cx="4963319" cy="4059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1200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sz="1800" spc="300" dirty="0">
                <a:latin typeface="+mn-lt"/>
                <a:ea typeface="+mn-ea"/>
                <a:sym typeface="+mn-lt"/>
              </a:rPr>
              <a:t>芒种期间的饮食宜以清补为主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467350" y="2294464"/>
            <a:ext cx="0" cy="134495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82159" y="2175984"/>
            <a:ext cx="1759850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800" b="1" spc="200" dirty="0">
                <a:solidFill>
                  <a:srgbClr val="4E2104"/>
                </a:solidFill>
                <a:cs typeface="+mn-ea"/>
                <a:sym typeface="+mn-lt"/>
              </a:rPr>
              <a:t>叁</a:t>
            </a:r>
          </a:p>
        </p:txBody>
      </p:sp>
      <p:sp>
        <p:nvSpPr>
          <p:cNvPr id="19" name="矩形: 圆角 18"/>
          <p:cNvSpPr/>
          <p:nvPr/>
        </p:nvSpPr>
        <p:spPr>
          <a:xfrm>
            <a:off x="3676649" y="1891362"/>
            <a:ext cx="6591302" cy="1951626"/>
          </a:xfrm>
          <a:prstGeom prst="roundRect">
            <a:avLst>
              <a:gd name="adj" fmla="val 10571"/>
            </a:avLst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/>
          <p:nvPr/>
        </p:nvCxnSpPr>
        <p:spPr>
          <a:xfrm>
            <a:off x="2724150" y="3429000"/>
            <a:ext cx="776319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99827" y="1455211"/>
            <a:ext cx="3829051" cy="382905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96900" y="3215494"/>
            <a:ext cx="2113915" cy="79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吃苦饮酸有生津、止渴、开胃的作用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3572" y="3215495"/>
            <a:ext cx="1875568" cy="795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避免过多食肉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, </a:t>
            </a: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多吃谷菽菜果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96395" y="3229024"/>
            <a:ext cx="2657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补钾防打盹，如荞麦、玉米、大豆、香蕉、甘蓝、莴苣、毛豆、苋菜等</a:t>
            </a: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238513" y="4963716"/>
            <a:ext cx="9448538" cy="7284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spc="200" dirty="0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rPr>
              <a:t>芒种期间的饮食宜以清补为主。顾脾胃</a:t>
            </a:r>
            <a:r>
              <a:rPr lang="en-US" altLang="zh-CN" sz="2800" b="1" spc="200" dirty="0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rPr>
              <a:t>, </a:t>
            </a:r>
            <a:r>
              <a:rPr lang="zh-CN" altLang="en-US" sz="2800" b="1" spc="200" dirty="0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rPr>
              <a:t>少寒凉。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芒种饮食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71946" y="2041526"/>
            <a:ext cx="914137" cy="781050"/>
            <a:chOff x="1476506" y="3057525"/>
            <a:chExt cx="914137" cy="781050"/>
          </a:xfrm>
        </p:grpSpPr>
        <p:sp>
          <p:nvSpPr>
            <p:cNvPr id="13" name="椭圆 12"/>
            <p:cNvSpPr/>
            <p:nvPr/>
          </p:nvSpPr>
          <p:spPr>
            <a:xfrm>
              <a:off x="1562100" y="3095625"/>
              <a:ext cx="742950" cy="742950"/>
            </a:xfrm>
            <a:prstGeom prst="ellipse">
              <a:avLst/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>
              <p:custDataLst>
                <p:tags r:id="rId4"/>
              </p:custDataLst>
            </p:nvPr>
          </p:nvSpPr>
          <p:spPr>
            <a:xfrm>
              <a:off x="1476506" y="3057525"/>
              <a:ext cx="914137" cy="72843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800" b="1" spc="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  <a:endParaRPr lang="zh-CN" altLang="en-US" sz="2800" b="1" spc="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86571" y="2041526"/>
            <a:ext cx="914137" cy="781050"/>
            <a:chOff x="4191131" y="3057525"/>
            <a:chExt cx="914137" cy="781050"/>
          </a:xfrm>
        </p:grpSpPr>
        <p:sp>
          <p:nvSpPr>
            <p:cNvPr id="14" name="椭圆 13"/>
            <p:cNvSpPr/>
            <p:nvPr/>
          </p:nvSpPr>
          <p:spPr>
            <a:xfrm>
              <a:off x="4276725" y="3095625"/>
              <a:ext cx="742950" cy="742950"/>
            </a:xfrm>
            <a:prstGeom prst="ellipse">
              <a:avLst/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3"/>
              </p:custDataLst>
            </p:nvPr>
          </p:nvSpPr>
          <p:spPr>
            <a:xfrm>
              <a:off x="4191131" y="3057525"/>
              <a:ext cx="914137" cy="72843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800" b="1" spc="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  <a:endParaRPr lang="zh-CN" altLang="en-US" sz="2800" b="1" spc="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939323" y="2012950"/>
            <a:ext cx="914137" cy="771526"/>
            <a:chOff x="7143883" y="3028949"/>
            <a:chExt cx="914137" cy="771526"/>
          </a:xfrm>
        </p:grpSpPr>
        <p:sp>
          <p:nvSpPr>
            <p:cNvPr id="15" name="椭圆 14"/>
            <p:cNvSpPr/>
            <p:nvPr/>
          </p:nvSpPr>
          <p:spPr>
            <a:xfrm>
              <a:off x="7210427" y="3057525"/>
              <a:ext cx="742950" cy="742950"/>
            </a:xfrm>
            <a:prstGeom prst="ellipse">
              <a:avLst/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2"/>
              </p:custDataLst>
            </p:nvPr>
          </p:nvSpPr>
          <p:spPr>
            <a:xfrm>
              <a:off x="7143883" y="3028949"/>
              <a:ext cx="914137" cy="72843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800" b="1" spc="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  <a:endParaRPr lang="zh-CN" altLang="en-US" sz="2800" b="1" spc="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54718" y="1848880"/>
            <a:ext cx="2997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200" normalizeH="0" baseline="0" noProof="0" dirty="0" err="1">
                <a:ln>
                  <a:noFill/>
                </a:ln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effectLst/>
                <a:uLnTx/>
                <a:uFillTx/>
                <a:cs typeface="+mn-ea"/>
                <a:sym typeface="+mn-lt"/>
              </a:rPr>
              <a:t>起居方面</a:t>
            </a:r>
            <a:endParaRPr kumimoji="0" lang="en-US" altLang="zh-CN" sz="2400" b="1" i="0" u="none" strike="noStrike" kern="1200" cap="none" spc="200" normalizeH="0" baseline="0" noProof="0" dirty="0">
              <a:ln>
                <a:noFill/>
              </a:ln>
              <a:gradFill>
                <a:gsLst>
                  <a:gs pos="0">
                    <a:srgbClr val="E5AD30"/>
                  </a:gs>
                  <a:gs pos="100000">
                    <a:srgbClr val="EDD0A4"/>
                  </a:gs>
                </a:gsLst>
                <a:lin ang="2700000" scaled="1"/>
              </a:gra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62950" y="1848880"/>
            <a:ext cx="2997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200" normalizeH="0" baseline="0" noProof="0" dirty="0" err="1">
                <a:ln>
                  <a:noFill/>
                </a:ln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effectLst/>
                <a:uLnTx/>
                <a:uFillTx/>
                <a:cs typeface="+mn-ea"/>
                <a:sym typeface="+mn-lt"/>
              </a:rPr>
              <a:t>天热易出汗</a:t>
            </a:r>
            <a:endParaRPr kumimoji="0" lang="en-US" altLang="zh-CN" sz="2400" b="1" i="0" u="none" strike="noStrike" kern="1200" cap="none" spc="200" normalizeH="0" baseline="0" noProof="0" dirty="0">
              <a:ln>
                <a:noFill/>
              </a:ln>
              <a:gradFill>
                <a:gsLst>
                  <a:gs pos="0">
                    <a:srgbClr val="E5AD30"/>
                  </a:gs>
                  <a:gs pos="100000">
                    <a:srgbClr val="EDD0A4"/>
                  </a:gs>
                </a:gsLst>
                <a:lin ang="2700000" scaled="1"/>
              </a:gra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276714" y="2376585"/>
            <a:ext cx="2997835" cy="148069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衣服要勤洗勤换，要“汗出不见湿”，因为若“汗出见湿，乃生痤疮”。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59784" y="1862086"/>
            <a:ext cx="2997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200" normalizeH="0" baseline="0" noProof="0" dirty="0" err="1">
                <a:ln>
                  <a:noFill/>
                </a:ln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effectLst/>
                <a:uLnTx/>
                <a:uFillTx/>
                <a:cs typeface="+mn-ea"/>
                <a:sym typeface="+mn-lt"/>
              </a:rPr>
              <a:t>精神调养方面</a:t>
            </a:r>
            <a:endParaRPr kumimoji="0" lang="en-US" altLang="zh-CN" sz="2400" b="1" i="0" u="none" strike="noStrike" kern="1200" cap="none" spc="200" normalizeH="0" baseline="0" noProof="0" dirty="0">
              <a:ln>
                <a:noFill/>
              </a:ln>
              <a:gradFill>
                <a:gsLst>
                  <a:gs pos="0">
                    <a:srgbClr val="E5AD30"/>
                  </a:gs>
                  <a:gs pos="100000">
                    <a:srgbClr val="EDD0A4"/>
                  </a:gs>
                </a:gsLst>
                <a:lin ang="2700000" scaled="1"/>
              </a:gra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941934" y="2323751"/>
            <a:ext cx="2833533" cy="16314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应使自己保持轻松愉快的心情，忌恼怒忧郁，这样可使气机得以宣畅、通泄得以自如。</a:t>
            </a: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4697580" y="2321082"/>
            <a:ext cx="2912110" cy="153619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晚睡早起、注意防暑，中午最好能小睡30分钟至1个小时为宜，以解除疲劳，利于健康。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芒种饮食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" r="2495"/>
          <a:stretch>
            <a:fillRect/>
          </a:stretch>
        </p:blipFill>
        <p:spPr>
          <a:xfrm>
            <a:off x="5211743" y="4088259"/>
            <a:ext cx="1768514" cy="1768514"/>
          </a:xfrm>
          <a:custGeom>
            <a:avLst/>
            <a:gdLst>
              <a:gd name="connsiteX0" fmla="*/ 884257 w 1768514"/>
              <a:gd name="connsiteY0" fmla="*/ 0 h 1768514"/>
              <a:gd name="connsiteX1" fmla="*/ 1768514 w 1768514"/>
              <a:gd name="connsiteY1" fmla="*/ 884257 h 1768514"/>
              <a:gd name="connsiteX2" fmla="*/ 884257 w 1768514"/>
              <a:gd name="connsiteY2" fmla="*/ 1768514 h 1768514"/>
              <a:gd name="connsiteX3" fmla="*/ 0 w 1768514"/>
              <a:gd name="connsiteY3" fmla="*/ 884257 h 1768514"/>
              <a:gd name="connsiteX4" fmla="*/ 884257 w 1768514"/>
              <a:gd name="connsiteY4" fmla="*/ 0 h 176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8514" h="1768514">
                <a:moveTo>
                  <a:pt x="884257" y="0"/>
                </a:moveTo>
                <a:cubicBezTo>
                  <a:pt x="1372619" y="0"/>
                  <a:pt x="1768514" y="395895"/>
                  <a:pt x="1768514" y="884257"/>
                </a:cubicBezTo>
                <a:cubicBezTo>
                  <a:pt x="1768514" y="1372619"/>
                  <a:pt x="1372619" y="1768514"/>
                  <a:pt x="884257" y="1768514"/>
                </a:cubicBezTo>
                <a:cubicBezTo>
                  <a:pt x="395895" y="1768514"/>
                  <a:pt x="0" y="1372619"/>
                  <a:pt x="0" y="884257"/>
                </a:cubicBezTo>
                <a:cubicBezTo>
                  <a:pt x="0" y="395895"/>
                  <a:pt x="395895" y="0"/>
                  <a:pt x="884257" y="0"/>
                </a:cubicBez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0089" y="4144420"/>
            <a:ext cx="1768514" cy="1768514"/>
          </a:xfrm>
          <a:custGeom>
            <a:avLst/>
            <a:gdLst>
              <a:gd name="connsiteX0" fmla="*/ 884257 w 1768514"/>
              <a:gd name="connsiteY0" fmla="*/ 0 h 1768514"/>
              <a:gd name="connsiteX1" fmla="*/ 1768514 w 1768514"/>
              <a:gd name="connsiteY1" fmla="*/ 884257 h 1768514"/>
              <a:gd name="connsiteX2" fmla="*/ 884257 w 1768514"/>
              <a:gd name="connsiteY2" fmla="*/ 1768514 h 1768514"/>
              <a:gd name="connsiteX3" fmla="*/ 0 w 1768514"/>
              <a:gd name="connsiteY3" fmla="*/ 884257 h 1768514"/>
              <a:gd name="connsiteX4" fmla="*/ 884257 w 1768514"/>
              <a:gd name="connsiteY4" fmla="*/ 0 h 176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8514" h="1768514">
                <a:moveTo>
                  <a:pt x="884257" y="0"/>
                </a:moveTo>
                <a:cubicBezTo>
                  <a:pt x="1372619" y="0"/>
                  <a:pt x="1768514" y="395895"/>
                  <a:pt x="1768514" y="884257"/>
                </a:cubicBezTo>
                <a:cubicBezTo>
                  <a:pt x="1768514" y="1372619"/>
                  <a:pt x="1372619" y="1768514"/>
                  <a:pt x="884257" y="1768514"/>
                </a:cubicBezTo>
                <a:cubicBezTo>
                  <a:pt x="395895" y="1768514"/>
                  <a:pt x="0" y="1372619"/>
                  <a:pt x="0" y="884257"/>
                </a:cubicBezTo>
                <a:cubicBezTo>
                  <a:pt x="0" y="395895"/>
                  <a:pt x="395895" y="0"/>
                  <a:pt x="884257" y="0"/>
                </a:cubicBez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5" r="2495"/>
          <a:stretch>
            <a:fillRect/>
          </a:stretch>
        </p:blipFill>
        <p:spPr>
          <a:xfrm>
            <a:off x="8891375" y="4088259"/>
            <a:ext cx="1768514" cy="1768514"/>
          </a:xfrm>
          <a:custGeom>
            <a:avLst/>
            <a:gdLst>
              <a:gd name="connsiteX0" fmla="*/ 884257 w 1768514"/>
              <a:gd name="connsiteY0" fmla="*/ 0 h 1768514"/>
              <a:gd name="connsiteX1" fmla="*/ 1768514 w 1768514"/>
              <a:gd name="connsiteY1" fmla="*/ 884257 h 1768514"/>
              <a:gd name="connsiteX2" fmla="*/ 884257 w 1768514"/>
              <a:gd name="connsiteY2" fmla="*/ 1768514 h 1768514"/>
              <a:gd name="connsiteX3" fmla="*/ 0 w 1768514"/>
              <a:gd name="connsiteY3" fmla="*/ 884257 h 1768514"/>
              <a:gd name="connsiteX4" fmla="*/ 884257 w 1768514"/>
              <a:gd name="connsiteY4" fmla="*/ 0 h 176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8514" h="1768514">
                <a:moveTo>
                  <a:pt x="884257" y="0"/>
                </a:moveTo>
                <a:cubicBezTo>
                  <a:pt x="1372619" y="0"/>
                  <a:pt x="1768514" y="395895"/>
                  <a:pt x="1768514" y="884257"/>
                </a:cubicBezTo>
                <a:cubicBezTo>
                  <a:pt x="1768514" y="1372619"/>
                  <a:pt x="1372619" y="1768514"/>
                  <a:pt x="884257" y="1768514"/>
                </a:cubicBezTo>
                <a:cubicBezTo>
                  <a:pt x="395895" y="1768514"/>
                  <a:pt x="0" y="1372619"/>
                  <a:pt x="0" y="884257"/>
                </a:cubicBezTo>
                <a:cubicBezTo>
                  <a:pt x="0" y="395895"/>
                  <a:pt x="395895" y="0"/>
                  <a:pt x="884257" y="0"/>
                </a:cubicBezTo>
                <a:close/>
              </a:path>
            </a:pathLst>
          </a:cu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968879" y="2008324"/>
            <a:ext cx="7155787" cy="2600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进入芒种以后，尽管天气已经炎热起来，但由于我国经常受来自北方的冷空气影响，有些地区的气温有时仍很不稳定。比如东北地区在此期间有时还会出现</a:t>
            </a:r>
            <a:r>
              <a:rPr kumimoji="0" lang="en-US" altLang="zh-CN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4℃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以下的低温，华北地区有时也可出现</a:t>
            </a:r>
            <a:r>
              <a:rPr kumimoji="0" lang="en-US" altLang="zh-CN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10℃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左右的低温，即使是长江下游地区也曾出现过</a:t>
            </a:r>
            <a:r>
              <a:rPr kumimoji="0" lang="en-US" altLang="zh-CN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12℃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以下的低温，因此在芒种时节春天御寒的衣服不要过早地收藏起来，必要时还要穿着，以免受凉。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831902" y="4752414"/>
            <a:ext cx="10051387" cy="104105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芒种时节，我国长江中、下游地区开始进人梅雨季节，持续阴雨，雨量增多，气温升高，空气非常潮湿，天气十分闷热，各种物品容易发霉，蚊虫开始孳生，极易传染疾病。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芒种饮食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705691" y="1771472"/>
            <a:ext cx="7771401" cy="2732403"/>
          </a:xfrm>
          <a:prstGeom prst="roundRect">
            <a:avLst>
              <a:gd name="adj" fmla="val 7921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8279" y="986972"/>
            <a:ext cx="3767094" cy="3767094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9783" y="1724660"/>
            <a:ext cx="4410710" cy="441071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809561" y="4894010"/>
            <a:ext cx="4843878" cy="11252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600" b="0" i="0" u="none" strike="noStrike" cap="none" spc="30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要经常洗澡，但出汗时不能立刻用冷水冲澡。</a:t>
            </a: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1810297" y="2904100"/>
            <a:ext cx="4700267" cy="8011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不要因贪图凉快而迎风或露天睡卧，也不要大汗而光膀吹风。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芒种饮食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744821" y="2265409"/>
            <a:ext cx="2755968" cy="568821"/>
            <a:chOff x="1151218" y="2198734"/>
            <a:chExt cx="2755968" cy="568821"/>
          </a:xfrm>
        </p:grpSpPr>
        <p:sp>
          <p:nvSpPr>
            <p:cNvPr id="13" name="矩形: 圆角 12"/>
            <p:cNvSpPr/>
            <p:nvPr/>
          </p:nvSpPr>
          <p:spPr>
            <a:xfrm>
              <a:off x="1151218" y="2198734"/>
              <a:ext cx="2439708" cy="568821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291162" y="2252311"/>
              <a:ext cx="261602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迎风露天睡卧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44821" y="4271612"/>
            <a:ext cx="2755968" cy="568821"/>
            <a:chOff x="1151218" y="2198734"/>
            <a:chExt cx="2755968" cy="568821"/>
          </a:xfrm>
        </p:grpSpPr>
        <p:sp>
          <p:nvSpPr>
            <p:cNvPr id="17" name="矩形: 圆角 16"/>
            <p:cNvSpPr/>
            <p:nvPr/>
          </p:nvSpPr>
          <p:spPr>
            <a:xfrm>
              <a:off x="1151218" y="2198734"/>
              <a:ext cx="2439708" cy="568821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291162" y="2252311"/>
              <a:ext cx="261602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要经常洗澡</a:t>
              </a:r>
            </a:p>
          </p:txBody>
        </p:sp>
      </p:grp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561059" y="2019841"/>
            <a:ext cx="5618891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芒种谚语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18571" y="3286475"/>
            <a:ext cx="4963319" cy="4059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1200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sz="1800" dirty="0">
                <a:latin typeface="+mn-lt"/>
                <a:ea typeface="+mn-ea"/>
                <a:sym typeface="+mn-lt"/>
              </a:rPr>
              <a:t>麦收有三怕：雹砸、雨淋、大风刮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467350" y="2294464"/>
            <a:ext cx="0" cy="134495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82159" y="2175984"/>
            <a:ext cx="1759850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800" b="1" spc="200" dirty="0">
                <a:solidFill>
                  <a:srgbClr val="4E2104"/>
                </a:solidFill>
                <a:cs typeface="+mn-ea"/>
                <a:sym typeface="+mn-lt"/>
              </a:rPr>
              <a:t>肆</a:t>
            </a:r>
          </a:p>
        </p:txBody>
      </p:sp>
      <p:sp>
        <p:nvSpPr>
          <p:cNvPr id="19" name="矩形: 圆角 18"/>
          <p:cNvSpPr/>
          <p:nvPr/>
        </p:nvSpPr>
        <p:spPr>
          <a:xfrm>
            <a:off x="3676649" y="1891362"/>
            <a:ext cx="6591302" cy="1951626"/>
          </a:xfrm>
          <a:prstGeom prst="roundRect">
            <a:avLst>
              <a:gd name="adj" fmla="val 10571"/>
            </a:avLst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62955" y="1462860"/>
            <a:ext cx="4801314" cy="4662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芒种忙，麦上场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夏季农活繁，做好收、种、管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大旱小旱，不过五月十三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五月十三，不雨直干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吃了端午粽，寒衣不可送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芒种芒种，连收带种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机、畜、人，齐上阵，割运打轧快入囤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推车不用教，全靠屁股摇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两腿拉得宽，屁股摆得欢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平路怕后沉，上坡怕前沉，下坡载重难驾稳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R="0" lvl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小麦选种在田间，弄到场里就要掺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芒种谚语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5029" y="931104"/>
            <a:ext cx="5156158" cy="5156158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08261" y="1681954"/>
            <a:ext cx="7940635" cy="46063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麦子夹生割，谷子要熟妥。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麦子争青打满仓，谷子争青少打粮。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生割麦子出好面，生砍高粱煮好饭。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杏子黄，麦上场。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三麦不如一秋长，三秋不如一麦忙。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快割快打，麦粒不撒。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麦收无大小，一人一镰刀。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zh-CN" altLang="en-US" sz="1600" b="0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好手不压快刀。</a:t>
            </a:r>
            <a:endParaRPr kumimoji="0" lang="en-US" altLang="zh-CN" sz="1600" b="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选种忙几天，增产一年甜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若要种子选得好，秆粗、穗大、籽粒饱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秆黑粉，不抽穗；散黑穗，不长粒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；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腥黑穗，粒腥味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麦收有三怕：雹砸、雨淋、大风刮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麦在地里不要笑，收到囤里才牢靠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麦熟一晌，虎口夺粮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九成熟，十成收；十成熟，一成丢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麦收九十九，不收一百一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麦熟九成动手割，莫等熟透颗粒落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黄熟收，干熟丢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lvl="0">
              <a:lnSpc>
                <a:spcPct val="150000"/>
              </a:lnSpc>
              <a:defRPr/>
            </a:pPr>
            <a:r>
              <a:rPr lang="en-US" altLang="zh-CN" sz="1600" spc="30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麦收要紧，秋收要稳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kumimoji="0" lang="en-US" altLang="zh-CN" sz="1600" b="0" i="0" u="none" strike="noStrike" kern="1200" cap="none" spc="60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芒种谚语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0977881" y="1681954"/>
            <a:ext cx="0" cy="393382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43" y="949747"/>
            <a:ext cx="3797572" cy="569689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9393" y="3431152"/>
            <a:ext cx="3146485" cy="3146485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芒种谚语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36488" y="1693374"/>
            <a:ext cx="9417597" cy="4038602"/>
            <a:chOff x="-940347" y="1684302"/>
            <a:chExt cx="9417597" cy="4038602"/>
          </a:xfrm>
        </p:grpSpPr>
        <p:grpSp>
          <p:nvGrpSpPr>
            <p:cNvPr id="10" name="组合 9"/>
            <p:cNvGrpSpPr/>
            <p:nvPr/>
          </p:nvGrpSpPr>
          <p:grpSpPr>
            <a:xfrm>
              <a:off x="1355724" y="1806506"/>
              <a:ext cx="7121526" cy="3794194"/>
              <a:chOff x="2073274" y="1587431"/>
              <a:chExt cx="7121526" cy="3794194"/>
            </a:xfrm>
          </p:grpSpPr>
          <p:sp>
            <p:nvSpPr>
              <p:cNvPr id="2" name="文本框 1"/>
              <p:cNvSpPr txBox="1"/>
              <p:nvPr/>
            </p:nvSpPr>
            <p:spPr>
              <a:xfrm>
                <a:off x="4075430" y="1953275"/>
                <a:ext cx="4253955" cy="30008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手快不如工具快，老汉能把青年赛。</a:t>
                </a:r>
              </a:p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心巧不如手巧，手巧不如家什巧。</a:t>
                </a:r>
              </a:p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要酿好酒需好曲，巧手还得好工具。</a:t>
                </a:r>
              </a:p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战士爱武器，庄稼人爱农具。</a:t>
                </a:r>
                <a:endPara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工欲善其事，必先利其器。</a:t>
                </a:r>
              </a:p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磨镰擦锄，不误工夫。</a:t>
                </a:r>
              </a:p>
              <a:p>
                <a:pPr marR="0" lvl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磨刀不误砍柴工。</a:t>
                </a:r>
                <a:endParaRPr kumimoji="0" lang="en-US" altLang="zh-CN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" name="矩形: 圆角 7"/>
              <p:cNvSpPr/>
              <p:nvPr/>
            </p:nvSpPr>
            <p:spPr>
              <a:xfrm>
                <a:off x="2073274" y="1587431"/>
                <a:ext cx="7121526" cy="3794194"/>
              </a:xfrm>
              <a:prstGeom prst="roundRect">
                <a:avLst>
                  <a:gd name="adj" fmla="val 9199"/>
                </a:avLst>
              </a:prstGeom>
              <a:noFill/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940347" y="1684302"/>
              <a:ext cx="4038602" cy="4038602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7263053" y="3036194"/>
            <a:ext cx="3627367" cy="913618"/>
            <a:chOff x="7263053" y="1778894"/>
            <a:chExt cx="3627367" cy="913618"/>
          </a:xfrm>
        </p:grpSpPr>
        <p:sp>
          <p:nvSpPr>
            <p:cNvPr id="111" name="矩形: 圆角 110"/>
            <p:cNvSpPr/>
            <p:nvPr/>
          </p:nvSpPr>
          <p:spPr>
            <a:xfrm>
              <a:off x="7394310" y="1876715"/>
              <a:ext cx="3371464" cy="710750"/>
            </a:xfrm>
            <a:prstGeom prst="roundRect">
              <a:avLst/>
            </a:prstGeom>
            <a:gradFill flip="none" rotWithShape="1">
              <a:gsLst>
                <a:gs pos="0">
                  <a:srgbClr val="EDD0A4"/>
                </a:gs>
                <a:gs pos="100000">
                  <a:srgbClr val="F3ECD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7263053" y="1778894"/>
              <a:ext cx="913618" cy="913618"/>
            </a:xfrm>
            <a:prstGeom prst="ellipse">
              <a:avLst/>
            </a:prstGeom>
            <a:gradFill flip="none" rotWithShape="1">
              <a:gsLst>
                <a:gs pos="0">
                  <a:srgbClr val="EDD0A4"/>
                </a:gs>
                <a:gs pos="100000">
                  <a:srgbClr val="F3ECD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" r="849"/>
            <a:stretch>
              <a:fillRect/>
            </a:stretch>
          </p:blipFill>
          <p:spPr>
            <a:xfrm>
              <a:off x="10268832" y="2034195"/>
              <a:ext cx="621588" cy="632322"/>
            </a:xfrm>
            <a:prstGeom prst="rect">
              <a:avLst/>
            </a:prstGeom>
          </p:spPr>
        </p:pic>
      </p:grpSp>
      <p:grpSp>
        <p:nvGrpSpPr>
          <p:cNvPr id="114" name="组合 113"/>
          <p:cNvGrpSpPr/>
          <p:nvPr/>
        </p:nvGrpSpPr>
        <p:grpSpPr>
          <a:xfrm>
            <a:off x="3576878" y="3036194"/>
            <a:ext cx="3627367" cy="913618"/>
            <a:chOff x="7263053" y="1778894"/>
            <a:chExt cx="3627367" cy="913618"/>
          </a:xfrm>
        </p:grpSpPr>
        <p:sp>
          <p:nvSpPr>
            <p:cNvPr id="115" name="矩形: 圆角 114"/>
            <p:cNvSpPr/>
            <p:nvPr/>
          </p:nvSpPr>
          <p:spPr>
            <a:xfrm>
              <a:off x="7394310" y="1876715"/>
              <a:ext cx="3371464" cy="710750"/>
            </a:xfrm>
            <a:prstGeom prst="roundRect">
              <a:avLst/>
            </a:prstGeom>
            <a:gradFill flip="none" rotWithShape="1">
              <a:gsLst>
                <a:gs pos="0">
                  <a:srgbClr val="EDD0A4"/>
                </a:gs>
                <a:gs pos="100000">
                  <a:srgbClr val="F3ECD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7263053" y="1778894"/>
              <a:ext cx="913618" cy="913618"/>
            </a:xfrm>
            <a:prstGeom prst="ellipse">
              <a:avLst/>
            </a:prstGeom>
            <a:gradFill flip="none" rotWithShape="1">
              <a:gsLst>
                <a:gs pos="0">
                  <a:srgbClr val="EDD0A4"/>
                </a:gs>
                <a:gs pos="100000">
                  <a:srgbClr val="F3ECD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" r="849"/>
            <a:stretch>
              <a:fillRect/>
            </a:stretch>
          </p:blipFill>
          <p:spPr>
            <a:xfrm>
              <a:off x="10268832" y="2034195"/>
              <a:ext cx="621588" cy="632322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7263053" y="1569344"/>
            <a:ext cx="3627367" cy="913618"/>
            <a:chOff x="7263053" y="1778894"/>
            <a:chExt cx="3627367" cy="913618"/>
          </a:xfrm>
        </p:grpSpPr>
        <p:sp>
          <p:nvSpPr>
            <p:cNvPr id="107" name="矩形: 圆角 106"/>
            <p:cNvSpPr/>
            <p:nvPr/>
          </p:nvSpPr>
          <p:spPr>
            <a:xfrm>
              <a:off x="7394310" y="1876715"/>
              <a:ext cx="3371464" cy="710750"/>
            </a:xfrm>
            <a:prstGeom prst="roundRect">
              <a:avLst/>
            </a:prstGeom>
            <a:gradFill flip="none" rotWithShape="1">
              <a:gsLst>
                <a:gs pos="0">
                  <a:srgbClr val="EDD0A4"/>
                </a:gs>
                <a:gs pos="100000">
                  <a:srgbClr val="F3ECD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7263053" y="1778894"/>
              <a:ext cx="913618" cy="913618"/>
            </a:xfrm>
            <a:prstGeom prst="ellipse">
              <a:avLst/>
            </a:prstGeom>
            <a:gradFill flip="none" rotWithShape="1">
              <a:gsLst>
                <a:gs pos="0">
                  <a:srgbClr val="EDD0A4"/>
                </a:gs>
                <a:gs pos="100000">
                  <a:srgbClr val="F3ECD2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" r="849"/>
            <a:stretch>
              <a:fillRect/>
            </a:stretch>
          </p:blipFill>
          <p:spPr>
            <a:xfrm>
              <a:off x="10268832" y="2034195"/>
              <a:ext cx="621588" cy="632322"/>
            </a:xfrm>
            <a:prstGeom prst="rect">
              <a:avLst/>
            </a:prstGeom>
          </p:spPr>
        </p:pic>
      </p:grpSp>
      <p:sp>
        <p:nvSpPr>
          <p:cNvPr id="75" name="矩形: 圆角 74"/>
          <p:cNvSpPr/>
          <p:nvPr/>
        </p:nvSpPr>
        <p:spPr>
          <a:xfrm>
            <a:off x="3717660" y="1667165"/>
            <a:ext cx="3371464" cy="710750"/>
          </a:xfrm>
          <a:prstGeom prst="roundRect">
            <a:avLst/>
          </a:prstGeom>
          <a:gradFill flip="none" rotWithShape="1">
            <a:gsLst>
              <a:gs pos="0">
                <a:srgbClr val="EDD0A4"/>
              </a:gs>
              <a:gs pos="100000">
                <a:srgbClr val="F3ECD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602209" y="1627422"/>
            <a:ext cx="2993191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sp>
        <p:nvSpPr>
          <p:cNvPr id="74" name="椭圆 73"/>
          <p:cNvSpPr/>
          <p:nvPr/>
        </p:nvSpPr>
        <p:spPr>
          <a:xfrm>
            <a:off x="3586403" y="1569344"/>
            <a:ext cx="913618" cy="913618"/>
          </a:xfrm>
          <a:prstGeom prst="ellipse">
            <a:avLst/>
          </a:prstGeom>
          <a:gradFill flip="none" rotWithShape="1">
            <a:gsLst>
              <a:gs pos="0">
                <a:srgbClr val="EDD0A4"/>
              </a:gs>
              <a:gs pos="100000">
                <a:srgbClr val="F3ECD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" r="849"/>
          <a:stretch>
            <a:fillRect/>
          </a:stretch>
        </p:blipFill>
        <p:spPr>
          <a:xfrm>
            <a:off x="6592182" y="1824645"/>
            <a:ext cx="621588" cy="632322"/>
          </a:xfrm>
          <a:prstGeom prst="rect">
            <a:avLst/>
          </a:prstGeom>
        </p:spPr>
      </p:pic>
      <p:sp>
        <p:nvSpPr>
          <p:cNvPr id="78" name="文本框 77"/>
          <p:cNvSpPr txBox="1"/>
          <p:nvPr/>
        </p:nvSpPr>
        <p:spPr>
          <a:xfrm>
            <a:off x="3661853" y="1628078"/>
            <a:ext cx="627864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400" b="1" spc="200">
                <a:solidFill>
                  <a:srgbClr val="4E2104"/>
                </a:solidFill>
                <a:uFillTx/>
                <a:cs typeface="+mn-ea"/>
                <a:sym typeface="+mn-lt"/>
              </a:rPr>
              <a:t>壹</a:t>
            </a:r>
            <a:endParaRPr lang="zh-CN" altLang="en-US" sz="4400" b="1" spc="200" dirty="0">
              <a:solidFill>
                <a:srgbClr val="4E2104"/>
              </a:solidFill>
              <a:uFillTx/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701354" y="2144111"/>
            <a:ext cx="2576328" cy="23057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1200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sz="800" spc="0" dirty="0">
                <a:latin typeface="+mn-lt"/>
                <a:ea typeface="+mn-ea"/>
                <a:sym typeface="+mn-lt"/>
              </a:rPr>
              <a:t>五月节。谓有芒之种谷可稼种</a:t>
            </a:r>
            <a:r>
              <a:rPr lang="zh-CN" altLang="en-US" sz="800" spc="0">
                <a:latin typeface="+mn-lt"/>
                <a:ea typeface="+mn-ea"/>
                <a:sym typeface="+mn-lt"/>
              </a:rPr>
              <a:t>【去声】矣</a:t>
            </a:r>
            <a:endParaRPr lang="zh-CN" altLang="en-US" sz="800" spc="0" dirty="0">
              <a:latin typeface="+mn-lt"/>
              <a:ea typeface="+mn-ea"/>
              <a:sym typeface="+mn-lt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291251" y="1629229"/>
            <a:ext cx="2993191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芒种民俗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7350895" y="1629885"/>
            <a:ext cx="627864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400" b="1" spc="200">
                <a:solidFill>
                  <a:srgbClr val="4E2104"/>
                </a:solidFill>
                <a:uFillTx/>
                <a:cs typeface="+mn-ea"/>
                <a:sym typeface="+mn-lt"/>
              </a:rPr>
              <a:t>贰</a:t>
            </a:r>
            <a:endParaRPr lang="zh-CN" altLang="en-US" sz="4400" b="1" spc="200" dirty="0">
              <a:solidFill>
                <a:srgbClr val="4E2104"/>
              </a:solidFill>
              <a:uFillTx/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8390396" y="2145918"/>
            <a:ext cx="1912991" cy="2317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 fontAlgn="auto">
              <a:lnSpc>
                <a:spcPct val="120000"/>
              </a:lnSpc>
              <a:defRPr sz="800" spc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农历二月初二日花朝节上迎花神</a:t>
            </a:r>
          </a:p>
        </p:txBody>
      </p:sp>
      <p:sp>
        <p:nvSpPr>
          <p:cNvPr id="90" name="文本框 89"/>
          <p:cNvSpPr txBox="1"/>
          <p:nvPr/>
        </p:nvSpPr>
        <p:spPr>
          <a:xfrm>
            <a:off x="4602209" y="3142024"/>
            <a:ext cx="2993191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芒种饮食</a:t>
            </a:r>
            <a:endParaRPr lang="zh-CN" altLang="en-US" sz="36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3661853" y="3142680"/>
            <a:ext cx="627864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400" b="1" spc="200">
                <a:solidFill>
                  <a:srgbClr val="4E2104"/>
                </a:solidFill>
                <a:uFillTx/>
                <a:cs typeface="+mn-ea"/>
                <a:sym typeface="+mn-lt"/>
              </a:rPr>
              <a:t>叁</a:t>
            </a:r>
            <a:endParaRPr lang="zh-CN" altLang="en-US" sz="4400" b="1" spc="200" dirty="0">
              <a:solidFill>
                <a:srgbClr val="4E2104"/>
              </a:solidFill>
              <a:uFillTx/>
              <a:cs typeface="+mn-ea"/>
              <a:sym typeface="+mn-lt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701354" y="3658713"/>
            <a:ext cx="1845073" cy="23057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800" spc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pPr algn="dist"/>
            <a:r>
              <a:rPr lang="zh-CN" altLang="en-US" dirty="0">
                <a:latin typeface="+mn-lt"/>
                <a:ea typeface="+mn-ea"/>
                <a:sym typeface="+mn-lt"/>
              </a:rPr>
              <a:t>芒种期间的饮食宜以清补为主</a:t>
            </a:r>
          </a:p>
        </p:txBody>
      </p:sp>
      <p:sp>
        <p:nvSpPr>
          <p:cNvPr id="98" name="文本框 97"/>
          <p:cNvSpPr txBox="1"/>
          <p:nvPr/>
        </p:nvSpPr>
        <p:spPr>
          <a:xfrm>
            <a:off x="8291251" y="3143831"/>
            <a:ext cx="2993191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6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芒种谚语</a:t>
            </a:r>
          </a:p>
        </p:txBody>
      </p:sp>
      <p:sp>
        <p:nvSpPr>
          <p:cNvPr id="102" name="文本框 101"/>
          <p:cNvSpPr txBox="1"/>
          <p:nvPr/>
        </p:nvSpPr>
        <p:spPr>
          <a:xfrm>
            <a:off x="7350895" y="3144487"/>
            <a:ext cx="627864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400" b="1" spc="200">
                <a:solidFill>
                  <a:srgbClr val="4E2104"/>
                </a:solidFill>
                <a:uFillTx/>
                <a:cs typeface="+mn-ea"/>
                <a:sym typeface="+mn-lt"/>
              </a:rPr>
              <a:t>肆</a:t>
            </a:r>
            <a:endParaRPr lang="zh-CN" altLang="en-US" sz="4400" b="1" spc="200" dirty="0">
              <a:solidFill>
                <a:srgbClr val="4E2104"/>
              </a:solidFill>
              <a:uFillTx/>
              <a:cs typeface="+mn-ea"/>
              <a:sym typeface="+mn-lt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390396" y="3660520"/>
            <a:ext cx="1912991" cy="23057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dist" fontAlgn="auto">
              <a:lnSpc>
                <a:spcPct val="120000"/>
              </a:lnSpc>
              <a:defRPr sz="800" spc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sym typeface="+mn-lt"/>
              </a:rPr>
              <a:t>麦收有三怕：雹砸、雨淋、大风刮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1639149" y="561893"/>
            <a:ext cx="2993191" cy="21236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66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目</a:t>
            </a:r>
            <a:endParaRPr lang="en-US" altLang="zh-CN" sz="66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  <a:p>
            <a:r>
              <a:rPr lang="zh-CN" altLang="en-US" sz="66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录</a:t>
            </a:r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318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561059" y="2019841"/>
            <a:ext cx="5618891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718571" y="3286475"/>
            <a:ext cx="4963319" cy="4059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1200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sz="1800" spc="0" dirty="0">
                <a:latin typeface="+mn-lt"/>
                <a:ea typeface="+mn-ea"/>
                <a:sym typeface="+mn-lt"/>
              </a:rPr>
              <a:t>五月节。谓有芒之种谷可稼种【去声】矣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5467350" y="2294464"/>
            <a:ext cx="0" cy="134495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782159" y="2175984"/>
            <a:ext cx="1759850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800" b="1" spc="200" dirty="0">
                <a:solidFill>
                  <a:srgbClr val="4E2104"/>
                </a:solidFill>
                <a:uFillTx/>
                <a:cs typeface="+mn-ea"/>
                <a:sym typeface="+mn-lt"/>
              </a:rPr>
              <a:t>壹</a:t>
            </a:r>
          </a:p>
        </p:txBody>
      </p:sp>
      <p:sp>
        <p:nvSpPr>
          <p:cNvPr id="24" name="矩形: 圆角 23"/>
          <p:cNvSpPr/>
          <p:nvPr/>
        </p:nvSpPr>
        <p:spPr>
          <a:xfrm>
            <a:off x="3676649" y="1891362"/>
            <a:ext cx="6591302" cy="1951626"/>
          </a:xfrm>
          <a:prstGeom prst="roundRect">
            <a:avLst>
              <a:gd name="adj" fmla="val 10571"/>
            </a:avLst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5210992" y="3358844"/>
            <a:ext cx="6103620" cy="243095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芒种，是农历二十四节气中的第9个节气，此时太阳到达黄经75度</a:t>
            </a:r>
            <a:r>
              <a:rPr lang="zh-CN" altLang="en-US" sz="1600" spc="200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。芒种的“芒”字，是指麦类等有芒植物的收获，芒种的“种”字，是指谷黍类作物播种的节令。“芒种”二字谐音，表明一切作物都在“忙种”了。所以，“芒种”也称为“忙种”，农民间也称其为“忙着种”。“芒种”到来预示着农民开始了忙碌的田间生活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20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5167178" y="1730643"/>
            <a:ext cx="5637966" cy="8820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200" normalizeH="0" baseline="0" noProof="0" dirty="0">
                <a:ln>
                  <a:noFill/>
                </a:ln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uLnTx/>
                <a:uFillTx/>
                <a:cs typeface="+mn-ea"/>
                <a:sym typeface="+mn-lt"/>
              </a:rPr>
              <a:t>芒种【上声】，五月节。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10992" y="2816474"/>
            <a:ext cx="61036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谓有芒之种谷可稼种【去声】矣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V="1">
            <a:off x="5292432" y="2691706"/>
            <a:ext cx="3304176" cy="45719"/>
          </a:xfrm>
          <a:prstGeom prst="rect">
            <a:avLst/>
          </a:prstGeom>
          <a:gradFill>
            <a:gsLst>
              <a:gs pos="0">
                <a:srgbClr val="E5AD30"/>
              </a:gs>
              <a:gs pos="100000">
                <a:srgbClr val="EDD0A4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E5AD30"/>
                  </a:gs>
                  <a:gs pos="100000">
                    <a:srgbClr val="EDD0A4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955" y="1676449"/>
            <a:ext cx="4421507" cy="42004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757188" y="869133"/>
            <a:ext cx="1339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619917" y="2282846"/>
            <a:ext cx="8524261" cy="119284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螳螂，草虫也，饮风食露，感一阴之气而生，能捕蝉而食，故又名杀虫；曰天马，言其飞捷如马也；曰斧虫，以前二足如斧也，尚名不一，各随其地而称之。深秋生子于林木闲，一壳百子，至此时则破壳而出，药中桑螵蛸是也。</a:t>
            </a: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640277" y="4410435"/>
            <a:ext cx="8248690" cy="127825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鵙，百劳也，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本草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作博劳；朱子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孟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注曰：博劳，恶声之鸟，盖枭类也。曹子建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恶鸟论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：百劳以五月鸣，其声鵙鵙然，故以之立名，似俗称浊温。故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埤雅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禽经注云：伯劳不能翱翔，直飞而已。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毛诗</a:t>
            </a:r>
            <a:r>
              <a:rPr lang="en-US" altLang="zh-CN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曰：七月鸣鵙。盖周七月夏五月也。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40276" y="1649005"/>
            <a:ext cx="2439708" cy="568821"/>
            <a:chOff x="1151218" y="2198734"/>
            <a:chExt cx="2439708" cy="568821"/>
          </a:xfrm>
        </p:grpSpPr>
        <p:sp>
          <p:nvSpPr>
            <p:cNvPr id="10" name="矩形: 圆角 9"/>
            <p:cNvSpPr/>
            <p:nvPr/>
          </p:nvSpPr>
          <p:spPr>
            <a:xfrm>
              <a:off x="1151218" y="2198734"/>
              <a:ext cx="2439708" cy="568821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53112" y="2252311"/>
              <a:ext cx="143592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kumimoji="0" lang="zh-CN" altLang="en-US" sz="2400" b="1" i="0" u="none" strike="noStrike" kern="1200" cap="none" spc="30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rPr>
                <a:t>螳螂生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0276" y="3691765"/>
            <a:ext cx="3813810" cy="568821"/>
            <a:chOff x="1278340" y="2198732"/>
            <a:chExt cx="3813810" cy="568821"/>
          </a:xfrm>
        </p:grpSpPr>
        <p:sp>
          <p:nvSpPr>
            <p:cNvPr id="13" name="矩形: 圆角 12"/>
            <p:cNvSpPr/>
            <p:nvPr/>
          </p:nvSpPr>
          <p:spPr>
            <a:xfrm>
              <a:off x="1278340" y="2198732"/>
              <a:ext cx="3813810" cy="568821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53112" y="2252311"/>
              <a:ext cx="30642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dist">
                <a:defRPr kumimoji="0" sz="2400" b="1" i="0" u="none" strike="noStrike" cap="none" spc="300" normalizeH="0" baseline="0">
                  <a:ln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sym typeface="+mn-lt"/>
                </a:rPr>
                <a:t>鵙</a:t>
              </a:r>
              <a:r>
                <a:rPr lang="en-US" altLang="zh-CN" dirty="0">
                  <a:latin typeface="+mn-lt"/>
                  <a:ea typeface="+mn-ea"/>
                  <a:sym typeface="+mn-lt"/>
                </a:rPr>
                <a:t>【</a:t>
              </a:r>
              <a:r>
                <a:rPr lang="zh-CN" altLang="en-US" dirty="0">
                  <a:latin typeface="+mn-lt"/>
                  <a:ea typeface="+mn-ea"/>
                  <a:sym typeface="+mn-lt"/>
                </a:rPr>
                <a:t>音局</a:t>
              </a:r>
              <a:r>
                <a:rPr lang="en-US" altLang="zh-CN" dirty="0">
                  <a:latin typeface="+mn-lt"/>
                  <a:ea typeface="+mn-ea"/>
                  <a:sym typeface="+mn-lt"/>
                </a:rPr>
                <a:t>】</a:t>
              </a:r>
              <a:r>
                <a:rPr lang="zh-CN" altLang="en-US" dirty="0">
                  <a:latin typeface="+mn-lt"/>
                  <a:ea typeface="+mn-ea"/>
                  <a:sym typeface="+mn-lt"/>
                </a:rPr>
                <a:t>始鸣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14389" y="3015197"/>
            <a:ext cx="3575248" cy="3575248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805408" y="2377745"/>
            <a:ext cx="7597795" cy="158010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芒种时节沿江多雨，黄淮平原也即将进入雨季。华南东南季风雨带稳定，是一年中降水量最多的时节。长江中下游地区先后进入梅雨季节，雨日多，雨量大，日照少，有时还伴有低温。西南地区从</a:t>
            </a:r>
            <a:r>
              <a:rPr kumimoji="0" lang="en-US" altLang="zh-CN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6</a:t>
            </a: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月份也开始进入了一年中的多雨季节。此时，西南西部的高原地区冰雹天气开始增多。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818514" y="1537528"/>
            <a:ext cx="10611486" cy="58477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芒种时节雨量充沛，气温显著升高。常见的天气灾害有龙卷风、冰雹、大风、暴雨、干旱等。</a:t>
            </a: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805408" y="4167923"/>
            <a:ext cx="7523425" cy="197592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芒种后，中国华南东南季风雨带稳定，是一年中降水量最多的时节，长江中下游地区先后进入梅雨季节，雨日多，雨量大，日照少，有时还伴有低温。宋人范成大的</a:t>
            </a:r>
            <a:r>
              <a:rPr kumimoji="0" lang="en-US" altLang="zh-CN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《</a:t>
            </a: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芒种后积雨骤冷</a:t>
            </a:r>
            <a:r>
              <a:rPr kumimoji="0" lang="en-US" altLang="zh-CN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》</a:t>
            </a: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诗：“梅霖倾泻九河翻，百渎交流海面宽。良苦吴农田下湿，年年披絮播秧寒。”绘出了阴雨连绵不止，河满沟平，农夫冒着寒冷身披棉絮播秧忙的画面。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9278414" y="2436895"/>
            <a:ext cx="1778271" cy="453687"/>
            <a:chOff x="1151218" y="2198734"/>
            <a:chExt cx="2504089" cy="453687"/>
          </a:xfrm>
        </p:grpSpPr>
        <p:sp>
          <p:nvSpPr>
            <p:cNvPr id="13" name="矩形: 圆角 12"/>
            <p:cNvSpPr/>
            <p:nvPr/>
          </p:nvSpPr>
          <p:spPr>
            <a:xfrm>
              <a:off x="1151218" y="2198734"/>
              <a:ext cx="2504089" cy="453687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685302" y="2216469"/>
              <a:ext cx="14359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龙卷风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278414" y="3201049"/>
            <a:ext cx="1778271" cy="453687"/>
            <a:chOff x="1151218" y="2198734"/>
            <a:chExt cx="2504089" cy="453687"/>
          </a:xfrm>
        </p:grpSpPr>
        <p:sp>
          <p:nvSpPr>
            <p:cNvPr id="19" name="矩形: 圆角 18"/>
            <p:cNvSpPr/>
            <p:nvPr/>
          </p:nvSpPr>
          <p:spPr>
            <a:xfrm>
              <a:off x="1151218" y="2198734"/>
              <a:ext cx="2504089" cy="453687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85302" y="2216469"/>
              <a:ext cx="14359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冰雹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264376" y="4023796"/>
            <a:ext cx="1778271" cy="453687"/>
            <a:chOff x="1151218" y="2198734"/>
            <a:chExt cx="2504089" cy="453687"/>
          </a:xfrm>
        </p:grpSpPr>
        <p:sp>
          <p:nvSpPr>
            <p:cNvPr id="24" name="矩形: 圆角 23"/>
            <p:cNvSpPr/>
            <p:nvPr/>
          </p:nvSpPr>
          <p:spPr>
            <a:xfrm>
              <a:off x="1151218" y="2198734"/>
              <a:ext cx="2504089" cy="453687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685302" y="2216469"/>
              <a:ext cx="14359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大风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264376" y="4787950"/>
            <a:ext cx="1778271" cy="453687"/>
            <a:chOff x="1151218" y="2198734"/>
            <a:chExt cx="2504089" cy="453687"/>
          </a:xfrm>
        </p:grpSpPr>
        <p:sp>
          <p:nvSpPr>
            <p:cNvPr id="29" name="矩形: 圆角 28"/>
            <p:cNvSpPr/>
            <p:nvPr/>
          </p:nvSpPr>
          <p:spPr>
            <a:xfrm>
              <a:off x="1151218" y="2198734"/>
              <a:ext cx="2504089" cy="453687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685302" y="2216469"/>
              <a:ext cx="14359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暴雨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278414" y="5626675"/>
            <a:ext cx="1778271" cy="453687"/>
            <a:chOff x="1151218" y="2198734"/>
            <a:chExt cx="2504089" cy="453687"/>
          </a:xfrm>
        </p:grpSpPr>
        <p:sp>
          <p:nvSpPr>
            <p:cNvPr id="34" name="矩形: 圆角 33"/>
            <p:cNvSpPr/>
            <p:nvPr/>
          </p:nvSpPr>
          <p:spPr>
            <a:xfrm>
              <a:off x="1151218" y="2198734"/>
              <a:ext cx="2504089" cy="453687"/>
            </a:xfrm>
            <a:prstGeom prst="roundRect">
              <a:avLst>
                <a:gd name="adj" fmla="val 28389"/>
              </a:avLst>
            </a:prstGeom>
            <a:gradFill>
              <a:gsLst>
                <a:gs pos="0">
                  <a:srgbClr val="E5AD30"/>
                </a:gs>
                <a:gs pos="100000">
                  <a:srgbClr val="EDD0A4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685302" y="2216469"/>
              <a:ext cx="143592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干旱</a:t>
              </a:r>
            </a:p>
          </p:txBody>
        </p:sp>
      </p:grpSp>
      <p:sp>
        <p:nvSpPr>
          <p:cNvPr id="36" name="矩形: 圆角 35"/>
          <p:cNvSpPr/>
          <p:nvPr/>
        </p:nvSpPr>
        <p:spPr>
          <a:xfrm>
            <a:off x="636814" y="4075422"/>
            <a:ext cx="7962900" cy="2109478"/>
          </a:xfrm>
          <a:prstGeom prst="roundRect">
            <a:avLst>
              <a:gd name="adj" fmla="val 12453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026" y="2032000"/>
            <a:ext cx="994230" cy="99423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026" y="2873829"/>
            <a:ext cx="994230" cy="99423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026" y="3744686"/>
            <a:ext cx="994230" cy="99423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026" y="4586515"/>
            <a:ext cx="994230" cy="99423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026" y="5355773"/>
            <a:ext cx="994230" cy="994230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328021" y="2082613"/>
            <a:ext cx="9535957" cy="81498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在此期间，除了青藏高原和黑龙江最北部的一些地区，还没有真正进入夏季以外，大部分地区的人们，一般来说都能够体验到夏天的炎热。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节气详解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22" b="27322"/>
          <a:stretch>
            <a:fillRect/>
          </a:stretch>
        </p:blipFill>
        <p:spPr>
          <a:xfrm>
            <a:off x="866775" y="3147785"/>
            <a:ext cx="10458450" cy="2371726"/>
          </a:xfrm>
          <a:prstGeom prst="rect">
            <a:avLst/>
          </a:prstGeom>
        </p:spPr>
      </p:pic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561059" y="2019841"/>
            <a:ext cx="5618891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芒种民俗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18571" y="3286475"/>
            <a:ext cx="4963319" cy="4059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fontAlgn="auto">
              <a:lnSpc>
                <a:spcPct val="120000"/>
              </a:lnSpc>
              <a:defRPr sz="1200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ea"/>
              </a:defRPr>
            </a:lvl1pPr>
          </a:lstStyle>
          <a:p>
            <a:r>
              <a:rPr lang="zh-CN" altLang="en-US" sz="1800" dirty="0">
                <a:latin typeface="+mn-lt"/>
                <a:ea typeface="+mn-ea"/>
                <a:sym typeface="+mn-lt"/>
              </a:rPr>
              <a:t>农历二月初二日花朝节上迎花神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5467350" y="2294464"/>
            <a:ext cx="0" cy="1344950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82159" y="2175984"/>
            <a:ext cx="1759850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8800" b="1" spc="200" dirty="0">
                <a:solidFill>
                  <a:srgbClr val="4E2104"/>
                </a:solidFill>
                <a:cs typeface="+mn-ea"/>
                <a:sym typeface="+mn-lt"/>
              </a:rPr>
              <a:t>贰</a:t>
            </a:r>
          </a:p>
        </p:txBody>
      </p:sp>
      <p:sp>
        <p:nvSpPr>
          <p:cNvPr id="19" name="矩形: 圆角 18"/>
          <p:cNvSpPr/>
          <p:nvPr/>
        </p:nvSpPr>
        <p:spPr>
          <a:xfrm>
            <a:off x="3676649" y="1891362"/>
            <a:ext cx="6591302" cy="1951626"/>
          </a:xfrm>
          <a:prstGeom prst="roundRect">
            <a:avLst>
              <a:gd name="adj" fmla="val 10571"/>
            </a:avLst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16691" y="1322769"/>
            <a:ext cx="8356060" cy="840324"/>
          </a:xfrm>
          <a:prstGeom prst="rect">
            <a:avLst/>
          </a:prstGeom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600" b="1" i="0" u="none" strike="noStrike" cap="none" spc="200" normalizeH="0" baseline="0">
                <a:ln>
                  <a:noFill/>
                </a:ln>
                <a:gradFill>
                  <a:gsLst>
                    <a:gs pos="0">
                      <a:srgbClr val="E5AD30"/>
                    </a:gs>
                    <a:gs pos="100000">
                      <a:srgbClr val="EDD0A4"/>
                    </a:gs>
                  </a:gsLst>
                  <a:lin ang="2700000" scaled="1"/>
                </a:gra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algn="ctr"/>
            <a:r>
              <a:rPr lang="en-US" altLang="zh-CN" dirty="0">
                <a:latin typeface="+mn-lt"/>
                <a:ea typeface="+mn-ea"/>
                <a:sym typeface="+mn-lt"/>
              </a:rPr>
              <a:t> </a:t>
            </a:r>
            <a:r>
              <a:rPr lang="en-US" altLang="zh-CN" dirty="0" err="1">
                <a:latin typeface="+mn-lt"/>
                <a:ea typeface="+mn-ea"/>
                <a:sym typeface="+mn-lt"/>
              </a:rPr>
              <a:t>农历二月初二日花朝节上迎花神</a:t>
            </a:r>
            <a:endParaRPr lang="en-US" altLang="zh-CN" dirty="0">
              <a:latin typeface="+mn-lt"/>
              <a:ea typeface="+mn-ea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1151217" y="2182785"/>
            <a:ext cx="10026332" cy="70608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1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芒种已近五月间，百花开始凋残、零落，民间多在芒种日举行祭祀花神仪式，饯送花神归位，同时表达对花神的感激之情，盼望来年再次相会。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72549" y="569657"/>
            <a:ext cx="2052591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32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+mn-ea"/>
                <a:sym typeface="+mn-lt"/>
              </a:rPr>
              <a:t>芒种习俗</a:t>
            </a:r>
            <a:endParaRPr lang="zh-CN" altLang="en-US" sz="32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4375" y="3109873"/>
            <a:ext cx="10953750" cy="3074027"/>
            <a:chOff x="714375" y="3109873"/>
            <a:chExt cx="10953750" cy="3074027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513926" y="3251200"/>
              <a:ext cx="3016268" cy="2865454"/>
            </a:xfrm>
            <a:prstGeom prst="rect">
              <a:avLst/>
            </a:prstGeom>
          </p:spPr>
        </p:pic>
        <p:grpSp>
          <p:nvGrpSpPr>
            <p:cNvPr id="13" name="组合 12"/>
            <p:cNvGrpSpPr/>
            <p:nvPr/>
          </p:nvGrpSpPr>
          <p:grpSpPr>
            <a:xfrm>
              <a:off x="714375" y="3109873"/>
              <a:ext cx="10953750" cy="3074027"/>
              <a:chOff x="714375" y="3250572"/>
              <a:chExt cx="10953750" cy="3074027"/>
            </a:xfrm>
          </p:grpSpPr>
          <p:sp>
            <p:nvSpPr>
              <p:cNvPr id="4" name="文本框 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1091465" y="3472844"/>
                <a:ext cx="7444484" cy="2183130"/>
              </a:xfrm>
              <a:prstGeom prst="rect">
                <a:avLst/>
              </a:prstGeom>
              <a:noFill/>
            </p:spPr>
            <p:txBody>
              <a:bodyPr vert="horz" wrap="square" rtlCol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600" b="0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俗今已不存，但从著名小说家曹雪芹的《红楼梦》第二十七回中可窥见一斑：“（大观园中）那些女孩子们，或用花瓣柳枝编成轿马的，或用绫锦纱罗叠成千旄旌幢的，都用彩线系了。每一棵树上，每一枝花上，都系了这些物事。满园里绣带飘飘，花枝招展，更兼这些人打扮得桃羞杏让，燕妒莺惭，一时也道不尽。……”“千旄旌幢”中“千”即盾牌；旄，旌，幢，都是古代的旗子。由此可见大户人家芒种节为花神饯行的热闹场面。</a:t>
                </a:r>
              </a:p>
            </p:txBody>
          </p:sp>
          <p:sp>
            <p:nvSpPr>
              <p:cNvPr id="12" name="矩形: 圆角 11"/>
              <p:cNvSpPr/>
              <p:nvPr/>
            </p:nvSpPr>
            <p:spPr>
              <a:xfrm>
                <a:off x="714375" y="3250572"/>
                <a:ext cx="10953750" cy="3074027"/>
              </a:xfrm>
              <a:prstGeom prst="roundRect">
                <a:avLst>
                  <a:gd name="adj" fmla="val 12453"/>
                </a:avLst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771"/>
  <p:tag name="KSO_WM_TAG_VERSION" val="1.0"/>
  <p:tag name="KSO_WM_UNIT_TYPE" val="l_h_f"/>
  <p:tag name="KSO_WM_UNIT_INDEX" val="1_1_1"/>
  <p:tag name="KSO_WM_UNIT_ID" val="diagram771_4*l_h_f*1_1_1"/>
  <p:tag name="KSO_WM_UNIT_CLEAR" val="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_INDEX" val="4"/>
  <p:tag name="KSO_WM_UNIT_PRESET_TEXT_LEN" val="35"/>
  <p:tag name="KSO_WM_DIAGRAM_GROUP_CODE" val="l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shpngv2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shpngv2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1573</Words>
  <Application>Microsoft Office PowerPoint</Application>
  <PresentationFormat>宽屏</PresentationFormat>
  <Paragraphs>130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仓耳青禾体-谷力 W05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2</cp:revision>
  <dcterms:created xsi:type="dcterms:W3CDTF">2021-05-30T07:09:00Z</dcterms:created>
  <dcterms:modified xsi:type="dcterms:W3CDTF">2023-06-05T08:34:47Z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B55F3474BE5C442296617A79B85808A3_12</vt:lpwstr>
  </property>
  <property fmtid="{D5CDD505-2E9C-101B-9397-08002B2CF9AE}" pid="3" name="KSOProductBuildVer">
    <vt:lpwstr>2052-11.1.0.14309</vt:lpwstr>
  </property>
</Properties>
</file>