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9" r:id="rId2"/>
    <p:sldMasterId id="2147483673" r:id="rId3"/>
  </p:sldMasterIdLst>
  <p:notesMasterIdLst>
    <p:notesMasterId r:id="rId25"/>
  </p:notesMasterIdLst>
  <p:handoutMasterIdLst>
    <p:handoutMasterId r:id="rId26"/>
  </p:handoutMasterIdLst>
  <p:sldIdLst>
    <p:sldId id="359" r:id="rId4"/>
    <p:sldId id="360" r:id="rId5"/>
    <p:sldId id="361" r:id="rId6"/>
    <p:sldId id="362" r:id="rId7"/>
    <p:sldId id="367" r:id="rId8"/>
    <p:sldId id="368" r:id="rId9"/>
    <p:sldId id="369" r:id="rId10"/>
    <p:sldId id="366" r:id="rId11"/>
    <p:sldId id="370" r:id="rId12"/>
    <p:sldId id="371" r:id="rId13"/>
    <p:sldId id="372" r:id="rId14"/>
    <p:sldId id="365" r:id="rId15"/>
    <p:sldId id="373" r:id="rId16"/>
    <p:sldId id="374" r:id="rId17"/>
    <p:sldId id="375" r:id="rId18"/>
    <p:sldId id="364" r:id="rId19"/>
    <p:sldId id="376" r:id="rId20"/>
    <p:sldId id="377" r:id="rId21"/>
    <p:sldId id="378" r:id="rId22"/>
    <p:sldId id="363" r:id="rId23"/>
    <p:sldId id="379" r:id="rId24"/>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5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6314" autoAdjust="0"/>
  </p:normalViewPr>
  <p:slideViewPr>
    <p:cSldViewPr snapToGrid="0" snapToObjects="1">
      <p:cViewPr varScale="1">
        <p:scale>
          <a:sx n="108" d="100"/>
          <a:sy n="108" d="100"/>
        </p:scale>
        <p:origin x="76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98" d="100"/>
        <a:sy n="198"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t>2023/6/6</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t>‹#›</a:t>
            </a:fld>
            <a:endParaRPr kumimoji="1" lang="zh-CN" altLang="en-US"/>
          </a:p>
        </p:txBody>
      </p:sp>
    </p:spTree>
    <p:extLst>
      <p:ext uri="{BB962C8B-B14F-4D97-AF65-F5344CB8AC3E}">
        <p14:creationId xmlns:p14="http://schemas.microsoft.com/office/powerpoint/2010/main"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t>2023/6/6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t>‹#›</a:t>
            </a:fld>
            <a:endParaRPr kumimoji="1" lang="zh-CN" altLang="en-US"/>
          </a:p>
        </p:txBody>
      </p:sp>
    </p:spTree>
    <p:extLst>
      <p:ext uri="{BB962C8B-B14F-4D97-AF65-F5344CB8AC3E}">
        <p14:creationId xmlns:p14="http://schemas.microsoft.com/office/powerpoint/2010/main"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a:t>
            </a:fld>
            <a:endParaRPr lang="zh-CN" altLang="en-US"/>
          </a:p>
        </p:txBody>
      </p:sp>
    </p:spTree>
    <p:extLst>
      <p:ext uri="{BB962C8B-B14F-4D97-AF65-F5344CB8AC3E}">
        <p14:creationId xmlns:p14="http://schemas.microsoft.com/office/powerpoint/2010/main" val="1566711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2E3AE05-7DD1-4AF0-924E-BEEA496F3737}" type="slidenum">
              <a:rPr lang="zh-CN" altLang="en-US" smtClean="0"/>
              <a:t>10</a:t>
            </a:fld>
            <a:endParaRPr lang="zh-CN" altLang="en-US"/>
          </a:p>
        </p:txBody>
      </p:sp>
    </p:spTree>
    <p:extLst>
      <p:ext uri="{BB962C8B-B14F-4D97-AF65-F5344CB8AC3E}">
        <p14:creationId xmlns:p14="http://schemas.microsoft.com/office/powerpoint/2010/main" val="2352374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11</a:t>
            </a:fld>
            <a:endParaRPr lang="zh-CN" altLang="en-US"/>
          </a:p>
        </p:txBody>
      </p:sp>
    </p:spTree>
    <p:extLst>
      <p:ext uri="{BB962C8B-B14F-4D97-AF65-F5344CB8AC3E}">
        <p14:creationId xmlns:p14="http://schemas.microsoft.com/office/powerpoint/2010/main" val="1124323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12</a:t>
            </a:fld>
            <a:endParaRPr lang="zh-CN" altLang="en-US"/>
          </a:p>
        </p:txBody>
      </p:sp>
    </p:spTree>
    <p:extLst>
      <p:ext uri="{BB962C8B-B14F-4D97-AF65-F5344CB8AC3E}">
        <p14:creationId xmlns:p14="http://schemas.microsoft.com/office/powerpoint/2010/main" val="809942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13</a:t>
            </a:fld>
            <a:endParaRPr lang="zh-CN" altLang="en-US"/>
          </a:p>
        </p:txBody>
      </p:sp>
    </p:spTree>
    <p:extLst>
      <p:ext uri="{BB962C8B-B14F-4D97-AF65-F5344CB8AC3E}">
        <p14:creationId xmlns:p14="http://schemas.microsoft.com/office/powerpoint/2010/main" val="2044007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14</a:t>
            </a:fld>
            <a:endParaRPr lang="zh-CN" altLang="en-US"/>
          </a:p>
        </p:txBody>
      </p:sp>
    </p:spTree>
    <p:extLst>
      <p:ext uri="{BB962C8B-B14F-4D97-AF65-F5344CB8AC3E}">
        <p14:creationId xmlns:p14="http://schemas.microsoft.com/office/powerpoint/2010/main" val="1576536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15</a:t>
            </a:fld>
            <a:endParaRPr lang="zh-CN" altLang="en-US"/>
          </a:p>
        </p:txBody>
      </p:sp>
    </p:spTree>
    <p:extLst>
      <p:ext uri="{BB962C8B-B14F-4D97-AF65-F5344CB8AC3E}">
        <p14:creationId xmlns:p14="http://schemas.microsoft.com/office/powerpoint/2010/main" val="2406808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16</a:t>
            </a:fld>
            <a:endParaRPr lang="zh-CN" altLang="en-US"/>
          </a:p>
        </p:txBody>
      </p:sp>
    </p:spTree>
    <p:extLst>
      <p:ext uri="{BB962C8B-B14F-4D97-AF65-F5344CB8AC3E}">
        <p14:creationId xmlns:p14="http://schemas.microsoft.com/office/powerpoint/2010/main" val="1957543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17</a:t>
            </a:fld>
            <a:endParaRPr lang="zh-CN" altLang="en-US"/>
          </a:p>
        </p:txBody>
      </p:sp>
    </p:spTree>
    <p:extLst>
      <p:ext uri="{BB962C8B-B14F-4D97-AF65-F5344CB8AC3E}">
        <p14:creationId xmlns:p14="http://schemas.microsoft.com/office/powerpoint/2010/main" val="3006143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18</a:t>
            </a:fld>
            <a:endParaRPr lang="zh-CN" altLang="en-US"/>
          </a:p>
        </p:txBody>
      </p:sp>
    </p:spTree>
    <p:extLst>
      <p:ext uri="{BB962C8B-B14F-4D97-AF65-F5344CB8AC3E}">
        <p14:creationId xmlns:p14="http://schemas.microsoft.com/office/powerpoint/2010/main" val="3278104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19</a:t>
            </a:fld>
            <a:endParaRPr lang="zh-CN" altLang="en-US"/>
          </a:p>
        </p:txBody>
      </p:sp>
    </p:spTree>
    <p:extLst>
      <p:ext uri="{BB962C8B-B14F-4D97-AF65-F5344CB8AC3E}">
        <p14:creationId xmlns:p14="http://schemas.microsoft.com/office/powerpoint/2010/main" val="1966441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a:t>
            </a:fld>
            <a:endParaRPr lang="zh-CN" altLang="en-US"/>
          </a:p>
        </p:txBody>
      </p:sp>
    </p:spTree>
    <p:extLst>
      <p:ext uri="{BB962C8B-B14F-4D97-AF65-F5344CB8AC3E}">
        <p14:creationId xmlns:p14="http://schemas.microsoft.com/office/powerpoint/2010/main" val="6332637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20</a:t>
            </a:fld>
            <a:endParaRPr lang="zh-CN" altLang="en-US"/>
          </a:p>
        </p:txBody>
      </p:sp>
    </p:spTree>
    <p:extLst>
      <p:ext uri="{BB962C8B-B14F-4D97-AF65-F5344CB8AC3E}">
        <p14:creationId xmlns:p14="http://schemas.microsoft.com/office/powerpoint/2010/main" val="2148446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57487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3</a:t>
            </a:fld>
            <a:endParaRPr lang="zh-CN" altLang="en-US"/>
          </a:p>
        </p:txBody>
      </p:sp>
    </p:spTree>
    <p:extLst>
      <p:ext uri="{BB962C8B-B14F-4D97-AF65-F5344CB8AC3E}">
        <p14:creationId xmlns:p14="http://schemas.microsoft.com/office/powerpoint/2010/main" val="1654308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4</a:t>
            </a:fld>
            <a:endParaRPr lang="zh-CN" altLang="en-US"/>
          </a:p>
        </p:txBody>
      </p:sp>
    </p:spTree>
    <p:extLst>
      <p:ext uri="{BB962C8B-B14F-4D97-AF65-F5344CB8AC3E}">
        <p14:creationId xmlns:p14="http://schemas.microsoft.com/office/powerpoint/2010/main" val="2918143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5</a:t>
            </a:fld>
            <a:endParaRPr lang="zh-CN" altLang="en-US"/>
          </a:p>
        </p:txBody>
      </p:sp>
    </p:spTree>
    <p:extLst>
      <p:ext uri="{BB962C8B-B14F-4D97-AF65-F5344CB8AC3E}">
        <p14:creationId xmlns:p14="http://schemas.microsoft.com/office/powerpoint/2010/main" val="2613584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6</a:t>
            </a:fld>
            <a:endParaRPr lang="zh-CN" altLang="en-US"/>
          </a:p>
        </p:txBody>
      </p:sp>
    </p:spTree>
    <p:extLst>
      <p:ext uri="{BB962C8B-B14F-4D97-AF65-F5344CB8AC3E}">
        <p14:creationId xmlns:p14="http://schemas.microsoft.com/office/powerpoint/2010/main" val="4077549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7</a:t>
            </a:fld>
            <a:endParaRPr lang="zh-CN" altLang="en-US"/>
          </a:p>
        </p:txBody>
      </p:sp>
    </p:spTree>
    <p:extLst>
      <p:ext uri="{BB962C8B-B14F-4D97-AF65-F5344CB8AC3E}">
        <p14:creationId xmlns:p14="http://schemas.microsoft.com/office/powerpoint/2010/main" val="3684929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8</a:t>
            </a:fld>
            <a:endParaRPr lang="zh-CN" altLang="en-US"/>
          </a:p>
        </p:txBody>
      </p:sp>
    </p:spTree>
    <p:extLst>
      <p:ext uri="{BB962C8B-B14F-4D97-AF65-F5344CB8AC3E}">
        <p14:creationId xmlns:p14="http://schemas.microsoft.com/office/powerpoint/2010/main" val="3627824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9</a:t>
            </a:fld>
            <a:endParaRPr lang="zh-CN" altLang="en-US"/>
          </a:p>
        </p:txBody>
      </p:sp>
    </p:spTree>
    <p:extLst>
      <p:ext uri="{BB962C8B-B14F-4D97-AF65-F5344CB8AC3E}">
        <p14:creationId xmlns:p14="http://schemas.microsoft.com/office/powerpoint/2010/main" val="999824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2536722-5AAE-B34B-A571-78C63CCC8488}"/>
              </a:ext>
            </a:extLst>
          </p:cNvPr>
          <p:cNvSpPr/>
          <p:nvPr userDrawn="1"/>
        </p:nvSpPr>
        <p:spPr>
          <a:xfrm>
            <a:off x="152400" y="139700"/>
            <a:ext cx="11887200" cy="6540500"/>
          </a:xfrm>
          <a:prstGeom prst="rect">
            <a:avLst/>
          </a:prstGeom>
          <a:solidFill>
            <a:schemeClr val="bg1"/>
          </a:solidFill>
          <a:ln w="31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a:extLst>
              <a:ext uri="{FF2B5EF4-FFF2-40B4-BE49-F238E27FC236}">
                <a16:creationId xmlns="" xmlns:a16="http://schemas.microsoft.com/office/drawing/2014/main" id="{34250628-50F6-7443-8463-5DD64B7C60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2400" y="203200"/>
            <a:ext cx="876300" cy="876300"/>
          </a:xfrm>
          <a:prstGeom prst="rect">
            <a:avLst/>
          </a:prstGeom>
        </p:spPr>
      </p:pic>
    </p:spTree>
    <p:extLst>
      <p:ext uri="{BB962C8B-B14F-4D97-AF65-F5344CB8AC3E}">
        <p14:creationId xmlns:p14="http://schemas.microsoft.com/office/powerpoint/2010/main" val="8124363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1858311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6286191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7758837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0" y="6729444"/>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04679645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5538779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955324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868680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030496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435366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18449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4715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059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9395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8681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2331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8460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6369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39476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31413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3860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5509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2211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7065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856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5280256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878958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881463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052009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003694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0689578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03A095F-011A-48D0-9BBF-F24668A24175}"/>
              </a:ext>
            </a:extLst>
          </p:cNvPr>
          <p:cNvPicPr>
            <a:picLocks noChangeAspect="1"/>
          </p:cNvPicPr>
          <p:nvPr userDrawn="1"/>
        </p:nvPicPr>
        <p:blipFill rotWithShape="1">
          <a:blip r:embed="rId19" cstate="screen">
            <a:extLst>
              <a:ext uri="{28A0092B-C50C-407E-A947-70E740481C1C}">
                <a14:useLocalDpi xmlns:a14="http://schemas.microsoft.com/office/drawing/2010/main"/>
              </a:ext>
            </a:extLst>
          </a:blip>
          <a:srcRect/>
          <a:stretch/>
        </p:blipFill>
        <p:spPr>
          <a:xfrm>
            <a:off x="0" y="0"/>
            <a:ext cx="12192000" cy="6858001"/>
          </a:xfrm>
          <a:prstGeom prst="rect">
            <a:avLst/>
          </a:prstGeom>
        </p:spPr>
      </p:pic>
    </p:spTree>
    <p:extLst>
      <p:ext uri="{BB962C8B-B14F-4D97-AF65-F5344CB8AC3E}">
        <p14:creationId xmlns:p14="http://schemas.microsoft.com/office/powerpoint/2010/main"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488290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404573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E1955539-C608-804D-A398-ECA0E38F29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562" y="535544"/>
            <a:ext cx="578211" cy="3826841"/>
          </a:xfrm>
          <a:prstGeom prst="rect">
            <a:avLst/>
          </a:prstGeom>
        </p:spPr>
      </p:pic>
      <p:pic>
        <p:nvPicPr>
          <p:cNvPr id="8" name="图片 7">
            <a:extLst>
              <a:ext uri="{FF2B5EF4-FFF2-40B4-BE49-F238E27FC236}">
                <a16:creationId xmlns="" xmlns:a16="http://schemas.microsoft.com/office/drawing/2014/main" id="{22B0228A-DADA-4BB6-9D50-4584503D5B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47244" y="2448965"/>
            <a:ext cx="6195894" cy="3097694"/>
          </a:xfrm>
          <a:prstGeom prst="rect">
            <a:avLst/>
          </a:prstGeom>
        </p:spPr>
      </p:pic>
    </p:spTree>
    <p:extLst>
      <p:ext uri="{BB962C8B-B14F-4D97-AF65-F5344CB8AC3E}">
        <p14:creationId xmlns:p14="http://schemas.microsoft.com/office/powerpoint/2010/main" val="2078068261"/>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4EA5D246-3B86-C143-8E2B-4CCCF7DC385C}"/>
              </a:ext>
            </a:extLst>
          </p:cNvPr>
          <p:cNvSpPr txBox="1"/>
          <p:nvPr/>
        </p:nvSpPr>
        <p:spPr>
          <a:xfrm>
            <a:off x="5547360" y="3039012"/>
            <a:ext cx="4978400" cy="156966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小寒时北京的平均气温一般在一</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上下，极端最低温度在</a:t>
            </a:r>
            <a:r>
              <a:rPr kumimoji="1" lang="en-US" altLang="zh-CN" sz="1600" dirty="0">
                <a:solidFill>
                  <a:schemeClr val="accent5">
                    <a:lumMod val="75000"/>
                  </a:schemeClr>
                </a:solidFill>
                <a:cs typeface="+mn-ea"/>
                <a:sym typeface="+mn-lt"/>
              </a:rPr>
              <a:t>—15℃</a:t>
            </a:r>
            <a:r>
              <a:rPr kumimoji="1" lang="zh-CN" altLang="en-US" sz="1600" dirty="0">
                <a:solidFill>
                  <a:schemeClr val="accent5">
                    <a:lumMod val="75000"/>
                  </a:schemeClr>
                </a:solidFill>
                <a:cs typeface="+mn-ea"/>
                <a:sym typeface="+mn-lt"/>
              </a:rPr>
              <a:t>以下；东北北部地区，这时的平均气温在</a:t>
            </a:r>
            <a:r>
              <a:rPr kumimoji="1" lang="en-US" altLang="zh-CN" sz="1600" dirty="0">
                <a:solidFill>
                  <a:schemeClr val="accent5">
                    <a:lumMod val="75000"/>
                  </a:schemeClr>
                </a:solidFill>
                <a:cs typeface="+mn-ea"/>
                <a:sym typeface="+mn-lt"/>
              </a:rPr>
              <a:t>—30℃</a:t>
            </a:r>
            <a:r>
              <a:rPr kumimoji="1" lang="zh-CN" altLang="en-US" sz="1600" dirty="0">
                <a:solidFill>
                  <a:schemeClr val="accent5">
                    <a:lumMod val="75000"/>
                  </a:schemeClr>
                </a:solidFill>
                <a:cs typeface="+mn-ea"/>
                <a:sym typeface="+mn-lt"/>
              </a:rPr>
              <a:t>左右，极端最低气温可低达</a:t>
            </a:r>
            <a:r>
              <a:rPr kumimoji="1" lang="en-US" altLang="zh-CN" sz="1600" dirty="0">
                <a:solidFill>
                  <a:schemeClr val="accent5">
                    <a:lumMod val="75000"/>
                  </a:schemeClr>
                </a:solidFill>
                <a:cs typeface="+mn-ea"/>
                <a:sym typeface="+mn-lt"/>
              </a:rPr>
              <a:t>—50℃</a:t>
            </a:r>
            <a:r>
              <a:rPr kumimoji="1" lang="zh-CN" altLang="en-US" sz="1600" dirty="0">
                <a:solidFill>
                  <a:schemeClr val="accent5">
                    <a:lumMod val="75000"/>
                  </a:schemeClr>
                </a:solidFill>
                <a:cs typeface="+mn-ea"/>
                <a:sym typeface="+mn-lt"/>
              </a:rPr>
              <a:t>以下，午后最高气温平均也不过</a:t>
            </a:r>
            <a:r>
              <a:rPr kumimoji="1" lang="en-US" altLang="zh-CN" sz="1600" dirty="0">
                <a:solidFill>
                  <a:schemeClr val="accent5">
                    <a:lumMod val="75000"/>
                  </a:schemeClr>
                </a:solidFill>
                <a:cs typeface="+mn-ea"/>
                <a:sym typeface="+mn-lt"/>
              </a:rPr>
              <a:t>—20℃</a:t>
            </a:r>
            <a:r>
              <a:rPr kumimoji="1" lang="zh-CN" altLang="en-US" sz="1600" dirty="0">
                <a:solidFill>
                  <a:schemeClr val="accent5">
                    <a:lumMod val="75000"/>
                  </a:schemeClr>
                </a:solidFill>
                <a:cs typeface="+mn-ea"/>
                <a:sym typeface="+mn-lt"/>
              </a:rPr>
              <a:t>。</a:t>
            </a:r>
          </a:p>
        </p:txBody>
      </p:sp>
      <p:pic>
        <p:nvPicPr>
          <p:cNvPr id="7" name="图片 6">
            <a:extLst>
              <a:ext uri="{FF2B5EF4-FFF2-40B4-BE49-F238E27FC236}">
                <a16:creationId xmlns="" xmlns:a16="http://schemas.microsoft.com/office/drawing/2014/main" id="{5137F01B-34CD-4F72-899E-D447F94232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1323" y="2086648"/>
            <a:ext cx="3431041" cy="3431041"/>
          </a:xfrm>
          <a:prstGeom prst="rect">
            <a:avLst/>
          </a:prstGeom>
        </p:spPr>
      </p:pic>
    </p:spTree>
    <p:extLst>
      <p:ext uri="{BB962C8B-B14F-4D97-AF65-F5344CB8AC3E}">
        <p14:creationId xmlns:p14="http://schemas.microsoft.com/office/powerpoint/2010/main" val="22697445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BDBF0A9D-3AED-2E4A-A61F-3208F722FDDA}"/>
              </a:ext>
            </a:extLst>
          </p:cNvPr>
          <p:cNvSpPr txBox="1"/>
          <p:nvPr/>
        </p:nvSpPr>
        <p:spPr>
          <a:xfrm>
            <a:off x="1261943" y="2402254"/>
            <a:ext cx="5097827" cy="2308324"/>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黑龙江、内蒙古和新疆</a:t>
            </a:r>
            <a:r>
              <a:rPr kumimoji="1" lang="en-US" altLang="zh-CN" sz="1600" dirty="0">
                <a:solidFill>
                  <a:schemeClr val="accent5">
                    <a:lumMod val="75000"/>
                  </a:schemeClr>
                </a:solidFill>
                <a:cs typeface="+mn-ea"/>
                <a:sym typeface="+mn-lt"/>
              </a:rPr>
              <a:t>45°</a:t>
            </a:r>
            <a:r>
              <a:rPr kumimoji="1" lang="en" altLang="zh-CN" sz="1600" dirty="0">
                <a:solidFill>
                  <a:schemeClr val="accent5">
                    <a:lumMod val="75000"/>
                  </a:schemeClr>
                </a:solidFill>
                <a:cs typeface="+mn-ea"/>
                <a:sym typeface="+mn-lt"/>
              </a:rPr>
              <a:t>N</a:t>
            </a:r>
            <a:r>
              <a:rPr kumimoji="1" lang="zh-CN" altLang="en-US" sz="1600" dirty="0">
                <a:solidFill>
                  <a:schemeClr val="accent5">
                    <a:lumMod val="75000"/>
                  </a:schemeClr>
                </a:solidFill>
                <a:cs typeface="+mn-ea"/>
                <a:sym typeface="+mn-lt"/>
              </a:rPr>
              <a:t>以北的地区及藏北高原，平均气温在</a:t>
            </a:r>
            <a:r>
              <a:rPr kumimoji="1" lang="en-US" altLang="zh-CN" sz="1600" dirty="0">
                <a:solidFill>
                  <a:schemeClr val="accent5">
                    <a:lumMod val="75000"/>
                  </a:schemeClr>
                </a:solidFill>
                <a:cs typeface="+mn-ea"/>
                <a:sym typeface="+mn-lt"/>
              </a:rPr>
              <a:t>—20℃</a:t>
            </a:r>
            <a:r>
              <a:rPr kumimoji="1" lang="zh-CN" altLang="en-US" sz="1600" dirty="0">
                <a:solidFill>
                  <a:schemeClr val="accent5">
                    <a:lumMod val="75000"/>
                  </a:schemeClr>
                </a:solidFill>
                <a:cs typeface="+mn-ea"/>
                <a:sym typeface="+mn-lt"/>
              </a:rPr>
              <a:t>上下，</a:t>
            </a:r>
            <a:r>
              <a:rPr kumimoji="1" lang="en-US" altLang="zh-CN" sz="1600" dirty="0">
                <a:solidFill>
                  <a:schemeClr val="accent5">
                    <a:lumMod val="75000"/>
                  </a:schemeClr>
                </a:solidFill>
                <a:cs typeface="+mn-ea"/>
                <a:sym typeface="+mn-lt"/>
              </a:rPr>
              <a:t>40°</a:t>
            </a:r>
            <a:r>
              <a:rPr kumimoji="1" lang="en" altLang="zh-CN" sz="1600" dirty="0">
                <a:solidFill>
                  <a:schemeClr val="accent5">
                    <a:lumMod val="75000"/>
                  </a:schemeClr>
                </a:solidFill>
                <a:cs typeface="+mn-ea"/>
                <a:sym typeface="+mn-lt"/>
              </a:rPr>
              <a:t>N</a:t>
            </a:r>
            <a:r>
              <a:rPr kumimoji="1" lang="zh-CN" altLang="en-US" sz="1600" dirty="0">
                <a:solidFill>
                  <a:schemeClr val="accent5">
                    <a:lumMod val="75000"/>
                  </a:schemeClr>
                </a:solidFill>
                <a:cs typeface="+mn-ea"/>
                <a:sym typeface="+mn-lt"/>
              </a:rPr>
              <a:t>附近的河套以西地区平均气温在</a:t>
            </a:r>
            <a:r>
              <a:rPr kumimoji="1" lang="en-US" altLang="zh-CN" sz="1600" dirty="0">
                <a:solidFill>
                  <a:schemeClr val="accent5">
                    <a:lumMod val="75000"/>
                  </a:schemeClr>
                </a:solidFill>
                <a:cs typeface="+mn-ea"/>
                <a:sym typeface="+mn-lt"/>
              </a:rPr>
              <a:t>—10℃</a:t>
            </a:r>
            <a:r>
              <a:rPr kumimoji="1" lang="zh-CN" altLang="en-US" sz="1600" dirty="0">
                <a:solidFill>
                  <a:schemeClr val="accent5">
                    <a:lumMod val="75000"/>
                  </a:schemeClr>
                </a:solidFill>
                <a:cs typeface="+mn-ea"/>
                <a:sym typeface="+mn-lt"/>
              </a:rPr>
              <a:t>上下。</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到秦岭、淮河一线平均气温则在</a:t>
            </a:r>
            <a:r>
              <a:rPr kumimoji="1" lang="en-US" altLang="zh-CN" sz="1600" dirty="0">
                <a:solidFill>
                  <a:schemeClr val="accent5">
                    <a:lumMod val="75000"/>
                  </a:schemeClr>
                </a:solidFill>
                <a:cs typeface="+mn-ea"/>
                <a:sym typeface="+mn-lt"/>
              </a:rPr>
              <a:t>0℃</a:t>
            </a:r>
            <a:r>
              <a:rPr kumimoji="1" lang="zh-CN" altLang="en-US" sz="1600" dirty="0">
                <a:solidFill>
                  <a:schemeClr val="accent5">
                    <a:lumMod val="75000"/>
                  </a:schemeClr>
                </a:solidFill>
                <a:cs typeface="+mn-ea"/>
                <a:sym typeface="+mn-lt"/>
              </a:rPr>
              <a:t>左右，此线以南已经没有季节性的冻土，冬作物也没有明显的越冬期。</a:t>
            </a:r>
          </a:p>
        </p:txBody>
      </p:sp>
      <p:pic>
        <p:nvPicPr>
          <p:cNvPr id="7" name="图片 6">
            <a:extLst>
              <a:ext uri="{FF2B5EF4-FFF2-40B4-BE49-F238E27FC236}">
                <a16:creationId xmlns="" xmlns:a16="http://schemas.microsoft.com/office/drawing/2014/main" id="{7FB93528-C6D1-48B0-ADB5-2654338A913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5722" y="998041"/>
            <a:ext cx="3436912" cy="4721838"/>
          </a:xfrm>
          <a:prstGeom prst="rect">
            <a:avLst/>
          </a:prstGeom>
        </p:spPr>
      </p:pic>
    </p:spTree>
    <p:extLst>
      <p:ext uri="{BB962C8B-B14F-4D97-AF65-F5344CB8AC3E}">
        <p14:creationId xmlns:p14="http://schemas.microsoft.com/office/powerpoint/2010/main" val="429334245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26D53B9C-E72B-44D1-B58F-30E530D4041F}"/>
              </a:ext>
            </a:extLst>
          </p:cNvPr>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民俗活动</a:t>
            </a:r>
            <a:endParaRPr kumimoji="1" lang="en-US" altLang="zh-CN" sz="7200" dirty="0">
              <a:solidFill>
                <a:schemeClr val="accent5">
                  <a:lumMod val="75000"/>
                </a:schemeClr>
              </a:solidFill>
              <a:cs typeface="+mn-ea"/>
              <a:sym typeface="+mn-lt"/>
            </a:endParaRPr>
          </a:p>
        </p:txBody>
      </p:sp>
      <p:sp>
        <p:nvSpPr>
          <p:cNvPr id="7" name="文本框 6">
            <a:extLst>
              <a:ext uri="{FF2B5EF4-FFF2-40B4-BE49-F238E27FC236}">
                <a16:creationId xmlns="" xmlns:a16="http://schemas.microsoft.com/office/drawing/2014/main" id="{53ACDD4D-4A0B-47A7-80AE-BF221D8F9C7C}"/>
              </a:ext>
            </a:extLst>
          </p:cNvPr>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 altLang="zh-CN" sz="1100" dirty="0">
              <a:solidFill>
                <a:schemeClr val="accent5">
                  <a:lumMod val="75000"/>
                </a:schemeClr>
              </a:solidFill>
              <a:cs typeface="+mn-ea"/>
              <a:sym typeface="+mn-lt"/>
            </a:endParaRPr>
          </a:p>
        </p:txBody>
      </p:sp>
      <p:sp>
        <p:nvSpPr>
          <p:cNvPr id="8" name="文本框 7">
            <a:extLst>
              <a:ext uri="{FF2B5EF4-FFF2-40B4-BE49-F238E27FC236}">
                <a16:creationId xmlns="" xmlns:a16="http://schemas.microsoft.com/office/drawing/2014/main" id="{0303D883-283C-4174-A214-A200E97E23E0}"/>
              </a:ext>
            </a:extLst>
          </p:cNvPr>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第三章节</a:t>
            </a:r>
          </a:p>
        </p:txBody>
      </p:sp>
    </p:spTree>
    <p:extLst>
      <p:ext uri="{BB962C8B-B14F-4D97-AF65-F5344CB8AC3E}">
        <p14:creationId xmlns:p14="http://schemas.microsoft.com/office/powerpoint/2010/main" val="258679152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73DE9B5D-71EE-0241-8AAD-D1C6973CA1E1}"/>
              </a:ext>
            </a:extLst>
          </p:cNvPr>
          <p:cNvSpPr txBox="1"/>
          <p:nvPr/>
        </p:nvSpPr>
        <p:spPr>
          <a:xfrm>
            <a:off x="883873" y="2463800"/>
            <a:ext cx="6405927"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中国南方地区冬暖显著，隆冬</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月，霜雪交侵，常有冰冻，最低气温在零下</a:t>
            </a:r>
            <a:r>
              <a:rPr kumimoji="1" lang="en-US" altLang="zh-CN" sz="1600">
                <a:solidFill>
                  <a:schemeClr val="accent5">
                    <a:lumMod val="75000"/>
                  </a:schemeClr>
                </a:solidFill>
                <a:cs typeface="+mn-ea"/>
                <a:sym typeface="+mn-lt"/>
              </a:rPr>
              <a:t>10℃</a:t>
            </a:r>
            <a:r>
              <a:rPr kumimoji="1" lang="zh-CN" altLang="en-US" sz="1600">
                <a:solidFill>
                  <a:schemeClr val="accent5">
                    <a:lumMod val="75000"/>
                  </a:schemeClr>
                </a:solidFill>
                <a:cs typeface="+mn-ea"/>
                <a:sym typeface="+mn-lt"/>
              </a:rPr>
              <a:t>左右。而华南北部最低气温却很少低于零下</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，华南南部</a:t>
            </a:r>
            <a:r>
              <a:rPr kumimoji="1" lang="en-US" altLang="zh-CN" sz="1600">
                <a:solidFill>
                  <a:schemeClr val="accent5">
                    <a:lumMod val="75000"/>
                  </a:schemeClr>
                </a:solidFill>
                <a:cs typeface="+mn-ea"/>
                <a:sym typeface="+mn-lt"/>
              </a:rPr>
              <a:t>0℃</a:t>
            </a:r>
            <a:r>
              <a:rPr kumimoji="1" lang="zh-CN" altLang="en-US" sz="1600">
                <a:solidFill>
                  <a:schemeClr val="accent5">
                    <a:lumMod val="75000"/>
                  </a:schemeClr>
                </a:solidFill>
                <a:cs typeface="+mn-ea"/>
                <a:sym typeface="+mn-lt"/>
              </a:rPr>
              <a:t>以下的低温更不多见。</a:t>
            </a:r>
          </a:p>
        </p:txBody>
      </p:sp>
      <p:sp>
        <p:nvSpPr>
          <p:cNvPr id="9" name="文本框 8">
            <a:extLst>
              <a:ext uri="{FF2B5EF4-FFF2-40B4-BE49-F238E27FC236}">
                <a16:creationId xmlns="" xmlns:a16="http://schemas.microsoft.com/office/drawing/2014/main" id="{068244F3-17C4-3A4C-AE45-0A9F5CE41643}"/>
              </a:ext>
            </a:extLst>
          </p:cNvPr>
          <p:cNvSpPr txBox="1"/>
          <p:nvPr/>
        </p:nvSpPr>
        <p:spPr>
          <a:xfrm>
            <a:off x="871173" y="4168042"/>
            <a:ext cx="6405927" cy="791242"/>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中国隆冬最冷的地区是黑龙江北部，最低气温在可达零下</a:t>
            </a:r>
            <a:r>
              <a:rPr kumimoji="1" lang="en-US" altLang="zh-CN" sz="1600" dirty="0">
                <a:solidFill>
                  <a:schemeClr val="accent5">
                    <a:lumMod val="75000"/>
                  </a:schemeClr>
                </a:solidFill>
                <a:cs typeface="+mn-ea"/>
                <a:sym typeface="+mn-lt"/>
              </a:rPr>
              <a:t>40℃</a:t>
            </a:r>
            <a:r>
              <a:rPr kumimoji="1" lang="zh-CN" altLang="en-US" sz="1600" dirty="0">
                <a:solidFill>
                  <a:schemeClr val="accent5">
                    <a:lumMod val="75000"/>
                  </a:schemeClr>
                </a:solidFill>
                <a:cs typeface="+mn-ea"/>
                <a:sym typeface="+mn-lt"/>
              </a:rPr>
              <a:t>左右，天寒地冻，滴水成冰。</a:t>
            </a:r>
          </a:p>
        </p:txBody>
      </p:sp>
      <p:pic>
        <p:nvPicPr>
          <p:cNvPr id="10" name="图片 9">
            <a:extLst>
              <a:ext uri="{FF2B5EF4-FFF2-40B4-BE49-F238E27FC236}">
                <a16:creationId xmlns="" xmlns:a16="http://schemas.microsoft.com/office/drawing/2014/main" id="{B8F12FC6-7F8F-4D4A-96A9-4963BC5937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20885" y="1633610"/>
            <a:ext cx="3974345" cy="3974345"/>
          </a:xfrm>
          <a:prstGeom prst="rect">
            <a:avLst/>
          </a:prstGeom>
        </p:spPr>
      </p:pic>
    </p:spTree>
    <p:extLst>
      <p:ext uri="{BB962C8B-B14F-4D97-AF65-F5344CB8AC3E}">
        <p14:creationId xmlns:p14="http://schemas.microsoft.com/office/powerpoint/2010/main" val="13845166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0B04CD6A-7DD1-5F48-9508-75B48FF48AED}"/>
              </a:ext>
            </a:extLst>
          </p:cNvPr>
          <p:cNvSpPr txBox="1"/>
          <p:nvPr/>
        </p:nvSpPr>
        <p:spPr>
          <a:xfrm>
            <a:off x="4927601" y="1803400"/>
            <a:ext cx="6921499"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低海拔河谷地带，则是中国南方大部分地区隆冬最暖的地方，</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月平均气温在</a:t>
            </a:r>
            <a:r>
              <a:rPr kumimoji="1" lang="en-US" altLang="zh-CN" sz="1600">
                <a:solidFill>
                  <a:schemeClr val="accent5">
                    <a:lumMod val="75000"/>
                  </a:schemeClr>
                </a:solidFill>
                <a:cs typeface="+mn-ea"/>
                <a:sym typeface="+mn-lt"/>
              </a:rPr>
              <a:t>12℃</a:t>
            </a:r>
            <a:r>
              <a:rPr kumimoji="1" lang="zh-CN" altLang="en-US" sz="1600">
                <a:solidFill>
                  <a:schemeClr val="accent5">
                    <a:lumMod val="75000"/>
                  </a:schemeClr>
                </a:solidFill>
                <a:cs typeface="+mn-ea"/>
                <a:sym typeface="+mn-lt"/>
              </a:rPr>
              <a:t>左右，只有很少年份可能出现</a:t>
            </a:r>
            <a:r>
              <a:rPr kumimoji="1" lang="en-US" altLang="zh-CN" sz="1600">
                <a:solidFill>
                  <a:schemeClr val="accent5">
                    <a:lumMod val="75000"/>
                  </a:schemeClr>
                </a:solidFill>
                <a:cs typeface="+mn-ea"/>
                <a:sym typeface="+mn-lt"/>
              </a:rPr>
              <a:t>0℃</a:t>
            </a:r>
            <a:r>
              <a:rPr kumimoji="1" lang="zh-CN" altLang="en-US" sz="1600">
                <a:solidFill>
                  <a:schemeClr val="accent5">
                    <a:lumMod val="75000"/>
                  </a:schemeClr>
                </a:solidFill>
                <a:cs typeface="+mn-ea"/>
                <a:sym typeface="+mn-lt"/>
              </a:rPr>
              <a:t>以下的低温。加之逆温效应十分显著，所以香蕉、芒果等热带水果能够良好生长。</a:t>
            </a:r>
          </a:p>
        </p:txBody>
      </p:sp>
      <p:sp>
        <p:nvSpPr>
          <p:cNvPr id="5" name="文本框 4">
            <a:extLst>
              <a:ext uri="{FF2B5EF4-FFF2-40B4-BE49-F238E27FC236}">
                <a16:creationId xmlns="" xmlns:a16="http://schemas.microsoft.com/office/drawing/2014/main" id="{91EB5A53-42BC-3C45-A691-CCE012A4C8CC}"/>
              </a:ext>
            </a:extLst>
          </p:cNvPr>
          <p:cNvSpPr txBox="1"/>
          <p:nvPr/>
        </p:nvSpPr>
        <p:spPr>
          <a:xfrm>
            <a:off x="685801" y="4584700"/>
            <a:ext cx="6565899"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小寒节气，东亚大槽发展得最为强大和稳定，蒙古冷高压和阿留申低压也达到最为强大且稳定，西风槽脊尺度达到最大，并配合最强的西风强度。小寒节气冷空气降温过程频繁，但达到寒潮标准的并不多。</a:t>
            </a:r>
          </a:p>
        </p:txBody>
      </p:sp>
      <p:pic>
        <p:nvPicPr>
          <p:cNvPr id="8" name="图片 7">
            <a:extLst>
              <a:ext uri="{FF2B5EF4-FFF2-40B4-BE49-F238E27FC236}">
                <a16:creationId xmlns="" xmlns:a16="http://schemas.microsoft.com/office/drawing/2014/main" id="{F322D9E4-97F0-4562-B7D3-8AD26F4B39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41408" y="2828327"/>
            <a:ext cx="3512746" cy="3512746"/>
          </a:xfrm>
          <a:prstGeom prst="rect">
            <a:avLst/>
          </a:prstGeom>
        </p:spPr>
      </p:pic>
      <p:pic>
        <p:nvPicPr>
          <p:cNvPr id="10" name="图片 9">
            <a:extLst>
              <a:ext uri="{FF2B5EF4-FFF2-40B4-BE49-F238E27FC236}">
                <a16:creationId xmlns="" xmlns:a16="http://schemas.microsoft.com/office/drawing/2014/main" id="{D9A9F5FD-5D39-4796-AD7C-FB0D85B1C11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9435" y="1213423"/>
            <a:ext cx="4102880" cy="2747256"/>
          </a:xfrm>
          <a:prstGeom prst="rect">
            <a:avLst/>
          </a:prstGeom>
        </p:spPr>
      </p:pic>
    </p:spTree>
    <p:extLst>
      <p:ext uri="{BB962C8B-B14F-4D97-AF65-F5344CB8AC3E}">
        <p14:creationId xmlns:p14="http://schemas.microsoft.com/office/powerpoint/2010/main" val="31789416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3628703D-F18D-024B-9F3D-42371091FF64}"/>
              </a:ext>
            </a:extLst>
          </p:cNvPr>
          <p:cNvSpPr txBox="1"/>
          <p:nvPr/>
        </p:nvSpPr>
        <p:spPr>
          <a:xfrm>
            <a:off x="871173" y="1816100"/>
            <a:ext cx="9758727" cy="791242"/>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俗话说，“冷在三九”。“三九”多在</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a:t>
            </a:r>
            <a:r>
              <a:rPr kumimoji="1" lang="en-US" altLang="zh-CN" sz="1600">
                <a:solidFill>
                  <a:schemeClr val="accent5">
                    <a:lumMod val="75000"/>
                  </a:schemeClr>
                </a:solidFill>
                <a:cs typeface="+mn-ea"/>
                <a:sym typeface="+mn-lt"/>
              </a:rPr>
              <a:t>9</a:t>
            </a:r>
            <a:r>
              <a:rPr kumimoji="1" lang="zh-CN" altLang="en-US" sz="1600">
                <a:solidFill>
                  <a:schemeClr val="accent5">
                    <a:lumMod val="75000"/>
                  </a:schemeClr>
                </a:solidFill>
                <a:cs typeface="+mn-ea"/>
                <a:sym typeface="+mn-lt"/>
              </a:rPr>
              <a:t>日至</a:t>
            </a:r>
            <a:r>
              <a:rPr kumimoji="1" lang="en-US" altLang="zh-CN" sz="1600">
                <a:solidFill>
                  <a:schemeClr val="accent5">
                    <a:lumMod val="75000"/>
                  </a:schemeClr>
                </a:solidFill>
                <a:cs typeface="+mn-ea"/>
                <a:sym typeface="+mn-lt"/>
              </a:rPr>
              <a:t>17</a:t>
            </a:r>
            <a:r>
              <a:rPr kumimoji="1" lang="zh-CN" altLang="en-US" sz="1600">
                <a:solidFill>
                  <a:schemeClr val="accent5">
                    <a:lumMod val="75000"/>
                  </a:schemeClr>
                </a:solidFill>
                <a:cs typeface="+mn-ea"/>
                <a:sym typeface="+mn-lt"/>
              </a:rPr>
              <a:t>日，也恰在小寒节气内。但这只是一般规律，少数年份大寒也可能比小寒冷。而人们记忆犹新的</a:t>
            </a:r>
            <a:r>
              <a:rPr kumimoji="1" lang="en-US" altLang="zh-CN" sz="1600">
                <a:solidFill>
                  <a:schemeClr val="accent5">
                    <a:lumMod val="75000"/>
                  </a:schemeClr>
                </a:solidFill>
                <a:cs typeface="+mn-ea"/>
                <a:sym typeface="+mn-lt"/>
              </a:rPr>
              <a:t>1975</a:t>
            </a:r>
            <a:r>
              <a:rPr kumimoji="1" lang="zh-CN" altLang="en-US" sz="1600">
                <a:solidFill>
                  <a:schemeClr val="accent5">
                    <a:lumMod val="75000"/>
                  </a:schemeClr>
                </a:solidFill>
                <a:cs typeface="+mn-ea"/>
                <a:sym typeface="+mn-lt"/>
              </a:rPr>
              <a:t>年冬，气温最低的节气竟是大雪哩！</a:t>
            </a:r>
          </a:p>
        </p:txBody>
      </p:sp>
      <p:sp>
        <p:nvSpPr>
          <p:cNvPr id="7" name="文本框 6">
            <a:extLst>
              <a:ext uri="{FF2B5EF4-FFF2-40B4-BE49-F238E27FC236}">
                <a16:creationId xmlns="" xmlns:a16="http://schemas.microsoft.com/office/drawing/2014/main" id="{9C0611D8-1340-D743-8764-79BB177AE42B}"/>
              </a:ext>
            </a:extLst>
          </p:cNvPr>
          <p:cNvSpPr txBox="1"/>
          <p:nvPr/>
        </p:nvSpPr>
        <p:spPr>
          <a:xfrm>
            <a:off x="883873" y="2959100"/>
            <a:ext cx="6990127" cy="1569660"/>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华南冬季最低气温不低，有利于生产，也适宜发展多种经营。“受命不迁，生南国兮”的柑桔，生长一般要求最低气温不低于零下</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、年温高于</a:t>
            </a:r>
            <a:r>
              <a:rPr kumimoji="1" lang="en-US" altLang="zh-CN" sz="1600">
                <a:solidFill>
                  <a:schemeClr val="accent5">
                    <a:lumMod val="75000"/>
                  </a:schemeClr>
                </a:solidFill>
                <a:cs typeface="+mn-ea"/>
                <a:sym typeface="+mn-lt"/>
              </a:rPr>
              <a:t>15℃</a:t>
            </a:r>
            <a:r>
              <a:rPr kumimoji="1" lang="zh-CN" altLang="en-US" sz="1600">
                <a:solidFill>
                  <a:schemeClr val="accent5">
                    <a:lumMod val="75000"/>
                  </a:schemeClr>
                </a:solidFill>
                <a:cs typeface="+mn-ea"/>
                <a:sym typeface="+mn-lt"/>
              </a:rPr>
              <a:t>，华南内绝大多数地区都能满足，副热带植物也几乎应有尽有。只所以如此，得天独厚的气候条件，应当是一个很重要的因素。</a:t>
            </a:r>
          </a:p>
        </p:txBody>
      </p:sp>
      <p:pic>
        <p:nvPicPr>
          <p:cNvPr id="8" name="图片 7">
            <a:extLst>
              <a:ext uri="{FF2B5EF4-FFF2-40B4-BE49-F238E27FC236}">
                <a16:creationId xmlns="" xmlns:a16="http://schemas.microsoft.com/office/drawing/2014/main" id="{48F6E54C-8F55-4531-BCD1-8D087E0D3D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8905" y="2209926"/>
            <a:ext cx="4513211" cy="4513211"/>
          </a:xfrm>
          <a:prstGeom prst="rect">
            <a:avLst/>
          </a:prstGeom>
        </p:spPr>
      </p:pic>
    </p:spTree>
    <p:extLst>
      <p:ext uri="{BB962C8B-B14F-4D97-AF65-F5344CB8AC3E}">
        <p14:creationId xmlns:p14="http://schemas.microsoft.com/office/powerpoint/2010/main" val="748566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69B9E7DD-9B2C-4900-A64E-2E3FB2442E35}"/>
              </a:ext>
            </a:extLst>
          </p:cNvPr>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文学记述</a:t>
            </a:r>
            <a:endParaRPr kumimoji="1" lang="en-US" altLang="zh-CN" sz="7200" dirty="0">
              <a:solidFill>
                <a:schemeClr val="accent5">
                  <a:lumMod val="75000"/>
                </a:schemeClr>
              </a:solidFill>
              <a:cs typeface="+mn-ea"/>
              <a:sym typeface="+mn-lt"/>
            </a:endParaRPr>
          </a:p>
        </p:txBody>
      </p:sp>
      <p:sp>
        <p:nvSpPr>
          <p:cNvPr id="7" name="文本框 6">
            <a:extLst>
              <a:ext uri="{FF2B5EF4-FFF2-40B4-BE49-F238E27FC236}">
                <a16:creationId xmlns="" xmlns:a16="http://schemas.microsoft.com/office/drawing/2014/main" id="{325A7525-A49A-47A0-B267-39D955881BB7}"/>
              </a:ext>
            </a:extLst>
          </p:cNvPr>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 altLang="zh-CN" sz="1100" dirty="0">
              <a:solidFill>
                <a:schemeClr val="accent5">
                  <a:lumMod val="75000"/>
                </a:schemeClr>
              </a:solidFill>
              <a:cs typeface="+mn-ea"/>
              <a:sym typeface="+mn-lt"/>
            </a:endParaRPr>
          </a:p>
        </p:txBody>
      </p:sp>
      <p:sp>
        <p:nvSpPr>
          <p:cNvPr id="8" name="文本框 7">
            <a:extLst>
              <a:ext uri="{FF2B5EF4-FFF2-40B4-BE49-F238E27FC236}">
                <a16:creationId xmlns="" xmlns:a16="http://schemas.microsoft.com/office/drawing/2014/main" id="{9DB1CC15-5FF1-416E-9D5B-CF4D5C035552}"/>
              </a:ext>
            </a:extLst>
          </p:cNvPr>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第四章节</a:t>
            </a:r>
          </a:p>
        </p:txBody>
      </p:sp>
    </p:spTree>
    <p:extLst>
      <p:ext uri="{BB962C8B-B14F-4D97-AF65-F5344CB8AC3E}">
        <p14:creationId xmlns:p14="http://schemas.microsoft.com/office/powerpoint/2010/main" val="9015414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A3DC0900-D706-7346-A649-D13BA139B5CF}"/>
              </a:ext>
            </a:extLst>
          </p:cNvPr>
          <p:cNvSpPr txBox="1"/>
          <p:nvPr/>
        </p:nvSpPr>
        <p:spPr>
          <a:xfrm>
            <a:off x="4635501" y="1574800"/>
            <a:ext cx="6565899" cy="2677656"/>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正处三九前后，俗话说：“冷在三九”，其严寒程度也就可想而知了，各地流行的气象谚语，可做佐证。如华北一带有“小寒大寒，滴水成冰”的说法，江南一带有“小寒大寒，冷成冰团”的说法。每年的大寒小寒虽说寒冷，但寒冷的情况也不尽相同。</a:t>
            </a:r>
            <a:endParaRPr kumimoji="1" lang="en-US" altLang="zh-CN" sz="1600">
              <a:solidFill>
                <a:schemeClr val="accent5">
                  <a:lumMod val="75000"/>
                </a:schemeClr>
              </a:solidFill>
              <a:cs typeface="+mn-ea"/>
              <a:sym typeface="+mn-lt"/>
            </a:endParaRPr>
          </a:p>
          <a:p>
            <a:pPr>
              <a:lnSpc>
                <a:spcPct val="150000"/>
              </a:lnSpc>
            </a:pPr>
            <a:endParaRPr kumimoji="1" lang="en-US" altLang="zh-CN" sz="1600">
              <a:solidFill>
                <a:schemeClr val="accent5">
                  <a:lumMod val="75000"/>
                </a:schemeClr>
              </a:solidFill>
              <a:cs typeface="+mn-ea"/>
              <a:sym typeface="+mn-lt"/>
            </a:endParaRPr>
          </a:p>
          <a:p>
            <a:pPr>
              <a:lnSpc>
                <a:spcPct val="150000"/>
              </a:lnSpc>
            </a:pPr>
            <a:r>
              <a:rPr kumimoji="1" lang="zh-CN" altLang="en-US" sz="1600">
                <a:solidFill>
                  <a:schemeClr val="accent5">
                    <a:lumMod val="75000"/>
                  </a:schemeClr>
                </a:solidFill>
                <a:cs typeface="+mn-ea"/>
                <a:sym typeface="+mn-lt"/>
              </a:rPr>
              <a:t>有的年份小寒不是很冷，这往往预示大寒要冷，广西群众有“小寒不寒寒大寒”的谚语。</a:t>
            </a:r>
          </a:p>
        </p:txBody>
      </p:sp>
      <p:pic>
        <p:nvPicPr>
          <p:cNvPr id="10" name="图片 9">
            <a:extLst>
              <a:ext uri="{FF2B5EF4-FFF2-40B4-BE49-F238E27FC236}">
                <a16:creationId xmlns="" xmlns:a16="http://schemas.microsoft.com/office/drawing/2014/main" id="{E282D7A1-3A7B-4C53-B1F8-CCB869BFA3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88868" y="3429000"/>
            <a:ext cx="3429000" cy="3429000"/>
          </a:xfrm>
          <a:prstGeom prst="rect">
            <a:avLst/>
          </a:prstGeom>
        </p:spPr>
      </p:pic>
      <p:pic>
        <p:nvPicPr>
          <p:cNvPr id="15" name="图片 14">
            <a:extLst>
              <a:ext uri="{FF2B5EF4-FFF2-40B4-BE49-F238E27FC236}">
                <a16:creationId xmlns="" xmlns:a16="http://schemas.microsoft.com/office/drawing/2014/main" id="{3C06A7C2-DED4-4F2B-943B-17AC69801F2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171846" y="1097808"/>
            <a:ext cx="4774715" cy="7412300"/>
          </a:xfrm>
          <a:prstGeom prst="rect">
            <a:avLst/>
          </a:prstGeom>
        </p:spPr>
      </p:pic>
    </p:spTree>
    <p:extLst>
      <p:ext uri="{BB962C8B-B14F-4D97-AF65-F5344CB8AC3E}">
        <p14:creationId xmlns:p14="http://schemas.microsoft.com/office/powerpoint/2010/main" val="343514260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8CC0356B-B029-A447-95F9-74B25D7B2772}"/>
              </a:ext>
            </a:extLst>
          </p:cNvPr>
          <p:cNvSpPr txBox="1"/>
          <p:nvPr/>
        </p:nvSpPr>
        <p:spPr>
          <a:xfrm>
            <a:off x="1219201" y="2673648"/>
            <a:ext cx="4876799" cy="226857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根据小寒的冷暖情况预示未来天气的谚语不少。如“小寒天气热，大寒冷莫说”、“小寒不寒，清明泥潭”、“小寒大寒寒得透，来年春天天暖和”、“小寒暖，立春雪”、“小寒寒，惊蛰暖”等。根据小寒节气阴雨（雪）情况，预示未来天气的谚语有：“小寒蒙蒙雨，雨水还冻秧”、“小寒雨蒙蒙，雨水惊蛰冻死秧”。</a:t>
            </a:r>
          </a:p>
        </p:txBody>
      </p:sp>
      <p:pic>
        <p:nvPicPr>
          <p:cNvPr id="7" name="图片 6">
            <a:extLst>
              <a:ext uri="{FF2B5EF4-FFF2-40B4-BE49-F238E27FC236}">
                <a16:creationId xmlns="" xmlns:a16="http://schemas.microsoft.com/office/drawing/2014/main" id="{4F3E037E-B8E6-4B1C-9088-878E96E207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22429" y="1504481"/>
            <a:ext cx="4675454" cy="4675454"/>
          </a:xfrm>
          <a:prstGeom prst="rect">
            <a:avLst/>
          </a:prstGeom>
        </p:spPr>
      </p:pic>
    </p:spTree>
    <p:extLst>
      <p:ext uri="{BB962C8B-B14F-4D97-AF65-F5344CB8AC3E}">
        <p14:creationId xmlns:p14="http://schemas.microsoft.com/office/powerpoint/2010/main" val="225041081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5FB828FE-7EAA-7B47-A564-AC9AC723DBA5}"/>
              </a:ext>
            </a:extLst>
          </p:cNvPr>
          <p:cNvSpPr txBox="1"/>
          <p:nvPr/>
        </p:nvSpPr>
        <p:spPr>
          <a:xfrm>
            <a:off x="5351058" y="2378221"/>
            <a:ext cx="5791199" cy="2308324"/>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小寒，是二十四节气中的第</a:t>
            </a:r>
            <a:r>
              <a:rPr kumimoji="1" lang="en-US" altLang="zh-CN" sz="1600">
                <a:solidFill>
                  <a:schemeClr val="accent5">
                    <a:lumMod val="75000"/>
                  </a:schemeClr>
                </a:solidFill>
                <a:cs typeface="+mn-ea"/>
                <a:sym typeface="+mn-lt"/>
              </a:rPr>
              <a:t>23</a:t>
            </a:r>
            <a:r>
              <a:rPr kumimoji="1" lang="zh-CN" altLang="en-US" sz="1600">
                <a:solidFill>
                  <a:schemeClr val="accent5">
                    <a:lumMod val="75000"/>
                  </a:schemeClr>
                </a:solidFill>
                <a:cs typeface="+mn-ea"/>
                <a:sym typeface="+mn-lt"/>
              </a:rPr>
              <a:t>个节气，也是冬季的第</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个节气。斗指子；太阳黄经为</a:t>
            </a:r>
            <a:r>
              <a:rPr kumimoji="1" lang="en-US" altLang="zh-CN" sz="1600">
                <a:solidFill>
                  <a:schemeClr val="accent5">
                    <a:lumMod val="75000"/>
                  </a:schemeClr>
                </a:solidFill>
                <a:cs typeface="+mn-ea"/>
                <a:sym typeface="+mn-lt"/>
              </a:rPr>
              <a:t>285°</a:t>
            </a:r>
            <a:r>
              <a:rPr kumimoji="1" lang="zh-CN" altLang="en-US" sz="1600">
                <a:solidFill>
                  <a:schemeClr val="accent5">
                    <a:lumMod val="75000"/>
                  </a:schemeClr>
                </a:solidFill>
                <a:cs typeface="+mn-ea"/>
                <a:sym typeface="+mn-lt"/>
              </a:rPr>
              <a:t>；公历</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a:t>
            </a:r>
            <a:r>
              <a:rPr kumimoji="1" lang="en-US" altLang="zh-CN" sz="1600">
                <a:solidFill>
                  <a:schemeClr val="accent5">
                    <a:lumMod val="75000"/>
                  </a:schemeClr>
                </a:solidFill>
                <a:cs typeface="+mn-ea"/>
                <a:sym typeface="+mn-lt"/>
              </a:rPr>
              <a:t>7</a:t>
            </a:r>
            <a:r>
              <a:rPr kumimoji="1" lang="zh-CN" altLang="en-US" sz="1600">
                <a:solidFill>
                  <a:schemeClr val="accent5">
                    <a:lumMod val="75000"/>
                  </a:schemeClr>
                </a:solidFill>
                <a:cs typeface="+mn-ea"/>
                <a:sym typeface="+mn-lt"/>
              </a:rPr>
              <a:t>日交节。</a:t>
            </a:r>
            <a:endParaRPr kumimoji="1" lang="en-US" altLang="zh-CN" sz="1600">
              <a:solidFill>
                <a:schemeClr val="accent5">
                  <a:lumMod val="75000"/>
                </a:schemeClr>
              </a:solidFill>
              <a:cs typeface="+mn-ea"/>
              <a:sym typeface="+mn-lt"/>
            </a:endParaRPr>
          </a:p>
          <a:p>
            <a:pPr>
              <a:lnSpc>
                <a:spcPct val="150000"/>
              </a:lnSpc>
            </a:pPr>
            <a:endParaRPr kumimoji="1" lang="en-US" altLang="zh-CN" sz="1600">
              <a:solidFill>
                <a:schemeClr val="accent5">
                  <a:lumMod val="75000"/>
                </a:schemeClr>
              </a:solidFill>
              <a:cs typeface="+mn-ea"/>
              <a:sym typeface="+mn-lt"/>
            </a:endParaRPr>
          </a:p>
          <a:p>
            <a:pPr>
              <a:lnSpc>
                <a:spcPct val="150000"/>
              </a:lnSpc>
            </a:pPr>
            <a:r>
              <a:rPr kumimoji="1" lang="zh-CN" altLang="en-US" sz="1600">
                <a:solidFill>
                  <a:schemeClr val="accent5">
                    <a:lumMod val="75000"/>
                  </a:schemeClr>
                </a:solidFill>
                <a:cs typeface="+mn-ea"/>
                <a:sym typeface="+mn-lt"/>
              </a:rPr>
              <a:t>小寒，标志着季冬时节的正式开始。冷气积久而寒，小寒是天气寒冷但还没有到极点的意思。它与大寒、小暑、大暑及处暑一样，都是表示气温冷暖变化的节气。</a:t>
            </a:r>
            <a:endParaRPr kumimoji="1" lang="en-US" altLang="zh-CN" sz="1600">
              <a:solidFill>
                <a:schemeClr val="accent5">
                  <a:lumMod val="75000"/>
                </a:schemeClr>
              </a:solidFill>
              <a:cs typeface="+mn-ea"/>
              <a:sym typeface="+mn-lt"/>
            </a:endParaRPr>
          </a:p>
        </p:txBody>
      </p:sp>
      <p:pic>
        <p:nvPicPr>
          <p:cNvPr id="7" name="图片 6">
            <a:extLst>
              <a:ext uri="{FF2B5EF4-FFF2-40B4-BE49-F238E27FC236}">
                <a16:creationId xmlns="" xmlns:a16="http://schemas.microsoft.com/office/drawing/2014/main" id="{17F97567-DE15-4E22-AD61-623F50427E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9743" y="1721493"/>
            <a:ext cx="4125396" cy="4125396"/>
          </a:xfrm>
          <a:prstGeom prst="rect">
            <a:avLst/>
          </a:prstGeom>
        </p:spPr>
      </p:pic>
    </p:spTree>
    <p:extLst>
      <p:ext uri="{BB962C8B-B14F-4D97-AF65-F5344CB8AC3E}">
        <p14:creationId xmlns:p14="http://schemas.microsoft.com/office/powerpoint/2010/main" val="20897793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80F11EA-8229-894A-93FD-9CC8644DF695}"/>
              </a:ext>
            </a:extLst>
          </p:cNvPr>
          <p:cNvSpPr txBox="1"/>
          <p:nvPr/>
        </p:nvSpPr>
        <p:spPr>
          <a:xfrm>
            <a:off x="781266" y="5060990"/>
            <a:ext cx="1921566" cy="1015663"/>
          </a:xfrm>
          <a:prstGeom prst="rect">
            <a:avLst/>
          </a:prstGeom>
          <a:noFill/>
        </p:spPr>
        <p:txBody>
          <a:bodyPr wrap="square" rtlCol="0">
            <a:spAutoFit/>
          </a:bodyPr>
          <a:lstStyle/>
          <a:p>
            <a:pPr algn="dist"/>
            <a:r>
              <a:rPr kumimoji="1" lang="zh-CN" altLang="en-US" sz="6000" dirty="0">
                <a:solidFill>
                  <a:schemeClr val="accent5">
                    <a:lumMod val="75000"/>
                  </a:schemeClr>
                </a:solidFill>
                <a:cs typeface="+mn-ea"/>
                <a:sym typeface="+mn-lt"/>
              </a:rPr>
              <a:t>目录</a:t>
            </a:r>
          </a:p>
        </p:txBody>
      </p:sp>
      <p:sp>
        <p:nvSpPr>
          <p:cNvPr id="3" name="文本框 2">
            <a:extLst>
              <a:ext uri="{FF2B5EF4-FFF2-40B4-BE49-F238E27FC236}">
                <a16:creationId xmlns="" xmlns:a16="http://schemas.microsoft.com/office/drawing/2014/main" id="{FCE08CD3-A593-334E-BB7B-CAC19AE62A43}"/>
              </a:ext>
            </a:extLst>
          </p:cNvPr>
          <p:cNvSpPr txBox="1"/>
          <p:nvPr/>
        </p:nvSpPr>
        <p:spPr>
          <a:xfrm>
            <a:off x="688502" y="6036897"/>
            <a:ext cx="2003224" cy="400110"/>
          </a:xfrm>
          <a:prstGeom prst="rect">
            <a:avLst/>
          </a:prstGeom>
          <a:noFill/>
        </p:spPr>
        <p:txBody>
          <a:bodyPr wrap="square" rtlCol="0">
            <a:spAutoFit/>
          </a:bodyPr>
          <a:lstStyle/>
          <a:p>
            <a:pPr algn="dist"/>
            <a:r>
              <a:rPr kumimoji="1" lang="en-US" altLang="zh-CN" sz="2000">
                <a:solidFill>
                  <a:schemeClr val="accent5">
                    <a:lumMod val="75000"/>
                  </a:schemeClr>
                </a:solidFill>
                <a:cs typeface="+mn-ea"/>
                <a:sym typeface="+mn-lt"/>
              </a:rPr>
              <a:t>CONTENTS</a:t>
            </a:r>
            <a:endParaRPr kumimoji="1" lang="zh-CN" altLang="en-US" sz="2000">
              <a:solidFill>
                <a:schemeClr val="accent5">
                  <a:lumMod val="75000"/>
                </a:schemeClr>
              </a:solidFill>
              <a:cs typeface="+mn-ea"/>
              <a:sym typeface="+mn-lt"/>
            </a:endParaRPr>
          </a:p>
        </p:txBody>
      </p:sp>
      <p:sp>
        <p:nvSpPr>
          <p:cNvPr id="5" name="文本框 4">
            <a:extLst>
              <a:ext uri="{FF2B5EF4-FFF2-40B4-BE49-F238E27FC236}">
                <a16:creationId xmlns="" xmlns:a16="http://schemas.microsoft.com/office/drawing/2014/main" id="{61245AB5-C687-3847-BE08-03F0D8FD260C}"/>
              </a:ext>
            </a:extLst>
          </p:cNvPr>
          <p:cNvSpPr txBox="1"/>
          <p:nvPr/>
        </p:nvSpPr>
        <p:spPr>
          <a:xfrm>
            <a:off x="4481382" y="2767496"/>
            <a:ext cx="2236510" cy="2916824"/>
          </a:xfrm>
          <a:prstGeom prst="rect">
            <a:avLst/>
          </a:prstGeom>
          <a:noFill/>
        </p:spPr>
        <p:txBody>
          <a:bodyPr wrap="none" rtlCol="0">
            <a:spAutoFit/>
          </a:bodyPr>
          <a:lstStyle/>
          <a:p>
            <a:pPr>
              <a:lnSpc>
                <a:spcPct val="250000"/>
              </a:lnSpc>
            </a:pPr>
            <a:r>
              <a:rPr kumimoji="1" lang="zh-CN" altLang="en-US" sz="4000" dirty="0">
                <a:solidFill>
                  <a:schemeClr val="accent5">
                    <a:lumMod val="75000"/>
                  </a:schemeClr>
                </a:solidFill>
                <a:cs typeface="+mn-ea"/>
                <a:sym typeface="+mn-lt"/>
              </a:rPr>
              <a:t>节气介绍</a:t>
            </a:r>
            <a:endParaRPr kumimoji="1" lang="en-US" altLang="zh-CN" sz="4000" dirty="0">
              <a:solidFill>
                <a:schemeClr val="accent5">
                  <a:lumMod val="75000"/>
                </a:schemeClr>
              </a:solidFill>
              <a:cs typeface="+mn-ea"/>
              <a:sym typeface="+mn-lt"/>
            </a:endParaRPr>
          </a:p>
          <a:p>
            <a:pPr>
              <a:lnSpc>
                <a:spcPct val="250000"/>
              </a:lnSpc>
            </a:pPr>
            <a:r>
              <a:rPr kumimoji="1" lang="zh-CN" altLang="en-US" sz="4000" dirty="0">
                <a:solidFill>
                  <a:schemeClr val="accent5">
                    <a:lumMod val="75000"/>
                  </a:schemeClr>
                </a:solidFill>
                <a:cs typeface="+mn-ea"/>
                <a:sym typeface="+mn-lt"/>
              </a:rPr>
              <a:t>气候特征</a:t>
            </a:r>
          </a:p>
        </p:txBody>
      </p:sp>
      <p:sp>
        <p:nvSpPr>
          <p:cNvPr id="6" name="文本框 5">
            <a:extLst>
              <a:ext uri="{FF2B5EF4-FFF2-40B4-BE49-F238E27FC236}">
                <a16:creationId xmlns="" xmlns:a16="http://schemas.microsoft.com/office/drawing/2014/main" id="{81E6FBFB-F06C-6C48-AFB8-2645F376436A}"/>
              </a:ext>
            </a:extLst>
          </p:cNvPr>
          <p:cNvSpPr txBox="1"/>
          <p:nvPr/>
        </p:nvSpPr>
        <p:spPr>
          <a:xfrm>
            <a:off x="7748042" y="2767496"/>
            <a:ext cx="2238113" cy="2916824"/>
          </a:xfrm>
          <a:prstGeom prst="rect">
            <a:avLst/>
          </a:prstGeom>
          <a:noFill/>
        </p:spPr>
        <p:txBody>
          <a:bodyPr wrap="none" rtlCol="0">
            <a:spAutoFit/>
          </a:bodyPr>
          <a:lstStyle/>
          <a:p>
            <a:pPr>
              <a:lnSpc>
                <a:spcPct val="250000"/>
              </a:lnSpc>
            </a:pPr>
            <a:r>
              <a:rPr kumimoji="1" lang="zh-CN" altLang="en-US" sz="4000">
                <a:solidFill>
                  <a:schemeClr val="accent5">
                    <a:lumMod val="75000"/>
                  </a:schemeClr>
                </a:solidFill>
                <a:cs typeface="+mn-ea"/>
                <a:sym typeface="+mn-lt"/>
              </a:rPr>
              <a:t>民俗活动</a:t>
            </a:r>
            <a:endParaRPr kumimoji="1" lang="en-US" altLang="zh-CN" sz="4000">
              <a:solidFill>
                <a:schemeClr val="accent5">
                  <a:lumMod val="75000"/>
                </a:schemeClr>
              </a:solidFill>
              <a:cs typeface="+mn-ea"/>
              <a:sym typeface="+mn-lt"/>
            </a:endParaRPr>
          </a:p>
          <a:p>
            <a:pPr>
              <a:lnSpc>
                <a:spcPct val="250000"/>
              </a:lnSpc>
            </a:pPr>
            <a:r>
              <a:rPr kumimoji="1" lang="zh-CN" altLang="en-US" sz="4000">
                <a:solidFill>
                  <a:schemeClr val="accent5">
                    <a:lumMod val="75000"/>
                  </a:schemeClr>
                </a:solidFill>
                <a:cs typeface="+mn-ea"/>
                <a:sym typeface="+mn-lt"/>
              </a:rPr>
              <a:t>文学记述</a:t>
            </a:r>
          </a:p>
        </p:txBody>
      </p:sp>
      <p:sp>
        <p:nvSpPr>
          <p:cNvPr id="7" name="文本框 6">
            <a:extLst>
              <a:ext uri="{FF2B5EF4-FFF2-40B4-BE49-F238E27FC236}">
                <a16:creationId xmlns="" xmlns:a16="http://schemas.microsoft.com/office/drawing/2014/main" id="{5EB21FFD-F19C-BD4F-8C56-3395ACDB3D3C}"/>
              </a:ext>
            </a:extLst>
          </p:cNvPr>
          <p:cNvSpPr txBox="1"/>
          <p:nvPr/>
        </p:nvSpPr>
        <p:spPr>
          <a:xfrm>
            <a:off x="4465984" y="4037112"/>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 altLang="zh-CN" sz="1000" dirty="0">
              <a:solidFill>
                <a:schemeClr val="accent5">
                  <a:lumMod val="75000"/>
                </a:schemeClr>
              </a:solidFill>
              <a:cs typeface="+mn-ea"/>
              <a:sym typeface="+mn-lt"/>
            </a:endParaRPr>
          </a:p>
        </p:txBody>
      </p:sp>
      <p:sp>
        <p:nvSpPr>
          <p:cNvPr id="8" name="文本框 7">
            <a:extLst>
              <a:ext uri="{FF2B5EF4-FFF2-40B4-BE49-F238E27FC236}">
                <a16:creationId xmlns="" xmlns:a16="http://schemas.microsoft.com/office/drawing/2014/main" id="{FB5C1039-7334-114B-9863-7DB2D934B5A0}"/>
              </a:ext>
            </a:extLst>
          </p:cNvPr>
          <p:cNvSpPr txBox="1"/>
          <p:nvPr/>
        </p:nvSpPr>
        <p:spPr>
          <a:xfrm>
            <a:off x="4465983" y="5582073"/>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 altLang="zh-CN" sz="1000" dirty="0">
              <a:solidFill>
                <a:schemeClr val="accent5">
                  <a:lumMod val="75000"/>
                </a:schemeClr>
              </a:solidFill>
              <a:cs typeface="+mn-ea"/>
              <a:sym typeface="+mn-lt"/>
            </a:endParaRPr>
          </a:p>
        </p:txBody>
      </p:sp>
      <p:sp>
        <p:nvSpPr>
          <p:cNvPr id="9" name="文本框 8">
            <a:extLst>
              <a:ext uri="{FF2B5EF4-FFF2-40B4-BE49-F238E27FC236}">
                <a16:creationId xmlns="" xmlns:a16="http://schemas.microsoft.com/office/drawing/2014/main" id="{722454AD-8A65-EF4F-B066-9311B82E8273}"/>
              </a:ext>
            </a:extLst>
          </p:cNvPr>
          <p:cNvSpPr txBox="1"/>
          <p:nvPr/>
        </p:nvSpPr>
        <p:spPr>
          <a:xfrm>
            <a:off x="7782003" y="4037112"/>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 altLang="zh-CN" sz="1000" dirty="0">
              <a:solidFill>
                <a:schemeClr val="accent5">
                  <a:lumMod val="75000"/>
                </a:schemeClr>
              </a:solidFill>
              <a:cs typeface="+mn-ea"/>
              <a:sym typeface="+mn-lt"/>
            </a:endParaRPr>
          </a:p>
        </p:txBody>
      </p:sp>
      <p:sp>
        <p:nvSpPr>
          <p:cNvPr id="10" name="文本框 9">
            <a:extLst>
              <a:ext uri="{FF2B5EF4-FFF2-40B4-BE49-F238E27FC236}">
                <a16:creationId xmlns="" xmlns:a16="http://schemas.microsoft.com/office/drawing/2014/main" id="{DA9E76E7-9989-CE4B-81C2-7DFA36475E9C}"/>
              </a:ext>
            </a:extLst>
          </p:cNvPr>
          <p:cNvSpPr txBox="1"/>
          <p:nvPr/>
        </p:nvSpPr>
        <p:spPr>
          <a:xfrm>
            <a:off x="7782002" y="5582073"/>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 altLang="zh-CN" sz="1000" dirty="0">
              <a:solidFill>
                <a:schemeClr val="accent5">
                  <a:lumMod val="75000"/>
                </a:schemeClr>
              </a:solidFill>
              <a:cs typeface="+mn-ea"/>
              <a:sym typeface="+mn-lt"/>
            </a:endParaRPr>
          </a:p>
        </p:txBody>
      </p:sp>
      <p:pic>
        <p:nvPicPr>
          <p:cNvPr id="14" name="图片 13">
            <a:extLst>
              <a:ext uri="{FF2B5EF4-FFF2-40B4-BE49-F238E27FC236}">
                <a16:creationId xmlns="" xmlns:a16="http://schemas.microsoft.com/office/drawing/2014/main" id="{8B22D3FF-61F0-644E-A35B-3425A47B04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36596" y="5192790"/>
            <a:ext cx="778565" cy="778565"/>
          </a:xfrm>
          <a:prstGeom prst="rect">
            <a:avLst/>
          </a:prstGeom>
        </p:spPr>
      </p:pic>
    </p:spTree>
    <p:extLst>
      <p:ext uri="{BB962C8B-B14F-4D97-AF65-F5344CB8AC3E}">
        <p14:creationId xmlns:p14="http://schemas.microsoft.com/office/powerpoint/2010/main" val="10929370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59DE3314-E6D6-C948-A53C-E70DDA390D11}"/>
              </a:ext>
            </a:extLst>
          </p:cNvPr>
          <p:cNvSpPr txBox="1"/>
          <p:nvPr/>
        </p:nvSpPr>
        <p:spPr>
          <a:xfrm rot="16200000">
            <a:off x="7118896" y="1708683"/>
            <a:ext cx="1661993" cy="5511247"/>
          </a:xfrm>
          <a:prstGeom prst="rect">
            <a:avLst/>
          </a:prstGeom>
          <a:noFill/>
        </p:spPr>
        <p:txBody>
          <a:bodyPr vert="eaVert" wrap="square" rtlCol="0">
            <a:spAutoFit/>
          </a:bodyPr>
          <a:lstStyle/>
          <a:p>
            <a:pPr algn="dist"/>
            <a:r>
              <a:rPr kumimoji="1" lang="zh-CN" altLang="en-US" sz="9600" dirty="0">
                <a:solidFill>
                  <a:schemeClr val="accent5">
                    <a:lumMod val="75000"/>
                  </a:schemeClr>
                </a:solidFill>
                <a:cs typeface="+mn-ea"/>
                <a:sym typeface="+mn-lt"/>
              </a:rPr>
              <a:t>谢谢观看</a:t>
            </a:r>
          </a:p>
        </p:txBody>
      </p:sp>
    </p:spTree>
    <p:extLst>
      <p:ext uri="{BB962C8B-B14F-4D97-AF65-F5344CB8AC3E}">
        <p14:creationId xmlns:p14="http://schemas.microsoft.com/office/powerpoint/2010/main" val="369045616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94850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8192F42-F29A-494D-AF13-0EDD2D444E69}"/>
              </a:ext>
            </a:extLst>
          </p:cNvPr>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节气介绍</a:t>
            </a:r>
            <a:endParaRPr kumimoji="1" lang="en-US" altLang="zh-CN" sz="7200" dirty="0">
              <a:solidFill>
                <a:schemeClr val="accent5">
                  <a:lumMod val="75000"/>
                </a:schemeClr>
              </a:solidFill>
              <a:cs typeface="+mn-ea"/>
              <a:sym typeface="+mn-lt"/>
            </a:endParaRPr>
          </a:p>
        </p:txBody>
      </p:sp>
      <p:sp>
        <p:nvSpPr>
          <p:cNvPr id="3" name="文本框 2">
            <a:extLst>
              <a:ext uri="{FF2B5EF4-FFF2-40B4-BE49-F238E27FC236}">
                <a16:creationId xmlns="" xmlns:a16="http://schemas.microsoft.com/office/drawing/2014/main" id="{EE13E062-B393-0447-A0E7-5CB84D40745F}"/>
              </a:ext>
            </a:extLst>
          </p:cNvPr>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 altLang="zh-CN" sz="1100" dirty="0">
              <a:solidFill>
                <a:schemeClr val="accent5">
                  <a:lumMod val="75000"/>
                </a:schemeClr>
              </a:solidFill>
              <a:cs typeface="+mn-ea"/>
              <a:sym typeface="+mn-lt"/>
            </a:endParaRPr>
          </a:p>
        </p:txBody>
      </p:sp>
      <p:sp>
        <p:nvSpPr>
          <p:cNvPr id="4" name="文本框 3">
            <a:extLst>
              <a:ext uri="{FF2B5EF4-FFF2-40B4-BE49-F238E27FC236}">
                <a16:creationId xmlns="" xmlns:a16="http://schemas.microsoft.com/office/drawing/2014/main" id="{9BB928DD-B9E6-AF43-82C9-B00FACA3A46D}"/>
              </a:ext>
            </a:extLst>
          </p:cNvPr>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第一章节</a:t>
            </a:r>
          </a:p>
        </p:txBody>
      </p:sp>
    </p:spTree>
    <p:extLst>
      <p:ext uri="{BB962C8B-B14F-4D97-AF65-F5344CB8AC3E}">
        <p14:creationId xmlns:p14="http://schemas.microsoft.com/office/powerpoint/2010/main" val="22754479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6" name="文本框 5">
            <a:extLst>
              <a:ext uri="{FF2B5EF4-FFF2-40B4-BE49-F238E27FC236}">
                <a16:creationId xmlns="" xmlns:a16="http://schemas.microsoft.com/office/drawing/2014/main" id="{8DCFC27D-0261-5C40-AD48-4BDDC4821974}"/>
              </a:ext>
            </a:extLst>
          </p:cNvPr>
          <p:cNvSpPr txBox="1"/>
          <p:nvPr/>
        </p:nvSpPr>
        <p:spPr>
          <a:xfrm>
            <a:off x="4635501" y="1574800"/>
            <a:ext cx="6921499" cy="341632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小寒，是二十四节气中的第</a:t>
            </a:r>
            <a:r>
              <a:rPr kumimoji="1" lang="en-US" altLang="zh-CN" sz="1600" dirty="0">
                <a:solidFill>
                  <a:schemeClr val="accent5">
                    <a:lumMod val="75000"/>
                  </a:schemeClr>
                </a:solidFill>
                <a:cs typeface="+mn-ea"/>
                <a:sym typeface="+mn-lt"/>
              </a:rPr>
              <a:t>23</a:t>
            </a:r>
            <a:r>
              <a:rPr kumimoji="1" lang="zh-CN" altLang="en-US" sz="1600" dirty="0">
                <a:solidFill>
                  <a:schemeClr val="accent5">
                    <a:lumMod val="75000"/>
                  </a:schemeClr>
                </a:solidFill>
                <a:cs typeface="+mn-ea"/>
                <a:sym typeface="+mn-lt"/>
              </a:rPr>
              <a:t>个节气，也是冬季的第</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个节气。斗指子；太阳黄经为</a:t>
            </a:r>
            <a:r>
              <a:rPr kumimoji="1" lang="en-US" altLang="zh-CN" sz="1600" dirty="0">
                <a:solidFill>
                  <a:schemeClr val="accent5">
                    <a:lumMod val="75000"/>
                  </a:schemeClr>
                </a:solidFill>
                <a:cs typeface="+mn-ea"/>
                <a:sym typeface="+mn-lt"/>
              </a:rPr>
              <a:t>285°</a:t>
            </a:r>
            <a:r>
              <a:rPr kumimoji="1" lang="zh-CN" altLang="en-US" sz="1600" dirty="0">
                <a:solidFill>
                  <a:schemeClr val="accent5">
                    <a:lumMod val="75000"/>
                  </a:schemeClr>
                </a:solidFill>
                <a:cs typeface="+mn-ea"/>
                <a:sym typeface="+mn-lt"/>
              </a:rPr>
              <a:t>；公历</a:t>
            </a:r>
            <a:r>
              <a:rPr kumimoji="1" lang="en-US" altLang="zh-CN" sz="1600" dirty="0">
                <a:solidFill>
                  <a:schemeClr val="accent5">
                    <a:lumMod val="75000"/>
                  </a:schemeClr>
                </a:solidFill>
                <a:cs typeface="+mn-ea"/>
                <a:sym typeface="+mn-lt"/>
              </a:rPr>
              <a:t>1</a:t>
            </a:r>
            <a:r>
              <a:rPr kumimoji="1" lang="zh-CN" altLang="en-US" sz="1600" dirty="0">
                <a:solidFill>
                  <a:schemeClr val="accent5">
                    <a:lumMod val="75000"/>
                  </a:schemeClr>
                </a:solidFill>
                <a:cs typeface="+mn-ea"/>
                <a:sym typeface="+mn-lt"/>
              </a:rPr>
              <a:t>月</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a:t>
            </a:r>
            <a:r>
              <a:rPr kumimoji="1" lang="en-US" altLang="zh-CN" sz="1600" dirty="0">
                <a:solidFill>
                  <a:schemeClr val="accent5">
                    <a:lumMod val="75000"/>
                  </a:schemeClr>
                </a:solidFill>
                <a:cs typeface="+mn-ea"/>
                <a:sym typeface="+mn-lt"/>
              </a:rPr>
              <a:t>7</a:t>
            </a:r>
            <a:r>
              <a:rPr kumimoji="1" lang="zh-CN" altLang="en-US" sz="1600" dirty="0">
                <a:solidFill>
                  <a:schemeClr val="accent5">
                    <a:lumMod val="75000"/>
                  </a:schemeClr>
                </a:solidFill>
                <a:cs typeface="+mn-ea"/>
                <a:sym typeface="+mn-lt"/>
              </a:rPr>
              <a:t>日交节。</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小寒，标志着季冬时节的正式开始。冷气积久而寒，小寒是天气寒冷但还没有到极点的意思。它与大寒、小暑、大暑及处暑一样，都是表示气温冷暖变化的节气。</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小寒的天气特点是：天渐寒，尚未大冷。俗话有讲：“冷在三九”，由于隆冬“三九”也基本上处于该节气之内，因此有“小寒胜大寒”之讲法。</a:t>
            </a:r>
          </a:p>
        </p:txBody>
      </p:sp>
      <p:pic>
        <p:nvPicPr>
          <p:cNvPr id="17" name="图片 16">
            <a:extLst>
              <a:ext uri="{FF2B5EF4-FFF2-40B4-BE49-F238E27FC236}">
                <a16:creationId xmlns="" xmlns:a16="http://schemas.microsoft.com/office/drawing/2014/main" id="{A4BE389F-BD13-4D78-A40E-BF757D622B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6182" y="4343670"/>
            <a:ext cx="680504" cy="508939"/>
          </a:xfrm>
          <a:prstGeom prst="rect">
            <a:avLst/>
          </a:prstGeom>
        </p:spPr>
      </p:pic>
      <p:pic>
        <p:nvPicPr>
          <p:cNvPr id="23" name="图片 22">
            <a:extLst>
              <a:ext uri="{FF2B5EF4-FFF2-40B4-BE49-F238E27FC236}">
                <a16:creationId xmlns="" xmlns:a16="http://schemas.microsoft.com/office/drawing/2014/main" id="{8FBA46AE-6898-492B-B718-BF9E282E45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2719" y="2438398"/>
            <a:ext cx="3667782" cy="3667782"/>
          </a:xfrm>
          <a:prstGeom prst="rect">
            <a:avLst/>
          </a:prstGeom>
        </p:spPr>
      </p:pic>
      <p:sp>
        <p:nvSpPr>
          <p:cNvPr id="4" name="文本框 3"/>
          <p:cNvSpPr txBox="1"/>
          <p:nvPr/>
        </p:nvSpPr>
        <p:spPr>
          <a:xfrm>
            <a:off x="3968318" y="828020"/>
            <a:ext cx="1393795"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extLst>
      <p:ext uri="{BB962C8B-B14F-4D97-AF65-F5344CB8AC3E}">
        <p14:creationId xmlns:p14="http://schemas.microsoft.com/office/powerpoint/2010/main" val="254750945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B48D8573-D8D9-F04F-A4F0-1E8B4817D946}"/>
              </a:ext>
            </a:extLst>
          </p:cNvPr>
          <p:cNvSpPr txBox="1"/>
          <p:nvPr/>
        </p:nvSpPr>
        <p:spPr>
          <a:xfrm>
            <a:off x="1379365" y="2212143"/>
            <a:ext cx="5377227" cy="2677656"/>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根据中国的气象资料，小寒是气温最低的节气，只有少数年份的大寒气温低于小寒的。小寒时节，我国大部分地区已进入严寒时期，土壤冻结，河流封冻，加之北方冷空气不断南下，天气寒冷，人们叫做“数九寒天”。</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在我国南方虽然没有北方峻冷凛冽，但是气温亦明显下降。在南方最寒冷的时候是小寒及雨水和惊蛰之间这两个时段。</a:t>
            </a:r>
          </a:p>
        </p:txBody>
      </p:sp>
      <p:pic>
        <p:nvPicPr>
          <p:cNvPr id="7" name="图片 6">
            <a:extLst>
              <a:ext uri="{FF2B5EF4-FFF2-40B4-BE49-F238E27FC236}">
                <a16:creationId xmlns="" xmlns:a16="http://schemas.microsoft.com/office/drawing/2014/main" id="{F05D84D5-E725-4256-B51E-A1492939DD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6311" y="1333651"/>
            <a:ext cx="4588244" cy="4588244"/>
          </a:xfrm>
          <a:prstGeom prst="rect">
            <a:avLst/>
          </a:prstGeom>
        </p:spPr>
      </p:pic>
    </p:spTree>
    <p:extLst>
      <p:ext uri="{BB962C8B-B14F-4D97-AF65-F5344CB8AC3E}">
        <p14:creationId xmlns:p14="http://schemas.microsoft.com/office/powerpoint/2010/main" val="401038645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4E7A02E8-D13A-534A-8AE5-F36B0B654EDE}"/>
              </a:ext>
            </a:extLst>
          </p:cNvPr>
          <p:cNvSpPr txBox="1"/>
          <p:nvPr/>
        </p:nvSpPr>
        <p:spPr>
          <a:xfrm>
            <a:off x="5557502" y="2802023"/>
            <a:ext cx="5346699" cy="1899238"/>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小寒，太阳到达黄经</a:t>
            </a:r>
            <a:r>
              <a:rPr kumimoji="1" lang="en-US" altLang="zh-CN" sz="1600" dirty="0">
                <a:solidFill>
                  <a:schemeClr val="accent5">
                    <a:lumMod val="75000"/>
                  </a:schemeClr>
                </a:solidFill>
                <a:cs typeface="+mn-ea"/>
                <a:sym typeface="+mn-lt"/>
              </a:rPr>
              <a:t>285°</a:t>
            </a:r>
            <a:r>
              <a:rPr kumimoji="1" lang="zh-CN" altLang="en-US" sz="1600" dirty="0">
                <a:solidFill>
                  <a:schemeClr val="accent5">
                    <a:lumMod val="75000"/>
                  </a:schemeClr>
                </a:solidFill>
                <a:cs typeface="+mn-ea"/>
                <a:sym typeface="+mn-lt"/>
              </a:rPr>
              <a:t>，于每年公历</a:t>
            </a:r>
            <a:r>
              <a:rPr kumimoji="1" lang="en-US" altLang="zh-CN" sz="1600" dirty="0">
                <a:solidFill>
                  <a:schemeClr val="accent5">
                    <a:lumMod val="75000"/>
                  </a:schemeClr>
                </a:solidFill>
                <a:cs typeface="+mn-ea"/>
                <a:sym typeface="+mn-lt"/>
              </a:rPr>
              <a:t>1</a:t>
            </a:r>
            <a:r>
              <a:rPr kumimoji="1" lang="zh-CN" altLang="en-US" sz="1600" dirty="0">
                <a:solidFill>
                  <a:schemeClr val="accent5">
                    <a:lumMod val="75000"/>
                  </a:schemeClr>
                </a:solidFill>
                <a:cs typeface="+mn-ea"/>
                <a:sym typeface="+mn-lt"/>
              </a:rPr>
              <a:t>月</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a:t>
            </a:r>
            <a:r>
              <a:rPr kumimoji="1" lang="en-US" altLang="zh-CN" sz="1600" dirty="0">
                <a:solidFill>
                  <a:schemeClr val="accent5">
                    <a:lumMod val="75000"/>
                  </a:schemeClr>
                </a:solidFill>
                <a:cs typeface="+mn-ea"/>
                <a:sym typeface="+mn-lt"/>
              </a:rPr>
              <a:t>7</a:t>
            </a:r>
            <a:r>
              <a:rPr kumimoji="1" lang="zh-CN" altLang="en-US" sz="1600" dirty="0">
                <a:solidFill>
                  <a:schemeClr val="accent5">
                    <a:lumMod val="75000"/>
                  </a:schemeClr>
                </a:solidFill>
                <a:cs typeface="+mn-ea"/>
                <a:sym typeface="+mn-lt"/>
              </a:rPr>
              <a:t>日交节。平静书斋平静书斋小寒的天气特点是：天渐寒，尚未大冷。</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俗话有讲：“冷在三九”，由于隆冬“三九”也基本上处于小寒节气内，因此有“小寒胜大寒”之讲法。</a:t>
            </a:r>
          </a:p>
        </p:txBody>
      </p:sp>
      <p:pic>
        <p:nvPicPr>
          <p:cNvPr id="7" name="图片 6">
            <a:extLst>
              <a:ext uri="{FF2B5EF4-FFF2-40B4-BE49-F238E27FC236}">
                <a16:creationId xmlns="" xmlns:a16="http://schemas.microsoft.com/office/drawing/2014/main" id="{BF310190-A89E-4CA4-AD6E-D39EC90347C7}"/>
              </a:ext>
            </a:extLst>
          </p:cNvPr>
          <p:cNvPicPr>
            <a:picLocks noChangeAspect="1"/>
          </p:cNvPicPr>
          <p:nvPr/>
        </p:nvPicPr>
        <p:blipFill>
          <a:blip r:embed="rId3"/>
          <a:stretch>
            <a:fillRect/>
          </a:stretch>
        </p:blipFill>
        <p:spPr>
          <a:xfrm>
            <a:off x="952500" y="1445061"/>
            <a:ext cx="4605002" cy="4570378"/>
          </a:xfrm>
          <a:prstGeom prst="rect">
            <a:avLst/>
          </a:prstGeom>
        </p:spPr>
      </p:pic>
    </p:spTree>
    <p:extLst>
      <p:ext uri="{BB962C8B-B14F-4D97-AF65-F5344CB8AC3E}">
        <p14:creationId xmlns:p14="http://schemas.microsoft.com/office/powerpoint/2010/main" val="137462417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7B2C069F-4773-BE42-9584-1D060CF34B24}"/>
              </a:ext>
            </a:extLst>
          </p:cNvPr>
          <p:cNvSpPr txBox="1"/>
          <p:nvPr/>
        </p:nvSpPr>
        <p:spPr>
          <a:xfrm>
            <a:off x="883873" y="4651338"/>
            <a:ext cx="9746027"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冬至是北半球太阳光斜射最厉害的时侯，那为什么最冷的节气不是冬至而是小寒到大寒呢？冬至过后，太阳光的直射点虽北移，但在其后的一段时间内，直射点仍然位于南半球，我国大部地区白天的热量收入还是顶不住夜间向外放热的散失，所以温度就会继续降低，直到收入和放出的热量趋于相等为止。</a:t>
            </a:r>
          </a:p>
        </p:txBody>
      </p:sp>
      <p:sp>
        <p:nvSpPr>
          <p:cNvPr id="7" name="文本框 6">
            <a:extLst>
              <a:ext uri="{FF2B5EF4-FFF2-40B4-BE49-F238E27FC236}">
                <a16:creationId xmlns="" xmlns:a16="http://schemas.microsoft.com/office/drawing/2014/main" id="{EEF5BA2F-2988-DD43-8637-89A53C5683A3}"/>
              </a:ext>
            </a:extLst>
          </p:cNvPr>
          <p:cNvSpPr txBox="1"/>
          <p:nvPr/>
        </p:nvSpPr>
        <p:spPr>
          <a:xfrm>
            <a:off x="883873" y="3981500"/>
            <a:ext cx="9746027" cy="504305"/>
          </a:xfrm>
          <a:prstGeom prst="rect">
            <a:avLst/>
          </a:prstGeom>
          <a:noFill/>
        </p:spPr>
        <p:txBody>
          <a:bodyPr wrap="square" rtlCol="0">
            <a:spAutoFit/>
          </a:bodyPr>
          <a:lstStyle/>
          <a:p>
            <a:pPr>
              <a:lnSpc>
                <a:spcPct val="150000"/>
              </a:lnSpc>
            </a:pPr>
            <a:r>
              <a:rPr kumimoji="1" lang="zh-CN" altLang="en-US" sz="2000">
                <a:solidFill>
                  <a:schemeClr val="accent5">
                    <a:lumMod val="75000"/>
                  </a:schemeClr>
                </a:solidFill>
                <a:cs typeface="+mn-ea"/>
                <a:sym typeface="+mn-lt"/>
              </a:rPr>
              <a:t>小寒，太阳到达黄经</a:t>
            </a:r>
            <a:r>
              <a:rPr kumimoji="1" lang="en-US" altLang="zh-CN" sz="2000">
                <a:solidFill>
                  <a:schemeClr val="accent5">
                    <a:lumMod val="75000"/>
                  </a:schemeClr>
                </a:solidFill>
                <a:cs typeface="+mn-ea"/>
                <a:sym typeface="+mn-lt"/>
              </a:rPr>
              <a:t>285°</a:t>
            </a:r>
            <a:r>
              <a:rPr kumimoji="1" lang="zh-CN" altLang="en-US" sz="2000">
                <a:solidFill>
                  <a:schemeClr val="accent5">
                    <a:lumMod val="75000"/>
                  </a:schemeClr>
                </a:solidFill>
                <a:cs typeface="+mn-ea"/>
                <a:sym typeface="+mn-lt"/>
              </a:rPr>
              <a:t>，于每年公历</a:t>
            </a:r>
            <a:r>
              <a:rPr kumimoji="1" lang="en-US" altLang="zh-CN" sz="2000">
                <a:solidFill>
                  <a:schemeClr val="accent5">
                    <a:lumMod val="75000"/>
                  </a:schemeClr>
                </a:solidFill>
                <a:cs typeface="+mn-ea"/>
                <a:sym typeface="+mn-lt"/>
              </a:rPr>
              <a:t>1</a:t>
            </a:r>
            <a:r>
              <a:rPr kumimoji="1" lang="zh-CN" altLang="en-US" sz="2000">
                <a:solidFill>
                  <a:schemeClr val="accent5">
                    <a:lumMod val="75000"/>
                  </a:schemeClr>
                </a:solidFill>
                <a:cs typeface="+mn-ea"/>
                <a:sym typeface="+mn-lt"/>
              </a:rPr>
              <a:t>月</a:t>
            </a:r>
            <a:r>
              <a:rPr kumimoji="1" lang="en-US" altLang="zh-CN" sz="2000">
                <a:solidFill>
                  <a:schemeClr val="accent5">
                    <a:lumMod val="75000"/>
                  </a:schemeClr>
                </a:solidFill>
                <a:cs typeface="+mn-ea"/>
                <a:sym typeface="+mn-lt"/>
              </a:rPr>
              <a:t>5</a:t>
            </a:r>
            <a:r>
              <a:rPr kumimoji="1" lang="zh-CN" altLang="en-US" sz="2000">
                <a:solidFill>
                  <a:schemeClr val="accent5">
                    <a:lumMod val="75000"/>
                  </a:schemeClr>
                </a:solidFill>
                <a:cs typeface="+mn-ea"/>
                <a:sym typeface="+mn-lt"/>
              </a:rPr>
              <a:t>－</a:t>
            </a:r>
            <a:r>
              <a:rPr kumimoji="1" lang="en-US" altLang="zh-CN" sz="2000">
                <a:solidFill>
                  <a:schemeClr val="accent5">
                    <a:lumMod val="75000"/>
                  </a:schemeClr>
                </a:solidFill>
                <a:cs typeface="+mn-ea"/>
                <a:sym typeface="+mn-lt"/>
              </a:rPr>
              <a:t>7</a:t>
            </a:r>
            <a:r>
              <a:rPr kumimoji="1" lang="zh-CN" altLang="en-US" sz="2000">
                <a:solidFill>
                  <a:schemeClr val="accent5">
                    <a:lumMod val="75000"/>
                  </a:schemeClr>
                </a:solidFill>
                <a:cs typeface="+mn-ea"/>
                <a:sym typeface="+mn-lt"/>
              </a:rPr>
              <a:t>日交节</a:t>
            </a:r>
          </a:p>
        </p:txBody>
      </p:sp>
      <p:pic>
        <p:nvPicPr>
          <p:cNvPr id="10" name="图片 9">
            <a:extLst>
              <a:ext uri="{FF2B5EF4-FFF2-40B4-BE49-F238E27FC236}">
                <a16:creationId xmlns="" xmlns:a16="http://schemas.microsoft.com/office/drawing/2014/main" id="{CB2B9595-C056-4BDE-9069-728ED8DF3D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938734" y="126665"/>
            <a:ext cx="5103164" cy="5103164"/>
          </a:xfrm>
          <a:prstGeom prst="rect">
            <a:avLst/>
          </a:prstGeom>
        </p:spPr>
      </p:pic>
    </p:spTree>
    <p:extLst>
      <p:ext uri="{BB962C8B-B14F-4D97-AF65-F5344CB8AC3E}">
        <p14:creationId xmlns:p14="http://schemas.microsoft.com/office/powerpoint/2010/main" val="9742268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C20B452F-9371-4E49-AE9E-1C8BFB8A1E99}"/>
              </a:ext>
            </a:extLst>
          </p:cNvPr>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气候特征</a:t>
            </a:r>
            <a:endParaRPr kumimoji="1" lang="en-US" altLang="zh-CN" sz="7200" dirty="0">
              <a:solidFill>
                <a:schemeClr val="accent5">
                  <a:lumMod val="75000"/>
                </a:schemeClr>
              </a:solidFill>
              <a:cs typeface="+mn-ea"/>
              <a:sym typeface="+mn-lt"/>
            </a:endParaRPr>
          </a:p>
        </p:txBody>
      </p:sp>
      <p:sp>
        <p:nvSpPr>
          <p:cNvPr id="7" name="文本框 6">
            <a:extLst>
              <a:ext uri="{FF2B5EF4-FFF2-40B4-BE49-F238E27FC236}">
                <a16:creationId xmlns="" xmlns:a16="http://schemas.microsoft.com/office/drawing/2014/main" id="{7CBE12A4-160B-48C7-AC81-FD9566E12B92}"/>
              </a:ext>
            </a:extLst>
          </p:cNvPr>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 altLang="zh-CN" sz="1100" dirty="0">
              <a:solidFill>
                <a:schemeClr val="accent5">
                  <a:lumMod val="75000"/>
                </a:schemeClr>
              </a:solidFill>
              <a:cs typeface="+mn-ea"/>
              <a:sym typeface="+mn-lt"/>
            </a:endParaRPr>
          </a:p>
        </p:txBody>
      </p:sp>
      <p:sp>
        <p:nvSpPr>
          <p:cNvPr id="8" name="文本框 7">
            <a:extLst>
              <a:ext uri="{FF2B5EF4-FFF2-40B4-BE49-F238E27FC236}">
                <a16:creationId xmlns="" xmlns:a16="http://schemas.microsoft.com/office/drawing/2014/main" id="{7C3AB5DC-9F4C-403F-939E-3612A36B61C4}"/>
              </a:ext>
            </a:extLst>
          </p:cNvPr>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第二章节</a:t>
            </a:r>
          </a:p>
        </p:txBody>
      </p:sp>
    </p:spTree>
    <p:extLst>
      <p:ext uri="{BB962C8B-B14F-4D97-AF65-F5344CB8AC3E}">
        <p14:creationId xmlns:p14="http://schemas.microsoft.com/office/powerpoint/2010/main" val="142293168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3B5C258-3AE8-414D-A200-33B5AE5128CC}"/>
              </a:ext>
            </a:extLst>
          </p:cNvPr>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p>
        </p:txBody>
      </p:sp>
      <p:sp>
        <p:nvSpPr>
          <p:cNvPr id="3" name="文本框 2">
            <a:extLst>
              <a:ext uri="{FF2B5EF4-FFF2-40B4-BE49-F238E27FC236}">
                <a16:creationId xmlns="" xmlns:a16="http://schemas.microsoft.com/office/drawing/2014/main" id="{9EDFC9EA-1BA8-6F4C-B4EA-1F37B059D4FF}"/>
              </a:ext>
            </a:extLst>
          </p:cNvPr>
          <p:cNvSpPr txBox="1"/>
          <p:nvPr/>
        </p:nvSpPr>
        <p:spPr>
          <a:xfrm>
            <a:off x="871173" y="751820"/>
            <a:ext cx="2079415" cy="246221"/>
          </a:xfrm>
          <a:prstGeom prst="rect">
            <a:avLst/>
          </a:prstGeom>
          <a:noFill/>
        </p:spPr>
        <p:txBody>
          <a:bodyPr wrap="none" rtlCol="0">
            <a:spAutoFit/>
          </a:bodyPr>
          <a:lstStyle/>
          <a:p>
            <a:r>
              <a:rPr lang="en" altLang="zh-CN" sz="1000">
                <a:solidFill>
                  <a:schemeClr val="accent5">
                    <a:lumMod val="75000"/>
                  </a:schemeClr>
                </a:solidFill>
                <a:cs typeface="+mn-ea"/>
                <a:sym typeface="+mn-lt"/>
              </a:rPr>
              <a:t>PLEASE ENTER THE TITLE HERE</a:t>
            </a:r>
          </a:p>
        </p:txBody>
      </p:sp>
      <p:sp>
        <p:nvSpPr>
          <p:cNvPr id="4" name="文本框 3">
            <a:extLst>
              <a:ext uri="{FF2B5EF4-FFF2-40B4-BE49-F238E27FC236}">
                <a16:creationId xmlns="" xmlns:a16="http://schemas.microsoft.com/office/drawing/2014/main" id="{F88F3DBD-2035-0F49-A0C2-0CB06E715317}"/>
              </a:ext>
            </a:extLst>
          </p:cNvPr>
          <p:cNvSpPr txBox="1"/>
          <p:nvPr/>
        </p:nvSpPr>
        <p:spPr>
          <a:xfrm>
            <a:off x="871173" y="4922962"/>
            <a:ext cx="10172699" cy="791242"/>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至于小寒和大寒节气哪个更冷？这个问题并没有一个确切的答案，历史资料统计表明：不同地点、不同年份情况不尽相同，一般来说，北方大寒节气的平均最低气温要低于小寒节气的平均最低气温；南方则反之。</a:t>
            </a:r>
          </a:p>
        </p:txBody>
      </p:sp>
      <p:sp>
        <p:nvSpPr>
          <p:cNvPr id="5" name="文本框 4">
            <a:extLst>
              <a:ext uri="{FF2B5EF4-FFF2-40B4-BE49-F238E27FC236}">
                <a16:creationId xmlns="" xmlns:a16="http://schemas.microsoft.com/office/drawing/2014/main" id="{8F6D937F-7F50-A54F-8600-2183365A707C}"/>
              </a:ext>
            </a:extLst>
          </p:cNvPr>
          <p:cNvSpPr txBox="1"/>
          <p:nvPr/>
        </p:nvSpPr>
        <p:spPr>
          <a:xfrm>
            <a:off x="871173" y="2552700"/>
            <a:ext cx="5555027" cy="1938992"/>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时节，我国大部分地区已进入严寒时期，土壤冻结，河流封冻，加之北方冷空气不断南下，天气寒冷，人们叫做“数九寒天”。在我国南方虽然没有北方峻冷凛冽，但是气温亦明显下降。在南方最寒冷的时候是小寒及雨水和惊蛰之间这两个时段。小寒时是干冷，而雨水后是湿冷。</a:t>
            </a:r>
          </a:p>
        </p:txBody>
      </p:sp>
      <p:pic>
        <p:nvPicPr>
          <p:cNvPr id="8" name="图片 7">
            <a:extLst>
              <a:ext uri="{FF2B5EF4-FFF2-40B4-BE49-F238E27FC236}">
                <a16:creationId xmlns="" xmlns:a16="http://schemas.microsoft.com/office/drawing/2014/main" id="{80A95396-18F4-4554-A1DB-760C54C25B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2491" y="1299677"/>
            <a:ext cx="3077601" cy="3077601"/>
          </a:xfrm>
          <a:prstGeom prst="rect">
            <a:avLst/>
          </a:prstGeom>
        </p:spPr>
      </p:pic>
      <p:sp>
        <p:nvSpPr>
          <p:cNvPr id="9" name="TextBox 8"/>
          <p:cNvSpPr txBox="1"/>
          <p:nvPr/>
        </p:nvSpPr>
        <p:spPr>
          <a:xfrm>
            <a:off x="10410091" y="6678489"/>
            <a:ext cx="1440159" cy="123111"/>
          </a:xfrm>
          <a:prstGeom prst="rect">
            <a:avLst/>
          </a:prstGeom>
          <a:noFill/>
        </p:spPr>
        <p:txBody>
          <a:bodyPr wrap="square" rtlCol="0">
            <a:spAutoFit/>
          </a:bodyPr>
          <a:lstStyle/>
          <a:p>
            <a:pPr>
              <a:lnSpc>
                <a:spcPct val="200000"/>
              </a:lnSpc>
            </a:pPr>
            <a:r>
              <a:rPr lang="zh-CN" altLang="en-US" sz="100" dirty="0">
                <a:solidFill>
                  <a:schemeClr val="bg1">
                    <a:lumMod val="95000"/>
                  </a:schemeClr>
                </a:solidFill>
                <a:ea typeface="微软雅黑" panose="020B0503020204020204" pitchFamily="34" charset="-122"/>
              </a:rPr>
              <a:t>节</a:t>
            </a:r>
            <a:r>
              <a:rPr lang="zh-CN" altLang="en-US" sz="100" dirty="0" smtClean="0">
                <a:solidFill>
                  <a:schemeClr val="bg1">
                    <a:lumMod val="95000"/>
                  </a:schemeClr>
                </a:solidFill>
                <a:ea typeface="微软雅黑" panose="020B0503020204020204" pitchFamily="34" charset="-122"/>
              </a:rPr>
              <a:t>日</a:t>
            </a:r>
            <a:r>
              <a:rPr lang="en-US" altLang="zh-CN" sz="100" dirty="0" smtClean="0">
                <a:solidFill>
                  <a:schemeClr val="bg1">
                    <a:lumMod val="95000"/>
                  </a:schemeClr>
                </a:solidFill>
                <a:ea typeface="微软雅黑" panose="020B0503020204020204" pitchFamily="34" charset="-122"/>
              </a:rPr>
              <a:t>PPT</a:t>
            </a:r>
            <a:r>
              <a:rPr lang="zh-CN" altLang="en-US" sz="100" dirty="0" smtClean="0">
                <a:solidFill>
                  <a:schemeClr val="bg1">
                    <a:lumMod val="95000"/>
                  </a:schemeClr>
                </a:solidFill>
                <a:ea typeface="微软雅黑" panose="020B0503020204020204" pitchFamily="34" charset="-122"/>
              </a:rPr>
              <a:t>模板 </a:t>
            </a:r>
            <a:r>
              <a:rPr lang="en-US" altLang="zh-CN" sz="100" dirty="0">
                <a:solidFill>
                  <a:schemeClr val="bg1">
                    <a:lumMod val="95000"/>
                  </a:schemeClr>
                </a:solidFill>
                <a:ea typeface="微软雅黑" panose="020B0503020204020204" pitchFamily="34" charset="-122"/>
              </a:rPr>
              <a:t>http://</a:t>
            </a:r>
            <a:r>
              <a:rPr lang="en-US" altLang="zh-CN" sz="100" dirty="0" smtClean="0">
                <a:solidFill>
                  <a:schemeClr val="bg1">
                    <a:lumMod val="95000"/>
                  </a:schemeClr>
                </a:solidFill>
                <a:ea typeface="微软雅黑" panose="020B0503020204020204" pitchFamily="34" charset="-122"/>
              </a:rPr>
              <a:t>www.ypppt.com/jieri</a:t>
            </a:r>
            <a:r>
              <a:rPr lang="en-US" altLang="zh-CN" sz="100" dirty="0">
                <a:solidFill>
                  <a:schemeClr val="bg1">
                    <a:lumMod val="95000"/>
                  </a:schemeClr>
                </a:solidFill>
                <a:ea typeface="微软雅黑" panose="020B0503020204020204" pitchFamily="34" charset="-122"/>
              </a:rPr>
              <a:t>/</a:t>
            </a:r>
            <a:endParaRPr lang="en-US" altLang="zh-CN" sz="100" dirty="0" smtClean="0">
              <a:solidFill>
                <a:schemeClr val="bg1">
                  <a:lumMod val="95000"/>
                </a:schemeClr>
              </a:solidFill>
              <a:ea typeface="微软雅黑" panose="020B0503020204020204" pitchFamily="34" charset="-122"/>
            </a:endParaRPr>
          </a:p>
        </p:txBody>
      </p:sp>
    </p:spTree>
    <p:extLst>
      <p:ext uri="{BB962C8B-B14F-4D97-AF65-F5344CB8AC3E}">
        <p14:creationId xmlns:p14="http://schemas.microsoft.com/office/powerpoint/2010/main" val="21256077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safqauf">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4513</TotalTime>
  <Words>1804</Words>
  <Application>Microsoft Office PowerPoint</Application>
  <PresentationFormat>宽屏</PresentationFormat>
  <Paragraphs>113</Paragraphs>
  <Slides>21</Slides>
  <Notes>21</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DengXian</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657</cp:revision>
  <dcterms:created xsi:type="dcterms:W3CDTF">2018-06-17T04:53:58Z</dcterms:created>
  <dcterms:modified xsi:type="dcterms:W3CDTF">2023-06-06T03:19:43Z</dcterms:modified>
</cp:coreProperties>
</file>