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  <p:sldMasterId id="2147483678" r:id="rId3"/>
  </p:sldMasterIdLst>
  <p:notesMasterIdLst>
    <p:notesMasterId r:id="rId30"/>
  </p:notesMasterIdLst>
  <p:sldIdLst>
    <p:sldId id="344" r:id="rId4"/>
    <p:sldId id="343" r:id="rId5"/>
    <p:sldId id="294" r:id="rId6"/>
    <p:sldId id="295" r:id="rId7"/>
    <p:sldId id="315" r:id="rId8"/>
    <p:sldId id="274" r:id="rId9"/>
    <p:sldId id="345" r:id="rId10"/>
    <p:sldId id="284" r:id="rId11"/>
    <p:sldId id="282" r:id="rId12"/>
    <p:sldId id="283" r:id="rId13"/>
    <p:sldId id="285" r:id="rId14"/>
    <p:sldId id="286" r:id="rId15"/>
    <p:sldId id="287" r:id="rId16"/>
    <p:sldId id="289" r:id="rId17"/>
    <p:sldId id="290" r:id="rId18"/>
    <p:sldId id="339" r:id="rId19"/>
    <p:sldId id="297" r:id="rId20"/>
    <p:sldId id="299" r:id="rId21"/>
    <p:sldId id="346" r:id="rId22"/>
    <p:sldId id="273" r:id="rId23"/>
    <p:sldId id="292" r:id="rId24"/>
    <p:sldId id="347" r:id="rId25"/>
    <p:sldId id="317" r:id="rId26"/>
    <p:sldId id="341" r:id="rId27"/>
    <p:sldId id="348" r:id="rId28"/>
    <p:sldId id="349" r:id="rId29"/>
  </p:sldIdLst>
  <p:sldSz cx="12192000" cy="685800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8">
          <p15:clr>
            <a:srgbClr val="A4A3A4"/>
          </p15:clr>
        </p15:guide>
        <p15:guide id="2" pos="38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F4"/>
    <a:srgbClr val="4E001A"/>
    <a:srgbClr val="F39800"/>
    <a:srgbClr val="7E452D"/>
    <a:srgbClr val="543400"/>
    <a:srgbClr val="A50021"/>
    <a:srgbClr val="FF3300"/>
    <a:srgbClr val="0099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678" y="114"/>
      </p:cViewPr>
      <p:guideLst>
        <p:guide orient="horz" pos="2138"/>
        <p:guide pos="38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A21EA3-10AA-4A53-82A1-4420928FF7ED}" type="datetimeFigureOut">
              <a:rPr lang="zh-CN" altLang="en-US"/>
              <a:pPr/>
              <a:t>2023/6/10</a:t>
            </a:fld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BC51FB-0372-4EDF-9371-68A6D3CF637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73527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043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9412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6694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3354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9235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286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85134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6771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48158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3719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5144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4664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11911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87766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65968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67287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916592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62935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7941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4687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1865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398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2601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1538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5576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C51FB-0372-4EDF-9371-68A6D3CF6375}" type="slidenum">
              <a:rPr lang="zh-CN" altLang="en-US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0746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08342"/>
            <a:ext cx="10363200" cy="201860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17032"/>
            <a:ext cx="9144000" cy="187220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单击以编辑母版副标题样式</a:t>
            </a:r>
            <a:endParaRPr lang="en-US" noProof="1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6D8A94-BE4A-45C1-9437-C41F959DF7EB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328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577745-5DBF-4323-BA04-83805C6AA2EC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94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3"/>
          </p:nvPr>
        </p:nvSpPr>
        <p:spPr>
          <a:xfrm>
            <a:off x="838200" y="620716"/>
            <a:ext cx="10515600" cy="5616575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43577745-5DBF-4323-BA04-83805C6AA2EC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42155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D20CD87F-68B0-4110-BECD-D60277677A46}" type="datetime1">
              <a:rPr lang="zh-CN" altLang="en-US"/>
              <a:pPr/>
              <a:t>2023/6/10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F52DC125-3EDA-49C3-A86A-C7D282977483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FF82E980-5FFB-4CAA-AEE7-A307D406B4FC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38200" y="365128"/>
            <a:ext cx="10515600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buFontTx/>
            </a:pPr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B2D2326-FDA5-45AE-8874-F4D3D11D3B7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775520" y="2049882"/>
            <a:ext cx="9578280" cy="3672408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3830BB4B-DA1E-46B8-9CD5-20E225569F53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  <a:lvl1pPr algn="r" defTabSz="6858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0615BAAF-D3D3-4486-8BD9-46313AD9B05A}" type="slidenum">
              <a:rPr lang="zh-CN" altLang="en-US" smtClean="0"/>
              <a:pPr/>
              <a:t>‹#›</a:t>
            </a:fld>
            <a:endParaRPr lang="en-US" altLang="zh-CN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D4F2013-1B71-4D47-8D04-8A2900A174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90"/>
            <a:ext cx="12192000" cy="685071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2AD6360-E2C5-4C06-8EE3-E111E73260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9" b="85322"/>
          <a:stretch/>
        </p:blipFill>
        <p:spPr>
          <a:xfrm>
            <a:off x="8850231" y="0"/>
            <a:ext cx="3341769" cy="187374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4033E66-26C4-4FA3-B9F8-99DA5958CF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9" b="85322"/>
          <a:stretch/>
        </p:blipFill>
        <p:spPr>
          <a:xfrm flipH="1">
            <a:off x="-10525" y="-14016"/>
            <a:ext cx="3341769" cy="187374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B68B80B4-5130-445B-B301-E0DEB6C1E9F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492">
            <a:off x="5528056" y="676270"/>
            <a:ext cx="2279599" cy="14167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DBCF46CE-335B-47B2-A817-72F1CB2C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/>
          <a:stretch/>
        </p:blipFill>
        <p:spPr>
          <a:xfrm flipH="1">
            <a:off x="3809226" y="241355"/>
            <a:ext cx="1663641" cy="170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93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2023/6/10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4791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2023/6/10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46816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253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388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241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397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4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2049882"/>
            <a:ext cx="9578280" cy="3672408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15BAAF-D3D3-4486-8BD9-46313AD9B05A}" type="slidenum">
              <a:rPr lang="zh-CN" altLang="en-US" smtClean="0"/>
              <a:pPr/>
              <a:t>‹#›</a:t>
            </a:fld>
            <a:endParaRPr lang="en-US" altLang="zh-CN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179B957-A0F7-4AE0-B1C7-59A1EF0056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90"/>
            <a:ext cx="12192000" cy="685071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6A035F8-B903-4F09-B14D-F926652844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9" b="85322"/>
          <a:stretch/>
        </p:blipFill>
        <p:spPr>
          <a:xfrm>
            <a:off x="8850231" y="0"/>
            <a:ext cx="3341769" cy="187374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2360F65-82BD-436A-B4A9-4575A03A1A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9" b="85322"/>
          <a:stretch/>
        </p:blipFill>
        <p:spPr>
          <a:xfrm flipH="1">
            <a:off x="-10525" y="-14016"/>
            <a:ext cx="3341769" cy="187374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972A0E4-26A2-49A6-957F-9E67BD10E26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492">
            <a:off x="5528056" y="676270"/>
            <a:ext cx="2279599" cy="14167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B86A762-F5DD-4123-9D96-75887DF4C1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/>
          <a:stretch/>
        </p:blipFill>
        <p:spPr>
          <a:xfrm flipH="1">
            <a:off x="3809226" y="241355"/>
            <a:ext cx="1663641" cy="170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4860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760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361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1568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196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8942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001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409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1904" y="2420888"/>
            <a:ext cx="6651344" cy="1656184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zh-CN" altLang="en-US" noProof="1"/>
              <a:t>编辑标题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9672" y="4221091"/>
            <a:ext cx="10515600" cy="1500187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12EEC3-290F-4756-99F7-1084C9230292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820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9509" y="1825625"/>
            <a:ext cx="9674291" cy="2019994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09" y="4001294"/>
            <a:ext cx="9674291" cy="2019994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1B7939-3326-465D-A9AD-31DC7E73BA09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024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160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AD76D8-A14C-4D75-9821-940ADA704611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560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160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AD76D8-A14C-4D75-9821-940ADA704611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10" name="TextBox 9"/>
          <p:cNvSpPr txBox="1"/>
          <p:nvPr userDrawn="1"/>
        </p:nvSpPr>
        <p:spPr>
          <a:xfrm>
            <a:off x="1907703" y="672147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40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792" y="2062530"/>
            <a:ext cx="10826419" cy="2144004"/>
          </a:xfrm>
        </p:spPr>
        <p:txBody>
          <a:bodyPr lIns="0" tIns="0" rIns="0" bIns="0">
            <a:normAutofit/>
          </a:bodyPr>
          <a:lstStyle>
            <a:lvl1pPr>
              <a:defRPr sz="8800" baseline="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编辑标题</a:t>
            </a:r>
            <a:endParaRPr lang="en-US" noProof="1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8B4FA8-85CE-4DDB-B544-0D56B66C0FE6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317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86AAC-428A-4262-8B82-B0C2F5F779B6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392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1200"/>
            <a:ext cx="42624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2521" y="733425"/>
            <a:ext cx="5971200" cy="54036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311400"/>
            <a:ext cx="42624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5F796-B562-4E5F-8EF1-906E809DAA5A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1882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 noChangeArrowheads="1"/>
          </p:cNvSpPr>
          <p:nvPr>
            <p:ph type="title" idx="4294967295"/>
            <p:custDataLst>
              <p:tags r:id="rId14"/>
            </p:custDataLst>
          </p:nvPr>
        </p:nvSpPr>
        <p:spPr bwMode="auto">
          <a:xfrm>
            <a:off x="838200" y="365128"/>
            <a:ext cx="10515600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en-US"/>
          </a:p>
        </p:txBody>
      </p:sp>
      <p:sp>
        <p:nvSpPr>
          <p:cNvPr id="2051" name="Text Placeholder 2"/>
          <p:cNvSpPr>
            <a:spLocks noGrp="1" noChangeArrowheads="1"/>
          </p:cNvSpPr>
          <p:nvPr>
            <p:ph type="body" idx="4294967295"/>
            <p:custDataLst>
              <p:tags r:id="rId15"/>
            </p:custDataLst>
          </p:nvPr>
        </p:nvSpPr>
        <p:spPr bwMode="auto">
          <a:xfrm>
            <a:off x="838200" y="1557340"/>
            <a:ext cx="105156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>
              <a:defRPr sz="16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>
              <a:defRPr sz="16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77745-5DBF-4323-BA04-83805C6AA2EC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718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3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45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9652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100BAF1-040C-4137-8719-C8C39DAE53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48508"/>
            <a:ext cx="12192000" cy="6906508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F828D24-0AD0-4F84-AA97-8F1E0F78E4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 t="13798" r="46655"/>
          <a:stretch/>
        </p:blipFill>
        <p:spPr>
          <a:xfrm flipH="1">
            <a:off x="5269555" y="124136"/>
            <a:ext cx="5661188" cy="6733864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C68DBD2-9C74-4E5D-BD4B-87BD93A8E1AE}"/>
              </a:ext>
            </a:extLst>
          </p:cNvPr>
          <p:cNvSpPr/>
          <p:nvPr/>
        </p:nvSpPr>
        <p:spPr>
          <a:xfrm rot="288139">
            <a:off x="6032916" y="4279538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爱心接力棒，温暖感恩节</a:t>
            </a:r>
            <a:endParaRPr lang="zh-CN" altLang="en-US" sz="2800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6F2BF99-64FE-4F0B-824E-EFB3E8B76236}"/>
              </a:ext>
            </a:extLst>
          </p:cNvPr>
          <p:cNvSpPr/>
          <p:nvPr/>
        </p:nvSpPr>
        <p:spPr>
          <a:xfrm rot="350760">
            <a:off x="6279823" y="4939030"/>
            <a:ext cx="3206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学</a:t>
            </a:r>
            <a:r>
              <a:rPr lang="zh-CN" altLang="en-US" sz="2400" dirty="0" smtClean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校感</a:t>
            </a:r>
            <a:r>
              <a:rPr lang="zh-CN" altLang="en-US" sz="24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恩节活动策划方案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EFA865F-DAB7-4180-9CA8-0693BF414A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492">
            <a:off x="6010174" y="1418066"/>
            <a:ext cx="4499884" cy="279669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8A31190-8C01-4272-B2FD-66AC3D1F10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22"/>
          <a:stretch/>
        </p:blipFill>
        <p:spPr>
          <a:xfrm>
            <a:off x="-61546" y="-54353"/>
            <a:ext cx="12253543" cy="269812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1612FE9-BEEB-48F0-A226-7A64255DCA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/>
          <a:stretch/>
        </p:blipFill>
        <p:spPr>
          <a:xfrm flipH="1">
            <a:off x="-70202" y="507827"/>
            <a:ext cx="5659694" cy="579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14246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034462" y="3888304"/>
            <a:ext cx="260764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作为热身活动，外教或者工作人员带领小朋友跳兔子舞。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B4FAEEA7-96FB-45B3-A5CE-939503D8A17B}"/>
              </a:ext>
            </a:extLst>
          </p:cNvPr>
          <p:cNvGrpSpPr/>
          <p:nvPr/>
        </p:nvGrpSpPr>
        <p:grpSpPr>
          <a:xfrm>
            <a:off x="2109367" y="2634809"/>
            <a:ext cx="3578931" cy="874885"/>
            <a:chOff x="912793" y="1850978"/>
            <a:chExt cx="3578931" cy="874885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42CD279-F073-490F-AF89-7761E3DAB4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3" name="Text Box 5">
              <a:extLst>
                <a:ext uri="{FF2B5EF4-FFF2-40B4-BE49-F238E27FC236}">
                  <a16:creationId xmlns="" xmlns:a16="http://schemas.microsoft.com/office/drawing/2014/main" id="{0B27871E-20C4-4E99-8B81-0F293C556C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开场舞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62A1211-39F6-43E5-809E-E51B87C87FD7}"/>
              </a:ext>
            </a:extLst>
          </p:cNvPr>
          <p:cNvGrpSpPr/>
          <p:nvPr/>
        </p:nvGrpSpPr>
        <p:grpSpPr>
          <a:xfrm>
            <a:off x="6360416" y="2076278"/>
            <a:ext cx="4066951" cy="3962288"/>
            <a:chOff x="6360416" y="2076278"/>
            <a:chExt cx="4066951" cy="3962288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7204B384-A8DB-4A6B-A346-65D2589AB841}"/>
                </a:ext>
              </a:extLst>
            </p:cNvPr>
            <p:cNvGrpSpPr/>
            <p:nvPr/>
          </p:nvGrpSpPr>
          <p:grpSpPr>
            <a:xfrm>
              <a:off x="6360416" y="2076278"/>
              <a:ext cx="4066951" cy="3962288"/>
              <a:chOff x="6360416" y="2076278"/>
              <a:chExt cx="4066951" cy="3962288"/>
            </a:xfrm>
          </p:grpSpPr>
          <p:pic>
            <p:nvPicPr>
              <p:cNvPr id="28" name="图片 27">
                <a:extLst>
                  <a:ext uri="{FF2B5EF4-FFF2-40B4-BE49-F238E27FC236}">
                    <a16:creationId xmlns="" xmlns:a16="http://schemas.microsoft.com/office/drawing/2014/main" id="{C8EC35ED-B489-40E6-8774-67537AD208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0416" y="2076278"/>
                <a:ext cx="4066951" cy="3962288"/>
              </a:xfrm>
              <a:prstGeom prst="rect">
                <a:avLst/>
              </a:prstGeom>
            </p:spPr>
          </p:pic>
          <p:pic>
            <p:nvPicPr>
              <p:cNvPr id="26" name="Picture 9">
                <a:extLst>
                  <a:ext uri="{FF2B5EF4-FFF2-40B4-BE49-F238E27FC236}">
                    <a16:creationId xmlns="" xmlns:a16="http://schemas.microsoft.com/office/drawing/2014/main" id="{40BFA91E-CFE0-49BC-8336-BB726BEE95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artisticMarker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065556">
                <a:off x="6991402" y="2761619"/>
                <a:ext cx="2676641" cy="2004741"/>
              </a:xfrm>
              <a:prstGeom prst="rect">
                <a:avLst/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918E7B9B-CC30-4CF7-853A-27F769EBA6C8}"/>
                </a:ext>
              </a:extLst>
            </p:cNvPr>
            <p:cNvSpPr/>
            <p:nvPr/>
          </p:nvSpPr>
          <p:spPr>
            <a:xfrm rot="21040936">
              <a:off x="8019477" y="4903385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兔子舞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037216" y="6687591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943226" y="3938434"/>
            <a:ext cx="336025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小朋友头戴火鸡面具，由工作人员当母鸡，外教或者工作人员当老鹰抓小朋友。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39CE2DFA-3F98-47DC-9D82-029E1B2DE2CC}"/>
              </a:ext>
            </a:extLst>
          </p:cNvPr>
          <p:cNvGrpSpPr/>
          <p:nvPr/>
        </p:nvGrpSpPr>
        <p:grpSpPr>
          <a:xfrm>
            <a:off x="2230124" y="2690670"/>
            <a:ext cx="3578931" cy="874885"/>
            <a:chOff x="912793" y="1850978"/>
            <a:chExt cx="3578931" cy="874885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211BD47F-CCA1-4ED1-9C5D-15FDA2CCD1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3" name="Text Box 5">
              <a:extLst>
                <a:ext uri="{FF2B5EF4-FFF2-40B4-BE49-F238E27FC236}">
                  <a16:creationId xmlns="" xmlns:a16="http://schemas.microsoft.com/office/drawing/2014/main" id="{BAE77C8A-3ED5-4E58-92A2-293F894A4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游戏一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29887CDB-2AA0-4676-9134-1295C28F144B}"/>
              </a:ext>
            </a:extLst>
          </p:cNvPr>
          <p:cNvGrpSpPr/>
          <p:nvPr/>
        </p:nvGrpSpPr>
        <p:grpSpPr>
          <a:xfrm>
            <a:off x="6382947" y="2159486"/>
            <a:ext cx="4066951" cy="3962288"/>
            <a:chOff x="6360416" y="2076278"/>
            <a:chExt cx="4066951" cy="3962288"/>
          </a:xfrm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8E575154-1A33-47DE-96F6-5D34871A4AC3}"/>
                </a:ext>
              </a:extLst>
            </p:cNvPr>
            <p:cNvGrpSpPr/>
            <p:nvPr/>
          </p:nvGrpSpPr>
          <p:grpSpPr>
            <a:xfrm>
              <a:off x="6360416" y="2076278"/>
              <a:ext cx="4066951" cy="3962288"/>
              <a:chOff x="6360416" y="2076278"/>
              <a:chExt cx="4066951" cy="3962288"/>
            </a:xfrm>
          </p:grpSpPr>
          <p:pic>
            <p:nvPicPr>
              <p:cNvPr id="23" name="图片 22">
                <a:extLst>
                  <a:ext uri="{FF2B5EF4-FFF2-40B4-BE49-F238E27FC236}">
                    <a16:creationId xmlns="" xmlns:a16="http://schemas.microsoft.com/office/drawing/2014/main" id="{E1C8A422-6685-4C26-AC6E-53B0605E75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0416" y="2076278"/>
                <a:ext cx="4066951" cy="3962288"/>
              </a:xfrm>
              <a:prstGeom prst="rect">
                <a:avLst/>
              </a:prstGeom>
            </p:spPr>
          </p:pic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AF0F52DA-F0A2-4CBA-BDBC-17DF2AE8237A}"/>
                  </a:ext>
                </a:extLst>
              </p:cNvPr>
              <p:cNvSpPr/>
              <p:nvPr/>
            </p:nvSpPr>
            <p:spPr>
              <a:xfrm rot="21040936">
                <a:off x="7711700" y="4903385"/>
                <a:ext cx="17235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4E001A"/>
                    </a:solidFill>
                    <a:latin typeface="+mn-lt"/>
                    <a:ea typeface="+mn-ea"/>
                    <a:cs typeface="+mn-ea"/>
                    <a:sym typeface="+mn-lt"/>
                  </a:rPr>
                  <a:t>老鹰抓小鸡</a:t>
                </a:r>
              </a:p>
            </p:txBody>
          </p:sp>
        </p:grp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564BBA5F-69A7-4CCB-99D9-3AB4FD5EAD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9134">
              <a:off x="7113232" y="2797553"/>
              <a:ext cx="2504379" cy="1919374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459874" y="3577224"/>
            <a:ext cx="8316912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外教先教小朋友们11个单词，father、mother、grandfather、grandmother、friend、sister、bother、uncle、aunt 、classmate、teacher。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工作人员将11个英语单词贴在x展架上。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一轮11个小朋友参与，然后小朋友们轮流说thank my...，不能重复说。当所有小朋友都说完之后，外教抽点小朋友回答，可以说除了外教教的单词以外的单词。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C775FFD3-38B6-458B-B7DA-26468942D6DD}"/>
              </a:ext>
            </a:extLst>
          </p:cNvPr>
          <p:cNvGrpSpPr/>
          <p:nvPr/>
        </p:nvGrpSpPr>
        <p:grpSpPr>
          <a:xfrm>
            <a:off x="1948347" y="2076457"/>
            <a:ext cx="3578931" cy="874885"/>
            <a:chOff x="912793" y="1850978"/>
            <a:chExt cx="3578931" cy="874885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87F5DC62-F6E8-410B-8729-78F091AC00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1" name="Text Box 5">
              <a:extLst>
                <a:ext uri="{FF2B5EF4-FFF2-40B4-BE49-F238E27FC236}">
                  <a16:creationId xmlns="" xmlns:a16="http://schemas.microsoft.com/office/drawing/2014/main" id="{345C52A7-4AD3-4301-BB99-32A8B8CA9C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游戏二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DF288F3-DD32-4E5B-B0E9-E95F8737EEE4}"/>
              </a:ext>
            </a:extLst>
          </p:cNvPr>
          <p:cNvSpPr/>
          <p:nvPr/>
        </p:nvSpPr>
        <p:spPr>
          <a:xfrm>
            <a:off x="2581824" y="3049943"/>
            <a:ext cx="3887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Say：“THANK YOU！”</a:t>
            </a:r>
            <a:endParaRPr lang="zh-CN" altLang="en-US" sz="2400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188369" y="2878137"/>
            <a:ext cx="4799586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小朋友把报纸贴在胸前，借助风力向前跑，跑的过程中不能随便停下来，必须绕过中点的凳子，然后返回起点。如果中途停下来，报纸就会自己掉下来，如果纸掉下来了，必须拾起报纸，重新放到胸前，再继续游戏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按照现场小朋友数量，平均分组，共同开始比赛，按先后名称发sticker。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C8360E00-B522-45E3-9BAB-649DFF3D73C7}"/>
              </a:ext>
            </a:extLst>
          </p:cNvPr>
          <p:cNvGrpSpPr/>
          <p:nvPr/>
        </p:nvGrpSpPr>
        <p:grpSpPr>
          <a:xfrm>
            <a:off x="1382360" y="1946121"/>
            <a:ext cx="3578931" cy="874885"/>
            <a:chOff x="912793" y="1850978"/>
            <a:chExt cx="3578931" cy="874885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461B9384-932D-48E1-B21F-092B78B7F8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6" name="Text Box 5">
              <a:extLst>
                <a:ext uri="{FF2B5EF4-FFF2-40B4-BE49-F238E27FC236}">
                  <a16:creationId xmlns="" xmlns:a16="http://schemas.microsoft.com/office/drawing/2014/main" id="{F09EA5F8-B709-4A8B-8B10-5EB4B45E39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游戏三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D4A0483-90A0-4655-8C91-E6E47DBA7799}"/>
              </a:ext>
            </a:extLst>
          </p:cNvPr>
          <p:cNvGrpSpPr/>
          <p:nvPr/>
        </p:nvGrpSpPr>
        <p:grpSpPr>
          <a:xfrm>
            <a:off x="7087291" y="2076457"/>
            <a:ext cx="4066951" cy="3962288"/>
            <a:chOff x="7087291" y="2076457"/>
            <a:chExt cx="4066951" cy="3962288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FBF331F7-FDAA-4241-A2F2-ACAAA1402FCE}"/>
                </a:ext>
              </a:extLst>
            </p:cNvPr>
            <p:cNvGrpSpPr/>
            <p:nvPr/>
          </p:nvGrpSpPr>
          <p:grpSpPr>
            <a:xfrm>
              <a:off x="7087291" y="2076457"/>
              <a:ext cx="4066951" cy="3962288"/>
              <a:chOff x="6360416" y="2076278"/>
              <a:chExt cx="4066951" cy="3962288"/>
            </a:xfrm>
          </p:grpSpPr>
          <p:pic>
            <p:nvPicPr>
              <p:cNvPr id="20" name="图片 19">
                <a:extLst>
                  <a:ext uri="{FF2B5EF4-FFF2-40B4-BE49-F238E27FC236}">
                    <a16:creationId xmlns="" xmlns:a16="http://schemas.microsoft.com/office/drawing/2014/main" id="{B5D70255-611F-4202-A3E3-DEDB0E174A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0416" y="2076278"/>
                <a:ext cx="4066951" cy="3962288"/>
              </a:xfrm>
              <a:prstGeom prst="rect">
                <a:avLst/>
              </a:prstGeom>
            </p:spPr>
          </p:pic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3176809E-9160-4B5B-A334-31AD53E4DE3E}"/>
                  </a:ext>
                </a:extLst>
              </p:cNvPr>
              <p:cNvSpPr/>
              <p:nvPr/>
            </p:nvSpPr>
            <p:spPr>
              <a:xfrm rot="21040936">
                <a:off x="8019477" y="4903385"/>
                <a:ext cx="110799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4E001A"/>
                    </a:solidFill>
                    <a:latin typeface="+mn-lt"/>
                    <a:ea typeface="+mn-ea"/>
                    <a:cs typeface="+mn-ea"/>
                    <a:sym typeface="+mn-lt"/>
                  </a:rPr>
                  <a:t>吸纸跑</a:t>
                </a:r>
              </a:p>
            </p:txBody>
          </p:sp>
        </p:grpSp>
        <p:pic>
          <p:nvPicPr>
            <p:cNvPr id="22" name="Picture 10">
              <a:extLst>
                <a:ext uri="{FF2B5EF4-FFF2-40B4-BE49-F238E27FC236}">
                  <a16:creationId xmlns="" xmlns:a16="http://schemas.microsoft.com/office/drawing/2014/main" id="{BB90BD35-F16B-4A22-AA40-17B4893FDA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135754">
              <a:off x="7773583" y="2819008"/>
              <a:ext cx="2521421" cy="1951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937544" y="2951342"/>
            <a:ext cx="5634329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准备好火鸡的图片，贴在小白板上，在各个身体部位空出颜色。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将现场小朋友分为两组，各组的小朋友根据提示合作为火鸡上颜色。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如head-red，neck-bule，foot-yellow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最快且最准确完成的算胜利，胜利队获得2个sticker，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另一对获得1个sticker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None/>
            </a:pP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4051944-C025-4362-8F7D-982DE7176739}"/>
              </a:ext>
            </a:extLst>
          </p:cNvPr>
          <p:cNvGrpSpPr/>
          <p:nvPr/>
        </p:nvGrpSpPr>
        <p:grpSpPr>
          <a:xfrm>
            <a:off x="7234162" y="2076457"/>
            <a:ext cx="4066951" cy="3962288"/>
            <a:chOff x="7087291" y="2076457"/>
            <a:chExt cx="4066951" cy="3962288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EF158501-5FB8-40D5-BF3A-6830E7E2C200}"/>
                </a:ext>
              </a:extLst>
            </p:cNvPr>
            <p:cNvGrpSpPr/>
            <p:nvPr/>
          </p:nvGrpSpPr>
          <p:grpSpPr>
            <a:xfrm>
              <a:off x="7087291" y="2076457"/>
              <a:ext cx="4066951" cy="3962288"/>
              <a:chOff x="6360416" y="2076278"/>
              <a:chExt cx="4066951" cy="3962288"/>
            </a:xfrm>
          </p:grpSpPr>
          <p:pic>
            <p:nvPicPr>
              <p:cNvPr id="16" name="图片 15">
                <a:extLst>
                  <a:ext uri="{FF2B5EF4-FFF2-40B4-BE49-F238E27FC236}">
                    <a16:creationId xmlns="" xmlns:a16="http://schemas.microsoft.com/office/drawing/2014/main" id="{A928B8A8-33E2-4A2E-BF22-A2294D90D4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0416" y="2076278"/>
                <a:ext cx="4066951" cy="3962288"/>
              </a:xfrm>
              <a:prstGeom prst="rect">
                <a:avLst/>
              </a:prstGeom>
            </p:spPr>
          </p:pic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DCCAD457-E7AB-447F-933C-FD197AF5B761}"/>
                  </a:ext>
                </a:extLst>
              </p:cNvPr>
              <p:cNvSpPr/>
              <p:nvPr/>
            </p:nvSpPr>
            <p:spPr>
              <a:xfrm rot="21040936">
                <a:off x="7711701" y="4903385"/>
                <a:ext cx="17235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4E001A"/>
                    </a:solidFill>
                    <a:latin typeface="+mn-lt"/>
                    <a:ea typeface="+mn-ea"/>
                    <a:cs typeface="+mn-ea"/>
                    <a:sym typeface="+mn-lt"/>
                  </a:rPr>
                  <a:t>巧手画火鸡</a:t>
                </a:r>
              </a:p>
            </p:txBody>
          </p:sp>
        </p:grpSp>
        <p:pic>
          <p:nvPicPr>
            <p:cNvPr id="14345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30575">
              <a:off x="7859508" y="2787047"/>
              <a:ext cx="2479635" cy="1982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6A3320AF-BB85-4C96-97BF-6B42A5AD7747}"/>
              </a:ext>
            </a:extLst>
          </p:cNvPr>
          <p:cNvGrpSpPr/>
          <p:nvPr/>
        </p:nvGrpSpPr>
        <p:grpSpPr>
          <a:xfrm>
            <a:off x="1382360" y="1946121"/>
            <a:ext cx="3578931" cy="874885"/>
            <a:chOff x="912793" y="1850978"/>
            <a:chExt cx="3578931" cy="874885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17598269-A065-4A0B-A662-81AA0A0544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2" name="Text Box 5">
              <a:extLst>
                <a:ext uri="{FF2B5EF4-FFF2-40B4-BE49-F238E27FC236}">
                  <a16:creationId xmlns="" xmlns:a16="http://schemas.microsoft.com/office/drawing/2014/main" id="{ADE1D84E-62C8-494F-9D0C-FA54EA18F4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游戏四</a:t>
              </a:r>
            </a:p>
          </p:txBody>
        </p:sp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904549" y="3417198"/>
            <a:ext cx="8633335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倡导学校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培训机构</a:t>
            </a:r>
            <a:r>
              <a:rPr lang="zh-CN" altLang="en-US" sz="20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“爱心捐物，温暖过冬”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活动。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用图片展示的方式，由外教或者工作人员为小朋友讲解感恩节，并倡导小朋友们学会感恩。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宣传学校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培训机构正在与慈善机构合作，小朋友可以将自己不需要的衣服由家长的带领捐到学校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培训机构，由学校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培训机构统一捐到需要帮助的人手里。即可宣传学校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培训机构的公益形象，又可引导家长到学校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培训机构的校区。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AC9B9289-94F1-47CC-9745-FC1841C3C9DE}"/>
              </a:ext>
            </a:extLst>
          </p:cNvPr>
          <p:cNvGrpSpPr/>
          <p:nvPr/>
        </p:nvGrpSpPr>
        <p:grpSpPr>
          <a:xfrm>
            <a:off x="1382360" y="1946121"/>
            <a:ext cx="3578931" cy="874885"/>
            <a:chOff x="912793" y="1850978"/>
            <a:chExt cx="3578931" cy="874885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E14984BA-D9EE-474B-8A3E-B9F5D5B24E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1" name="Text Box 5">
              <a:extLst>
                <a:ext uri="{FF2B5EF4-FFF2-40B4-BE49-F238E27FC236}">
                  <a16:creationId xmlns="" xmlns:a16="http://schemas.microsoft.com/office/drawing/2014/main" id="{639CFD9A-CCD7-46DE-8A11-440572CAF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游戏五</a:t>
              </a:r>
            </a:p>
          </p:txBody>
        </p:sp>
      </p:grpSp>
      <p:sp>
        <p:nvSpPr>
          <p:cNvPr id="15" name="Text Box 5">
            <a:extLst>
              <a:ext uri="{FF2B5EF4-FFF2-40B4-BE49-F238E27FC236}">
                <a16:creationId xmlns="" xmlns:a16="http://schemas.microsoft.com/office/drawing/2014/main" id="{D50C675C-1DAF-4115-84CF-362843333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4116" y="2944324"/>
            <a:ext cx="292914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爱心捐物</a:t>
            </a:r>
          </a:p>
        </p:txBody>
      </p: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631847" y="3837364"/>
            <a:ext cx="3023747" cy="166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   给捐了物资的小朋友颁发一张“学校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培训机构小小慈善家”荣誉称号的奖状。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C2A4954-6D4B-4A23-B162-1F3193D84B04}"/>
              </a:ext>
            </a:extLst>
          </p:cNvPr>
          <p:cNvGrpSpPr/>
          <p:nvPr/>
        </p:nvGrpSpPr>
        <p:grpSpPr>
          <a:xfrm>
            <a:off x="1948326" y="2238508"/>
            <a:ext cx="3578931" cy="874885"/>
            <a:chOff x="912793" y="1850978"/>
            <a:chExt cx="3578931" cy="874885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D1A2EC7D-D602-48C7-8167-92D2138C8D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2" name="Text Box 5">
              <a:extLst>
                <a:ext uri="{FF2B5EF4-FFF2-40B4-BE49-F238E27FC236}">
                  <a16:creationId xmlns="" xmlns:a16="http://schemas.microsoft.com/office/drawing/2014/main" id="{4283A020-FB1A-47A6-B464-76B8A51159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游戏五</a:t>
              </a:r>
            </a:p>
          </p:txBody>
        </p:sp>
      </p:grpSp>
      <p:sp>
        <p:nvSpPr>
          <p:cNvPr id="13" name="Text Box 5">
            <a:extLst>
              <a:ext uri="{FF2B5EF4-FFF2-40B4-BE49-F238E27FC236}">
                <a16:creationId xmlns="" xmlns:a16="http://schemas.microsoft.com/office/drawing/2014/main" id="{5B03C435-BF64-499B-8141-074E702CD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082" y="3236711"/>
            <a:ext cx="292914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爱心捐物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08ECC9B-C446-4CDF-9988-B715F4F6E9A9}"/>
              </a:ext>
            </a:extLst>
          </p:cNvPr>
          <p:cNvGrpSpPr/>
          <p:nvPr/>
        </p:nvGrpSpPr>
        <p:grpSpPr>
          <a:xfrm>
            <a:off x="6536407" y="3125903"/>
            <a:ext cx="3425740" cy="2326040"/>
            <a:chOff x="6536407" y="3125903"/>
            <a:chExt cx="3425740" cy="2326040"/>
          </a:xfrm>
        </p:grpSpPr>
        <p:pic>
          <p:nvPicPr>
            <p:cNvPr id="16393" name="Picture 9" descr="u=580606574,273072052&amp;fm=23&amp;gp=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6407" y="3125903"/>
              <a:ext cx="3425740" cy="2326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52B84841-C9B8-4F4B-8B1E-BC73DDF7E0DC}"/>
                </a:ext>
              </a:extLst>
            </p:cNvPr>
            <p:cNvSpPr/>
            <p:nvPr/>
          </p:nvSpPr>
          <p:spPr>
            <a:xfrm>
              <a:off x="7042774" y="4090767"/>
              <a:ext cx="2646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小小慈善家”</a:t>
              </a:r>
            </a:p>
          </p:txBody>
        </p:sp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3" name="Group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085268057"/>
              </p:ext>
            </p:extLst>
          </p:nvPr>
        </p:nvGraphicFramePr>
        <p:xfrm>
          <a:off x="2019081" y="2806286"/>
          <a:ext cx="8699270" cy="3444240"/>
        </p:xfrm>
        <a:graphic>
          <a:graphicData uri="http://schemas.openxmlformats.org/drawingml/2006/table">
            <a:tbl>
              <a:tblPr/>
              <a:tblGrid>
                <a:gridCol w="4349635">
                  <a:extLst>
                    <a:ext uri="{9D8B030D-6E8A-4147-A177-3AD203B41FA5}">
                      <a16:colId xmlns="" xmlns:a16="http://schemas.microsoft.com/office/drawing/2014/main" val="2974684281"/>
                    </a:ext>
                  </a:extLst>
                </a:gridCol>
                <a:gridCol w="4349635">
                  <a:extLst>
                    <a:ext uri="{9D8B030D-6E8A-4147-A177-3AD203B41FA5}">
                      <a16:colId xmlns="" xmlns:a16="http://schemas.microsoft.com/office/drawing/2014/main" val="2719713107"/>
                    </a:ext>
                  </a:extLst>
                </a:gridCol>
              </a:tblGrid>
              <a:tr h="4803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E001A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活动时间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E001A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活动内容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98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32586911"/>
                  </a:ext>
                </a:extLst>
              </a:tr>
              <a:tr h="3203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14:30-15:00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等候环节-纸杯DIY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97510370"/>
                  </a:ext>
                </a:extLst>
              </a:tr>
              <a:tr h="3203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15:00-15:10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开场舞-兔子舞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93213436"/>
                  </a:ext>
                </a:extLst>
              </a:tr>
              <a:tr h="3203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15:10-15:20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游戏一：老鹰捉小鸡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08694936"/>
                  </a:ext>
                </a:extLst>
              </a:tr>
              <a:tr h="3203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15:20-15:30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游戏二：Say：“THANK YOU！”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34170690"/>
                  </a:ext>
                </a:extLst>
              </a:tr>
              <a:tr h="3194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15:30-15:50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游戏三：吸纸跑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83372330"/>
                  </a:ext>
                </a:extLst>
              </a:tr>
              <a:tr h="3203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15:50-16:10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游戏五：巧手画火鸡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47130628"/>
                  </a:ext>
                </a:extLst>
              </a:tr>
              <a:tr h="3203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16:10-16:20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爱心捐物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74185464"/>
                  </a:ext>
                </a:extLst>
              </a:tr>
              <a:tr h="3203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16:20-16:30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颁发爱心奖状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81435258"/>
                  </a:ext>
                </a:extLst>
              </a:tr>
            </a:tbl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06B48FBC-F3A4-4808-B8A4-6B4D35F7DF1A}"/>
              </a:ext>
            </a:extLst>
          </p:cNvPr>
          <p:cNvGrpSpPr/>
          <p:nvPr/>
        </p:nvGrpSpPr>
        <p:grpSpPr>
          <a:xfrm>
            <a:off x="1194347" y="1931401"/>
            <a:ext cx="3578931" cy="874885"/>
            <a:chOff x="912793" y="1850978"/>
            <a:chExt cx="3578931" cy="874885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9A309F9C-2609-4BFA-BE3D-3CD37262DC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8" name="Text Box 5">
              <a:extLst>
                <a:ext uri="{FF2B5EF4-FFF2-40B4-BE49-F238E27FC236}">
                  <a16:creationId xmlns="" xmlns:a16="http://schemas.microsoft.com/office/drawing/2014/main" id="{067F63F2-1F5F-48FA-BA47-0EE65D432E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活动流程</a:t>
              </a:r>
            </a:p>
          </p:txBody>
        </p:sp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7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3686"/>
              </p:ext>
            </p:extLst>
          </p:nvPr>
        </p:nvGraphicFramePr>
        <p:xfrm>
          <a:off x="2181726" y="2999872"/>
          <a:ext cx="8534400" cy="2826586"/>
        </p:xfrm>
        <a:graphic>
          <a:graphicData uri="http://schemas.openxmlformats.org/drawingml/2006/table">
            <a:tbl>
              <a:tblPr/>
              <a:tblGrid>
                <a:gridCol w="4267200">
                  <a:extLst>
                    <a:ext uri="{9D8B030D-6E8A-4147-A177-3AD203B41FA5}">
                      <a16:colId xmlns="" xmlns:a16="http://schemas.microsoft.com/office/drawing/2014/main" val="3123718314"/>
                    </a:ext>
                  </a:extLst>
                </a:gridCol>
                <a:gridCol w="4267200">
                  <a:extLst>
                    <a:ext uri="{9D8B030D-6E8A-4147-A177-3AD203B41FA5}">
                      <a16:colId xmlns="" xmlns:a16="http://schemas.microsoft.com/office/drawing/2014/main" val="2262448048"/>
                    </a:ext>
                  </a:extLst>
                </a:gridCol>
              </a:tblGrid>
              <a:tr h="5374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E001A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名称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E001A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数量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98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32023573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纸杯DIY包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30个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2678229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儿童火鸡面具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30个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2043227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报纸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30张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43770529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勺子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6把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10150988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水彩笔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2盒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97264677"/>
                  </a:ext>
                </a:extLst>
              </a:tr>
              <a:tr h="384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小白板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2个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4795444"/>
                  </a:ext>
                </a:extLst>
              </a:tr>
            </a:tbl>
          </a:graphicData>
        </a:graphic>
      </p:graphicFrame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7AE773DA-DFC2-4CD5-99D6-D0C995C21A36}"/>
              </a:ext>
            </a:extLst>
          </p:cNvPr>
          <p:cNvGrpSpPr/>
          <p:nvPr/>
        </p:nvGrpSpPr>
        <p:grpSpPr>
          <a:xfrm>
            <a:off x="1194347" y="1931401"/>
            <a:ext cx="3578931" cy="874885"/>
            <a:chOff x="912793" y="1850978"/>
            <a:chExt cx="3578931" cy="874885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52AEDAAA-7DF5-4C2E-AE30-95EEC8222A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9" name="Text Box 5">
              <a:extLst>
                <a:ext uri="{FF2B5EF4-FFF2-40B4-BE49-F238E27FC236}">
                  <a16:creationId xmlns="" xmlns:a16="http://schemas.microsoft.com/office/drawing/2014/main" id="{610A4024-9669-4DCC-A1B6-85EB7A8035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物料清单</a:t>
              </a:r>
            </a:p>
          </p:txBody>
        </p:sp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01D205AD-7A3D-4F54-8F0F-9C14AF22C3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48508"/>
            <a:ext cx="12192000" cy="690650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689B550-9D3D-406F-A271-123C22FC39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 t="13798" r="46655"/>
          <a:stretch/>
        </p:blipFill>
        <p:spPr>
          <a:xfrm flipH="1">
            <a:off x="5269554" y="1294709"/>
            <a:ext cx="5661188" cy="483124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4F956C0-9E49-4755-BA2C-696693D9F2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22"/>
          <a:stretch/>
        </p:blipFill>
        <p:spPr>
          <a:xfrm>
            <a:off x="-61546" y="-54353"/>
            <a:ext cx="12253543" cy="26981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D59A034-FCA0-4E2A-8C8B-D54C8F93B4C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/>
          <a:stretch/>
        </p:blipFill>
        <p:spPr>
          <a:xfrm flipH="1">
            <a:off x="-70202" y="507827"/>
            <a:ext cx="5659694" cy="5793838"/>
          </a:xfrm>
          <a:prstGeom prst="rect">
            <a:avLst/>
          </a:prstGeom>
        </p:spPr>
      </p:pic>
      <p:sp>
        <p:nvSpPr>
          <p:cNvPr id="4105" name="TextBox 33"/>
          <p:cNvSpPr txBox="1">
            <a:spLocks noChangeArrowheads="1"/>
          </p:cNvSpPr>
          <p:nvPr/>
        </p:nvSpPr>
        <p:spPr bwMode="auto">
          <a:xfrm rot="254877">
            <a:off x="6143432" y="3339256"/>
            <a:ext cx="3858978" cy="1385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72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校区装饰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2FE3A9BB-9059-4B39-9B20-028F8069C1C2}"/>
              </a:ext>
            </a:extLst>
          </p:cNvPr>
          <p:cNvSpPr/>
          <p:nvPr/>
        </p:nvSpPr>
        <p:spPr>
          <a:xfrm rot="447837">
            <a:off x="7703900" y="2460277"/>
            <a:ext cx="936000" cy="936000"/>
          </a:xfrm>
          <a:prstGeom prst="ellipse">
            <a:avLst/>
          </a:prstGeom>
          <a:solidFill>
            <a:srgbClr val="4E001A"/>
          </a:solidFill>
        </p:spPr>
        <p:txBody>
          <a:bodyPr wrap="none">
            <a:no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0573521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78D8082-17B2-42E0-8FF1-5D41116AB2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48508"/>
            <a:ext cx="12192000" cy="690650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68C7920-6DCF-4C4B-A1B6-C7D6012AA5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 t="13798" r="46655"/>
          <a:stretch/>
        </p:blipFill>
        <p:spPr>
          <a:xfrm>
            <a:off x="1647183" y="124136"/>
            <a:ext cx="5661188" cy="673386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0F9FAA3-B1F5-46F5-AD49-BBFD31B4047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22"/>
          <a:stretch/>
        </p:blipFill>
        <p:spPr>
          <a:xfrm>
            <a:off x="-61546" y="-54353"/>
            <a:ext cx="12253543" cy="269812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C1F7722-8664-42FB-9349-605213CDAC5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/>
          <a:stretch/>
        </p:blipFill>
        <p:spPr>
          <a:xfrm>
            <a:off x="6995907" y="1166729"/>
            <a:ext cx="5032161" cy="515143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9B8A5FE-3ACF-4D65-9D5F-F69D49F375F4}"/>
              </a:ext>
            </a:extLst>
          </p:cNvPr>
          <p:cNvSpPr/>
          <p:nvPr/>
        </p:nvSpPr>
        <p:spPr>
          <a:xfrm rot="21302642">
            <a:off x="3498357" y="1601571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A214ECB-47A3-4F13-A920-6DBFDB0B5E2E}"/>
              </a:ext>
            </a:extLst>
          </p:cNvPr>
          <p:cNvSpPr/>
          <p:nvPr/>
        </p:nvSpPr>
        <p:spPr>
          <a:xfrm rot="21247492">
            <a:off x="3002843" y="2289230"/>
            <a:ext cx="388907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活动概述</a:t>
            </a:r>
            <a:endParaRPr lang="en-US" altLang="zh-CN" sz="3200" b="1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活动安排</a:t>
            </a:r>
            <a:endParaRPr lang="en-US" altLang="zh-CN" sz="3200" b="1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校区装饰</a:t>
            </a:r>
            <a:endParaRPr lang="en-US" altLang="zh-CN" sz="3200" b="1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活动注意事项</a:t>
            </a:r>
          </a:p>
        </p:txBody>
      </p:sp>
    </p:spTree>
    <p:extLst>
      <p:ext uri="{BB962C8B-B14F-4D97-AF65-F5344CB8AC3E}">
        <p14:creationId xmlns:p14="http://schemas.microsoft.com/office/powerpoint/2010/main" val="1677948130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401888" y="3815913"/>
            <a:ext cx="3694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SzPct val="100000"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1、火鸡KT板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401888" y="4682377"/>
            <a:ext cx="36941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SzPct val="100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2、感恩节主题三角旗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16751A3-2D83-415E-9AAC-EBAEE109D09E}"/>
              </a:ext>
            </a:extLst>
          </p:cNvPr>
          <p:cNvGrpSpPr/>
          <p:nvPr/>
        </p:nvGrpSpPr>
        <p:grpSpPr>
          <a:xfrm>
            <a:off x="1631448" y="2675843"/>
            <a:ext cx="3578931" cy="874885"/>
            <a:chOff x="912793" y="1850978"/>
            <a:chExt cx="3578931" cy="874885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4B70D204-0FDD-41CA-8BAB-F2A6B58CA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2" name="Text Box 5">
              <a:extLst>
                <a:ext uri="{FF2B5EF4-FFF2-40B4-BE49-F238E27FC236}">
                  <a16:creationId xmlns="" xmlns:a16="http://schemas.microsoft.com/office/drawing/2014/main" id="{14FB7BE7-9180-45EA-A294-079956F5B0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装饰材料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8F5739F-E14C-47B4-B4FF-CAA443071DF4}"/>
              </a:ext>
            </a:extLst>
          </p:cNvPr>
          <p:cNvGrpSpPr/>
          <p:nvPr/>
        </p:nvGrpSpPr>
        <p:grpSpPr>
          <a:xfrm>
            <a:off x="6096000" y="2061737"/>
            <a:ext cx="4066951" cy="3962288"/>
            <a:chOff x="6268049" y="2338088"/>
            <a:chExt cx="4066951" cy="3962288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3C57FD55-B6D8-4F3C-9B41-84A630AD6915}"/>
                </a:ext>
              </a:extLst>
            </p:cNvPr>
            <p:cNvGrpSpPr/>
            <p:nvPr/>
          </p:nvGrpSpPr>
          <p:grpSpPr>
            <a:xfrm>
              <a:off x="6268049" y="2338088"/>
              <a:ext cx="4066951" cy="3962288"/>
              <a:chOff x="6360416" y="2076278"/>
              <a:chExt cx="4066951" cy="3962288"/>
            </a:xfrm>
          </p:grpSpPr>
          <p:pic>
            <p:nvPicPr>
              <p:cNvPr id="20" name="图片 19">
                <a:extLst>
                  <a:ext uri="{FF2B5EF4-FFF2-40B4-BE49-F238E27FC236}">
                    <a16:creationId xmlns="" xmlns:a16="http://schemas.microsoft.com/office/drawing/2014/main" id="{66BCAAA1-CBC3-461C-80F5-45A62FEE52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0416" y="2076278"/>
                <a:ext cx="4066951" cy="3962288"/>
              </a:xfrm>
              <a:prstGeom prst="rect">
                <a:avLst/>
              </a:prstGeom>
            </p:spPr>
          </p:pic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13F4771D-F1AB-4C18-BDFA-0B66EABAAD60}"/>
                  </a:ext>
                </a:extLst>
              </p:cNvPr>
              <p:cNvSpPr/>
              <p:nvPr/>
            </p:nvSpPr>
            <p:spPr>
              <a:xfrm rot="21040936">
                <a:off x="7789447" y="4903385"/>
                <a:ext cx="15680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4E001A"/>
                    </a:solidFill>
                    <a:latin typeface="+mn-lt"/>
                    <a:ea typeface="+mn-ea"/>
                    <a:cs typeface="+mn-ea"/>
                    <a:sym typeface="+mn-lt"/>
                  </a:rPr>
                  <a:t>火鸡</a:t>
                </a:r>
                <a:r>
                  <a:rPr lang="en-US" altLang="zh-CN" sz="2400" b="1" dirty="0">
                    <a:solidFill>
                      <a:srgbClr val="4E001A"/>
                    </a:solidFill>
                    <a:latin typeface="+mn-lt"/>
                    <a:ea typeface="+mn-ea"/>
                    <a:cs typeface="+mn-ea"/>
                    <a:sym typeface="+mn-lt"/>
                  </a:rPr>
                  <a:t>KT</a:t>
                </a:r>
                <a:r>
                  <a:rPr lang="zh-CN" altLang="en-US" sz="2400" b="1" dirty="0">
                    <a:solidFill>
                      <a:srgbClr val="4E001A"/>
                    </a:solidFill>
                    <a:latin typeface="+mn-lt"/>
                    <a:ea typeface="+mn-ea"/>
                    <a:cs typeface="+mn-ea"/>
                    <a:sym typeface="+mn-lt"/>
                  </a:rPr>
                  <a:t>板</a:t>
                </a:r>
              </a:p>
            </p:txBody>
          </p:sp>
        </p:grp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431B3010-3EFB-4C3C-A6ED-B6E1E8396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31374">
              <a:off x="6949489" y="3123370"/>
              <a:ext cx="2590018" cy="192509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790" y="3429000"/>
            <a:ext cx="2589535" cy="2021305"/>
          </a:xfrm>
          <a:prstGeom prst="rect">
            <a:avLst/>
          </a:prstGeom>
          <a:ln w="88900" cap="sq" cmpd="thickThin">
            <a:solidFill>
              <a:srgbClr val="F39800"/>
            </a:solidFill>
            <a:prstDash val="solid"/>
            <a:miter lim="800000"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729" y="3429000"/>
            <a:ext cx="2454883" cy="2021305"/>
          </a:xfrm>
          <a:prstGeom prst="rect">
            <a:avLst/>
          </a:prstGeom>
          <a:ln w="88900" cap="sq" cmpd="thickThin">
            <a:solidFill>
              <a:srgbClr val="F39800"/>
            </a:solidFill>
            <a:prstDash val="solid"/>
            <a:miter lim="800000"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016" y="3429000"/>
            <a:ext cx="2562684" cy="2021305"/>
          </a:xfrm>
          <a:prstGeom prst="rect">
            <a:avLst/>
          </a:prstGeom>
          <a:ln w="88900" cap="sq" cmpd="thickThin">
            <a:solidFill>
              <a:srgbClr val="F39800"/>
            </a:solidFill>
            <a:prstDash val="solid"/>
            <a:miter lim="800000"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FF14624-2EF8-4456-828F-08F9916E0DF3}"/>
              </a:ext>
            </a:extLst>
          </p:cNvPr>
          <p:cNvGrpSpPr/>
          <p:nvPr/>
        </p:nvGrpSpPr>
        <p:grpSpPr>
          <a:xfrm>
            <a:off x="1279171" y="2209069"/>
            <a:ext cx="3578931" cy="874885"/>
            <a:chOff x="912793" y="1850978"/>
            <a:chExt cx="3578931" cy="874885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C41E6A14-2C3F-4C35-98E7-43A9255800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0" name="Text Box 5">
              <a:extLst>
                <a:ext uri="{FF2B5EF4-FFF2-40B4-BE49-F238E27FC236}">
                  <a16:creationId xmlns="" xmlns:a16="http://schemas.microsoft.com/office/drawing/2014/main" id="{C0D39A67-EE78-47E7-B539-D8973DB8EB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感恩节门牌</a:t>
              </a:r>
            </a:p>
          </p:txBody>
        </p:sp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01D205AD-7A3D-4F54-8F0F-9C14AF22C3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48508"/>
            <a:ext cx="12192000" cy="690650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689B550-9D3D-406F-A271-123C22FC39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 t="13798" r="46655"/>
          <a:stretch/>
        </p:blipFill>
        <p:spPr>
          <a:xfrm flipH="1">
            <a:off x="5269554" y="1294709"/>
            <a:ext cx="5661188" cy="483124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4F956C0-9E49-4755-BA2C-696693D9F2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22"/>
          <a:stretch/>
        </p:blipFill>
        <p:spPr>
          <a:xfrm>
            <a:off x="-61546" y="-54353"/>
            <a:ext cx="12253543" cy="26981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D59A034-FCA0-4E2A-8C8B-D54C8F93B4C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/>
          <a:stretch/>
        </p:blipFill>
        <p:spPr>
          <a:xfrm flipH="1">
            <a:off x="-70202" y="507827"/>
            <a:ext cx="5659694" cy="5793838"/>
          </a:xfrm>
          <a:prstGeom prst="rect">
            <a:avLst/>
          </a:prstGeom>
        </p:spPr>
      </p:pic>
      <p:sp>
        <p:nvSpPr>
          <p:cNvPr id="4105" name="TextBox 33"/>
          <p:cNvSpPr txBox="1">
            <a:spLocks noChangeArrowheads="1"/>
          </p:cNvSpPr>
          <p:nvPr/>
        </p:nvSpPr>
        <p:spPr bwMode="auto">
          <a:xfrm rot="254877">
            <a:off x="6143432" y="3339256"/>
            <a:ext cx="3858978" cy="1385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72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注意事项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2FE3A9BB-9059-4B39-9B20-028F8069C1C2}"/>
              </a:ext>
            </a:extLst>
          </p:cNvPr>
          <p:cNvSpPr/>
          <p:nvPr/>
        </p:nvSpPr>
        <p:spPr>
          <a:xfrm rot="447837">
            <a:off x="7703900" y="2460277"/>
            <a:ext cx="936000" cy="936000"/>
          </a:xfrm>
          <a:prstGeom prst="ellipse">
            <a:avLst/>
          </a:prstGeom>
          <a:solidFill>
            <a:srgbClr val="4E001A"/>
          </a:solidFill>
        </p:spPr>
        <p:txBody>
          <a:bodyPr wrap="none">
            <a:no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4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610782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412878" y="3774047"/>
            <a:ext cx="3231287" cy="1844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亲子活动， 学校老师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负责人要积极联系学生家长， 做好宣传组织工作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8F42DE4-5855-4187-9456-429FF2F9497D}"/>
              </a:ext>
            </a:extLst>
          </p:cNvPr>
          <p:cNvGrpSpPr/>
          <p:nvPr/>
        </p:nvGrpSpPr>
        <p:grpSpPr>
          <a:xfrm>
            <a:off x="2065234" y="2646511"/>
            <a:ext cx="3578931" cy="874885"/>
            <a:chOff x="912793" y="1850978"/>
            <a:chExt cx="3578931" cy="874885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3F0C75A6-8176-4860-8919-8E932CF38D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7" name="Text Box 5">
              <a:extLst>
                <a:ext uri="{FF2B5EF4-FFF2-40B4-BE49-F238E27FC236}">
                  <a16:creationId xmlns="" xmlns:a16="http://schemas.microsoft.com/office/drawing/2014/main" id="{928D1844-516C-4674-80EA-9329CE142A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注意事项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ABA3567-B25F-4A42-BC99-C1997C3931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932" y="2814788"/>
            <a:ext cx="4286858" cy="2820753"/>
          </a:xfrm>
          <a:prstGeom prst="rect">
            <a:avLst/>
          </a:prstGeom>
          <a:ln w="88900" cap="sq" cmpd="thickThin">
            <a:solidFill>
              <a:srgbClr val="F398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617247" y="3361622"/>
            <a:ext cx="7541836" cy="122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      活动安排中有部分是户外活动， 如果当天天气原因不予许的情况下， 取消户外活动的环节， 各班老师可以增设其他的活动。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8A17A85-1C27-4142-B994-4E727F0F250E}"/>
              </a:ext>
            </a:extLst>
          </p:cNvPr>
          <p:cNvGrpSpPr/>
          <p:nvPr/>
        </p:nvGrpSpPr>
        <p:grpSpPr>
          <a:xfrm>
            <a:off x="2249238" y="2348226"/>
            <a:ext cx="3578931" cy="874885"/>
            <a:chOff x="912793" y="1850978"/>
            <a:chExt cx="3578931" cy="874885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97A2B95E-C5EA-414D-A063-C6E8033591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7" name="Text Box 5">
              <a:extLst>
                <a:ext uri="{FF2B5EF4-FFF2-40B4-BE49-F238E27FC236}">
                  <a16:creationId xmlns="" xmlns:a16="http://schemas.microsoft.com/office/drawing/2014/main" id="{03B22A75-0BB3-4803-B733-A321D99EB6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注意事项</a:t>
              </a:r>
            </a:p>
          </p:txBody>
        </p:sp>
      </p:grpSp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5E799A96-6430-442B-BCEB-0CF940D89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3242" y="4598435"/>
            <a:ext cx="7693523" cy="122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      家长和老师应该起到保护学生安全的作用， 活动中因注意安全。预防擦伤碰伤等问题。</a:t>
            </a:r>
          </a:p>
        </p:txBody>
      </p:sp>
    </p:spTree>
    <p:extLst>
      <p:ext uri="{BB962C8B-B14F-4D97-AF65-F5344CB8AC3E}">
        <p14:creationId xmlns:p14="http://schemas.microsoft.com/office/powerpoint/2010/main" val="282610858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100BAF1-040C-4137-8719-C8C39DAE53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48508"/>
            <a:ext cx="12192000" cy="6906508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F828D24-0AD0-4F84-AA97-8F1E0F78E4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 t="13798" r="46655"/>
          <a:stretch/>
        </p:blipFill>
        <p:spPr>
          <a:xfrm flipH="1">
            <a:off x="5269555" y="124136"/>
            <a:ext cx="5661188" cy="6733864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C68DBD2-9C74-4E5D-BD4B-87BD93A8E1AE}"/>
              </a:ext>
            </a:extLst>
          </p:cNvPr>
          <p:cNvSpPr/>
          <p:nvPr/>
        </p:nvSpPr>
        <p:spPr>
          <a:xfrm rot="288139">
            <a:off x="6032916" y="4279538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爱心接力棒，温暖感恩节</a:t>
            </a:r>
            <a:endParaRPr lang="zh-CN" altLang="en-US" sz="2800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6F2BF99-64FE-4F0B-824E-EFB3E8B76236}"/>
              </a:ext>
            </a:extLst>
          </p:cNvPr>
          <p:cNvSpPr/>
          <p:nvPr/>
        </p:nvSpPr>
        <p:spPr>
          <a:xfrm rot="350760">
            <a:off x="6463279" y="4873110"/>
            <a:ext cx="28530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学校</a:t>
            </a:r>
            <a:r>
              <a:rPr lang="en-US" altLang="zh-CN" sz="24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培训机构感恩节活动策划方案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EFA865F-DAB7-4180-9CA8-0693BF414A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492">
            <a:off x="6010174" y="1418066"/>
            <a:ext cx="4499884" cy="279669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8A31190-8C01-4272-B2FD-66AC3D1F10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22"/>
          <a:stretch/>
        </p:blipFill>
        <p:spPr>
          <a:xfrm>
            <a:off x="-61546" y="-54353"/>
            <a:ext cx="12253543" cy="269812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1612FE9-BEEB-48F0-A226-7A64255DCA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/>
          <a:stretch/>
        </p:blipFill>
        <p:spPr>
          <a:xfrm flipH="1">
            <a:off x="-70202" y="507827"/>
            <a:ext cx="5659694" cy="579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10925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63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01D205AD-7A3D-4F54-8F0F-9C14AF22C3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48508"/>
            <a:ext cx="12192000" cy="690650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689B550-9D3D-406F-A271-123C22FC39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 t="13798" r="46655"/>
          <a:stretch/>
        </p:blipFill>
        <p:spPr>
          <a:xfrm flipH="1">
            <a:off x="5269554" y="1294709"/>
            <a:ext cx="5661188" cy="483124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4F956C0-9E49-4755-BA2C-696693D9F2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22"/>
          <a:stretch/>
        </p:blipFill>
        <p:spPr>
          <a:xfrm>
            <a:off x="-61546" y="-54353"/>
            <a:ext cx="12253543" cy="26981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D59A034-FCA0-4E2A-8C8B-D54C8F93B4C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/>
          <a:stretch/>
        </p:blipFill>
        <p:spPr>
          <a:xfrm flipH="1">
            <a:off x="-70202" y="507827"/>
            <a:ext cx="5659694" cy="5793838"/>
          </a:xfrm>
          <a:prstGeom prst="rect">
            <a:avLst/>
          </a:prstGeom>
        </p:spPr>
      </p:pic>
      <p:sp>
        <p:nvSpPr>
          <p:cNvPr id="4105" name="TextBox 33"/>
          <p:cNvSpPr txBox="1">
            <a:spLocks noChangeArrowheads="1"/>
          </p:cNvSpPr>
          <p:nvPr/>
        </p:nvSpPr>
        <p:spPr bwMode="auto">
          <a:xfrm rot="254877">
            <a:off x="6143432" y="3339256"/>
            <a:ext cx="3858978" cy="1385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72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活动概述  </a:t>
            </a:r>
            <a:endParaRPr lang="zh-CN" altLang="en-US" sz="7200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2FE3A9BB-9059-4B39-9B20-028F8069C1C2}"/>
              </a:ext>
            </a:extLst>
          </p:cNvPr>
          <p:cNvSpPr/>
          <p:nvPr/>
        </p:nvSpPr>
        <p:spPr>
          <a:xfrm rot="447837">
            <a:off x="7703900" y="2460277"/>
            <a:ext cx="936000" cy="936000"/>
          </a:xfrm>
          <a:prstGeom prst="ellipse">
            <a:avLst/>
          </a:prstGeom>
          <a:solidFill>
            <a:srgbClr val="4E001A"/>
          </a:solidFill>
        </p:spPr>
        <p:txBody>
          <a:bodyPr wrap="none">
            <a:no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499938" y="2185782"/>
            <a:ext cx="919212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11月主题案关键词：</a:t>
            </a:r>
            <a:r>
              <a:rPr lang="zh-CN" altLang="en-US" sz="24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感恩节、爱心接力棒、运动</a:t>
            </a:r>
            <a:r>
              <a:rPr lang="zh-CN" altLang="en-US" sz="20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关键词详解：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1、</a:t>
            </a:r>
            <a:r>
              <a:rPr lang="zh-CN" altLang="en-US" sz="20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感恩节</a:t>
            </a:r>
            <a:r>
              <a:rPr lang="zh-CN" altLang="en-US" sz="20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11月2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日是西方的感恩节，将感恩节的元素融入到校区装饰和社区活动中。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20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爱心接力棒</a:t>
            </a:r>
            <a:r>
              <a:rPr lang="zh-CN" altLang="en-US" sz="20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感恩节虽然是西方的节日，但是“感恩”是所有人类都有的情感，11月正值冬季，组织爱心捐物活动，帮助山区孩子过冬，联合慈善机构宣传学校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培训机构的公益形象。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3、</a:t>
            </a:r>
            <a:r>
              <a:rPr lang="zh-CN" altLang="en-US" sz="20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运动</a:t>
            </a:r>
            <a:r>
              <a:rPr lang="zh-CN" altLang="en-US" sz="2000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考虑到冬季到来，社区活动在室外进行，所以安排部分运动类的游戏，可以暖和身体。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5332" y="1562470"/>
            <a:ext cx="1322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AF4"/>
                </a:solidFill>
              </a:rPr>
              <a:t>https://www.ypppt.com/</a:t>
            </a:r>
            <a:endParaRPr lang="zh-CN" altLang="en-US" sz="800" dirty="0">
              <a:solidFill>
                <a:srgbClr val="FFFAF4"/>
              </a:solidFill>
            </a:endParaRPr>
          </a:p>
        </p:txBody>
      </p: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295400" y="2417763"/>
            <a:ext cx="7285038" cy="45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zh-CN" altLang="zh-CN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062998" y="2714416"/>
            <a:ext cx="831624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100000"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学校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培训机构致力于培养国际化复合型人才，除了注重对孩子综合能力的培养，也用心塑造孩子的品格。</a:t>
            </a:r>
          </a:p>
          <a:p>
            <a:pPr>
              <a:lnSpc>
                <a:spcPct val="150000"/>
              </a:lnSpc>
              <a:buSzPct val="100000"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11月感恩节，学校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培训机构举行爱心接力棒活动，鼓励孩子感恩社会将自己不需要的东西捐给有需要的人。</a:t>
            </a:r>
          </a:p>
          <a:p>
            <a:pPr>
              <a:lnSpc>
                <a:spcPct val="150000"/>
              </a:lnSpc>
              <a:buSzPct val="100000"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让孩子在游戏中收获快乐，从捐赠中学会感恩与助人为乐的精神。</a:t>
            </a:r>
          </a:p>
          <a:p>
            <a:pPr>
              <a:lnSpc>
                <a:spcPct val="150000"/>
              </a:lnSpc>
              <a:buSzPct val="100000"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爱心行动以及感恩的思想将贯穿整个11月的活动，感恩节的元素将融入社区活动。便于市场宣传及品牌营销。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60EF102-47AB-495A-9F4F-A0FAC0F9BDE3}"/>
              </a:ext>
            </a:extLst>
          </p:cNvPr>
          <p:cNvGrpSpPr/>
          <p:nvPr/>
        </p:nvGrpSpPr>
        <p:grpSpPr>
          <a:xfrm>
            <a:off x="912793" y="1850978"/>
            <a:ext cx="3578931" cy="874885"/>
            <a:chOff x="912793" y="1850978"/>
            <a:chExt cx="3578931" cy="874885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C3C0F49F-C2C0-4212-A76B-EE9BABD136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6149" name="Text Box 5"/>
            <p:cNvSpPr txBox="1">
              <a:spLocks noChangeArrowheads="1"/>
            </p:cNvSpPr>
            <p:nvPr/>
          </p:nvSpPr>
          <p:spPr bwMode="auto">
            <a:xfrm>
              <a:off x="1562579" y="1981314"/>
              <a:ext cx="255236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活动目的：</a:t>
              </a:r>
            </a:p>
          </p:txBody>
        </p:sp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053390" y="2725863"/>
            <a:ext cx="5335003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活动时间：</a:t>
            </a:r>
            <a:r>
              <a:rPr lang="zh-CN" altLang="en-US" sz="2000" dirty="0" smtClean="0"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2000" dirty="0" smtClean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11月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活动地点：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各校区、肄业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活动对象：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家长、学生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活动人数：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每场30人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活动关键词：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感恩节、爱心接力棒、运动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n"/>
            </a:pP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5C45E9CE-8308-49C1-AC24-6B7BC8E5CCBD}"/>
              </a:ext>
            </a:extLst>
          </p:cNvPr>
          <p:cNvGrpSpPr/>
          <p:nvPr/>
        </p:nvGrpSpPr>
        <p:grpSpPr>
          <a:xfrm>
            <a:off x="912793" y="1850978"/>
            <a:ext cx="3578931" cy="874885"/>
            <a:chOff x="912793" y="1850978"/>
            <a:chExt cx="3578931" cy="874885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99FFD9FA-B10E-44EE-B0A7-78A80EB887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9" name="Text Box 5">
              <a:extLst>
                <a:ext uri="{FF2B5EF4-FFF2-40B4-BE49-F238E27FC236}">
                  <a16:creationId xmlns="" xmlns:a16="http://schemas.microsoft.com/office/drawing/2014/main" id="{908A903F-CFC2-45B2-8B44-39D99D0ABD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2579" y="1981314"/>
              <a:ext cx="255236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活动概述：</a:t>
              </a: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7271E95-8D6C-4500-A9BB-7600A4FE88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67771">
            <a:off x="7552455" y="2696936"/>
            <a:ext cx="2622901" cy="3213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01D205AD-7A3D-4F54-8F0F-9C14AF22C3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48508"/>
            <a:ext cx="12192000" cy="690650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689B550-9D3D-406F-A271-123C22FC39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 t="13798" r="46655"/>
          <a:stretch/>
        </p:blipFill>
        <p:spPr>
          <a:xfrm flipH="1">
            <a:off x="5269554" y="1294709"/>
            <a:ext cx="5661188" cy="483124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4F956C0-9E49-4755-BA2C-696693D9F2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22"/>
          <a:stretch/>
        </p:blipFill>
        <p:spPr>
          <a:xfrm>
            <a:off x="-61546" y="-54353"/>
            <a:ext cx="12253543" cy="26981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D59A034-FCA0-4E2A-8C8B-D54C8F93B4C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/>
          <a:stretch/>
        </p:blipFill>
        <p:spPr>
          <a:xfrm flipH="1">
            <a:off x="-70202" y="507827"/>
            <a:ext cx="5659694" cy="5793838"/>
          </a:xfrm>
          <a:prstGeom prst="rect">
            <a:avLst/>
          </a:prstGeom>
        </p:spPr>
      </p:pic>
      <p:sp>
        <p:nvSpPr>
          <p:cNvPr id="4105" name="TextBox 33"/>
          <p:cNvSpPr txBox="1">
            <a:spLocks noChangeArrowheads="1"/>
          </p:cNvSpPr>
          <p:nvPr/>
        </p:nvSpPr>
        <p:spPr bwMode="auto">
          <a:xfrm rot="254877">
            <a:off x="6143432" y="3339256"/>
            <a:ext cx="3858978" cy="1385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72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活动安排  </a:t>
            </a:r>
            <a:endParaRPr lang="zh-CN" altLang="en-US" sz="7200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2FE3A9BB-9059-4B39-9B20-028F8069C1C2}"/>
              </a:ext>
            </a:extLst>
          </p:cNvPr>
          <p:cNvSpPr/>
          <p:nvPr/>
        </p:nvSpPr>
        <p:spPr>
          <a:xfrm rot="447837">
            <a:off x="7703900" y="2460277"/>
            <a:ext cx="936000" cy="936000"/>
          </a:xfrm>
          <a:prstGeom prst="ellipse">
            <a:avLst/>
          </a:prstGeom>
          <a:solidFill>
            <a:srgbClr val="4E001A"/>
          </a:solidFill>
        </p:spPr>
        <p:txBody>
          <a:bodyPr wrap="none">
            <a:no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4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4602435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049588" y="665163"/>
            <a:ext cx="8559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None/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None/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None/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None/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469175" y="4132138"/>
            <a:ext cx="3081231" cy="95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为签到的小朋友派发火鸡面具，营造整场活动氛围。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D75F728-8CE9-459F-AF37-783C245006CD}"/>
              </a:ext>
            </a:extLst>
          </p:cNvPr>
          <p:cNvSpPr/>
          <p:nvPr/>
        </p:nvSpPr>
        <p:spPr>
          <a:xfrm>
            <a:off x="2469337" y="3070096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2400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70518289-C61C-4CBF-A10D-8D68DDD41B09}"/>
              </a:ext>
            </a:extLst>
          </p:cNvPr>
          <p:cNvGrpSpPr/>
          <p:nvPr/>
        </p:nvGrpSpPr>
        <p:grpSpPr>
          <a:xfrm>
            <a:off x="2083866" y="2863485"/>
            <a:ext cx="3578931" cy="874885"/>
            <a:chOff x="912793" y="1850978"/>
            <a:chExt cx="3578931" cy="874885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8741B138-C2F2-4929-AEEE-C015EBA59E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2" name="Text Box 5">
              <a:extLst>
                <a:ext uri="{FF2B5EF4-FFF2-40B4-BE49-F238E27FC236}">
                  <a16:creationId xmlns="" xmlns:a16="http://schemas.microsoft.com/office/drawing/2014/main" id="{2EA85004-655A-4991-AB54-BDD3B9334B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儿童火鸡面具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B69D475-424C-4A65-9338-8B95200D5C42}"/>
              </a:ext>
            </a:extLst>
          </p:cNvPr>
          <p:cNvGrpSpPr/>
          <p:nvPr/>
        </p:nvGrpSpPr>
        <p:grpSpPr>
          <a:xfrm rot="1184840">
            <a:off x="7945328" y="1742816"/>
            <a:ext cx="3168320" cy="3086783"/>
            <a:chOff x="6161777" y="3531761"/>
            <a:chExt cx="3168320" cy="3086783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0C855855-5CDC-4A5A-946A-138D3B7AA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1777" y="3531761"/>
              <a:ext cx="3168320" cy="3086783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19D6AEF8-4751-4500-9CE0-A2501DA41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4080">
              <a:off x="6724404" y="4117692"/>
              <a:ext cx="1929117" cy="1540628"/>
            </a:xfrm>
            <a:prstGeom prst="rect">
              <a:avLst/>
            </a:prstGeom>
            <a:ln w="88900" cap="sq" cmpd="thickThin">
              <a:noFill/>
              <a:prstDash val="solid"/>
              <a:miter lim="800000"/>
            </a:ln>
            <a:effectLst/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86AB93F8-B7C2-4891-A692-9F2C4DC70DED}"/>
              </a:ext>
            </a:extLst>
          </p:cNvPr>
          <p:cNvGrpSpPr/>
          <p:nvPr/>
        </p:nvGrpSpPr>
        <p:grpSpPr>
          <a:xfrm>
            <a:off x="6096000" y="3038175"/>
            <a:ext cx="3168320" cy="3086783"/>
            <a:chOff x="6096000" y="3038175"/>
            <a:chExt cx="3168320" cy="3086783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7F68C9F9-658B-40F2-8B9F-9FE3EDCAFC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3038175"/>
              <a:ext cx="3168320" cy="3086783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E6582E7B-B360-4964-9847-F5A540F37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73814">
              <a:off x="6639637" y="3625025"/>
              <a:ext cx="1986918" cy="1510058"/>
            </a:xfrm>
            <a:prstGeom prst="rect">
              <a:avLst/>
            </a:prstGeom>
            <a:ln w="88900" cap="sq" cmpd="thickThin">
              <a:noFill/>
              <a:prstDash val="solid"/>
              <a:miter lim="800000"/>
            </a:ln>
            <a:effectLst/>
          </p:spPr>
        </p:pic>
      </p:grp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049588" y="665163"/>
            <a:ext cx="8559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None/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None/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None/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None/>
            </a:pP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846598" y="3252362"/>
            <a:ext cx="6194879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根据我们提供的DIY贺卡材料，带领小朋友制作纸杯玩偶。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制作好纸杯玩偶之后，在外教或者工作人员的指导下，再用卡纸制作一张小贺卡，写”Thank you, dear mother and father”。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然后给小朋友们一人一个品牌口袋，将小贺卡以及纸杯玩偶装在品牌口袋里，让小朋友回去送给自己的父母。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77ED378-CBC6-4FB5-ACA6-252666E46566}"/>
              </a:ext>
            </a:extLst>
          </p:cNvPr>
          <p:cNvGrpSpPr/>
          <p:nvPr/>
        </p:nvGrpSpPr>
        <p:grpSpPr>
          <a:xfrm>
            <a:off x="7840250" y="2269764"/>
            <a:ext cx="4026701" cy="3923073"/>
            <a:chOff x="7618221" y="2010366"/>
            <a:chExt cx="4026701" cy="3923073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EEE431A1-F1A9-4F50-9DE1-9BC8DF563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8221" y="2010366"/>
              <a:ext cx="4026701" cy="3923073"/>
            </a:xfrm>
            <a:prstGeom prst="rect">
              <a:avLst/>
            </a:prstGeom>
          </p:spPr>
        </p:pic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76057">
              <a:off x="8317503" y="2804715"/>
              <a:ext cx="2500133" cy="1836000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B869093-F3D8-47FA-85C2-76C4316411A0}"/>
              </a:ext>
            </a:extLst>
          </p:cNvPr>
          <p:cNvGrpSpPr/>
          <p:nvPr/>
        </p:nvGrpSpPr>
        <p:grpSpPr>
          <a:xfrm>
            <a:off x="1542563" y="2076278"/>
            <a:ext cx="3578931" cy="874885"/>
            <a:chOff x="912793" y="1850978"/>
            <a:chExt cx="3578931" cy="874885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BA699242-1BCE-4970-B827-B7C7EDC938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6" t="13798" r="46655"/>
            <a:stretch/>
          </p:blipFill>
          <p:spPr>
            <a:xfrm>
              <a:off x="912793" y="1850978"/>
              <a:ext cx="3578931" cy="874885"/>
            </a:xfrm>
            <a:prstGeom prst="rect">
              <a:avLst/>
            </a:prstGeom>
          </p:spPr>
        </p:pic>
        <p:sp>
          <p:nvSpPr>
            <p:cNvPr id="13" name="Text Box 5">
              <a:extLst>
                <a:ext uri="{FF2B5EF4-FFF2-40B4-BE49-F238E27FC236}">
                  <a16:creationId xmlns="" xmlns:a16="http://schemas.microsoft.com/office/drawing/2014/main" id="{CB43EADC-46DD-459D-859E-270A648217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02" y="1981314"/>
              <a:ext cx="292914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E001A"/>
                  </a:solidFill>
                  <a:latin typeface="+mn-lt"/>
                  <a:ea typeface="+mn-ea"/>
                  <a:cs typeface="+mn-ea"/>
                  <a:sym typeface="+mn-lt"/>
                </a:rPr>
                <a:t>候场时</a:t>
              </a:r>
            </a:p>
          </p:txBody>
        </p:sp>
      </p:grp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8629717-77FD-4243-A53C-E1788359542F}"/>
              </a:ext>
            </a:extLst>
          </p:cNvPr>
          <p:cNvSpPr/>
          <p:nvPr/>
        </p:nvSpPr>
        <p:spPr>
          <a:xfrm rot="163348">
            <a:off x="5088021" y="2435345"/>
            <a:ext cx="1542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纸杯</a:t>
            </a:r>
            <a:r>
              <a:rPr lang="en-US" altLang="zh-CN" sz="2800" b="1" dirty="0">
                <a:solidFill>
                  <a:srgbClr val="4E001A"/>
                </a:solidFill>
                <a:latin typeface="+mn-lt"/>
                <a:ea typeface="+mn-ea"/>
                <a:cs typeface="+mn-ea"/>
                <a:sym typeface="+mn-lt"/>
              </a:rPr>
              <a:t>DIY</a:t>
            </a:r>
            <a:endParaRPr lang="zh-CN" altLang="en-US" sz="2800" b="1" dirty="0">
              <a:solidFill>
                <a:srgbClr val="4E00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幻灯片 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50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504"/>
</p:tagLst>
</file>

<file path=ppt/theme/theme1.xml><?xml version="1.0" encoding="utf-8"?>
<a:theme xmlns:a="http://schemas.openxmlformats.org/drawingml/2006/main" name="第一PPT，www.1ppt.com">
  <a:themeElements>
    <a:clrScheme name="504.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9CD00"/>
      </a:accent1>
      <a:accent2>
        <a:srgbClr val="2FC1B4"/>
      </a:accent2>
      <a:accent3>
        <a:srgbClr val="FF013D"/>
      </a:accent3>
      <a:accent4>
        <a:srgbClr val="FFA202"/>
      </a:accent4>
      <a:accent5>
        <a:srgbClr val="295862"/>
      </a:accent5>
      <a:accent6>
        <a:srgbClr val="FF4747"/>
      </a:accent6>
      <a:hlink>
        <a:srgbClr val="0000FF"/>
      </a:hlink>
      <a:folHlink>
        <a:srgbClr val="800080"/>
      </a:folHlink>
    </a:clrScheme>
    <a:fontScheme name="cgpax23p">
      <a:majorFont>
        <a:latin typeface="微软雅黑"/>
        <a:ea typeface="方正卡通简体"/>
        <a:cs typeface=""/>
      </a:majorFont>
      <a:minorFont>
        <a:latin typeface="微软雅黑"/>
        <a:ea typeface="方正卡通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DBB3DFAF-D10F-4778-8605-C77B0694DDEC}" vid="{46243179-FB2B-468A-9FF2-0AB0E6B71549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主题2</Template>
  <TotalTime>448</TotalTime>
  <Pages>0</Pages>
  <Words>1158</Words>
  <Characters>0</Characters>
  <Application>Microsoft Office PowerPoint</Application>
  <DocSecurity>0</DocSecurity>
  <PresentationFormat>宽屏</PresentationFormat>
  <Lines>0</Lines>
  <Paragraphs>157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方正卡通简体</vt:lpstr>
      <vt:lpstr>黑体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41</cp:revision>
  <dcterms:created xsi:type="dcterms:W3CDTF">2013-01-25T01:44:32Z</dcterms:created>
  <dcterms:modified xsi:type="dcterms:W3CDTF">2023-06-10T08:15:40Z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2052-9.1.0.4855</vt:lpwstr>
  </property>
</Properties>
</file>