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  <p:sldMasterId id="2147483666" r:id="rId3"/>
  </p:sldMasterIdLst>
  <p:notesMasterIdLst>
    <p:notesMasterId r:id="rId25"/>
  </p:notesMasterIdLst>
  <p:handoutMasterIdLst>
    <p:handoutMasterId r:id="rId26"/>
  </p:handoutMasterIdLst>
  <p:sldIdLst>
    <p:sldId id="458" r:id="rId4"/>
    <p:sldId id="462" r:id="rId5"/>
    <p:sldId id="463" r:id="rId6"/>
    <p:sldId id="461" r:id="rId7"/>
    <p:sldId id="470" r:id="rId8"/>
    <p:sldId id="471" r:id="rId9"/>
    <p:sldId id="472" r:id="rId10"/>
    <p:sldId id="466" r:id="rId11"/>
    <p:sldId id="464" r:id="rId12"/>
    <p:sldId id="473" r:id="rId13"/>
    <p:sldId id="474" r:id="rId14"/>
    <p:sldId id="467" r:id="rId15"/>
    <p:sldId id="475" r:id="rId16"/>
    <p:sldId id="465" r:id="rId17"/>
    <p:sldId id="476" r:id="rId18"/>
    <p:sldId id="468" r:id="rId19"/>
    <p:sldId id="469" r:id="rId20"/>
    <p:sldId id="477" r:id="rId21"/>
    <p:sldId id="478" r:id="rId22"/>
    <p:sldId id="488" r:id="rId23"/>
    <p:sldId id="489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48">
          <p15:clr>
            <a:srgbClr val="A4A3A4"/>
          </p15:clr>
        </p15:guide>
        <p15:guide id="2" orient="horz" pos="690">
          <p15:clr>
            <a:srgbClr val="A4A3A4"/>
          </p15:clr>
        </p15:guide>
        <p15:guide id="3" orient="horz" pos="3935">
          <p15:clr>
            <a:srgbClr val="A4A3A4"/>
          </p15:clr>
        </p15:guide>
        <p15:guide id="4" orient="horz" pos="3861">
          <p15:clr>
            <a:srgbClr val="A4A3A4"/>
          </p15:clr>
        </p15:guide>
        <p15:guide id="5" pos="416">
          <p15:clr>
            <a:srgbClr val="A4A3A4"/>
          </p15:clr>
        </p15:guide>
        <p15:guide id="6" pos="72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8F3"/>
    <a:srgbClr val="0083E6"/>
    <a:srgbClr val="4FADEB"/>
    <a:srgbClr val="181818"/>
    <a:srgbClr val="D61001"/>
    <a:srgbClr val="A2E2EB"/>
    <a:srgbClr val="58BB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56" y="114"/>
      </p:cViewPr>
      <p:guideLst>
        <p:guide orient="horz" pos="648"/>
        <p:guide orient="horz" pos="690"/>
        <p:guide orient="horz" pos="3935"/>
        <p:guide orient="horz" pos="3861"/>
        <p:guide pos="416"/>
        <p:guide pos="72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086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602E1-A5FE-4DE2-9FBC-368CD7F12DDF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8FD52-90F0-465F-A8CD-8EB5F18199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733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491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8FD52-90F0-465F-A8CD-8EB5F181998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032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5631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1458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3D43-16F1-4F5E-B9AF-94B8287920E2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BA7B-B70F-4844-A5E6-543EF152DC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3D43-16F1-4F5E-B9AF-94B8287920E2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BA7B-B70F-4844-A5E6-543EF152DC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3D43-16F1-4F5E-B9AF-94B8287920E2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BA7B-B70F-4844-A5E6-543EF152DC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3D43-16F1-4F5E-B9AF-94B8287920E2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BA7B-B70F-4844-A5E6-543EF152DC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5457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1156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19319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4505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9075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131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3D43-16F1-4F5E-B9AF-94B8287920E2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BA7B-B70F-4844-A5E6-543EF152DC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7543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5674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3494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8177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4573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0282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0152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523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3D43-16F1-4F5E-B9AF-94B8287920E2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BA7B-B70F-4844-A5E6-543EF152DC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3D43-16F1-4F5E-B9AF-94B8287920E2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BA7B-B70F-4844-A5E6-543EF152DC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3D43-16F1-4F5E-B9AF-94B8287920E2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BA7B-B70F-4844-A5E6-543EF152DC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3D43-16F1-4F5E-B9AF-94B8287920E2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BA7B-B70F-4844-A5E6-543EF152DC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673372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719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3D43-16F1-4F5E-B9AF-94B8287920E2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BA7B-B70F-4844-A5E6-543EF152DC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3D43-16F1-4F5E-B9AF-94B8287920E2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BA7B-B70F-4844-A5E6-543EF152DC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3D43-16F1-4F5E-B9AF-94B8287920E2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BA7B-B70F-4844-A5E6-543EF152DC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83D43-16F1-4F5E-B9AF-94B8287920E2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DBA7B-B70F-4844-A5E6-543EF152DC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1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7116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77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D:\360安全浏览器下载\51miz-E1141338-9545A253-3840x2400.jpg51miz-E1141338-9545A253-3840x2400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958A84">
                  <a:alpha val="100000"/>
                </a:srgbClr>
              </a:clrFrom>
              <a:clrTo>
                <a:srgbClr val="958A84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55600" y="3423285"/>
            <a:ext cx="11226800" cy="474980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842" y="3033552"/>
            <a:ext cx="5176605" cy="2126317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660401" y="5375730"/>
            <a:ext cx="45815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cs typeface="+mn-ea"/>
                <a:sym typeface="+mn-lt"/>
              </a:rPr>
              <a:t>中国传统</a:t>
            </a:r>
            <a:r>
              <a:rPr lang="zh-CN" altLang="en-US" sz="4800" dirty="0" smtClean="0">
                <a:cs typeface="+mn-ea"/>
                <a:sym typeface="+mn-lt"/>
              </a:rPr>
              <a:t>节气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679077" y="4180115"/>
            <a:ext cx="176348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1D8EDC"/>
                </a:solidFill>
                <a:cs typeface="+mn-ea"/>
                <a:sym typeface="+mn-lt"/>
              </a:rPr>
              <a:t>优品</a:t>
            </a:r>
            <a:r>
              <a:rPr lang="en-US" altLang="zh-CN" sz="3200" dirty="0" smtClean="0">
                <a:solidFill>
                  <a:srgbClr val="1D8EDC"/>
                </a:solidFill>
                <a:cs typeface="+mn-ea"/>
                <a:sym typeface="+mn-lt"/>
              </a:rPr>
              <a:t>PPT</a:t>
            </a:r>
            <a:endParaRPr lang="zh-CN" altLang="en-US" sz="3200" dirty="0">
              <a:solidFill>
                <a:srgbClr val="1D8EDC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D:\360安全浏览器下载\51miz-E593799-DEF14288-1920x781.jpg51miz-E593799-DEF14288-1920x78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1905"/>
            <a:ext cx="12192000" cy="691197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1028700"/>
            <a:ext cx="12192000" cy="51006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 descr="D:\360安全浏览器下载\51miz-E721234-876FA4B3.png51miz-E721234-876FA4B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86855" y="1277620"/>
            <a:ext cx="5605145" cy="5407025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梯形 3"/>
          <p:cNvSpPr/>
          <p:nvPr/>
        </p:nvSpPr>
        <p:spPr>
          <a:xfrm>
            <a:off x="660400" y="2134479"/>
            <a:ext cx="2396699" cy="603809"/>
          </a:xfrm>
          <a:prstGeom prst="trapezoid">
            <a:avLst/>
          </a:prstGeom>
          <a:solidFill>
            <a:srgbClr val="4FADEB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吃 糍 粑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73099" y="3028914"/>
            <a:ext cx="6232667" cy="2125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在南方某些地方，还有农历十月吃糍粑的习俗。糍粑是用糯米蒸熟捣烂后所制成的一种食品，是中国南方一些地区流行的美食。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古时，糍粑是南方地区传统的节日祭品，最早是农民用来祭牛神的供品。有俗语“十月朝，糍粑禄禄烧”，就是指的祭祀事件。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D:\360安全浏览器下载\51miz-E593799-DEF14288-1920x781.jpg51miz-E593799-DEF14288-1920x78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11430"/>
            <a:ext cx="12192000" cy="688213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1044575"/>
            <a:ext cx="12192000" cy="51006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梯形 1"/>
          <p:cNvSpPr/>
          <p:nvPr/>
        </p:nvSpPr>
        <p:spPr>
          <a:xfrm>
            <a:off x="1991057" y="2134479"/>
            <a:ext cx="2396699" cy="603809"/>
          </a:xfrm>
          <a:prstGeom prst="trapezoid">
            <a:avLst/>
          </a:prstGeom>
          <a:solidFill>
            <a:srgbClr val="4FADEB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吃 糍 粑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66750" y="3028914"/>
            <a:ext cx="5045313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小雪时台湾中南部海边的渔民们会开始晒鱼干、储存乾粮。乌鱼群会在小雪前后来到台湾海峡，另外还有旗鱼、沙鱼等。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台湾俗谚：十月豆，肥到不见头，是指在嘉义县布袋一带，到了农历十月可以捕到“豆仔鱼”。</a:t>
            </a:r>
          </a:p>
        </p:txBody>
      </p:sp>
      <p:sp>
        <p:nvSpPr>
          <p:cNvPr id="9" name="梯形 8"/>
          <p:cNvSpPr/>
          <p:nvPr/>
        </p:nvSpPr>
        <p:spPr>
          <a:xfrm>
            <a:off x="7797894" y="2134479"/>
            <a:ext cx="2396699" cy="603809"/>
          </a:xfrm>
          <a:prstGeom prst="trapezoid">
            <a:avLst/>
          </a:prstGeom>
          <a:solidFill>
            <a:srgbClr val="4FADEB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吃 刨 汤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473587" y="3028914"/>
            <a:ext cx="5045313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小雪前后，土家族群众又开始了一年一度的“杀年猪，迎新年”民俗活动，给寒冷的冬天增添了热烈的气氛。吃“刨汤”，是土家族的风俗习惯；在“杀年猪，迎新年”民俗活动中，用热气尚存的上等新鲜猪肉，精心烹饪而成的美食称为“刨汤”。</a:t>
            </a:r>
          </a:p>
        </p:txBody>
      </p:sp>
      <p:sp>
        <p:nvSpPr>
          <p:cNvPr id="5" name="任意多边形: 形状 4"/>
          <p:cNvSpPr/>
          <p:nvPr/>
        </p:nvSpPr>
        <p:spPr>
          <a:xfrm>
            <a:off x="5643618" y="1044537"/>
            <a:ext cx="488045" cy="5085080"/>
          </a:xfrm>
          <a:custGeom>
            <a:avLst/>
            <a:gdLst>
              <a:gd name="connsiteX0" fmla="*/ 568 w 768"/>
              <a:gd name="connsiteY0" fmla="*/ 0 h 8008"/>
              <a:gd name="connsiteX1" fmla="*/ 77 w 768"/>
              <a:gd name="connsiteY1" fmla="*/ 1574 h 8008"/>
              <a:gd name="connsiteX2" fmla="*/ 769 w 768"/>
              <a:gd name="connsiteY2" fmla="*/ 3758 h 8008"/>
              <a:gd name="connsiteX3" fmla="*/ 384 w 768"/>
              <a:gd name="connsiteY3" fmla="*/ 6738 h 8008"/>
              <a:gd name="connsiteX4" fmla="*/ 445 w 768"/>
              <a:gd name="connsiteY4" fmla="*/ 8008 h 8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9" h="8008">
                <a:moveTo>
                  <a:pt x="568" y="0"/>
                </a:moveTo>
                <a:cubicBezTo>
                  <a:pt x="227" y="396"/>
                  <a:pt x="-169" y="851"/>
                  <a:pt x="77" y="1574"/>
                </a:cubicBezTo>
                <a:cubicBezTo>
                  <a:pt x="513" y="1716"/>
                  <a:pt x="215" y="3328"/>
                  <a:pt x="769" y="3758"/>
                </a:cubicBezTo>
                <a:cubicBezTo>
                  <a:pt x="461" y="4343"/>
                  <a:pt x="686" y="6545"/>
                  <a:pt x="384" y="6738"/>
                </a:cubicBezTo>
                <a:lnTo>
                  <a:pt x="445" y="8008"/>
                </a:ln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  <p:bldP spid="9" grpId="0" bldLvl="0" animBg="1"/>
      <p:bldP spid="10" grpId="0"/>
      <p:bldP spid="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D:\360安全浏览器下载\51miz-E1141338-9545A253-3840x2400.jpg51miz-E1141338-9545A253-3840x240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17"/>
            <a:ext cx="12192000" cy="68573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14680" y="3584575"/>
            <a:ext cx="7463790" cy="251079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0400" y="3533499"/>
            <a:ext cx="63151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饮</a:t>
            </a:r>
            <a:r>
              <a:rPr lang="zh-CN" altLang="en-US" sz="72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食保健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981200" y="4872583"/>
            <a:ext cx="574040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cs typeface="+mn-ea"/>
                <a:sym typeface="+mn-lt"/>
              </a:rPr>
              <a:t>小雪，是二十四节气中的第</a:t>
            </a:r>
            <a:r>
              <a:rPr lang="en-US" altLang="zh-CN" dirty="0">
                <a:cs typeface="+mn-ea"/>
                <a:sym typeface="+mn-lt"/>
              </a:rPr>
              <a:t>20</a:t>
            </a:r>
            <a:r>
              <a:rPr lang="zh-CN" altLang="en-US" dirty="0">
                <a:cs typeface="+mn-ea"/>
                <a:sym typeface="+mn-lt"/>
              </a:rPr>
              <a:t>个节气。时间在每年公历</a:t>
            </a:r>
            <a:r>
              <a:rPr lang="en-US" altLang="zh-CN" dirty="0">
                <a:cs typeface="+mn-ea"/>
                <a:sym typeface="+mn-lt"/>
              </a:rPr>
              <a:t>11</a:t>
            </a:r>
            <a:r>
              <a:rPr lang="zh-CN" altLang="en-US" dirty="0">
                <a:cs typeface="+mn-ea"/>
                <a:sym typeface="+mn-lt"/>
              </a:rPr>
              <a:t>月</a:t>
            </a:r>
            <a:r>
              <a:rPr lang="en-US" altLang="zh-CN" dirty="0">
                <a:cs typeface="+mn-ea"/>
                <a:sym typeface="+mn-lt"/>
              </a:rPr>
              <a:t>22</a:t>
            </a:r>
            <a:r>
              <a:rPr lang="zh-CN" altLang="en-US" dirty="0">
                <a:cs typeface="+mn-ea"/>
                <a:sym typeface="+mn-lt"/>
              </a:rPr>
              <a:t>或</a:t>
            </a:r>
            <a:r>
              <a:rPr lang="en-US" altLang="zh-CN" dirty="0">
                <a:cs typeface="+mn-ea"/>
                <a:sym typeface="+mn-lt"/>
              </a:rPr>
              <a:t>23</a:t>
            </a:r>
            <a:r>
              <a:rPr lang="zh-CN" altLang="en-US" dirty="0">
                <a:cs typeface="+mn-ea"/>
                <a:sym typeface="+mn-lt"/>
              </a:rPr>
              <a:t>日，即太阳到达黄经</a:t>
            </a:r>
            <a:r>
              <a:rPr lang="en-US" altLang="zh-CN" dirty="0">
                <a:cs typeface="+mn-ea"/>
                <a:sym typeface="+mn-lt"/>
              </a:rPr>
              <a:t>240°</a:t>
            </a:r>
            <a:r>
              <a:rPr lang="zh-CN" altLang="en-US" dirty="0">
                <a:cs typeface="+mn-ea"/>
                <a:sym typeface="+mn-lt"/>
              </a:rPr>
              <a:t>时。“小雪”是反映气候特征的节气。</a:t>
            </a:r>
          </a:p>
        </p:txBody>
      </p:sp>
    </p:spTree>
  </p:cSld>
  <p:clrMapOvr>
    <a:masterClrMapping/>
  </p:clrMapOvr>
  <p:transition spd="slow" advTm="3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D:\360安全浏览器下载\51miz-E593799-DEF14288-1920x781.jpg51miz-E593799-DEF14288-1920x78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36830"/>
            <a:ext cx="12192000" cy="701992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1028700"/>
            <a:ext cx="12192000" cy="51006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 descr="D:\360安全浏览器下载\51miz-E927921-5E9473B6.png51miz-E927921-5E9473B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626110"/>
            <a:ext cx="9780270" cy="5906135"/>
          </a:xfrm>
          <a:prstGeom prst="rect">
            <a:avLst/>
          </a:prstGeom>
          <a:effectLst/>
        </p:spPr>
      </p:pic>
      <p:grpSp>
        <p:nvGrpSpPr>
          <p:cNvPr id="16" name="组合 15"/>
          <p:cNvGrpSpPr/>
          <p:nvPr/>
        </p:nvGrpSpPr>
        <p:grpSpPr>
          <a:xfrm>
            <a:off x="771659" y="1252521"/>
            <a:ext cx="4100195" cy="2593340"/>
            <a:chOff x="-3046596" y="1890061"/>
            <a:chExt cx="4100195" cy="2593340"/>
          </a:xfrm>
        </p:grpSpPr>
        <p:pic>
          <p:nvPicPr>
            <p:cNvPr id="11" name="图片 10" descr="D:\360安全浏览器下载\51miz-E858263-0D695C58.png51miz-E858263-0D695C5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-3046596" y="1890061"/>
              <a:ext cx="4100195" cy="2593340"/>
            </a:xfrm>
            <a:prstGeom prst="roundRect">
              <a:avLst/>
            </a:prstGeom>
          </p:spPr>
        </p:pic>
        <p:sp>
          <p:nvSpPr>
            <p:cNvPr id="14" name="矩形: 圆角 13"/>
            <p:cNvSpPr/>
            <p:nvPr/>
          </p:nvSpPr>
          <p:spPr>
            <a:xfrm>
              <a:off x="-2431599" y="2679366"/>
              <a:ext cx="2869565" cy="773430"/>
            </a:xfrm>
            <a:prstGeom prst="roundRect">
              <a:avLst/>
            </a:prstGeom>
            <a:solidFill>
              <a:srgbClr val="4FAD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660400" y="3329164"/>
            <a:ext cx="64091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在中国北方，小雪时节，一般的人家都要吃涮羊肉。一般的小雪节气里，天气阴冷晦暗光照较少，此时容易引发或加重抑郁症。这个季节宜吃的温补食品有羊肉、牛肉、鸡肉等；宜吃的益肾食品有腰果、芡实、山药、栗子、白果、核桃等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268137" y="2168483"/>
            <a:ext cx="3506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u"/>
            </a:pPr>
            <a:r>
              <a:rPr lang="zh-CN" altLang="en-US" sz="36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饮食保健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D:\360安全浏览器下载\51miz-E593799-DEF14288-1920x781.jpg51miz-E593799-DEF14288-1920x78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36830"/>
            <a:ext cx="12192000" cy="692213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1028700"/>
            <a:ext cx="12192000" cy="51006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 descr="D:\360安全浏览器下载\51miz-E981864-7D07389F-1920x2840.jpg51miz-E981864-7D07389F-1920x2840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094260">
                  <a:alpha val="100000"/>
                </a:srgbClr>
              </a:clrFrom>
              <a:clrTo>
                <a:srgbClr val="094260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2255" y="2229485"/>
            <a:ext cx="3919220" cy="390017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628271" y="2864929"/>
            <a:ext cx="6886661" cy="2395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cs typeface="+mn-ea"/>
                <a:sym typeface="+mn-lt"/>
              </a:rPr>
              <a:t>所谓气虚即气不够用，动则气喘、体倦、懒言、常自汗出、面色眺白、舌淡白、脉虚弱无力。气虚之人可选用人参进补。</a:t>
            </a:r>
          </a:p>
          <a:p>
            <a:pPr>
              <a:lnSpc>
                <a:spcPct val="120000"/>
              </a:lnSpc>
            </a:pPr>
            <a:r>
              <a:rPr lang="zh-CN" altLang="en-US" dirty="0">
                <a:cs typeface="+mn-ea"/>
                <a:sym typeface="+mn-lt"/>
              </a:rPr>
              <a:t>人参性温、味甘微苦，可大补元气，是补气要药，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本经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谓“明目开心益智，久服轻身延年”，近代研究证明，人参可调节网状皮肤系统功能，其所含人参皂甙。确实具有抗衰老作用。使用时。可用人参一味煎汤，名独参汤，具有益气固脱之功效，年老体弱之人，长服此汤，可强身体。人参若切成饮片，可补益身体，防御疾病，增强肌体抗病能力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628271" y="2071517"/>
            <a:ext cx="3854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气虚者的补法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D:\360安全浏览器下载\51miz-E593799-DEF14288-1920x781.jpg51miz-E593799-DEF14288-1920x78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65405"/>
            <a:ext cx="12192000" cy="698944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1028700"/>
            <a:ext cx="12192000" cy="51006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 descr="D:\360安全浏览器下载\51miz-E721250-19A2252E.png51miz-E721250-19A2252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542"/>
          <a:stretch>
            <a:fillRect/>
          </a:stretch>
        </p:blipFill>
        <p:spPr>
          <a:xfrm>
            <a:off x="203200" y="1001395"/>
            <a:ext cx="5182870" cy="614934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472331" y="3441704"/>
            <a:ext cx="595819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所谓血虚，即是营养人体的物质不足，不能发挥濡养人体的作用，表现为不耐劳作、面色无华、苍白、且易健忘、失眠、舌淡、脉细。血虚体质者当选龙眼肉进补。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472331" y="2389877"/>
            <a:ext cx="3854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血虚者的补法</a:t>
            </a:r>
          </a:p>
        </p:txBody>
      </p:sp>
      <p:sp>
        <p:nvSpPr>
          <p:cNvPr id="14" name="矩形 13"/>
          <p:cNvSpPr/>
          <p:nvPr/>
        </p:nvSpPr>
        <p:spPr>
          <a:xfrm>
            <a:off x="5613009" y="3207434"/>
            <a:ext cx="858129" cy="98474"/>
          </a:xfrm>
          <a:prstGeom prst="rect">
            <a:avLst/>
          </a:prstGeom>
          <a:solidFill>
            <a:srgbClr val="4FADEB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613008" y="4906473"/>
            <a:ext cx="5519812" cy="98474"/>
          </a:xfrm>
          <a:prstGeom prst="rect">
            <a:avLst/>
          </a:prstGeom>
          <a:solidFill>
            <a:srgbClr val="4FADEB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 descr="D:\360安全浏览器下载\51miz-E721250-19A2252E.png51miz-E721250-19A2252E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30655" y="1028700"/>
            <a:ext cx="5182870" cy="22847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D:\360安全浏览器下载\51miz-E1141338-9545A253-3840x2400.jpg51miz-E1141338-9545A253-3840x240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17"/>
            <a:ext cx="12192000" cy="68573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14680" y="3584575"/>
            <a:ext cx="7463790" cy="251079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0400" y="3533499"/>
            <a:ext cx="63151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诗</a:t>
            </a:r>
            <a:r>
              <a:rPr lang="zh-CN" altLang="en-US" sz="72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词谚语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981200" y="4872583"/>
            <a:ext cx="574040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cs typeface="+mn-ea"/>
                <a:sym typeface="+mn-lt"/>
              </a:rPr>
              <a:t>小雪，是二十四节气中的第</a:t>
            </a:r>
            <a:r>
              <a:rPr lang="en-US" altLang="zh-CN" dirty="0">
                <a:cs typeface="+mn-ea"/>
                <a:sym typeface="+mn-lt"/>
              </a:rPr>
              <a:t>20</a:t>
            </a:r>
            <a:r>
              <a:rPr lang="zh-CN" altLang="en-US" dirty="0">
                <a:cs typeface="+mn-ea"/>
                <a:sym typeface="+mn-lt"/>
              </a:rPr>
              <a:t>个节气。时间在每年公历</a:t>
            </a:r>
            <a:r>
              <a:rPr lang="en-US" altLang="zh-CN" dirty="0">
                <a:cs typeface="+mn-ea"/>
                <a:sym typeface="+mn-lt"/>
              </a:rPr>
              <a:t>11</a:t>
            </a:r>
            <a:r>
              <a:rPr lang="zh-CN" altLang="en-US" dirty="0">
                <a:cs typeface="+mn-ea"/>
                <a:sym typeface="+mn-lt"/>
              </a:rPr>
              <a:t>月</a:t>
            </a:r>
            <a:r>
              <a:rPr lang="en-US" altLang="zh-CN" dirty="0">
                <a:cs typeface="+mn-ea"/>
                <a:sym typeface="+mn-lt"/>
              </a:rPr>
              <a:t>22</a:t>
            </a:r>
            <a:r>
              <a:rPr lang="zh-CN" altLang="en-US" dirty="0">
                <a:cs typeface="+mn-ea"/>
                <a:sym typeface="+mn-lt"/>
              </a:rPr>
              <a:t>或</a:t>
            </a:r>
            <a:r>
              <a:rPr lang="en-US" altLang="zh-CN" dirty="0">
                <a:cs typeface="+mn-ea"/>
                <a:sym typeface="+mn-lt"/>
              </a:rPr>
              <a:t>23</a:t>
            </a:r>
            <a:r>
              <a:rPr lang="zh-CN" altLang="en-US" dirty="0">
                <a:cs typeface="+mn-ea"/>
                <a:sym typeface="+mn-lt"/>
              </a:rPr>
              <a:t>日，即太阳到达黄经</a:t>
            </a:r>
            <a:r>
              <a:rPr lang="en-US" altLang="zh-CN" dirty="0">
                <a:cs typeface="+mn-ea"/>
                <a:sym typeface="+mn-lt"/>
              </a:rPr>
              <a:t>240°</a:t>
            </a:r>
            <a:r>
              <a:rPr lang="zh-CN" altLang="en-US" dirty="0">
                <a:cs typeface="+mn-ea"/>
                <a:sym typeface="+mn-lt"/>
              </a:rPr>
              <a:t>时。“小雪”是反映气候特征的节气。</a:t>
            </a:r>
          </a:p>
        </p:txBody>
      </p:sp>
    </p:spTree>
  </p:cSld>
  <p:clrMapOvr>
    <a:masterClrMapping/>
  </p:clrMapOvr>
  <p:transition spd="slow" advTm="3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D:\360安全浏览器下载\51miz-E593799-DEF14288-1920x781.jpg51miz-E593799-DEF14288-1920x78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31115"/>
            <a:ext cx="12192000" cy="69215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1028700"/>
            <a:ext cx="12192000" cy="51006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 descr="D:\360安全浏览器下载\51miz-E960607-B2E4AD7D.png51miz-E960607-B2E4AD7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88029" y="819104"/>
            <a:ext cx="5219700" cy="521979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045368" y="3433040"/>
            <a:ext cx="35212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久雨重阳後，清寒小雪前。</a:t>
            </a:r>
          </a:p>
          <a:p>
            <a:pPr algn="di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拾薪椎髻仆，卖菜掘头船。</a:t>
            </a:r>
          </a:p>
          <a:p>
            <a:pPr algn="di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薄米全家粥，空床故物毡。</a:t>
            </a:r>
          </a:p>
          <a:p>
            <a:pPr algn="di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身犹付一歃，名字更须传？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045368" y="2381213"/>
            <a:ext cx="3521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《 </a:t>
            </a:r>
            <a:r>
              <a:rPr lang="zh-CN" altLang="en-US" sz="36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初 寒 </a:t>
            </a:r>
            <a:r>
              <a:rPr lang="en-US" altLang="zh-CN" sz="36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》</a:t>
            </a:r>
            <a:endParaRPr lang="zh-CN" altLang="en-US" sz="3600" dirty="0"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760462" y="2833731"/>
            <a:ext cx="1024722" cy="463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（陆游）</a:t>
            </a:r>
          </a:p>
        </p:txBody>
      </p:sp>
      <p:sp>
        <p:nvSpPr>
          <p:cNvPr id="14" name="矩形 13"/>
          <p:cNvSpPr/>
          <p:nvPr/>
        </p:nvSpPr>
        <p:spPr>
          <a:xfrm>
            <a:off x="1058779" y="1028700"/>
            <a:ext cx="433137" cy="2264388"/>
          </a:xfrm>
          <a:prstGeom prst="rect">
            <a:avLst/>
          </a:prstGeom>
          <a:solidFill>
            <a:srgbClr val="4FA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352674" y="3864950"/>
            <a:ext cx="433137" cy="2264388"/>
          </a:xfrm>
          <a:prstGeom prst="rect">
            <a:avLst/>
          </a:prstGeom>
          <a:solidFill>
            <a:srgbClr val="4FA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4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D:\360安全浏览器下载\51miz-E593799-DEF14288-1920x781.jpg51miz-E593799-DEF14288-1920x78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26670"/>
            <a:ext cx="12192000" cy="690181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255" y="1028700"/>
            <a:ext cx="12192000" cy="51006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 descr="D:\360安全浏览器下载\51miz-E957813-93E1866F.png51miz-E957813-93E1866F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7FBEFF">
                  <a:alpha val="100000"/>
                </a:srgbClr>
              </a:clrFrom>
              <a:clrTo>
                <a:srgbClr val="7FBE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72"/>
          <a:stretch>
            <a:fillRect/>
          </a:stretch>
        </p:blipFill>
        <p:spPr>
          <a:xfrm>
            <a:off x="8255" y="2390140"/>
            <a:ext cx="5755005" cy="291465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763130" y="3445072"/>
            <a:ext cx="47404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征西府里日西斜，独试新炉自煮茶。</a:t>
            </a:r>
          </a:p>
          <a:p>
            <a:pPr algn="di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篱菊尽来低覆水，塞鸿飞去远连霞。</a:t>
            </a:r>
          </a:p>
          <a:p>
            <a:pPr algn="di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寂寥小雪闲中过，斑驳轻霜鬓上加。</a:t>
            </a:r>
          </a:p>
          <a:p>
            <a:pPr algn="di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算得流年无奈处，莫将诗句祝苍华。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587616" y="2390146"/>
            <a:ext cx="47404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《</a:t>
            </a:r>
            <a:r>
              <a:rPr lang="zh-CN" altLang="en-US" sz="32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和萧郎中小雪日作</a:t>
            </a:r>
            <a:r>
              <a:rPr lang="en-US" altLang="zh-CN" sz="32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》</a:t>
            </a:r>
            <a:endParaRPr lang="zh-CN" altLang="en-US" sz="3200" dirty="0"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478845" y="2938642"/>
            <a:ext cx="1854901" cy="463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（唐</a:t>
            </a:r>
            <a:r>
              <a:rPr lang="en-US" altLang="zh-CN" dirty="0">
                <a:cs typeface="+mn-ea"/>
                <a:sym typeface="+mn-lt"/>
              </a:rPr>
              <a:t>·</a:t>
            </a:r>
            <a:r>
              <a:rPr lang="zh-CN" altLang="en-US" dirty="0">
                <a:cs typeface="+mn-ea"/>
                <a:sym typeface="+mn-lt"/>
              </a:rPr>
              <a:t>徐铉）</a:t>
            </a:r>
          </a:p>
        </p:txBody>
      </p:sp>
      <p:sp>
        <p:nvSpPr>
          <p:cNvPr id="14" name="任意多边形: 形状 13"/>
          <p:cNvSpPr/>
          <p:nvPr/>
        </p:nvSpPr>
        <p:spPr>
          <a:xfrm>
            <a:off x="10366550" y="4709612"/>
            <a:ext cx="1155031" cy="1419726"/>
          </a:xfrm>
          <a:custGeom>
            <a:avLst/>
            <a:gdLst>
              <a:gd name="connsiteX0" fmla="*/ 1155031 w 1155031"/>
              <a:gd name="connsiteY0" fmla="*/ 0 h 1419726"/>
              <a:gd name="connsiteX1" fmla="*/ 0 w 1155031"/>
              <a:gd name="connsiteY1" fmla="*/ 1419726 h 1419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55031" h="1419726">
                <a:moveTo>
                  <a:pt x="1155031" y="0"/>
                </a:moveTo>
                <a:lnTo>
                  <a:pt x="0" y="1419726"/>
                </a:ln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D:\360安全浏览器下载\51miz-E593799-DEF14288-1920x781.jpg51miz-E593799-DEF14288-1920x78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46355"/>
            <a:ext cx="12192000" cy="69215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1028700"/>
            <a:ext cx="12192000" cy="51006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 descr="D:\360安全浏览器下载\51miz-E721223-636DDD15.png51miz-E721223-636DDD1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24723" y="1028700"/>
            <a:ext cx="4069080" cy="4910116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6051883" y="2268734"/>
            <a:ext cx="567876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cs typeface="+mn-ea"/>
                <a:sym typeface="+mn-lt"/>
              </a:rPr>
              <a:t>小雪封地地不封，老汉继续把地耕。</a:t>
            </a:r>
          </a:p>
          <a:p>
            <a:pPr>
              <a:lnSpc>
                <a:spcPct val="200000"/>
              </a:lnSpc>
            </a:pPr>
            <a:r>
              <a:rPr lang="zh-CN" altLang="en-US" sz="2000" dirty="0">
                <a:cs typeface="+mn-ea"/>
                <a:sym typeface="+mn-lt"/>
              </a:rPr>
              <a:t>小雪不耕地，大雪不行船。</a:t>
            </a:r>
          </a:p>
          <a:p>
            <a:pPr>
              <a:lnSpc>
                <a:spcPct val="200000"/>
              </a:lnSpc>
            </a:pPr>
            <a:r>
              <a:rPr lang="zh-CN" altLang="en-US" sz="2000" dirty="0">
                <a:cs typeface="+mn-ea"/>
                <a:sym typeface="+mn-lt"/>
              </a:rPr>
              <a:t>小雪地能耕，大雪船帆撑。</a:t>
            </a:r>
          </a:p>
          <a:p>
            <a:pPr>
              <a:lnSpc>
                <a:spcPct val="200000"/>
              </a:lnSpc>
            </a:pPr>
            <a:r>
              <a:rPr lang="zh-CN" altLang="en-US" sz="2000" dirty="0">
                <a:cs typeface="+mn-ea"/>
                <a:sym typeface="+mn-lt"/>
              </a:rPr>
              <a:t>小雪不封地，不过三五日。</a:t>
            </a:r>
          </a:p>
          <a:p>
            <a:pPr>
              <a:lnSpc>
                <a:spcPct val="200000"/>
              </a:lnSpc>
            </a:pPr>
            <a:r>
              <a:rPr lang="zh-CN" altLang="en-US" sz="2000" dirty="0">
                <a:cs typeface="+mn-ea"/>
                <a:sym typeface="+mn-lt"/>
              </a:rPr>
              <a:t>小雪虽冷窝能开，家有树苗尽管栽。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6051883" y="2947733"/>
            <a:ext cx="4523874" cy="2490537"/>
            <a:chOff x="6280485" y="2767263"/>
            <a:chExt cx="4523874" cy="2767263"/>
          </a:xfrm>
        </p:grpSpPr>
        <p:sp>
          <p:nvSpPr>
            <p:cNvPr id="5" name="任意多边形: 形状 4"/>
            <p:cNvSpPr/>
            <p:nvPr/>
          </p:nvSpPr>
          <p:spPr>
            <a:xfrm>
              <a:off x="6280485" y="2767263"/>
              <a:ext cx="4523874" cy="0"/>
            </a:xfrm>
            <a:custGeom>
              <a:avLst/>
              <a:gdLst>
                <a:gd name="connsiteX0" fmla="*/ 0 w 4523874"/>
                <a:gd name="connsiteY0" fmla="*/ 0 h 0"/>
                <a:gd name="connsiteX1" fmla="*/ 4523874 w 4523874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23874">
                  <a:moveTo>
                    <a:pt x="0" y="0"/>
                  </a:moveTo>
                  <a:lnTo>
                    <a:pt x="4523874" y="0"/>
                  </a:lnTo>
                </a:path>
              </a:pathLst>
            </a:custGeom>
            <a:noFill/>
            <a:ln>
              <a:solidFill>
                <a:srgbClr val="4FAD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6280485" y="5534526"/>
              <a:ext cx="4523874" cy="0"/>
            </a:xfrm>
            <a:custGeom>
              <a:avLst/>
              <a:gdLst>
                <a:gd name="connsiteX0" fmla="*/ 0 w 4523874"/>
                <a:gd name="connsiteY0" fmla="*/ 0 h 0"/>
                <a:gd name="connsiteX1" fmla="*/ 4523874 w 4523874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23874">
                  <a:moveTo>
                    <a:pt x="0" y="0"/>
                  </a:moveTo>
                  <a:lnTo>
                    <a:pt x="4523874" y="0"/>
                  </a:lnTo>
                </a:path>
              </a:pathLst>
            </a:custGeom>
            <a:noFill/>
            <a:ln>
              <a:solidFill>
                <a:srgbClr val="4FAD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6280485" y="4842711"/>
              <a:ext cx="4523874" cy="0"/>
            </a:xfrm>
            <a:custGeom>
              <a:avLst/>
              <a:gdLst>
                <a:gd name="connsiteX0" fmla="*/ 0 w 4523874"/>
                <a:gd name="connsiteY0" fmla="*/ 0 h 0"/>
                <a:gd name="connsiteX1" fmla="*/ 4523874 w 4523874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23874">
                  <a:moveTo>
                    <a:pt x="0" y="0"/>
                  </a:moveTo>
                  <a:lnTo>
                    <a:pt x="4523874" y="0"/>
                  </a:lnTo>
                </a:path>
              </a:pathLst>
            </a:custGeom>
            <a:noFill/>
            <a:ln>
              <a:solidFill>
                <a:srgbClr val="4FAD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6280485" y="4150895"/>
              <a:ext cx="4523874" cy="0"/>
            </a:xfrm>
            <a:custGeom>
              <a:avLst/>
              <a:gdLst>
                <a:gd name="connsiteX0" fmla="*/ 0 w 4523874"/>
                <a:gd name="connsiteY0" fmla="*/ 0 h 0"/>
                <a:gd name="connsiteX1" fmla="*/ 4523874 w 4523874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23874">
                  <a:moveTo>
                    <a:pt x="0" y="0"/>
                  </a:moveTo>
                  <a:lnTo>
                    <a:pt x="4523874" y="0"/>
                  </a:lnTo>
                </a:path>
              </a:pathLst>
            </a:custGeom>
            <a:noFill/>
            <a:ln>
              <a:solidFill>
                <a:srgbClr val="4FAD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任意多边形: 形状 11"/>
            <p:cNvSpPr/>
            <p:nvPr/>
          </p:nvSpPr>
          <p:spPr>
            <a:xfrm>
              <a:off x="6280485" y="3459079"/>
              <a:ext cx="4523874" cy="0"/>
            </a:xfrm>
            <a:custGeom>
              <a:avLst/>
              <a:gdLst>
                <a:gd name="connsiteX0" fmla="*/ 0 w 4523874"/>
                <a:gd name="connsiteY0" fmla="*/ 0 h 0"/>
                <a:gd name="connsiteX1" fmla="*/ 4523874 w 4523874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23874">
                  <a:moveTo>
                    <a:pt x="0" y="0"/>
                  </a:moveTo>
                  <a:lnTo>
                    <a:pt x="4523874" y="0"/>
                  </a:lnTo>
                </a:path>
              </a:pathLst>
            </a:custGeom>
            <a:noFill/>
            <a:ln>
              <a:solidFill>
                <a:srgbClr val="4FAD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D:\360安全浏览器下载\51miz-E1141248-B01427CA-3840x1919.jpg51miz-E1141248-B01427CA-3840x191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93" y="0"/>
            <a:ext cx="12185015" cy="6857999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35915" y="3749675"/>
            <a:ext cx="7346315" cy="2096770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60400" y="3847011"/>
            <a:ext cx="3506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u"/>
            </a:pPr>
            <a:r>
              <a:rPr lang="zh-CN" altLang="en-US" sz="44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节气简介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60400" y="4798986"/>
            <a:ext cx="3506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u"/>
            </a:pPr>
            <a:r>
              <a:rPr lang="zh-CN" altLang="en-US" sz="44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相关民俗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383314" y="3847010"/>
            <a:ext cx="3506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u"/>
            </a:pPr>
            <a:r>
              <a:rPr lang="zh-CN" altLang="en-US" sz="44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饮食保健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383314" y="4798986"/>
            <a:ext cx="3506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u"/>
            </a:pPr>
            <a:r>
              <a:rPr lang="zh-CN" altLang="en-US" sz="44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诗词谚语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544840" y="190123"/>
            <a:ext cx="129464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solidFill>
                  <a:srgbClr val="CCE8F3"/>
                </a:solidFill>
              </a:rPr>
              <a:t>https://www.ypppt.com/</a:t>
            </a:r>
            <a:endParaRPr lang="zh-CN" altLang="en-US" sz="600" dirty="0">
              <a:solidFill>
                <a:srgbClr val="CCE8F3"/>
              </a:solidFill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D:\360安全浏览器下载\51miz-E1141338-9545A253-3840x2400.jpg51miz-E1141338-9545A253-3840x2400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958A84">
                  <a:alpha val="100000"/>
                </a:srgbClr>
              </a:clrFrom>
              <a:clrTo>
                <a:srgbClr val="958A84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55600" y="3423285"/>
            <a:ext cx="11226800" cy="474980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842" y="3033552"/>
            <a:ext cx="5176605" cy="2126317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660401" y="5375730"/>
            <a:ext cx="4644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solidFill>
                  <a:prstClr val="black"/>
                </a:solidFill>
                <a:cs typeface="+mn-ea"/>
                <a:sym typeface="+mn-lt"/>
              </a:rPr>
              <a:t>中国传统</a:t>
            </a:r>
            <a:r>
              <a:rPr lang="zh-CN" altLang="en-US" sz="4800" dirty="0" smtClean="0">
                <a:solidFill>
                  <a:prstClr val="black"/>
                </a:solidFill>
                <a:cs typeface="+mn-ea"/>
                <a:sym typeface="+mn-lt"/>
              </a:rPr>
              <a:t>节气</a:t>
            </a:r>
            <a:endParaRPr lang="zh-CN" altLang="en-US" sz="4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096000" y="4136625"/>
            <a:ext cx="176348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1D8EDC"/>
                </a:solidFill>
                <a:cs typeface="+mn-ea"/>
                <a:sym typeface="+mn-lt"/>
              </a:rPr>
              <a:t>优品</a:t>
            </a:r>
            <a:r>
              <a:rPr lang="en-US" altLang="zh-CN" sz="3200" dirty="0" smtClean="0">
                <a:solidFill>
                  <a:srgbClr val="1D8EDC"/>
                </a:solidFill>
                <a:cs typeface="+mn-ea"/>
                <a:sym typeface="+mn-lt"/>
              </a:rPr>
              <a:t>PPT</a:t>
            </a:r>
            <a:endParaRPr lang="zh-CN" altLang="en-US" sz="3200" dirty="0">
              <a:solidFill>
                <a:srgbClr val="1D8EDC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205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233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D:\360安全浏览器下载\51miz-E1141338-9545A253-3840x2400.jpg51miz-E1141338-9545A253-3840x240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17"/>
            <a:ext cx="12191999" cy="68573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14680" y="3584575"/>
            <a:ext cx="7463790" cy="251079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4680" y="3523974"/>
            <a:ext cx="63151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1D8EDC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 </a:t>
            </a:r>
            <a:r>
              <a:rPr lang="zh-CN" altLang="en-US" sz="72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节气简介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981200" y="4872583"/>
            <a:ext cx="574040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cs typeface="+mn-ea"/>
                <a:sym typeface="+mn-lt"/>
              </a:rPr>
              <a:t>小雪，是二十四节气中的第</a:t>
            </a:r>
            <a:r>
              <a:rPr lang="en-US" altLang="zh-CN" dirty="0">
                <a:cs typeface="+mn-ea"/>
                <a:sym typeface="+mn-lt"/>
              </a:rPr>
              <a:t>20</a:t>
            </a:r>
            <a:r>
              <a:rPr lang="zh-CN" altLang="en-US" dirty="0">
                <a:cs typeface="+mn-ea"/>
                <a:sym typeface="+mn-lt"/>
              </a:rPr>
              <a:t>个节气。时间在每年公历</a:t>
            </a:r>
            <a:r>
              <a:rPr lang="en-US" altLang="zh-CN" dirty="0">
                <a:cs typeface="+mn-ea"/>
                <a:sym typeface="+mn-lt"/>
              </a:rPr>
              <a:t>11</a:t>
            </a:r>
            <a:r>
              <a:rPr lang="zh-CN" altLang="en-US" dirty="0">
                <a:cs typeface="+mn-ea"/>
                <a:sym typeface="+mn-lt"/>
              </a:rPr>
              <a:t>月</a:t>
            </a:r>
            <a:r>
              <a:rPr lang="en-US" altLang="zh-CN" dirty="0">
                <a:cs typeface="+mn-ea"/>
                <a:sym typeface="+mn-lt"/>
              </a:rPr>
              <a:t>22</a:t>
            </a:r>
            <a:r>
              <a:rPr lang="zh-CN" altLang="en-US" dirty="0">
                <a:cs typeface="+mn-ea"/>
                <a:sym typeface="+mn-lt"/>
              </a:rPr>
              <a:t>或</a:t>
            </a:r>
            <a:r>
              <a:rPr lang="en-US" altLang="zh-CN" dirty="0">
                <a:cs typeface="+mn-ea"/>
                <a:sym typeface="+mn-lt"/>
              </a:rPr>
              <a:t>23</a:t>
            </a:r>
            <a:r>
              <a:rPr lang="zh-CN" altLang="en-US" dirty="0">
                <a:cs typeface="+mn-ea"/>
                <a:sym typeface="+mn-lt"/>
              </a:rPr>
              <a:t>日，即太阳到达黄经</a:t>
            </a:r>
            <a:r>
              <a:rPr lang="en-US" altLang="zh-CN" dirty="0">
                <a:cs typeface="+mn-ea"/>
                <a:sym typeface="+mn-lt"/>
              </a:rPr>
              <a:t>240°</a:t>
            </a:r>
            <a:r>
              <a:rPr lang="zh-CN" altLang="en-US" dirty="0">
                <a:cs typeface="+mn-ea"/>
                <a:sym typeface="+mn-lt"/>
              </a:rPr>
              <a:t>时。“小雪”是反映气候特征的节气。</a:t>
            </a:r>
          </a:p>
        </p:txBody>
      </p:sp>
    </p:spTree>
  </p:cSld>
  <p:clrMapOvr>
    <a:masterClrMapping/>
  </p:clrMapOvr>
  <p:transition spd="slow" advTm="3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D:\360安全浏览器下载\51miz-E593799-DEF14288-1920x781.jpg51miz-E593799-DEF14288-1920x78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22860"/>
            <a:ext cx="12192000" cy="688213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1028700"/>
            <a:ext cx="12192000" cy="51006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60400" y="1892300"/>
            <a:ext cx="1879600" cy="3670300"/>
          </a:xfrm>
          <a:prstGeom prst="rect">
            <a:avLst/>
          </a:prstGeom>
          <a:solidFill>
            <a:srgbClr val="A2E2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 descr="D:\360安全浏览器下载\51miz-E841838-B30C355C.png51miz-E841838-B30C355C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26365" y="1676228"/>
            <a:ext cx="5334001" cy="4191635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5091752" y="1842752"/>
            <a:ext cx="3506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u"/>
            </a:pPr>
            <a:r>
              <a:rPr lang="zh-CN" altLang="en-US" sz="36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节气简介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880100" y="2616765"/>
            <a:ext cx="56515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cs typeface="+mn-ea"/>
                <a:sym typeface="+mn-lt"/>
              </a:rPr>
              <a:t>古籍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群芳谱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中说：“小雪气寒而将雪矣，地寒未甚而雪未大也。”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880100" y="3364324"/>
            <a:ext cx="565150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cs typeface="+mn-ea"/>
                <a:sym typeface="+mn-lt"/>
              </a:rPr>
              <a:t>这就是说，到“小雪”节气由于天气寒冷，降水形式由雨变为雪，但此时由于“地寒未甚”故雪下的次数少，雪量还不大，所以称为小雪。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880100" y="4444283"/>
            <a:ext cx="565150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cs typeface="+mn-ea"/>
                <a:sym typeface="+mn-lt"/>
              </a:rPr>
              <a:t>“小雪”是反映天气现象的节令。雪小，地面上又无积雪，这正是“小雪”这个节气的原本之意。小雪和雨水、谷雨等节气一样，都是直接反映降水的节气。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D:\360安全浏览器下载\51miz-E593799-DEF14288-1920x781.jpg51miz-E593799-DEF14288-1920x78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35560"/>
            <a:ext cx="12192000" cy="702881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1028700"/>
            <a:ext cx="12192000" cy="51006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 descr="D:\360安全浏览器下载\51miz-E853825-E8D90A19.png51miz-E853825-E8D90A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5660" y="2019300"/>
            <a:ext cx="4540250" cy="3450590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660400" y="2898083"/>
            <a:ext cx="3106382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cs typeface="+mn-ea"/>
                <a:sym typeface="+mn-lt"/>
              </a:rPr>
              <a:t>小雪节气，东亚地区已建立起比较稳定的经向环流，西伯利亚地区常有低压或低槽，东移时会有大规模的冷空气南下，我国东部会出现大范围大风降温天气。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869248" y="2898083"/>
            <a:ext cx="3106382" cy="2395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cs typeface="+mn-ea"/>
                <a:sym typeface="+mn-lt"/>
              </a:rPr>
              <a:t>小雪节气是寒潮和强冷空气活动频数较高的节气。小雪节气不是一定下雪，而是说小雪时节，气温下降，温度降到了可以下雪的程度，但是由于地表温度还不够低，就算降了，雪量也会很小，甚至没有。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1827665" y="2019869"/>
            <a:ext cx="771852" cy="771852"/>
          </a:xfrm>
          <a:prstGeom prst="roundRect">
            <a:avLst/>
          </a:prstGeom>
          <a:solidFill>
            <a:srgbClr val="D6100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1</a:t>
            </a:r>
            <a:endParaRPr lang="zh-CN" altLang="en-US" sz="2800" dirty="0"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5036513" y="2019869"/>
            <a:ext cx="771852" cy="771852"/>
          </a:xfrm>
          <a:prstGeom prst="roundRect">
            <a:avLst/>
          </a:prstGeom>
          <a:solidFill>
            <a:srgbClr val="4FADEB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2</a:t>
            </a:r>
            <a:endParaRPr lang="zh-CN" altLang="en-US" sz="2800" dirty="0"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5" grpId="0" bldLvl="0" animBg="1"/>
      <p:bldP spid="10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D:\360安全浏览器下载\51miz-E593799-DEF14288-1920x781.jpg51miz-E593799-DEF14288-1920x78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20320"/>
            <a:ext cx="12192000" cy="683514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1028700"/>
            <a:ext cx="12192000" cy="51006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 descr="D:\360安全浏览器下载\51miz-E1083913-156B746F.png51miz-E1083913-156B746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15447" y="2024461"/>
            <a:ext cx="3348760" cy="3348355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1487606" y="2071669"/>
            <a:ext cx="631891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cs typeface="+mn-ea"/>
                <a:sym typeface="+mn-lt"/>
              </a:rPr>
              <a:t>小雪是二十四节气中的第</a:t>
            </a:r>
            <a:r>
              <a:rPr lang="en-US" altLang="zh-CN" dirty="0">
                <a:cs typeface="+mn-ea"/>
                <a:sym typeface="+mn-lt"/>
              </a:rPr>
              <a:t>20</a:t>
            </a:r>
            <a:r>
              <a:rPr lang="zh-CN" altLang="en-US" dirty="0">
                <a:cs typeface="+mn-ea"/>
                <a:sym typeface="+mn-lt"/>
              </a:rPr>
              <a:t>个。起点于每年公历</a:t>
            </a:r>
            <a:r>
              <a:rPr lang="en-US" altLang="zh-CN" dirty="0">
                <a:cs typeface="+mn-ea"/>
                <a:sym typeface="+mn-lt"/>
              </a:rPr>
              <a:t>11</a:t>
            </a:r>
            <a:r>
              <a:rPr lang="zh-CN" altLang="en-US" dirty="0">
                <a:cs typeface="+mn-ea"/>
                <a:sym typeface="+mn-lt"/>
              </a:rPr>
              <a:t>月</a:t>
            </a:r>
            <a:r>
              <a:rPr lang="en-US" altLang="zh-CN" dirty="0">
                <a:cs typeface="+mn-ea"/>
                <a:sym typeface="+mn-lt"/>
              </a:rPr>
              <a:t>22</a:t>
            </a:r>
            <a:r>
              <a:rPr lang="zh-CN" altLang="en-US" dirty="0">
                <a:cs typeface="+mn-ea"/>
                <a:sym typeface="+mn-lt"/>
              </a:rPr>
              <a:t>日或</a:t>
            </a:r>
            <a:r>
              <a:rPr lang="en-US" altLang="zh-CN" dirty="0">
                <a:cs typeface="+mn-ea"/>
                <a:sym typeface="+mn-lt"/>
              </a:rPr>
              <a:t>23</a:t>
            </a:r>
            <a:r>
              <a:rPr lang="zh-CN" altLang="en-US" dirty="0">
                <a:cs typeface="+mn-ea"/>
                <a:sym typeface="+mn-lt"/>
              </a:rPr>
              <a:t>日，太阳位于赤纬</a:t>
            </a:r>
            <a:r>
              <a:rPr lang="en-US" altLang="zh-CN" dirty="0">
                <a:cs typeface="+mn-ea"/>
                <a:sym typeface="+mn-lt"/>
              </a:rPr>
              <a:t>-20°16'</a:t>
            </a:r>
            <a:r>
              <a:rPr lang="zh-CN" altLang="en-US" dirty="0">
                <a:cs typeface="+mn-ea"/>
                <a:sym typeface="+mn-lt"/>
              </a:rPr>
              <a:t>，到达黄经</a:t>
            </a:r>
            <a:r>
              <a:rPr lang="en-US" altLang="zh-CN" dirty="0">
                <a:cs typeface="+mn-ea"/>
                <a:sym typeface="+mn-lt"/>
              </a:rPr>
              <a:t>240°</a:t>
            </a:r>
            <a:r>
              <a:rPr lang="zh-CN" altLang="en-US" dirty="0">
                <a:cs typeface="+mn-ea"/>
                <a:sym typeface="+mn-lt"/>
              </a:rPr>
              <a:t>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487606" y="2958877"/>
            <a:ext cx="6318912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cs typeface="+mn-ea"/>
                <a:sym typeface="+mn-lt"/>
              </a:rPr>
              <a:t>“小雪”节气间，夜晚北斗七星的斗柄指向北偏西（相当钟面上的</a:t>
            </a:r>
            <a:r>
              <a:rPr lang="en-US" altLang="zh-CN" dirty="0">
                <a:cs typeface="+mn-ea"/>
                <a:sym typeface="+mn-lt"/>
              </a:rPr>
              <a:t>10</a:t>
            </a:r>
            <a:r>
              <a:rPr lang="zh-CN" altLang="en-US" dirty="0">
                <a:cs typeface="+mn-ea"/>
                <a:sym typeface="+mn-lt"/>
              </a:rPr>
              <a:t>点钟）。每晚</a:t>
            </a:r>
            <a:r>
              <a:rPr lang="en-US" altLang="zh-CN" dirty="0">
                <a:cs typeface="+mn-ea"/>
                <a:sym typeface="+mn-lt"/>
              </a:rPr>
              <a:t>20</a:t>
            </a:r>
            <a:r>
              <a:rPr lang="zh-CN" altLang="en-US" dirty="0">
                <a:cs typeface="+mn-ea"/>
                <a:sym typeface="+mn-lt"/>
              </a:rPr>
              <a:t>：</a:t>
            </a:r>
            <a:r>
              <a:rPr lang="en-US" altLang="zh-CN" dirty="0">
                <a:cs typeface="+mn-ea"/>
                <a:sym typeface="+mn-lt"/>
              </a:rPr>
              <a:t>00</a:t>
            </a:r>
            <a:r>
              <a:rPr lang="zh-CN" altLang="en-US" dirty="0">
                <a:cs typeface="+mn-ea"/>
                <a:sym typeface="+mn-lt"/>
              </a:rPr>
              <a:t>以后，若到户外观星，可见北斗星西沉，而“</a:t>
            </a:r>
            <a:r>
              <a:rPr lang="en-US" altLang="zh-CN" dirty="0">
                <a:cs typeface="+mn-ea"/>
                <a:sym typeface="+mn-lt"/>
              </a:rPr>
              <a:t>W”</a:t>
            </a:r>
            <a:r>
              <a:rPr lang="zh-CN" altLang="en-US" dirty="0">
                <a:cs typeface="+mn-ea"/>
                <a:sym typeface="+mn-lt"/>
              </a:rPr>
              <a:t>形的仙后座升入高空，它代替北斗星担当起寻找北极星的坐标任务，为观星的人们导航。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487606" y="4502088"/>
            <a:ext cx="631891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cs typeface="+mn-ea"/>
                <a:sym typeface="+mn-lt"/>
              </a:rPr>
              <a:t>四边形的飞马座正临空，冬季星空的标识</a:t>
            </a:r>
            <a:r>
              <a:rPr lang="en-US" altLang="zh-CN" dirty="0">
                <a:cs typeface="+mn-ea"/>
                <a:sym typeface="+mn-lt"/>
              </a:rPr>
              <a:t>——</a:t>
            </a:r>
            <a:r>
              <a:rPr lang="zh-CN" altLang="en-US" dirty="0">
                <a:cs typeface="+mn-ea"/>
                <a:sym typeface="+mn-lt"/>
              </a:rPr>
              <a:t>猎户座已在东方地平线探头了。</a:t>
            </a:r>
          </a:p>
        </p:txBody>
      </p:sp>
      <p:sp>
        <p:nvSpPr>
          <p:cNvPr id="5" name="椭圆 4"/>
          <p:cNvSpPr/>
          <p:nvPr/>
        </p:nvSpPr>
        <p:spPr>
          <a:xfrm>
            <a:off x="660400" y="2134479"/>
            <a:ext cx="603809" cy="603809"/>
          </a:xfrm>
          <a:prstGeom prst="ellipse">
            <a:avLst/>
          </a:prstGeom>
          <a:solidFill>
            <a:srgbClr val="4FADEB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1</a:t>
            </a:r>
            <a:endParaRPr lang="zh-CN" altLang="en-US" sz="2000" dirty="0"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60400" y="3086560"/>
            <a:ext cx="603809" cy="603809"/>
          </a:xfrm>
          <a:prstGeom prst="ellipse">
            <a:avLst/>
          </a:prstGeom>
          <a:solidFill>
            <a:srgbClr val="4FADEB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2</a:t>
            </a:r>
            <a:endParaRPr lang="zh-CN" altLang="en-US" sz="2000" dirty="0"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60400" y="4564898"/>
            <a:ext cx="603809" cy="603809"/>
          </a:xfrm>
          <a:prstGeom prst="ellipse">
            <a:avLst/>
          </a:prstGeom>
          <a:solidFill>
            <a:srgbClr val="4FADEB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3</a:t>
            </a:r>
            <a:endParaRPr lang="zh-CN" altLang="en-US" sz="2000" dirty="0"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5" grpId="0" bldLvl="0" animBg="1"/>
      <p:bldP spid="11" grpId="0" bldLvl="0" animBg="1"/>
      <p:bldP spid="1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500933" y="66108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pic>
        <p:nvPicPr>
          <p:cNvPr id="6" name="图片 5" descr="D:\360安全浏览器下载\51miz-E593799-DEF14288-1920x781.jpg51miz-E593799-DEF14288-1920x78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41910"/>
            <a:ext cx="12192000" cy="69703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1028700"/>
            <a:ext cx="12192000" cy="51006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 descr="D:\360安全浏览器下载\51miz-E960719-2619F019.png51miz-E960719-2619F0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73900" y="1665289"/>
            <a:ext cx="4445000" cy="3870960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673100" y="2715011"/>
            <a:ext cx="6164428" cy="2395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cs typeface="+mn-ea"/>
                <a:sym typeface="+mn-lt"/>
              </a:rPr>
              <a:t>古籍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群芳谱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中说：“小雪气寒而将雪矣，地寒未甚而雪未大也。”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月令七十二候集解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曰：“十月中，雨下而为寒气所薄，故凝而为雪。小者未盛之辞。”“小雪”的到来，意味着冬季降雪即将拉开大幕。节气中的“小雪”与天气的小雪无必然联系，小雪节气中说的“小雪”与日常天气预报所说的小雪意义不同，小雪节气是一个气候概念，它代表的是“小雪”节气期间的气候特征，而天气预报中的“小雪”则是指降雪强度较小的雪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73100" y="1825991"/>
            <a:ext cx="5651500" cy="503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cs typeface="+mn-ea"/>
                <a:sym typeface="+mn-lt"/>
              </a:rPr>
              <a:t>“小雪”是反映天气现象的节令。</a:t>
            </a:r>
          </a:p>
        </p:txBody>
      </p:sp>
      <p:sp>
        <p:nvSpPr>
          <p:cNvPr id="5" name="任意多边形: 形状 4"/>
          <p:cNvSpPr/>
          <p:nvPr/>
        </p:nvSpPr>
        <p:spPr>
          <a:xfrm>
            <a:off x="777922" y="2497540"/>
            <a:ext cx="4326341" cy="0"/>
          </a:xfrm>
          <a:custGeom>
            <a:avLst/>
            <a:gdLst>
              <a:gd name="connsiteX0" fmla="*/ 0 w 4326341"/>
              <a:gd name="connsiteY0" fmla="*/ 0 h 0"/>
              <a:gd name="connsiteX1" fmla="*/ 4326341 w 432634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326341">
                <a:moveTo>
                  <a:pt x="0" y="0"/>
                </a:moveTo>
                <a:lnTo>
                  <a:pt x="4326341" y="0"/>
                </a:lnTo>
              </a:path>
            </a:pathLst>
          </a:custGeom>
          <a:noFill/>
          <a:ln w="31750">
            <a:solidFill>
              <a:srgbClr val="4FADE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D:\360安全浏览器下载\51miz-E1141338-9545A253-3840x2400.jpg51miz-E1141338-9545A253-3840x240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905"/>
            <a:ext cx="12192000" cy="685355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14680" y="3584575"/>
            <a:ext cx="7463790" cy="251079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0400" y="3533499"/>
            <a:ext cx="63151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相</a:t>
            </a:r>
            <a:r>
              <a:rPr lang="zh-CN" altLang="en-US" sz="72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关民俗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981200" y="4872583"/>
            <a:ext cx="574040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cs typeface="+mn-ea"/>
                <a:sym typeface="+mn-lt"/>
              </a:rPr>
              <a:t>小雪，是二十四节气中的第</a:t>
            </a:r>
            <a:r>
              <a:rPr lang="en-US" altLang="zh-CN" dirty="0">
                <a:cs typeface="+mn-ea"/>
                <a:sym typeface="+mn-lt"/>
              </a:rPr>
              <a:t>20</a:t>
            </a:r>
            <a:r>
              <a:rPr lang="zh-CN" altLang="en-US" dirty="0">
                <a:cs typeface="+mn-ea"/>
                <a:sym typeface="+mn-lt"/>
              </a:rPr>
              <a:t>个节气。时间在每年公历</a:t>
            </a:r>
            <a:r>
              <a:rPr lang="en-US" altLang="zh-CN" dirty="0">
                <a:cs typeface="+mn-ea"/>
                <a:sym typeface="+mn-lt"/>
              </a:rPr>
              <a:t>11</a:t>
            </a:r>
            <a:r>
              <a:rPr lang="zh-CN" altLang="en-US" dirty="0">
                <a:cs typeface="+mn-ea"/>
                <a:sym typeface="+mn-lt"/>
              </a:rPr>
              <a:t>月</a:t>
            </a:r>
            <a:r>
              <a:rPr lang="en-US" altLang="zh-CN" dirty="0">
                <a:cs typeface="+mn-ea"/>
                <a:sym typeface="+mn-lt"/>
              </a:rPr>
              <a:t>22</a:t>
            </a:r>
            <a:r>
              <a:rPr lang="zh-CN" altLang="en-US" dirty="0">
                <a:cs typeface="+mn-ea"/>
                <a:sym typeface="+mn-lt"/>
              </a:rPr>
              <a:t>或</a:t>
            </a:r>
            <a:r>
              <a:rPr lang="en-US" altLang="zh-CN" dirty="0">
                <a:cs typeface="+mn-ea"/>
                <a:sym typeface="+mn-lt"/>
              </a:rPr>
              <a:t>23</a:t>
            </a:r>
            <a:r>
              <a:rPr lang="zh-CN" altLang="en-US" dirty="0">
                <a:cs typeface="+mn-ea"/>
                <a:sym typeface="+mn-lt"/>
              </a:rPr>
              <a:t>日，即太阳到达黄经</a:t>
            </a:r>
            <a:r>
              <a:rPr lang="en-US" altLang="zh-CN" dirty="0">
                <a:cs typeface="+mn-ea"/>
                <a:sym typeface="+mn-lt"/>
              </a:rPr>
              <a:t>240°</a:t>
            </a:r>
            <a:r>
              <a:rPr lang="zh-CN" altLang="en-US" dirty="0">
                <a:cs typeface="+mn-ea"/>
                <a:sym typeface="+mn-lt"/>
              </a:rPr>
              <a:t>时。“小雪”是反映气候特征的节气。</a:t>
            </a:r>
          </a:p>
        </p:txBody>
      </p:sp>
    </p:spTree>
  </p:cSld>
  <p:clrMapOvr>
    <a:masterClrMapping/>
  </p:clrMapOvr>
  <p:transition spd="slow" advTm="3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D:\360安全浏览器下载\51miz-E593799-DEF14288-1920x781.jpg51miz-E593799-DEF14288-1920x78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6985"/>
            <a:ext cx="12192000" cy="703897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1028700"/>
            <a:ext cx="12192000" cy="51006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 descr="D:\360安全浏览器下载\51miz-E980565-B5BEA146-1920x2560.jpg51miz-E980565-B5BEA146-1920x2560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4F4F4">
                  <a:alpha val="100000"/>
                </a:srgbClr>
              </a:clrFrom>
              <a:clrTo>
                <a:srgbClr val="F4F4F4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71055" y="969645"/>
            <a:ext cx="4120515" cy="5160010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梯形 3"/>
          <p:cNvSpPr/>
          <p:nvPr/>
        </p:nvSpPr>
        <p:spPr>
          <a:xfrm>
            <a:off x="660400" y="2134479"/>
            <a:ext cx="2396699" cy="603809"/>
          </a:xfrm>
          <a:prstGeom prst="trapezoid">
            <a:avLst/>
          </a:prstGeom>
          <a:solidFill>
            <a:srgbClr val="4FADEB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腌 腊 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73100" y="3028914"/>
            <a:ext cx="61644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民间有“冬腊风腌，蓄以御冬”的习俗。小雪后气温急剧下降，天气变得干燥，是加工腊肉的好时候。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小雪节气后，一些农家开始动手做香肠、腊肉，把多余的肉类用传统方法储备起来，等到春节时正好享受美食。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33bwzadc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1469</Words>
  <Application>Microsoft Office PowerPoint</Application>
  <PresentationFormat>宽屏</PresentationFormat>
  <Paragraphs>80</Paragraphs>
  <Slides>21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Meiryo</vt:lpstr>
      <vt:lpstr>等线</vt:lpstr>
      <vt:lpstr>宋体</vt:lpstr>
      <vt:lpstr>微软雅黑</vt:lpstr>
      <vt:lpstr>义启小魏楷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82</cp:revision>
  <dcterms:created xsi:type="dcterms:W3CDTF">2020-10-24T12:38:00Z</dcterms:created>
  <dcterms:modified xsi:type="dcterms:W3CDTF">2023-06-10T08:26:17Z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