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8" r:id="rId2"/>
    <p:sldMasterId id="2147483672" r:id="rId3"/>
  </p:sldMasterIdLst>
  <p:notesMasterIdLst>
    <p:notesMasterId r:id="rId25"/>
  </p:notesMasterIdLst>
  <p:handoutMasterIdLst>
    <p:handoutMasterId r:id="rId26"/>
  </p:handoutMasterIdLst>
  <p:sldIdLst>
    <p:sldId id="403" r:id="rId4"/>
    <p:sldId id="408" r:id="rId5"/>
    <p:sldId id="409" r:id="rId6"/>
    <p:sldId id="411" r:id="rId7"/>
    <p:sldId id="410" r:id="rId8"/>
    <p:sldId id="412" r:id="rId9"/>
    <p:sldId id="413" r:id="rId10"/>
    <p:sldId id="427" r:id="rId11"/>
    <p:sldId id="415" r:id="rId12"/>
    <p:sldId id="416" r:id="rId13"/>
    <p:sldId id="417" r:id="rId14"/>
    <p:sldId id="428" r:id="rId15"/>
    <p:sldId id="419" r:id="rId16"/>
    <p:sldId id="420" r:id="rId17"/>
    <p:sldId id="421" r:id="rId18"/>
    <p:sldId id="429" r:id="rId19"/>
    <p:sldId id="423" r:id="rId20"/>
    <p:sldId id="424" r:id="rId21"/>
    <p:sldId id="425" r:id="rId22"/>
    <p:sldId id="431" r:id="rId23"/>
    <p:sldId id="432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1F1FF"/>
    <a:srgbClr val="266497"/>
    <a:srgbClr val="E7BB87"/>
    <a:srgbClr val="382C28"/>
    <a:srgbClr val="EA4301"/>
    <a:srgbClr val="110500"/>
    <a:srgbClr val="0C5A55"/>
    <a:srgbClr val="709A95"/>
    <a:srgbClr val="C21A15"/>
    <a:srgbClr val="8D1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81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 dirty="0">
              <a:latin typeface="Aa仿宋" panose="00020600040101010101" pitchFamily="18" charset="-122"/>
              <a:ea typeface="Aa仿宋" panose="00020600040101010101" pitchFamily="18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>
                <a:latin typeface="Aa仿宋" panose="00020600040101010101" pitchFamily="18" charset="-122"/>
                <a:ea typeface="Aa仿宋" panose="00020600040101010101" pitchFamily="18" charset="-122"/>
              </a:rPr>
              <a:t>2023/6/10</a:t>
            </a:fld>
            <a:endParaRPr kumimoji="1" lang="zh-CN" altLang="en-US" dirty="0">
              <a:latin typeface="Aa仿宋" panose="00020600040101010101" pitchFamily="18" charset="-122"/>
              <a:ea typeface="Aa仿宋" panose="00020600040101010101" pitchFamily="18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 dirty="0">
              <a:latin typeface="Aa仿宋" panose="00020600040101010101" pitchFamily="18" charset="-122"/>
              <a:ea typeface="Aa仿宋" panose="00020600040101010101" pitchFamily="18" charset="-122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>
                <a:latin typeface="Aa仿宋" panose="00020600040101010101" pitchFamily="18" charset="-122"/>
                <a:ea typeface="Aa仿宋" panose="00020600040101010101" pitchFamily="18" charset="-122"/>
              </a:rPr>
              <a:t>‹#›</a:t>
            </a:fld>
            <a:endParaRPr kumimoji="1" lang="zh-CN" altLang="en-US" dirty="0">
              <a:latin typeface="Aa仿宋" panose="00020600040101010101" pitchFamily="18" charset="-122"/>
              <a:ea typeface="Aa仿宋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a仿宋" panose="00020600040101010101" pitchFamily="18" charset="-122"/>
                <a:ea typeface="Aa仿宋" panose="00020600040101010101" pitchFamily="18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a仿宋" panose="00020600040101010101" pitchFamily="18" charset="-122"/>
                <a:ea typeface="Aa仿宋" panose="00020600040101010101" pitchFamily="18" charset="-122"/>
              </a:defRPr>
            </a:lvl1pPr>
          </a:lstStyle>
          <a:p>
            <a:fld id="{B0ACF2CF-5EF1-D24F-8F8B-C67282AA038A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a仿宋" panose="00020600040101010101" pitchFamily="18" charset="-122"/>
                <a:ea typeface="Aa仿宋" panose="00020600040101010101" pitchFamily="18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a仿宋" panose="00020600040101010101" pitchFamily="18" charset="-122"/>
                <a:ea typeface="Aa仿宋" panose="00020600040101010101" pitchFamily="18" charset="-122"/>
              </a:defRPr>
            </a:lvl1pPr>
          </a:lstStyle>
          <a:p>
            <a:fld id="{78F70782-008B-5B48-B01C-A994AC4AA046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a仿宋" panose="00020600040101010101" pitchFamily="18" charset="-122"/>
        <a:ea typeface="Aa仿宋" panose="00020600040101010101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a仿宋" panose="00020600040101010101" pitchFamily="18" charset="-122"/>
        <a:ea typeface="Aa仿宋" panose="00020600040101010101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a仿宋" panose="00020600040101010101" pitchFamily="18" charset="-122"/>
        <a:ea typeface="Aa仿宋" panose="00020600040101010101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a仿宋" panose="00020600040101010101" pitchFamily="18" charset="-122"/>
        <a:ea typeface="Aa仿宋" panose="00020600040101010101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a仿宋" panose="00020600040101010101" pitchFamily="18" charset="-122"/>
        <a:ea typeface="Aa仿宋" panose="00020600040101010101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218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70782-008B-5B48-B01C-A994AC4AA046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40255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700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6122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39398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7398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70782-008B-5B48-B01C-A994AC4AA046}" type="slidenum">
              <a:rPr kumimoji="1" lang="zh-CN" altLang="en-US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36536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7279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70782-008B-5B48-B01C-A994AC4AA046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56580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70782-008B-5B48-B01C-A994AC4AA046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2566976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F70782-008B-5B48-B01C-A994AC4AA046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65739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1720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650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78883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939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6233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50355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497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661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66463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776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5611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4863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109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6933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641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1036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187624" y="672147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633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8032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4938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27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8020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18534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5308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235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600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9395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5356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080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4599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083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3804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5532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4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32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27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67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1365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503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a仿宋" panose="00020600040101010101" pitchFamily="18" charset="-122"/>
              </a:defRPr>
            </a:lvl1pPr>
          </a:lstStyle>
          <a:p>
            <a:fld id="{9A00A2AD-B2CE-DC4F-8015-E18525983D45}" type="datetimeFigureOut">
              <a:rPr kumimoji="1" lang="zh-CN" altLang="en-US" smtClean="0"/>
              <a:pPr/>
              <a:t>2023/6/10</a:t>
            </a:fld>
            <a:endParaRPr kumimoji="1"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a仿宋" panose="00020600040101010101" pitchFamily="18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a仿宋" panose="00020600040101010101" pitchFamily="18" charset="-122"/>
              </a:defRPr>
            </a:lvl1pPr>
          </a:lstStyle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5E51FBD-237E-4EB2-8CDF-691E80DD29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0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a仿宋" panose="00020600040101010101" pitchFamily="18" charset="-12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Aa仿宋" panose="00020600040101010101" pitchFamily="18" charset="-12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Aa仿宋" panose="00020600040101010101" pitchFamily="18" charset="-12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Aa仿宋" panose="00020600040101010101" pitchFamily="18" charset="-12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a仿宋" panose="00020600040101010101" pitchFamily="18" charset="-12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Aa仿宋" panose="00020600040101010101" pitchFamily="18" charset="-12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137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471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C0D95C4-FE4B-4E35-893F-634590152C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3775"/>
            <a:ext cx="12192000" cy="26053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905" y="205362"/>
            <a:ext cx="11432950" cy="64310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7222" y="753980"/>
            <a:ext cx="6085684" cy="5333797"/>
          </a:xfrm>
          <a:custGeom>
            <a:avLst/>
            <a:gdLst>
              <a:gd name="connsiteX0" fmla="*/ 0 w 4718304"/>
              <a:gd name="connsiteY0" fmla="*/ 0 h 5452533"/>
              <a:gd name="connsiteX1" fmla="*/ 4718304 w 4718304"/>
              <a:gd name="connsiteY1" fmla="*/ 0 h 5452533"/>
              <a:gd name="connsiteX2" fmla="*/ 4718304 w 4718304"/>
              <a:gd name="connsiteY2" fmla="*/ 5452533 h 5452533"/>
              <a:gd name="connsiteX3" fmla="*/ 0 w 4718304"/>
              <a:gd name="connsiteY3" fmla="*/ 5452533 h 545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8304" h="5452533">
                <a:moveTo>
                  <a:pt x="0" y="0"/>
                </a:moveTo>
                <a:lnTo>
                  <a:pt x="4718304" y="0"/>
                </a:lnTo>
                <a:lnTo>
                  <a:pt x="4718304" y="5452533"/>
                </a:lnTo>
                <a:lnTo>
                  <a:pt x="0" y="5452533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07F89CC-17B1-4A60-9BC4-C8464B5DB7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380" y="3420879"/>
            <a:ext cx="4983480" cy="339243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C709B08-F975-41CA-95AB-B909BABDFCC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671" y="4401188"/>
            <a:ext cx="599767" cy="77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41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5131613" y="1499232"/>
            <a:ext cx="54014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rgbClr val="266497"/>
                </a:solidFill>
                <a:cs typeface="+mn-ea"/>
                <a:sym typeface="+mn-lt"/>
              </a:rPr>
              <a:t>这就是说，到“小雪”节气由于天气寒冷，降水形式由雨变为雪，但此时由于“地寒未甚”故雪下的次数少，雪量还不大，所以称为小雪。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012962" y="3965644"/>
            <a:ext cx="54014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400" dirty="0">
                <a:solidFill>
                  <a:srgbClr val="266497"/>
                </a:solidFill>
                <a:cs typeface="+mn-ea"/>
                <a:sym typeface="+mn-lt"/>
              </a:rPr>
              <a:t>这就是说，到“小雪”节气由于天气寒冷，降水形式由雨变为雪，但此时由于“地寒未甚”故雪下的次数少，雪量还不大，所以称为小雪。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54173" y="2224169"/>
            <a:ext cx="1246845" cy="3985166"/>
            <a:chOff x="265358" y="1589478"/>
            <a:chExt cx="1246845" cy="3985166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469819" y="2853986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867" y="2103120"/>
            <a:ext cx="4543391" cy="454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159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33">
            <a:extLst>
              <a:ext uri="{FF2B5EF4-FFF2-40B4-BE49-F238E27FC236}">
                <a16:creationId xmlns:a16="http://schemas.microsoft.com/office/drawing/2014/main" xmlns="" id="{DDA55E55-D606-B949-88B0-C52768CE5596}"/>
              </a:ext>
            </a:extLst>
          </p:cNvPr>
          <p:cNvSpPr txBox="1"/>
          <p:nvPr/>
        </p:nvSpPr>
        <p:spPr>
          <a:xfrm>
            <a:off x="2027964" y="2784711"/>
            <a:ext cx="4724509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小雪节气，东亚地区已建立起比较稳定的经向环流，西伯利亚地区常有低压或低槽，</a:t>
            </a:r>
            <a:endParaRPr lang="en-US" altLang="zh-CN" sz="1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文本框 9">
            <a:extLst>
              <a:ext uri="{FF2B5EF4-FFF2-40B4-BE49-F238E27FC236}">
                <a16:creationId xmlns:a16="http://schemas.microsoft.com/office/drawing/2014/main" xmlns="" id="{ADD6A221-14B8-DF49-B9D8-E6A63E5FFAD0}"/>
              </a:ext>
            </a:extLst>
          </p:cNvPr>
          <p:cNvSpPr txBox="1"/>
          <p:nvPr/>
        </p:nvSpPr>
        <p:spPr>
          <a:xfrm>
            <a:off x="2039414" y="2361959"/>
            <a:ext cx="229670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b="1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23" name="TextBox 33">
            <a:extLst>
              <a:ext uri="{FF2B5EF4-FFF2-40B4-BE49-F238E27FC236}">
                <a16:creationId xmlns:a16="http://schemas.microsoft.com/office/drawing/2014/main" xmlns="" id="{FFF3BD64-9146-E742-ADD9-AB2D83641653}"/>
              </a:ext>
            </a:extLst>
          </p:cNvPr>
          <p:cNvSpPr txBox="1"/>
          <p:nvPr/>
        </p:nvSpPr>
        <p:spPr>
          <a:xfrm>
            <a:off x="2039413" y="4246467"/>
            <a:ext cx="4724509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东移时会有大规模的冷空气南下，我国东部会出现大范围大风降温天气。</a:t>
            </a:r>
            <a:endParaRPr lang="en-US" altLang="zh-CN" sz="1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文本框 9">
            <a:extLst>
              <a:ext uri="{FF2B5EF4-FFF2-40B4-BE49-F238E27FC236}">
                <a16:creationId xmlns:a16="http://schemas.microsoft.com/office/drawing/2014/main" xmlns="" id="{02398EB4-840A-E149-806C-8B0D3B479864}"/>
              </a:ext>
            </a:extLst>
          </p:cNvPr>
          <p:cNvSpPr txBox="1"/>
          <p:nvPr/>
        </p:nvSpPr>
        <p:spPr>
          <a:xfrm>
            <a:off x="2050863" y="3823715"/>
            <a:ext cx="229670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b="1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25" name="TextBox 33">
            <a:extLst>
              <a:ext uri="{FF2B5EF4-FFF2-40B4-BE49-F238E27FC236}">
                <a16:creationId xmlns:a16="http://schemas.microsoft.com/office/drawing/2014/main" xmlns="" id="{4E422B86-9761-4A44-BD1E-06A4CC99654B}"/>
              </a:ext>
            </a:extLst>
          </p:cNvPr>
          <p:cNvSpPr txBox="1"/>
          <p:nvPr/>
        </p:nvSpPr>
        <p:spPr>
          <a:xfrm>
            <a:off x="2039413" y="5686732"/>
            <a:ext cx="4724509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东移时会有大规模的冷空气南下，我国东部会出现大范围大风降温天气。</a:t>
            </a:r>
            <a:endParaRPr lang="en-US" altLang="zh-CN" sz="1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文本框 9">
            <a:extLst>
              <a:ext uri="{FF2B5EF4-FFF2-40B4-BE49-F238E27FC236}">
                <a16:creationId xmlns:a16="http://schemas.microsoft.com/office/drawing/2014/main" xmlns="" id="{4F3CD209-3B16-AC4E-9744-8EF09A5D8CCA}"/>
              </a:ext>
            </a:extLst>
          </p:cNvPr>
          <p:cNvSpPr txBox="1"/>
          <p:nvPr/>
        </p:nvSpPr>
        <p:spPr>
          <a:xfrm>
            <a:off x="2050863" y="5263980"/>
            <a:ext cx="229670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b="1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389107" y="2008600"/>
            <a:ext cx="1246845" cy="4066049"/>
            <a:chOff x="265358" y="1589478"/>
            <a:chExt cx="1246845" cy="4066049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488757" y="2934869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6775372" y="1602641"/>
            <a:ext cx="4877968" cy="487796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EFB9CAC-46A3-43BD-B743-5A9D03AF42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983002" y="282013"/>
            <a:ext cx="3146987" cy="3146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85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57191" y="2587685"/>
            <a:ext cx="295465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b="1" dirty="0">
                <a:solidFill>
                  <a:srgbClr val="266497"/>
                </a:solidFill>
                <a:cs typeface="+mn-ea"/>
                <a:sym typeface="+mn-lt"/>
              </a:rPr>
              <a:t>节气饮食保健</a:t>
            </a:r>
          </a:p>
        </p:txBody>
      </p:sp>
      <p:sp>
        <p:nvSpPr>
          <p:cNvPr id="6" name="TextBox 506"/>
          <p:cNvSpPr txBox="1"/>
          <p:nvPr/>
        </p:nvSpPr>
        <p:spPr>
          <a:xfrm>
            <a:off x="4957191" y="3234016"/>
            <a:ext cx="515300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感谢您使用模板，请在此处输入您所需要的内容感谢您使用模板，请在此处输入您所需要的内容感谢您使用模板，请在此处输入您所需要的内容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30782" y="2424335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0" dirty="0">
                <a:solidFill>
                  <a:srgbClr val="266497"/>
                </a:solidFill>
                <a:cs typeface="+mn-ea"/>
                <a:sym typeface="+mn-lt"/>
              </a:rPr>
              <a:t>叁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599917" y="2689737"/>
            <a:ext cx="0" cy="1548806"/>
          </a:xfrm>
          <a:prstGeom prst="line">
            <a:avLst/>
          </a:prstGeom>
          <a:ln w="38100">
            <a:solidFill>
              <a:srgbClr val="2664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9198" y="2442612"/>
            <a:ext cx="659842" cy="8508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2725077-6283-461D-AE0F-C6B9711026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3775"/>
            <a:ext cx="12192000" cy="260539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A45099F-7429-4B4A-8507-18CA8E48B7E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380" y="3420879"/>
            <a:ext cx="4983480" cy="339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72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7">
            <a:extLst>
              <a:ext uri="{FF2B5EF4-FFF2-40B4-BE49-F238E27FC236}">
                <a16:creationId xmlns:a16="http://schemas.microsoft.com/office/drawing/2014/main" xmlns="" id="{2651E171-D1A9-F747-B4D5-A4ABA9539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2348" y="409212"/>
            <a:ext cx="4037354" cy="50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4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请在此输入您需要的文字</a:t>
            </a:r>
          </a:p>
        </p:txBody>
      </p:sp>
      <p:sp>
        <p:nvSpPr>
          <p:cNvPr id="42" name="TextBox 33">
            <a:extLst>
              <a:ext uri="{FF2B5EF4-FFF2-40B4-BE49-F238E27FC236}">
                <a16:creationId xmlns:a16="http://schemas.microsoft.com/office/drawing/2014/main" xmlns="" id="{43A2D917-24C4-AA4C-B39A-D307A0130D32}"/>
              </a:ext>
            </a:extLst>
          </p:cNvPr>
          <p:cNvSpPr txBox="1"/>
          <p:nvPr/>
        </p:nvSpPr>
        <p:spPr>
          <a:xfrm>
            <a:off x="6530079" y="1040458"/>
            <a:ext cx="5558197" cy="1846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小雪是二十四节气中的第</a:t>
            </a:r>
            <a:r>
              <a:rPr lang="en-US" altLang="zh-CN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个。起点于每年公历</a:t>
            </a:r>
            <a:r>
              <a:rPr lang="en-US" altLang="zh-CN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日或</a:t>
            </a:r>
            <a:r>
              <a:rPr lang="en-US" altLang="zh-CN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en-US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日，太阳位于赤纬</a:t>
            </a:r>
            <a:r>
              <a:rPr lang="en-US" altLang="zh-CN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-20°16'</a:t>
            </a:r>
            <a:r>
              <a:rPr lang="zh-CN" altLang="en-US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，到达黄经</a:t>
            </a:r>
            <a:r>
              <a:rPr lang="en-US" altLang="zh-CN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240°</a:t>
            </a:r>
            <a:r>
              <a:rPr lang="zh-CN" altLang="en-US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。“小雪”节气间，夜晚北斗七星的斗柄指向北偏西（相当钟面上的</a:t>
            </a:r>
            <a:r>
              <a:rPr lang="en-US" altLang="zh-CN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20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点钟）。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xmlns="" id="{543026EB-B127-2B4E-B38A-EA3B744F74C3}"/>
              </a:ext>
            </a:extLst>
          </p:cNvPr>
          <p:cNvSpPr/>
          <p:nvPr/>
        </p:nvSpPr>
        <p:spPr>
          <a:xfrm>
            <a:off x="1788220" y="3895874"/>
            <a:ext cx="2353511" cy="4616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66497"/>
                </a:solidFill>
                <a:cs typeface="+mn-ea"/>
                <a:sym typeface="+mn-lt"/>
              </a:rPr>
              <a:t>请在此输入标题</a:t>
            </a:r>
            <a:endParaRPr lang="en-US" altLang="zh-CN" sz="2400" b="1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44" name="矩形 47">
            <a:extLst>
              <a:ext uri="{FF2B5EF4-FFF2-40B4-BE49-F238E27FC236}">
                <a16:creationId xmlns:a16="http://schemas.microsoft.com/office/drawing/2014/main" xmlns="" id="{6DB41D2B-FA52-A846-A52E-A3CAE9873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2454" y="4457287"/>
            <a:ext cx="3401004" cy="108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请在此处输入您所需要的内容感谢您使用模板，请在此处输入您所需要的内容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xmlns="" id="{602DEC0B-9615-D441-BCFB-93FB5CB57E80}"/>
              </a:ext>
            </a:extLst>
          </p:cNvPr>
          <p:cNvSpPr/>
          <p:nvPr/>
        </p:nvSpPr>
        <p:spPr>
          <a:xfrm>
            <a:off x="8990815" y="3875716"/>
            <a:ext cx="2353511" cy="4616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266497"/>
                </a:solidFill>
                <a:cs typeface="+mn-ea"/>
                <a:sym typeface="+mn-lt"/>
              </a:rPr>
              <a:t>请在此输入标题</a:t>
            </a:r>
            <a:endParaRPr lang="en-US" altLang="zh-CN" sz="2400" b="1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46" name="矩形 47">
            <a:extLst>
              <a:ext uri="{FF2B5EF4-FFF2-40B4-BE49-F238E27FC236}">
                <a16:creationId xmlns:a16="http://schemas.microsoft.com/office/drawing/2014/main" xmlns="" id="{E36160ED-FC60-7241-9064-7F124E1DA5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9090" y="4510200"/>
            <a:ext cx="3401004" cy="1089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请在此处输入您所需要的内容感谢您使用模板，请在此处输入您所需要的内容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65358" y="2113188"/>
            <a:ext cx="1246845" cy="3986711"/>
            <a:chOff x="265358" y="1589478"/>
            <a:chExt cx="1246845" cy="3986711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539897" y="2855531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56923" y="2663541"/>
            <a:ext cx="4119390" cy="411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99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AB5B4FF6-774D-F04C-9435-1FA440DC9710}"/>
              </a:ext>
            </a:extLst>
          </p:cNvPr>
          <p:cNvSpPr/>
          <p:nvPr/>
        </p:nvSpPr>
        <p:spPr>
          <a:xfrm>
            <a:off x="7652083" y="1189559"/>
            <a:ext cx="3775374" cy="70787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4000" b="1" dirty="0">
                <a:solidFill>
                  <a:srgbClr val="266497"/>
                </a:solidFill>
                <a:cs typeface="+mn-ea"/>
                <a:sym typeface="+mn-lt"/>
              </a:rPr>
              <a:t>请在此输入标题</a:t>
            </a:r>
            <a:endParaRPr lang="en-US" altLang="zh-CN" sz="4000" b="1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38" name="矩形 47">
            <a:extLst>
              <a:ext uri="{FF2B5EF4-FFF2-40B4-BE49-F238E27FC236}">
                <a16:creationId xmlns:a16="http://schemas.microsoft.com/office/drawing/2014/main" xmlns="" id="{C031614D-EE6D-8240-AAEB-BA117E1B2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1275" y="1870933"/>
            <a:ext cx="4037354" cy="4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请在此输入您需要的文字内容感谢您</a:t>
            </a:r>
          </a:p>
        </p:txBody>
      </p:sp>
      <p:sp>
        <p:nvSpPr>
          <p:cNvPr id="39" name="TextBox 33">
            <a:extLst>
              <a:ext uri="{FF2B5EF4-FFF2-40B4-BE49-F238E27FC236}">
                <a16:creationId xmlns:a16="http://schemas.microsoft.com/office/drawing/2014/main" xmlns="" id="{063F6C83-5EA4-7243-AA4F-E92F95D3E442}"/>
              </a:ext>
            </a:extLst>
          </p:cNvPr>
          <p:cNvSpPr txBox="1"/>
          <p:nvPr/>
        </p:nvSpPr>
        <p:spPr>
          <a:xfrm>
            <a:off x="6764357" y="2307595"/>
            <a:ext cx="4663100" cy="29084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小雪是二十四节气中的第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个。起点于每年公历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日或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日，太阳位于赤纬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-20°16'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，到达黄经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240°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。“小雪”节气间，夜晚北斗七星的斗柄指向北偏西（相当钟面上的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点钟）。每晚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00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以后，若到户外观星，可见北斗星西沉，而“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W”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形的仙后座升入高空，它代替北斗星担当起寻找北极星的坐标任务，为观星的人们导航。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382236" y="2136106"/>
            <a:ext cx="1246845" cy="4071859"/>
            <a:chOff x="265358" y="1589478"/>
            <a:chExt cx="1246845" cy="4071859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456766" y="2940679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8907" y="2070888"/>
            <a:ext cx="4663100" cy="466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35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769616" y="1576293"/>
            <a:ext cx="2733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rgbClr val="266497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800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19548" y="1979157"/>
            <a:ext cx="35527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solidFill>
                  <a:srgbClr val="266497"/>
                </a:solidFill>
                <a:cs typeface="+mn-ea"/>
                <a:sym typeface="+mn-lt"/>
              </a:rPr>
              <a:t>Please enter the English Title here.</a:t>
            </a:r>
            <a:endParaRPr kumimoji="1" lang="zh-CN" altLang="en-US" sz="1600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00984" y="2407417"/>
            <a:ext cx="552565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小雪是二十四节气中的第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20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个。起点于每年公历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11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月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22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日或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23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日，太阳位于赤纬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-20°16'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，到达黄经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240°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。“小雪”节气间，夜晚北斗七星的斗柄指向北偏西（相当钟面上的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10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点钟）。每晚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20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：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00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以后，若到户外观星，可见北斗星西沉，而“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W”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形的仙后座升入高空，它代替北斗星担当起寻找北极星的坐标任务，为观星的人们导航。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88779" y="1180970"/>
            <a:ext cx="6441916" cy="6441916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265358" y="2014049"/>
            <a:ext cx="1246845" cy="4056347"/>
            <a:chOff x="265358" y="1589478"/>
            <a:chExt cx="1246845" cy="4056347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581003" y="2925167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1366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57191" y="2587685"/>
            <a:ext cx="295465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b="1" dirty="0">
                <a:solidFill>
                  <a:srgbClr val="266497"/>
                </a:solidFill>
                <a:cs typeface="+mn-ea"/>
                <a:sym typeface="+mn-lt"/>
              </a:rPr>
              <a:t>节气相关民俗</a:t>
            </a:r>
          </a:p>
        </p:txBody>
      </p:sp>
      <p:sp>
        <p:nvSpPr>
          <p:cNvPr id="6" name="TextBox 506"/>
          <p:cNvSpPr txBox="1"/>
          <p:nvPr/>
        </p:nvSpPr>
        <p:spPr>
          <a:xfrm>
            <a:off x="4957191" y="3234016"/>
            <a:ext cx="515300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感谢您使用模板，请在此处输入您所需要的内容感谢您使用模板，请在此处输入您所需要的内容感谢您使用模板，请在此处输入您所需要的内容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30782" y="2424335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0" dirty="0">
                <a:solidFill>
                  <a:srgbClr val="266497"/>
                </a:solidFill>
                <a:cs typeface="+mn-ea"/>
                <a:sym typeface="+mn-lt"/>
              </a:rPr>
              <a:t>肆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599917" y="2689737"/>
            <a:ext cx="0" cy="1548806"/>
          </a:xfrm>
          <a:prstGeom prst="line">
            <a:avLst/>
          </a:prstGeom>
          <a:ln w="38100">
            <a:solidFill>
              <a:srgbClr val="2664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9198" y="2442612"/>
            <a:ext cx="659842" cy="8508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C4AACE3-E9A7-452F-B4D1-3EB69D9C9C3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3775"/>
            <a:ext cx="12192000" cy="260539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9D4A51B-EEDD-46BF-8575-34D9E8090A5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380" y="3420879"/>
            <a:ext cx="4983480" cy="339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985431" y="3251602"/>
            <a:ext cx="57330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感谢您使用模板，请在此处输入您所需要的内容感谢您使用模板，请在此处输入您所需要的内容感谢您使用模板，请在此处输入您所需要的内容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985431" y="2598497"/>
            <a:ext cx="2698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800" dirty="0">
                <a:solidFill>
                  <a:srgbClr val="266497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800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72038" y="2067314"/>
            <a:ext cx="1246845" cy="4082344"/>
            <a:chOff x="265358" y="1589478"/>
            <a:chExt cx="1246845" cy="4082344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384254" y="2951164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441495" y="121920"/>
            <a:ext cx="7353400" cy="73534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F45A8CF-0A25-4B94-8606-EBC4FA9B7C73}"/>
              </a:ext>
            </a:extLst>
          </p:cNvPr>
          <p:cNvSpPr txBox="1"/>
          <p:nvPr/>
        </p:nvSpPr>
        <p:spPr>
          <a:xfrm>
            <a:off x="1985431" y="5034682"/>
            <a:ext cx="57330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感谢您使用模板，请在此处输入您所需要的内容感谢您使用模板，请在此处输入您所需要的内容感谢您使用模板，请在此处输入您所需要的内容</a:t>
            </a:r>
          </a:p>
        </p:txBody>
      </p:sp>
    </p:spTree>
    <p:extLst>
      <p:ext uri="{BB962C8B-B14F-4D97-AF65-F5344CB8AC3E}">
        <p14:creationId xmlns:p14="http://schemas.microsoft.com/office/powerpoint/2010/main" val="1916280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193201" y="1426081"/>
            <a:ext cx="2733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>
                <a:solidFill>
                  <a:srgbClr val="266497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800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39040" y="2055730"/>
            <a:ext cx="5287602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群芳谱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月令七十二候集解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曰：“十月中，雨下而为寒气所薄，故凝而为雪。</a:t>
            </a:r>
            <a:endParaRPr kumimoji="1" lang="en-US" altLang="zh-CN" dirty="0">
              <a:solidFill>
                <a:srgbClr val="266497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srgbClr val="266497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群芳谱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月令七十二候集解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曰：“十月中，雨下而为寒气所薄，故凝而为雪。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65358" y="1964251"/>
            <a:ext cx="1246845" cy="4014921"/>
            <a:chOff x="265358" y="1589478"/>
            <a:chExt cx="1246845" cy="4014921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471490" y="2883741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9957" y="1949301"/>
            <a:ext cx="5339083" cy="533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6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6524011" y="1372092"/>
            <a:ext cx="4852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群芳谱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月令七十二候集解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曰：“十月中，雨下而为寒气所薄，故凝而为雪。</a:t>
            </a:r>
            <a:endParaRPr kumimoji="1" lang="en-US" altLang="zh-CN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29246" y="1000101"/>
            <a:ext cx="2369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dirty="0">
                <a:solidFill>
                  <a:srgbClr val="266497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400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233356" y="4093696"/>
            <a:ext cx="4862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“小雪”是反映天气现象的节令。古籍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群芳谱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中说：“小雪气寒而将雪矣，地寒未甚而雪未大也。”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月令七十二候集解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曰：“十月中，雨下而为寒气所薄，故凝而为雪。</a:t>
            </a:r>
            <a:endParaRPr kumimoji="1" lang="en-US" altLang="zh-CN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664678" y="3429000"/>
            <a:ext cx="2369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dirty="0">
                <a:solidFill>
                  <a:srgbClr val="266497"/>
                </a:solidFill>
                <a:cs typeface="+mn-ea"/>
                <a:sym typeface="+mn-lt"/>
              </a:rPr>
              <a:t>请输入标题内容</a:t>
            </a:r>
            <a:endParaRPr kumimoji="1" lang="en-US" altLang="zh-CN" sz="2400" dirty="0">
              <a:solidFill>
                <a:srgbClr val="266497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65358" y="2083596"/>
            <a:ext cx="1246845" cy="4054816"/>
            <a:chOff x="265358" y="1589478"/>
            <a:chExt cx="1246845" cy="4054816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475100" y="2923636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7357" y="2810606"/>
            <a:ext cx="6682896" cy="373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6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920484" y="2424193"/>
            <a:ext cx="3708332" cy="1015663"/>
            <a:chOff x="2010621" y="2730695"/>
            <a:chExt cx="3708332" cy="1015663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83795857-7F73-4F44-B9DD-BFF4A3C465DC}"/>
                </a:ext>
              </a:extLst>
            </p:cNvPr>
            <p:cNvSpPr txBox="1"/>
            <p:nvPr/>
          </p:nvSpPr>
          <p:spPr>
            <a:xfrm>
              <a:off x="2010621" y="2730695"/>
              <a:ext cx="10026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rgbClr val="266497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8C02DE98-144A-4E30-8152-9FE9033B582C}"/>
                </a:ext>
              </a:extLst>
            </p:cNvPr>
            <p:cNvSpPr txBox="1"/>
            <p:nvPr/>
          </p:nvSpPr>
          <p:spPr>
            <a:xfrm>
              <a:off x="2883813" y="2961528"/>
              <a:ext cx="283514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小雪节气介绍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819852" y="2403068"/>
            <a:ext cx="3451248" cy="1015663"/>
            <a:chOff x="4398369" y="2996352"/>
            <a:chExt cx="3451248" cy="1015663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F156EA9E-EBE3-48A5-9F8F-0574BEDF92C8}"/>
                </a:ext>
              </a:extLst>
            </p:cNvPr>
            <p:cNvSpPr txBox="1"/>
            <p:nvPr/>
          </p:nvSpPr>
          <p:spPr>
            <a:xfrm>
              <a:off x="4398369" y="2996352"/>
              <a:ext cx="1002614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rgbClr val="266497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0466F5F-AED9-49FE-86A2-B45EECF8C943}"/>
                </a:ext>
              </a:extLst>
            </p:cNvPr>
            <p:cNvSpPr txBox="1"/>
            <p:nvPr/>
          </p:nvSpPr>
          <p:spPr>
            <a:xfrm>
              <a:off x="5462127" y="3251507"/>
              <a:ext cx="2387490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小雪农事活动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920484" y="3704350"/>
            <a:ext cx="3682312" cy="1015663"/>
            <a:chOff x="6969913" y="3103556"/>
            <a:chExt cx="3682312" cy="1015663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6057614-C21B-400B-B28F-7180E96CF0C1}"/>
                </a:ext>
              </a:extLst>
            </p:cNvPr>
            <p:cNvSpPr txBox="1"/>
            <p:nvPr/>
          </p:nvSpPr>
          <p:spPr>
            <a:xfrm>
              <a:off x="6969913" y="3103556"/>
              <a:ext cx="1002614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rgbClr val="266497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6D829DEE-5F8C-4EBF-990E-BA5ED814FFA8}"/>
                </a:ext>
              </a:extLst>
            </p:cNvPr>
            <p:cNvSpPr txBox="1"/>
            <p:nvPr/>
          </p:nvSpPr>
          <p:spPr>
            <a:xfrm>
              <a:off x="7817086" y="3334388"/>
              <a:ext cx="2835139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节气饮食保健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821020" y="3704350"/>
            <a:ext cx="3775603" cy="1015663"/>
            <a:chOff x="9575790" y="2998055"/>
            <a:chExt cx="3775603" cy="1015663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F6314CD2-EC42-4299-8280-DDF06C3E627E}"/>
                </a:ext>
              </a:extLst>
            </p:cNvPr>
            <p:cNvSpPr txBox="1"/>
            <p:nvPr/>
          </p:nvSpPr>
          <p:spPr>
            <a:xfrm>
              <a:off x="9575790" y="2998055"/>
              <a:ext cx="1002614" cy="101566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6000" dirty="0">
                  <a:solidFill>
                    <a:srgbClr val="266497"/>
                  </a:solidFill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8B629145-4FE1-42A4-97C9-EA2203F67A1D}"/>
                </a:ext>
              </a:extLst>
            </p:cNvPr>
            <p:cNvSpPr txBox="1"/>
            <p:nvPr/>
          </p:nvSpPr>
          <p:spPr>
            <a:xfrm>
              <a:off x="10329671" y="3228887"/>
              <a:ext cx="3021722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节气相关民俗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64435" y="1916362"/>
            <a:ext cx="138211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600" b="1" spc="-300" dirty="0">
                <a:solidFill>
                  <a:srgbClr val="266497"/>
                </a:solidFill>
                <a:cs typeface="+mn-ea"/>
                <a:sym typeface="+mn-lt"/>
              </a:rPr>
              <a:t>目</a:t>
            </a:r>
            <a:endParaRPr lang="en-US" altLang="zh-CN" sz="9600" b="1" spc="-300" dirty="0">
              <a:solidFill>
                <a:srgbClr val="266497"/>
              </a:solidFill>
              <a:cs typeface="+mn-ea"/>
              <a:sym typeface="+mn-lt"/>
            </a:endParaRPr>
          </a:p>
          <a:p>
            <a:pPr algn="ctr"/>
            <a:r>
              <a:rPr lang="zh-CN" altLang="en-US" sz="9600" b="1" spc="-300" dirty="0">
                <a:solidFill>
                  <a:srgbClr val="266497"/>
                </a:solidFill>
                <a:cs typeface="+mn-ea"/>
                <a:sym typeface="+mn-lt"/>
              </a:rPr>
              <a:t>录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355C3A63-21A2-4A7A-BE56-569F664989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3775"/>
            <a:ext cx="12192000" cy="2605392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4F56A3EF-57D8-4CB0-A480-7C164ADCD6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03617" y="3861175"/>
            <a:ext cx="4388383" cy="298732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164280" y="772357"/>
            <a:ext cx="137603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C1F1FF"/>
                </a:solidFill>
              </a:rPr>
              <a:t>https://www.ypppt.com/</a:t>
            </a:r>
            <a:endParaRPr lang="zh-CN" altLang="en-US" sz="600" dirty="0">
              <a:solidFill>
                <a:srgbClr val="C1F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70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C0D95C4-FE4B-4E35-893F-634590152CC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3775"/>
            <a:ext cx="12192000" cy="260539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905" y="205362"/>
            <a:ext cx="11432950" cy="643103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7222" y="753980"/>
            <a:ext cx="6085684" cy="5333797"/>
          </a:xfrm>
          <a:custGeom>
            <a:avLst/>
            <a:gdLst>
              <a:gd name="connsiteX0" fmla="*/ 0 w 4718304"/>
              <a:gd name="connsiteY0" fmla="*/ 0 h 5452533"/>
              <a:gd name="connsiteX1" fmla="*/ 4718304 w 4718304"/>
              <a:gd name="connsiteY1" fmla="*/ 0 h 5452533"/>
              <a:gd name="connsiteX2" fmla="*/ 4718304 w 4718304"/>
              <a:gd name="connsiteY2" fmla="*/ 5452533 h 5452533"/>
              <a:gd name="connsiteX3" fmla="*/ 0 w 4718304"/>
              <a:gd name="connsiteY3" fmla="*/ 5452533 h 5452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18304" h="5452533">
                <a:moveTo>
                  <a:pt x="0" y="0"/>
                </a:moveTo>
                <a:lnTo>
                  <a:pt x="4718304" y="0"/>
                </a:lnTo>
                <a:lnTo>
                  <a:pt x="4718304" y="5452533"/>
                </a:lnTo>
                <a:lnTo>
                  <a:pt x="0" y="5452533"/>
                </a:lnTo>
                <a:close/>
              </a:path>
            </a:pathLst>
          </a:cu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307F89CC-17B1-4A60-9BC4-C8464B5DB7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380" y="3420879"/>
            <a:ext cx="4983480" cy="3392431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FC709B08-F975-41CA-95AB-B909BABDFCCC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671" y="4401188"/>
            <a:ext cx="599767" cy="77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949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135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57191" y="2587685"/>
            <a:ext cx="295465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b="1" dirty="0">
                <a:solidFill>
                  <a:srgbClr val="266497"/>
                </a:solidFill>
                <a:cs typeface="+mn-ea"/>
                <a:sym typeface="+mn-lt"/>
              </a:rPr>
              <a:t>小雪节气介绍</a:t>
            </a:r>
          </a:p>
        </p:txBody>
      </p:sp>
      <p:sp>
        <p:nvSpPr>
          <p:cNvPr id="6" name="TextBox 506"/>
          <p:cNvSpPr txBox="1"/>
          <p:nvPr/>
        </p:nvSpPr>
        <p:spPr>
          <a:xfrm>
            <a:off x="4957191" y="3234016"/>
            <a:ext cx="515300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感谢您使用模板，请在此处输入您所需要的内容感谢您使用模板，请在此处输入您所需要的内容感谢您使用模板，请在此处输入您所需要的内容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30782" y="2424335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0" dirty="0">
                <a:solidFill>
                  <a:srgbClr val="266497"/>
                </a:solidFill>
                <a:cs typeface="+mn-ea"/>
                <a:sym typeface="+mn-lt"/>
              </a:rPr>
              <a:t>壹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599917" y="2689737"/>
            <a:ext cx="0" cy="1548806"/>
          </a:xfrm>
          <a:prstGeom prst="line">
            <a:avLst/>
          </a:prstGeom>
          <a:ln w="38100">
            <a:solidFill>
              <a:srgbClr val="2664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9198" y="2442612"/>
            <a:ext cx="659842" cy="85082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A82D549-EB91-43C6-BD7E-4D02308F4FB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3775"/>
            <a:ext cx="12192000" cy="2605392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204E9D2-42A3-452E-81E2-7E9877EBD80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380" y="3420879"/>
            <a:ext cx="4983480" cy="339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166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0">
            <a:extLst>
              <a:ext uri="{FF2B5EF4-FFF2-40B4-BE49-F238E27FC236}">
                <a16:creationId xmlns:a16="http://schemas.microsoft.com/office/drawing/2014/main" xmlns="" id="{19D11ED2-A12F-0845-A59B-601B67FF8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969" y="2358205"/>
            <a:ext cx="295281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>
              <a:lnSpc>
                <a:spcPct val="100000"/>
              </a:lnSpc>
            </a:pPr>
            <a:r>
              <a:rPr lang="zh-CN" altLang="en-US" sz="2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单击此处</a:t>
            </a:r>
            <a:endParaRPr lang="en-US" altLang="zh-CN" sz="2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r">
              <a:lnSpc>
                <a:spcPct val="100000"/>
              </a:lnSpc>
            </a:pPr>
            <a:r>
              <a:rPr lang="zh-CN" altLang="en-US" sz="2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添加您的标题文字</a:t>
            </a:r>
            <a:endParaRPr lang="en-US" sz="2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33">
            <a:extLst>
              <a:ext uri="{FF2B5EF4-FFF2-40B4-BE49-F238E27FC236}">
                <a16:creationId xmlns:a16="http://schemas.microsoft.com/office/drawing/2014/main" xmlns="" id="{BFAE054A-F5E5-6247-927E-4D046CB86CEE}"/>
              </a:ext>
            </a:extLst>
          </p:cNvPr>
          <p:cNvSpPr txBox="1"/>
          <p:nvPr/>
        </p:nvSpPr>
        <p:spPr>
          <a:xfrm>
            <a:off x="1733664" y="3429000"/>
            <a:ext cx="5490096" cy="22159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小雪，是二十四节气中的第</a:t>
            </a:r>
            <a:r>
              <a:rPr lang="en-US" altLang="zh-CN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个节气。时间在每年公历</a:t>
            </a:r>
            <a:r>
              <a:rPr lang="en-US" altLang="zh-CN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22</a:t>
            </a: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或</a:t>
            </a:r>
            <a:r>
              <a:rPr lang="en-US" altLang="zh-CN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23</a:t>
            </a: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日，即太阳到达黄经</a:t>
            </a:r>
            <a:r>
              <a:rPr lang="en-US" altLang="zh-CN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240°</a:t>
            </a: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时。“小雪”是反映气候特征的节气。节气的小雪与天气的小雪无必然联系，小雪节气中说的“小雪”与日常天气预报所说的“小雪”意义不同，小雪节气是一个气候概念，它代表的是小雪节气期间的气候特征；而天气预报中的小雪是指降雪强度较小的雪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8093998" y="889994"/>
            <a:ext cx="5054960" cy="1264508"/>
            <a:chOff x="265358" y="1589478"/>
            <a:chExt cx="5054960" cy="1264508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1512203" y="2087980"/>
              <a:ext cx="3808115" cy="5232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1460" y="2020750"/>
            <a:ext cx="5632924" cy="5632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03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3CDD469F-7D26-FB4F-896F-BAA00C6A888E}"/>
              </a:ext>
            </a:extLst>
          </p:cNvPr>
          <p:cNvSpPr txBox="1"/>
          <p:nvPr/>
        </p:nvSpPr>
        <p:spPr>
          <a:xfrm>
            <a:off x="5150114" y="3027522"/>
            <a:ext cx="65664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小雪，是二十四节气中的第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20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个节气。时间在每年公历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11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月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22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或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23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日，即太阳到达黄经</a:t>
            </a:r>
            <a:r>
              <a:rPr kumimoji="1" lang="en-US" altLang="zh-CN" sz="2000" dirty="0">
                <a:solidFill>
                  <a:srgbClr val="266497"/>
                </a:solidFill>
                <a:cs typeface="+mn-ea"/>
                <a:sym typeface="+mn-lt"/>
              </a:rPr>
              <a:t>240°</a:t>
            </a:r>
            <a:r>
              <a:rPr kumimoji="1" lang="zh-CN" altLang="en-US" sz="2000" dirty="0">
                <a:solidFill>
                  <a:srgbClr val="266497"/>
                </a:solidFill>
                <a:cs typeface="+mn-ea"/>
                <a:sym typeface="+mn-lt"/>
              </a:rPr>
              <a:t>时。“小雪”是反映气候特征的节气。节气的小雪与天气的小雪无必然联系，小雪节气中说的“小雪”与日常天气预报所说的“小雪”意义不同，小雪节气是一个气候概念，它代表的是小雪节气期间的气候特征；而天气预报中的小雪是指降雪强度较小的雪。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27C4D7FB-BADB-BD45-A0E0-7CAE7FD673A4}"/>
              </a:ext>
            </a:extLst>
          </p:cNvPr>
          <p:cNvSpPr txBox="1"/>
          <p:nvPr/>
        </p:nvSpPr>
        <p:spPr>
          <a:xfrm>
            <a:off x="350201" y="3022284"/>
            <a:ext cx="615553" cy="26314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zh-CN" altLang="en-US" sz="2800" b="1" dirty="0">
                <a:solidFill>
                  <a:srgbClr val="266497"/>
                </a:solidFill>
                <a:cs typeface="+mn-ea"/>
                <a:sym typeface="+mn-lt"/>
              </a:rPr>
              <a:t>标题文字内容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7385091" y="862881"/>
            <a:ext cx="5409014" cy="1264508"/>
            <a:chOff x="265358" y="1589478"/>
            <a:chExt cx="5409014" cy="1264508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1607177" y="1960122"/>
              <a:ext cx="4067195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6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977" y="2137049"/>
            <a:ext cx="4720951" cy="4720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99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3">
            <a:extLst>
              <a:ext uri="{FF2B5EF4-FFF2-40B4-BE49-F238E27FC236}">
                <a16:creationId xmlns:a16="http://schemas.microsoft.com/office/drawing/2014/main" xmlns="" id="{66EFE6D9-9461-A149-9529-B2B84E932543}"/>
              </a:ext>
            </a:extLst>
          </p:cNvPr>
          <p:cNvSpPr txBox="1"/>
          <p:nvPr/>
        </p:nvSpPr>
        <p:spPr>
          <a:xfrm>
            <a:off x="2532441" y="3466703"/>
            <a:ext cx="48633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小雪节气，东亚地区已建立起比较稳定的经向环流，西伯利亚地区常有低压或低槽，东移时会有大规模的冷空气南下，</a:t>
            </a:r>
            <a:endParaRPr lang="en-US" altLang="zh-CN" sz="16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9">
            <a:extLst>
              <a:ext uri="{FF2B5EF4-FFF2-40B4-BE49-F238E27FC236}">
                <a16:creationId xmlns:a16="http://schemas.microsoft.com/office/drawing/2014/main" xmlns="" id="{3350BCFE-F7F5-2C41-A079-D02C31760412}"/>
              </a:ext>
            </a:extLst>
          </p:cNvPr>
          <p:cNvSpPr txBox="1"/>
          <p:nvPr/>
        </p:nvSpPr>
        <p:spPr>
          <a:xfrm>
            <a:off x="3044614" y="2943667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b="1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4" name="文本框 9">
            <a:extLst>
              <a:ext uri="{FF2B5EF4-FFF2-40B4-BE49-F238E27FC236}">
                <a16:creationId xmlns:a16="http://schemas.microsoft.com/office/drawing/2014/main" xmlns="" id="{95F21F89-010E-F24D-AC0F-850BD3106C05}"/>
              </a:ext>
            </a:extLst>
          </p:cNvPr>
          <p:cNvSpPr txBox="1"/>
          <p:nvPr/>
        </p:nvSpPr>
        <p:spPr>
          <a:xfrm>
            <a:off x="2421951" y="2915422"/>
            <a:ext cx="5259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zh-CN" altLang="en-US" sz="2800" dirty="0">
                <a:solidFill>
                  <a:srgbClr val="266497"/>
                </a:solidFill>
                <a:cs typeface="+mn-ea"/>
                <a:sym typeface="+mn-lt"/>
              </a:rPr>
              <a:t>壹</a:t>
            </a:r>
          </a:p>
        </p:txBody>
      </p:sp>
      <p:sp>
        <p:nvSpPr>
          <p:cNvPr id="5" name="TextBox 33">
            <a:extLst>
              <a:ext uri="{FF2B5EF4-FFF2-40B4-BE49-F238E27FC236}">
                <a16:creationId xmlns:a16="http://schemas.microsoft.com/office/drawing/2014/main" xmlns="" id="{F1AE82D1-1DFE-E141-9407-D8A01879BA10}"/>
              </a:ext>
            </a:extLst>
          </p:cNvPr>
          <p:cNvSpPr txBox="1"/>
          <p:nvPr/>
        </p:nvSpPr>
        <p:spPr>
          <a:xfrm>
            <a:off x="2532441" y="5055762"/>
            <a:ext cx="4863363" cy="8863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我国东部会出现大范围大风降温天气。由于全球气候变暖，我国南方部分地区降雪会稍晚，而北方，已进入寒冰封冻季节。</a:t>
            </a:r>
            <a:endParaRPr lang="en-US" altLang="zh-CN" sz="16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文本框 9">
            <a:extLst>
              <a:ext uri="{FF2B5EF4-FFF2-40B4-BE49-F238E27FC236}">
                <a16:creationId xmlns:a16="http://schemas.microsoft.com/office/drawing/2014/main" xmlns="" id="{502F951D-9C0B-7C43-8640-900DAA58A5A7}"/>
              </a:ext>
            </a:extLst>
          </p:cNvPr>
          <p:cNvSpPr txBox="1"/>
          <p:nvPr/>
        </p:nvSpPr>
        <p:spPr>
          <a:xfrm>
            <a:off x="3044614" y="4532726"/>
            <a:ext cx="198147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b="1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7" name="文本框 9">
            <a:extLst>
              <a:ext uri="{FF2B5EF4-FFF2-40B4-BE49-F238E27FC236}">
                <a16:creationId xmlns:a16="http://schemas.microsoft.com/office/drawing/2014/main" xmlns="" id="{FBB88F69-86AA-E841-87F5-317532DAB9A8}"/>
              </a:ext>
            </a:extLst>
          </p:cNvPr>
          <p:cNvSpPr txBox="1"/>
          <p:nvPr/>
        </p:nvSpPr>
        <p:spPr>
          <a:xfrm>
            <a:off x="2421951" y="4504481"/>
            <a:ext cx="52598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lvl="1" algn="ctr"/>
            <a:r>
              <a:rPr lang="zh-CN" altLang="en-US" sz="2800" dirty="0">
                <a:solidFill>
                  <a:srgbClr val="266497"/>
                </a:solidFill>
                <a:cs typeface="+mn-ea"/>
                <a:sym typeface="+mn-lt"/>
              </a:rPr>
              <a:t>贰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613836" y="2379493"/>
            <a:ext cx="1246845" cy="4016029"/>
            <a:chOff x="372973" y="1309944"/>
            <a:chExt cx="1246845" cy="4016029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581005" y="2605315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2973" y="1309944"/>
              <a:ext cx="1246845" cy="1264508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6174" y="2352174"/>
            <a:ext cx="4505826" cy="4505826"/>
          </a:xfrm>
          <a:prstGeom prst="rect">
            <a:avLst/>
          </a:prstGeom>
        </p:spPr>
      </p:pic>
      <p:sp>
        <p:nvSpPr>
          <p:cNvPr id="18" name="TextBox 506">
            <a:extLst>
              <a:ext uri="{FF2B5EF4-FFF2-40B4-BE49-F238E27FC236}">
                <a16:creationId xmlns:a16="http://schemas.microsoft.com/office/drawing/2014/main" xmlns="" id="{E91DA468-4280-48E5-A09A-29C5D4B41522}"/>
              </a:ext>
            </a:extLst>
          </p:cNvPr>
          <p:cNvSpPr txBox="1"/>
          <p:nvPr/>
        </p:nvSpPr>
        <p:spPr>
          <a:xfrm>
            <a:off x="7456551" y="1226615"/>
            <a:ext cx="4034409" cy="1160574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感谢您使用模板，请在此处输入您所需要的内容感谢您使用模板，请在此处输入您所需要的内容感谢您使用模板，请在此处输入您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6C287F7-AB75-4A1E-AF90-62D4156DE257}"/>
              </a:ext>
            </a:extLst>
          </p:cNvPr>
          <p:cNvSpPr/>
          <p:nvPr/>
        </p:nvSpPr>
        <p:spPr>
          <a:xfrm>
            <a:off x="7456551" y="1112520"/>
            <a:ext cx="4034409" cy="1463040"/>
          </a:xfrm>
          <a:prstGeom prst="rect">
            <a:avLst/>
          </a:prstGeom>
          <a:noFill/>
          <a:ln>
            <a:solidFill>
              <a:srgbClr val="2664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838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33">
            <a:extLst>
              <a:ext uri="{FF2B5EF4-FFF2-40B4-BE49-F238E27FC236}">
                <a16:creationId xmlns:a16="http://schemas.microsoft.com/office/drawing/2014/main" xmlns="" id="{EDF17FEF-DC38-3142-A317-D0502472F6F7}"/>
              </a:ext>
            </a:extLst>
          </p:cNvPr>
          <p:cNvSpPr txBox="1"/>
          <p:nvPr/>
        </p:nvSpPr>
        <p:spPr>
          <a:xfrm>
            <a:off x="6896511" y="951596"/>
            <a:ext cx="4451308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古籍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群芳谱</a:t>
            </a:r>
            <a:r>
              <a:rPr lang="en-US" altLang="zh-CN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中说：“小雪气寒而将雪矣，地寒未甚而雪未大也。”</a:t>
            </a:r>
            <a:endParaRPr lang="en-US" altLang="zh-CN" sz="1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4" name="TextBox 33">
            <a:extLst>
              <a:ext uri="{FF2B5EF4-FFF2-40B4-BE49-F238E27FC236}">
                <a16:creationId xmlns:a16="http://schemas.microsoft.com/office/drawing/2014/main" xmlns="" id="{108413BD-EE62-DF4A-B2EB-82F24FE36327}"/>
              </a:ext>
            </a:extLst>
          </p:cNvPr>
          <p:cNvSpPr txBox="1"/>
          <p:nvPr/>
        </p:nvSpPr>
        <p:spPr>
          <a:xfrm>
            <a:off x="3491622" y="3432865"/>
            <a:ext cx="4451308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其意思是，“小雪”节气由于天气寒冷，降水形式由雨改为雪，</a:t>
            </a:r>
            <a:endParaRPr lang="en-US" altLang="zh-CN" sz="1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9">
            <a:extLst>
              <a:ext uri="{FF2B5EF4-FFF2-40B4-BE49-F238E27FC236}">
                <a16:creationId xmlns:a16="http://schemas.microsoft.com/office/drawing/2014/main" xmlns="" id="{90C6C6A3-2826-4E40-99E0-0B131F85E840}"/>
              </a:ext>
            </a:extLst>
          </p:cNvPr>
          <p:cNvSpPr txBox="1"/>
          <p:nvPr/>
        </p:nvSpPr>
        <p:spPr>
          <a:xfrm>
            <a:off x="3503071" y="3010113"/>
            <a:ext cx="216389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b="1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sp>
        <p:nvSpPr>
          <p:cNvPr id="26" name="TextBox 33">
            <a:extLst>
              <a:ext uri="{FF2B5EF4-FFF2-40B4-BE49-F238E27FC236}">
                <a16:creationId xmlns:a16="http://schemas.microsoft.com/office/drawing/2014/main" xmlns="" id="{A0BE96D9-5942-2A47-8088-3F976BBA803A}"/>
              </a:ext>
            </a:extLst>
          </p:cNvPr>
          <p:cNvSpPr txBox="1"/>
          <p:nvPr/>
        </p:nvSpPr>
        <p:spPr>
          <a:xfrm>
            <a:off x="3491622" y="5165237"/>
            <a:ext cx="4451308" cy="6647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20000"/>
              </a:lnSpc>
            </a:pPr>
            <a:r>
              <a:rPr lang="zh-CN" altLang="en-US" sz="1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但此时由于“地寒未甚”，故雪量还不足，因此称做小雪。</a:t>
            </a:r>
            <a:endParaRPr lang="en-US" altLang="zh-CN" sz="1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文本框 9">
            <a:extLst>
              <a:ext uri="{FF2B5EF4-FFF2-40B4-BE49-F238E27FC236}">
                <a16:creationId xmlns:a16="http://schemas.microsoft.com/office/drawing/2014/main" xmlns="" id="{83BD97E7-369E-8E4A-9762-026EE4D411A1}"/>
              </a:ext>
            </a:extLst>
          </p:cNvPr>
          <p:cNvSpPr txBox="1"/>
          <p:nvPr/>
        </p:nvSpPr>
        <p:spPr>
          <a:xfrm>
            <a:off x="3503071" y="4742485"/>
            <a:ext cx="2163897" cy="328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>
            <a:noAutofit/>
          </a:bodyPr>
          <a:lstStyle>
            <a:defPPr>
              <a:defRPr lang="zh-CN"/>
            </a:defPPr>
            <a:lvl1pPr defTabSz="1219170">
              <a:spcBef>
                <a:spcPct val="0"/>
              </a:spcBef>
              <a:defRPr cap="all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marL="0" lvl="1" defTabSz="1219170">
              <a:defRPr sz="2054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 lvl="1"/>
            <a:r>
              <a:rPr lang="zh-CN" altLang="en-US" sz="2400" b="1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输入标题文本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26665" y="3007236"/>
            <a:ext cx="2054463" cy="2720658"/>
            <a:chOff x="-857905" y="2605315"/>
            <a:chExt cx="2054463" cy="2720658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581005" y="2605315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857905" y="3113411"/>
              <a:ext cx="1246845" cy="1264508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4044" y="2599000"/>
            <a:ext cx="4739005" cy="4359884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C599FB36-CC27-4E4C-A6AE-47858E995EBC}"/>
              </a:ext>
            </a:extLst>
          </p:cNvPr>
          <p:cNvCxnSpPr/>
          <p:nvPr/>
        </p:nvCxnSpPr>
        <p:spPr>
          <a:xfrm>
            <a:off x="6621706" y="1783080"/>
            <a:ext cx="41452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5ED7F4AF-AA17-41FD-84F2-9007AE984FFE}"/>
              </a:ext>
            </a:extLst>
          </p:cNvPr>
          <p:cNvCxnSpPr/>
          <p:nvPr/>
        </p:nvCxnSpPr>
        <p:spPr>
          <a:xfrm>
            <a:off x="7927716" y="1965235"/>
            <a:ext cx="397165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11133" y="663263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accent1">
                    <a:lumMod val="20000"/>
                    <a:lumOff val="80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accent1">
                  <a:lumMod val="20000"/>
                  <a:lumOff val="80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71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957191" y="2587685"/>
            <a:ext cx="2954655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3600" b="1" dirty="0">
                <a:solidFill>
                  <a:srgbClr val="266497"/>
                </a:solidFill>
                <a:cs typeface="+mn-ea"/>
                <a:sym typeface="+mn-lt"/>
              </a:rPr>
              <a:t>小雪农事活动</a:t>
            </a:r>
          </a:p>
        </p:txBody>
      </p:sp>
      <p:sp>
        <p:nvSpPr>
          <p:cNvPr id="6" name="TextBox 506"/>
          <p:cNvSpPr txBox="1"/>
          <p:nvPr/>
        </p:nvSpPr>
        <p:spPr>
          <a:xfrm>
            <a:off x="4957191" y="3234016"/>
            <a:ext cx="5153004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感谢您使用模板，请在此处输入您所需要的内容感谢您使用模板，请在此处输入您所需要的内容感谢您使用模板，请在此处输入您所需要的内容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730782" y="2424335"/>
            <a:ext cx="172354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0" dirty="0">
                <a:solidFill>
                  <a:srgbClr val="266497"/>
                </a:solidFill>
                <a:cs typeface="+mn-ea"/>
                <a:sym typeface="+mn-lt"/>
              </a:rPr>
              <a:t>贰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599917" y="2689737"/>
            <a:ext cx="0" cy="1548806"/>
          </a:xfrm>
          <a:prstGeom prst="line">
            <a:avLst/>
          </a:prstGeom>
          <a:ln w="38100">
            <a:solidFill>
              <a:srgbClr val="2664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9198" y="2442612"/>
            <a:ext cx="659842" cy="85082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A02A63BF-E670-4B3F-9A62-48F25B15F45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283775"/>
            <a:ext cx="12192000" cy="2605392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DA4B1626-F0DD-4DB8-9F84-603B991F3F2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380" y="3420879"/>
            <a:ext cx="4983480" cy="3392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440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10">
            <a:extLst>
              <a:ext uri="{FF2B5EF4-FFF2-40B4-BE49-F238E27FC236}">
                <a16:creationId xmlns:a16="http://schemas.microsoft.com/office/drawing/2014/main" xmlns="" id="{BC12735A-F30E-A34E-AA6E-D9DF16121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5016" y="2389870"/>
            <a:ext cx="172946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lang="en-US" sz="2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09109B5A-99E0-C04A-BC23-A32F0B8F529B}"/>
              </a:ext>
            </a:extLst>
          </p:cNvPr>
          <p:cNvSpPr txBox="1"/>
          <p:nvPr/>
        </p:nvSpPr>
        <p:spPr>
          <a:xfrm>
            <a:off x="1705703" y="2849186"/>
            <a:ext cx="3888783" cy="87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古籍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群芳谱</a:t>
            </a:r>
            <a:r>
              <a:rPr kumimoji="1" lang="en-US" altLang="zh-CN" dirty="0">
                <a:solidFill>
                  <a:srgbClr val="266497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中说：“小雪气寒而将雪矣，地寒未甚而雪未大也。”</a:t>
            </a:r>
          </a:p>
        </p:txBody>
      </p:sp>
      <p:sp>
        <p:nvSpPr>
          <p:cNvPr id="24" name="Text Box 10">
            <a:extLst>
              <a:ext uri="{FF2B5EF4-FFF2-40B4-BE49-F238E27FC236}">
                <a16:creationId xmlns:a16="http://schemas.microsoft.com/office/drawing/2014/main" xmlns="" id="{95A5193C-B7F9-AA41-9152-B1F4271C7A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0210" y="2221732"/>
            <a:ext cx="1729468" cy="43088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2800" dirty="0">
                <a:solidFill>
                  <a:srgbClr val="266497"/>
                </a:solidFill>
                <a:latin typeface="+mn-lt"/>
                <a:ea typeface="+mn-ea"/>
                <a:cs typeface="+mn-ea"/>
                <a:sym typeface="+mn-lt"/>
              </a:rPr>
              <a:t>标题文本</a:t>
            </a:r>
            <a:endParaRPr lang="en-US" sz="2800" dirty="0">
              <a:solidFill>
                <a:srgbClr val="266497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3AC70AAA-1E46-1A41-8668-DC1A088BE601}"/>
              </a:ext>
            </a:extLst>
          </p:cNvPr>
          <p:cNvSpPr txBox="1"/>
          <p:nvPr/>
        </p:nvSpPr>
        <p:spPr>
          <a:xfrm>
            <a:off x="8730210" y="2849187"/>
            <a:ext cx="26000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266497"/>
                </a:solidFill>
                <a:cs typeface="+mn-ea"/>
                <a:sym typeface="+mn-lt"/>
              </a:rPr>
              <a:t>这就是说，到“小雪”节气由于天气寒冷，降水形式由雨变为雪，但此时由于“地寒未甚”故雪下的次数少，雪量还不大，所以称为小雪。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38348" y="2221732"/>
            <a:ext cx="1246845" cy="3985166"/>
            <a:chOff x="265358" y="1589478"/>
            <a:chExt cx="1246845" cy="3985166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B5DA723C-F39E-462F-9BB5-C09C4E44C424}"/>
                </a:ext>
              </a:extLst>
            </p:cNvPr>
            <p:cNvSpPr txBox="1"/>
            <p:nvPr/>
          </p:nvSpPr>
          <p:spPr>
            <a:xfrm>
              <a:off x="530202" y="2853986"/>
              <a:ext cx="615553" cy="272065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266497"/>
                  </a:solidFill>
                  <a:cs typeface="+mn-ea"/>
                  <a:sym typeface="+mn-lt"/>
                </a:rPr>
                <a:t>输入标题文字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65358" y="1589478"/>
              <a:ext cx="1246845" cy="1264508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9618" y="1176958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76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小清新插画风二十四节气卡通小雪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s35iklv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1635</Words>
  <Application>Microsoft Office PowerPoint</Application>
  <PresentationFormat>宽屏</PresentationFormat>
  <Paragraphs>119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Aa仿宋</vt:lpstr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564</cp:revision>
  <dcterms:created xsi:type="dcterms:W3CDTF">2018-06-17T04:53:58Z</dcterms:created>
  <dcterms:modified xsi:type="dcterms:W3CDTF">2023-06-10T09:12:03Z</dcterms:modified>
</cp:coreProperties>
</file>