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4"/>
  </p:notesMasterIdLst>
  <p:handoutMasterIdLst>
    <p:handoutMasterId r:id="rId25"/>
  </p:handoutMasterIdLst>
  <p:sldIdLst>
    <p:sldId id="359" r:id="rId3"/>
    <p:sldId id="360" r:id="rId4"/>
    <p:sldId id="361" r:id="rId5"/>
    <p:sldId id="362" r:id="rId6"/>
    <p:sldId id="368" r:id="rId7"/>
    <p:sldId id="369" r:id="rId8"/>
    <p:sldId id="370" r:id="rId9"/>
    <p:sldId id="365" r:id="rId10"/>
    <p:sldId id="371" r:id="rId11"/>
    <p:sldId id="372" r:id="rId12"/>
    <p:sldId id="373" r:id="rId13"/>
    <p:sldId id="366" r:id="rId14"/>
    <p:sldId id="374" r:id="rId15"/>
    <p:sldId id="375" r:id="rId16"/>
    <p:sldId id="376" r:id="rId17"/>
    <p:sldId id="367" r:id="rId18"/>
    <p:sldId id="377" r:id="rId19"/>
    <p:sldId id="378" r:id="rId20"/>
    <p:sldId id="379" r:id="rId21"/>
    <p:sldId id="363" r:id="rId22"/>
    <p:sldId id="380" r:id="rId23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7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2" d="100"/>
        <a:sy n="172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1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486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1602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575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76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676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3450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8395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250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6803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766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263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457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9613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0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43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391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389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241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55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854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6440"/>
            <a:ext cx="12192000" cy="6858001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screen">
              <a:alphaModFix amt="59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2000"/>
            <a:ext cx="3425372" cy="3815864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F6C86D-FB3A-164F-9E87-CF21DC63B420}"/>
              </a:ext>
            </a:extLst>
          </p:cNvPr>
          <p:cNvSpPr/>
          <p:nvPr userDrawn="1"/>
        </p:nvSpPr>
        <p:spPr>
          <a:xfrm>
            <a:off x="127000" y="139700"/>
            <a:ext cx="11950700" cy="65913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86077" y="186077"/>
            <a:ext cx="1482796" cy="111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:a14="http://schemas.microsoft.com/office/drawing/2010/main"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529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4530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763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574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49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756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2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8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515" y="0"/>
            <a:ext cx="12191999" cy="819962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40" r="2365"/>
          <a:stretch/>
        </p:blipFill>
        <p:spPr>
          <a:xfrm>
            <a:off x="31616" y="3996857"/>
            <a:ext cx="12192000" cy="79472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-14515" y="0"/>
            <a:ext cx="12235447" cy="6858000"/>
          </a:xfrm>
          <a:prstGeom prst="rect">
            <a:avLst/>
          </a:prstGeom>
          <a:blipFill dpi="0" rotWithShape="1">
            <a:blip r:embed="rId4" cstate="screen">
              <a:alphaModFix amt="42000"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  <a14:imgEffect>
                        <a14:colorTemperature colorTemp="72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25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515" y="578356"/>
            <a:ext cx="3425372" cy="38158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47562" y="1488537"/>
            <a:ext cx="1744437" cy="236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21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42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7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980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60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150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" y="0"/>
            <a:ext cx="12223615" cy="8199621"/>
            <a:chOff x="317724" y="2859038"/>
            <a:chExt cx="11905068" cy="6750844"/>
          </a:xfrm>
        </p:grpSpPr>
        <p:pic>
          <p:nvPicPr>
            <p:cNvPr id="3" name="图片 2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7724" y="2859038"/>
              <a:ext cx="11874276" cy="675084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040" r="2365"/>
            <a:stretch/>
          </p:blipFill>
          <p:spPr>
            <a:xfrm>
              <a:off x="348515" y="6234460"/>
              <a:ext cx="11874277" cy="496308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-43447" y="0"/>
            <a:ext cx="12235447" cy="6858000"/>
          </a:xfrm>
          <a:prstGeom prst="rect">
            <a:avLst/>
          </a:prstGeom>
          <a:blipFill dpi="0" rotWithShape="1">
            <a:blip r:embed="rId5" cstate="screen">
              <a:alphaModFix amt="42000"/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25000"/>
                      </a14:imgEffect>
                      <a14:imgEffect>
                        <a14:colorTemperature colorTemp="72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750629" y="551638"/>
            <a:ext cx="2713031" cy="189115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spc="300" dirty="0" smtClean="0"/>
              <a:t>《</a:t>
            </a:r>
            <a:r>
              <a:rPr lang="zh-CN" altLang="en-US" sz="1600" spc="300" dirty="0" smtClean="0"/>
              <a:t>月令七十二候集解</a:t>
            </a:r>
            <a:r>
              <a:rPr lang="en-US" altLang="zh-CN" sz="1600" spc="300" dirty="0" smtClean="0"/>
              <a:t>》</a:t>
            </a:r>
          </a:p>
          <a:p>
            <a:pPr>
              <a:lnSpc>
                <a:spcPct val="150000"/>
              </a:lnSpc>
            </a:pPr>
            <a:r>
              <a:rPr lang="en-US" altLang="zh-CN" sz="1600" spc="300" dirty="0" smtClean="0"/>
              <a:t>10</a:t>
            </a:r>
            <a:r>
              <a:rPr lang="zh-CN" altLang="en-US" sz="1600" spc="300" dirty="0" smtClean="0"/>
              <a:t>月中，</a:t>
            </a:r>
            <a:endParaRPr lang="en-US" altLang="zh-CN" sz="1600" spc="300" dirty="0" smtClean="0"/>
          </a:p>
          <a:p>
            <a:pPr>
              <a:lnSpc>
                <a:spcPct val="150000"/>
              </a:lnSpc>
            </a:pPr>
            <a:r>
              <a:rPr lang="zh-CN" altLang="en-US" sz="1600" spc="300" dirty="0" smtClean="0"/>
              <a:t>雨下而为寒气所薄，</a:t>
            </a:r>
            <a:endParaRPr lang="en-US" altLang="zh-CN" sz="1600" spc="300" dirty="0" smtClean="0"/>
          </a:p>
          <a:p>
            <a:pPr>
              <a:lnSpc>
                <a:spcPct val="150000"/>
              </a:lnSpc>
            </a:pPr>
            <a:r>
              <a:rPr lang="zh-CN" altLang="en-US" sz="1600" spc="300" dirty="0" smtClean="0"/>
              <a:t>故凝而为 雪。</a:t>
            </a:r>
            <a:endParaRPr lang="en-US" altLang="zh-CN" sz="1600" spc="300" dirty="0" smtClean="0"/>
          </a:p>
          <a:p>
            <a:pPr>
              <a:lnSpc>
                <a:spcPct val="150000"/>
              </a:lnSpc>
            </a:pPr>
            <a:r>
              <a:rPr lang="zh-CN" altLang="en-US" sz="1600" spc="300" dirty="0"/>
              <a:t>小</a:t>
            </a:r>
            <a:r>
              <a:rPr lang="zh-CN" altLang="en-US" sz="1600" spc="300" dirty="0" smtClean="0"/>
              <a:t>者未盛之辞。</a:t>
            </a:r>
            <a:endParaRPr lang="en-US" altLang="zh-CN" sz="1600" spc="300" dirty="0" smtClean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422" y="-187482"/>
            <a:ext cx="7790388" cy="5500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0692" y="1525793"/>
            <a:ext cx="1661993" cy="22769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/>
              <a:t>太</a:t>
            </a:r>
            <a:r>
              <a:rPr lang="zh-CN" altLang="en-US" sz="1600" spc="300" dirty="0" smtClean="0"/>
              <a:t>行初雪带寒风，</a:t>
            </a:r>
            <a:endParaRPr lang="en-US" altLang="zh-CN" sz="1600" spc="300" dirty="0" smtClean="0"/>
          </a:p>
          <a:p>
            <a:pPr>
              <a:lnSpc>
                <a:spcPct val="150000"/>
              </a:lnSpc>
            </a:pPr>
            <a:r>
              <a:rPr lang="zh-CN" altLang="en-US" sz="1600" spc="300" dirty="0" smtClean="0"/>
              <a:t>一路凋零下赣中。</a:t>
            </a:r>
            <a:endParaRPr lang="en-US" altLang="zh-CN" sz="1600" spc="300" dirty="0" smtClean="0"/>
          </a:p>
          <a:p>
            <a:pPr>
              <a:lnSpc>
                <a:spcPct val="150000"/>
              </a:lnSpc>
            </a:pPr>
            <a:r>
              <a:rPr lang="zh-CN" altLang="en-US" sz="1600" spc="300" dirty="0"/>
              <a:t>菊楼东篱梅暗</a:t>
            </a:r>
            <a:r>
              <a:rPr lang="zh-CN" altLang="en-US" sz="1600" spc="300" dirty="0" smtClean="0"/>
              <a:t>动，</a:t>
            </a:r>
            <a:endParaRPr lang="en-US" altLang="zh-CN" sz="1600" spc="300" dirty="0" smtClean="0"/>
          </a:p>
          <a:p>
            <a:pPr>
              <a:lnSpc>
                <a:spcPct val="150000"/>
              </a:lnSpc>
            </a:pPr>
            <a:r>
              <a:rPr lang="zh-CN" altLang="en-US" sz="1600" spc="300" dirty="0"/>
              <a:t>方知大地转阳</a:t>
            </a:r>
            <a:r>
              <a:rPr lang="zh-CN" altLang="en-US" sz="1600" spc="300" dirty="0" smtClean="0"/>
              <a:t>升。</a:t>
            </a:r>
            <a:endParaRPr lang="zh-CN" altLang="en-US" sz="1600" spc="3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84784"/>
            <a:ext cx="3156217" cy="3516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sharpenSoften amount="25000"/>
                    </a14:imgEffect>
                    <a14:imgEffect>
                      <a14:colorTemperature colorTemp="53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2245" y="1990919"/>
            <a:ext cx="4441371" cy="236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0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:a14="http://schemas.microsoft.com/office/drawing/2010/main"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80CC05-9524-884A-AA12-253E0AB51EB0}"/>
              </a:ext>
            </a:extLst>
          </p:cNvPr>
          <p:cNvSpPr txBox="1"/>
          <p:nvPr/>
        </p:nvSpPr>
        <p:spPr>
          <a:xfrm>
            <a:off x="5562601" y="1713521"/>
            <a:ext cx="6007099" cy="3786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小雪是二十四节气中的第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个。起点于每年公历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22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日或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23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日，太阳位于赤纬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-20°16'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，到达黄经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240°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。“小雪”节气间，夜晚北斗七星的斗柄指向北偏西（相当钟面上的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点钟）。</a:t>
            </a:r>
            <a:endParaRPr kumimoji="1"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每晚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00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以后，若到户外观星，可见北斗星西沉，而“</a:t>
            </a:r>
            <a:r>
              <a:rPr kumimoji="1" lang="en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W”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形的仙后座升入高空，它代替北斗星担当起寻找北极星的坐标任务，为观星的人们导航。四边形的飞马座正临空，冬季星空的标识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——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猎户座已在东方地平线探头了。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215" y="1161070"/>
            <a:ext cx="4822569" cy="514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72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F2A517-D385-B042-A12B-9202C494609A}"/>
              </a:ext>
            </a:extLst>
          </p:cNvPr>
          <p:cNvSpPr txBox="1"/>
          <p:nvPr/>
        </p:nvSpPr>
        <p:spPr>
          <a:xfrm>
            <a:off x="762001" y="1701800"/>
            <a:ext cx="558799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群芳谱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曰：“十月中，雨下而为寒气所薄，故凝而为雪。小者未盛之辞。”“小雪”的到来，意味着冬季降雪即将拉开大幕。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D9D5AB-12FE-2E44-926A-F6D4E18F3808}"/>
              </a:ext>
            </a:extLst>
          </p:cNvPr>
          <p:cNvSpPr txBox="1"/>
          <p:nvPr/>
        </p:nvSpPr>
        <p:spPr>
          <a:xfrm>
            <a:off x="4851401" y="4282617"/>
            <a:ext cx="69722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中的“小雪”与天气的小雪无必然联系，小雪节气中说的“小雪”与日常天气预报所说的小雪意义不同，小雪节气是一个气候概念，它代表的是“小雪”节气期间的气候特征，而天气预报中的“小雪”则是指降雪强度较小的雪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498" y="279400"/>
            <a:ext cx="4343401" cy="36310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6162" y="3479800"/>
            <a:ext cx="3683000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96F8005-D024-A041-BEE2-B08A56116ECE}"/>
              </a:ext>
            </a:extLst>
          </p:cNvPr>
          <p:cNvSpPr txBox="1"/>
          <p:nvPr/>
        </p:nvSpPr>
        <p:spPr>
          <a:xfrm>
            <a:off x="4015407" y="2120347"/>
            <a:ext cx="41346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D4FF0C7-8413-AF4F-83CC-39E46F659B41}"/>
              </a:ext>
            </a:extLst>
          </p:cNvPr>
          <p:cNvSpPr txBox="1"/>
          <p:nvPr/>
        </p:nvSpPr>
        <p:spPr>
          <a:xfrm>
            <a:off x="5528748" y="137484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第三章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FD8918-3C12-3140-8CC3-F76837475B89}"/>
              </a:ext>
            </a:extLst>
          </p:cNvPr>
          <p:cNvSpPr txBox="1"/>
          <p:nvPr/>
        </p:nvSpPr>
        <p:spPr>
          <a:xfrm>
            <a:off x="3424387" y="3334361"/>
            <a:ext cx="5316717" cy="528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点击输入详细文本内容，点击输入详细的文本内容，点击输入详细的文本内容。点击输入详细文本内容，点击输入详细的文本内容，点击输入详细的文本内容。</a:t>
            </a:r>
          </a:p>
        </p:txBody>
      </p:sp>
    </p:spTree>
    <p:extLst>
      <p:ext uri="{BB962C8B-B14F-4D97-AF65-F5344CB8AC3E}">
        <p14:creationId xmlns:p14="http://schemas.microsoft.com/office/powerpoint/2010/main" val="116386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860CA0-9D8B-5B49-BCAA-CCBCD52FCD39}"/>
              </a:ext>
            </a:extLst>
          </p:cNvPr>
          <p:cNvSpPr txBox="1"/>
          <p:nvPr/>
        </p:nvSpPr>
        <p:spPr>
          <a:xfrm>
            <a:off x="1739901" y="1465840"/>
            <a:ext cx="905509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在小雪节气初，东北土壤冻结深度已达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厘米，往后差不多一昼夜平均多冻结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厘米，到节气末便冻结了一米多。所以俗话说“小雪地封严”，之后大小江河陆续封冻。 农谚道：“小雪雪满天，来年必丰年。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3E8D00-1418-2D43-BBFE-B461E0A11C9E}"/>
              </a:ext>
            </a:extLst>
          </p:cNvPr>
          <p:cNvSpPr txBox="1"/>
          <p:nvPr/>
        </p:nvSpPr>
        <p:spPr>
          <a:xfrm>
            <a:off x="5590847" y="3066040"/>
            <a:ext cx="506445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这里有三层意思，一是小雪落雪，来年雨水均匀，无大旱涝；二是下雪可冻死一些病菌和害虫，来年减轻病虫害的发生；三是积雪有保暖作用，利于土壤的有机物分解，增强土壤肥力。因此俗话说“瑞雪兆丰年”，是有一定科学道理的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350" y="2532641"/>
            <a:ext cx="4325359" cy="432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2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D49028B-C221-F34B-B57F-1F245EA9614B}"/>
              </a:ext>
            </a:extLst>
          </p:cNvPr>
          <p:cNvSpPr txBox="1"/>
          <p:nvPr/>
        </p:nvSpPr>
        <p:spPr>
          <a:xfrm>
            <a:off x="1126662" y="4127500"/>
            <a:ext cx="100239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北方地区小雪节以后，果农开始为果树修枝，以草秸编箔包扎株杆，以防果树受冻。且冬日蔬菜多采用土法贮存，或用地窖，或用土埋，以利食用。俗话说“小雪铲白菜，大雪铲菠菜”。白菜深沟土埋储藏时，收获前十天左右即停止浇水，做好防冻工作，以利贮藏，尽量择晴天收获。收获后将白菜根部向阳晾晒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～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天，待白菜外叶发软后再进行储藏。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3941" y="279400"/>
            <a:ext cx="5349380" cy="427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2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DA1A28-6831-AD47-AA5F-55C7E050016A}"/>
              </a:ext>
            </a:extLst>
          </p:cNvPr>
          <p:cNvSpPr txBox="1"/>
          <p:nvPr/>
        </p:nvSpPr>
        <p:spPr>
          <a:xfrm>
            <a:off x="711201" y="1790700"/>
            <a:ext cx="59308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沟深以白菜高度为准，储藏时白菜根部全部向下，依次并排沟中，天冷时多覆盖白菜叶和玉米杆防冻。而半成熟的白菜储藏时沟内放部分水，边放水边放土，放水土之深度以埋住根部为宜，待到食用时即生长成熟了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BB3930-33A4-F141-A4DC-E17F4D12F73F}"/>
              </a:ext>
            </a:extLst>
          </p:cNvPr>
          <p:cNvSpPr txBox="1"/>
          <p:nvPr/>
        </p:nvSpPr>
        <p:spPr>
          <a:xfrm>
            <a:off x="711201" y="4089400"/>
            <a:ext cx="633729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小雪时节，冰雪封地天气寒。要打破以往的猫冬坏习惯，农事仍不能懈怠，利用冬闲时间大搞农副业生产，因地制宜进行冬季积肥、造肥、柳编和草编，从多种渠道开展致富门路。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100" y="453026"/>
            <a:ext cx="5810250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6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96F8005-D024-A041-BEE2-B08A56116ECE}"/>
              </a:ext>
            </a:extLst>
          </p:cNvPr>
          <p:cNvSpPr txBox="1"/>
          <p:nvPr/>
        </p:nvSpPr>
        <p:spPr>
          <a:xfrm>
            <a:off x="4015407" y="2120347"/>
            <a:ext cx="41346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D4FF0C7-8413-AF4F-83CC-39E46F659B41}"/>
              </a:ext>
            </a:extLst>
          </p:cNvPr>
          <p:cNvSpPr txBox="1"/>
          <p:nvPr/>
        </p:nvSpPr>
        <p:spPr>
          <a:xfrm>
            <a:off x="5528748" y="137484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第四章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FD8918-3C12-3140-8CC3-F76837475B89}"/>
              </a:ext>
            </a:extLst>
          </p:cNvPr>
          <p:cNvSpPr txBox="1"/>
          <p:nvPr/>
        </p:nvSpPr>
        <p:spPr>
          <a:xfrm>
            <a:off x="3424387" y="3334361"/>
            <a:ext cx="5316717" cy="528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点击输入详细文本内容，点击输入详细的文本内容，点击输入详细的文本内容。点击输入详细文本内容，点击输入详细的文本内容，点击输入详细的文本内容。</a:t>
            </a:r>
          </a:p>
        </p:txBody>
      </p:sp>
    </p:spTree>
    <p:extLst>
      <p:ext uri="{BB962C8B-B14F-4D97-AF65-F5344CB8AC3E}">
        <p14:creationId xmlns:p14="http://schemas.microsoft.com/office/powerpoint/2010/main" val="295818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63949A-F701-E645-89B3-67535C16C0A5}"/>
              </a:ext>
            </a:extLst>
          </p:cNvPr>
          <p:cNvSpPr txBox="1"/>
          <p:nvPr/>
        </p:nvSpPr>
        <p:spPr>
          <a:xfrm>
            <a:off x="812801" y="1498600"/>
            <a:ext cx="676909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迅速提高农民的科学文化素质，要安排好充分的时间，搞好农业技术的宣讲和培训，把科技兴农工作落到实处。鱼塘越冬在此期间还要做好鱼塘越冬的准备和管理，管好越冬鱼种池，是提高鱼越冬成活率的关键。提前做好大型牲畜越冬饲料的准备工作，保证牲畜越冬的存活量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2506704-4C0C-2543-9C24-2692649883DE}"/>
              </a:ext>
            </a:extLst>
          </p:cNvPr>
          <p:cNvSpPr txBox="1"/>
          <p:nvPr/>
        </p:nvSpPr>
        <p:spPr>
          <a:xfrm>
            <a:off x="4876801" y="4025900"/>
            <a:ext cx="676909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为迅速提高农民的科学文化素质，要安排好充分的时间，搞好农业技术的宣讲和培训，把科技兴农工作落到实处。鱼塘越冬在此期间还要做好鱼塘越冬的准备和管理，管好越冬鱼种池，是提高鱼越冬成活率的关键。提前做好大型牲畜越冬饲料的准备工作，保证牲畜越冬的存活量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0100" y="134838"/>
            <a:ext cx="4495800" cy="4495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100" y="3018082"/>
            <a:ext cx="41148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7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38BE31-BF03-6A4E-A81E-0DEB22772F1E}"/>
              </a:ext>
            </a:extLst>
          </p:cNvPr>
          <p:cNvSpPr txBox="1"/>
          <p:nvPr/>
        </p:nvSpPr>
        <p:spPr>
          <a:xfrm>
            <a:off x="6032501" y="1449050"/>
            <a:ext cx="561339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中国北方，小雪时节，一般的人家都要吃涮羊肉。一般的小雪节气里，天气阴冷晦暗光照较少，此时容易引发或加重抑郁症。这个季节宜吃的温补食品有羊肉、牛肉、鸡肉等；宜吃的益肾食品有腰果、芡实、山药、栗子、白果、核桃等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7CE6E3-9DC3-3447-86E2-C4B8ECC30B27}"/>
              </a:ext>
            </a:extLst>
          </p:cNvPr>
          <p:cNvSpPr txBox="1"/>
          <p:nvPr/>
        </p:nvSpPr>
        <p:spPr>
          <a:xfrm>
            <a:off x="6032500" y="4171033"/>
            <a:ext cx="5613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民间有：“冬腊风腌，蓄以御冬”的习俗。小雪后气温急剧下降，天气变得干燥，是加工腊肉的好时候。小雪节气后，一些农家开始动手做香肠、腊肉，等到春节时正好享受美食。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400"/>
            <a:ext cx="6316990" cy="6316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0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2EEF45-C82F-2045-9D9D-7A2B162F140B}"/>
              </a:ext>
            </a:extLst>
          </p:cNvPr>
          <p:cNvSpPr txBox="1"/>
          <p:nvPr/>
        </p:nvSpPr>
        <p:spPr>
          <a:xfrm>
            <a:off x="783762" y="2273300"/>
            <a:ext cx="578848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雪时候适当进补可平衡阴阳，但进食过多高热量的补品，会导致胃、肺火盛，表现为上呼吸道、扁桃腺、口腔黏膜炎症或便秘、痔疮等。因此。进补的时候尤其要注意是否符合进补的条件，虚则补，同时应当分清补品的性能和适用范围，还应再吃些性冷的食物，如萝卜、松花蛋等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49" y="0"/>
            <a:ext cx="53746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6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F2079E2-ECBF-1A47-8300-A60AD706BF0D}"/>
              </a:ext>
            </a:extLst>
          </p:cNvPr>
          <p:cNvSpPr txBox="1"/>
          <p:nvPr/>
        </p:nvSpPr>
        <p:spPr>
          <a:xfrm>
            <a:off x="2955234" y="1438443"/>
            <a:ext cx="1031051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</a:t>
            </a:r>
            <a:endParaRPr kumimoji="1" lang="en-US" altLang="zh-CN" sz="6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kumimoji="1" lang="zh-CN" altLang="en-US" sz="6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74E8C8B-A826-1846-ABCC-2E25968304F7}"/>
              </a:ext>
            </a:extLst>
          </p:cNvPr>
          <p:cNvSpPr txBox="1"/>
          <p:nvPr/>
        </p:nvSpPr>
        <p:spPr>
          <a:xfrm>
            <a:off x="2649124" y="2369467"/>
            <a:ext cx="16432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1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kumimoji="1" lang="zh-CN" altLang="en-US" sz="11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1B7BEF1-0C4E-9D4D-AEF2-D16C42CB267A}"/>
              </a:ext>
            </a:extLst>
          </p:cNvPr>
          <p:cNvSpPr txBox="1"/>
          <p:nvPr/>
        </p:nvSpPr>
        <p:spPr>
          <a:xfrm>
            <a:off x="4876800" y="788416"/>
            <a:ext cx="2236510" cy="291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kumimoji="1"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40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kumimoji="1"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42AED6F-757F-7A45-A097-E002571B7BEF}"/>
              </a:ext>
            </a:extLst>
          </p:cNvPr>
          <p:cNvSpPr txBox="1"/>
          <p:nvPr/>
        </p:nvSpPr>
        <p:spPr>
          <a:xfrm>
            <a:off x="8260370" y="788415"/>
            <a:ext cx="2236510" cy="291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kumimoji="1"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民俗活动</a:t>
            </a:r>
            <a:endParaRPr kumimoji="1" lang="en-US" altLang="zh-CN" sz="40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kumimoji="1" lang="zh-CN" altLang="en-US" sz="4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养生知识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80A8912-CDA2-B240-949D-99C6A5B22EF3}"/>
              </a:ext>
            </a:extLst>
          </p:cNvPr>
          <p:cNvSpPr txBox="1"/>
          <p:nvPr/>
        </p:nvSpPr>
        <p:spPr>
          <a:xfrm>
            <a:off x="4876800" y="2020332"/>
            <a:ext cx="294198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5D363D3-3A5C-7F43-A925-22BAACC10888}"/>
              </a:ext>
            </a:extLst>
          </p:cNvPr>
          <p:cNvSpPr txBox="1"/>
          <p:nvPr/>
        </p:nvSpPr>
        <p:spPr>
          <a:xfrm>
            <a:off x="4876800" y="3581399"/>
            <a:ext cx="294198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C893DB1-95A8-AF41-956F-1D04E6EBBA07}"/>
              </a:ext>
            </a:extLst>
          </p:cNvPr>
          <p:cNvSpPr txBox="1"/>
          <p:nvPr/>
        </p:nvSpPr>
        <p:spPr>
          <a:xfrm>
            <a:off x="8260370" y="2020332"/>
            <a:ext cx="294198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56C0CD2-ABBC-A249-BE4C-246EEC3F2342}"/>
              </a:ext>
            </a:extLst>
          </p:cNvPr>
          <p:cNvSpPr txBox="1"/>
          <p:nvPr/>
        </p:nvSpPr>
        <p:spPr>
          <a:xfrm>
            <a:off x="8260370" y="3581399"/>
            <a:ext cx="294198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181383" y="514905"/>
            <a:ext cx="12783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AFAFA"/>
                </a:solidFill>
              </a:rPr>
              <a:t>https://www.ypppt.com/</a:t>
            </a:r>
            <a:endParaRPr lang="zh-CN" altLang="en-US" sz="700" dirty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2A04122-9E34-464F-B64D-3475981867BE}"/>
              </a:ext>
            </a:extLst>
          </p:cNvPr>
          <p:cNvSpPr txBox="1"/>
          <p:nvPr/>
        </p:nvSpPr>
        <p:spPr>
          <a:xfrm>
            <a:off x="3193774" y="2411895"/>
            <a:ext cx="63401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感谢您的耐心聆听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617B063-8C01-754B-AC1B-9054D88805E2}"/>
              </a:ext>
            </a:extLst>
          </p:cNvPr>
          <p:cNvSpPr txBox="1"/>
          <p:nvPr/>
        </p:nvSpPr>
        <p:spPr>
          <a:xfrm>
            <a:off x="4940245" y="1642454"/>
            <a:ext cx="24833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THANKS</a:t>
            </a:r>
            <a:endParaRPr kumimoji="1" lang="zh-CN" altLang="en-US" sz="44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9EBC409-E0F0-9844-AAF7-F5C20DE8A89C}"/>
              </a:ext>
            </a:extLst>
          </p:cNvPr>
          <p:cNvSpPr txBox="1"/>
          <p:nvPr/>
        </p:nvSpPr>
        <p:spPr>
          <a:xfrm>
            <a:off x="5463626" y="3642688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汇报人</a:t>
            </a:r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：优品</a:t>
            </a:r>
            <a:r>
              <a:rPr kumimoji="1"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PPT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830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217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96F8005-D024-A041-BEE2-B08A56116ECE}"/>
              </a:ext>
            </a:extLst>
          </p:cNvPr>
          <p:cNvSpPr txBox="1"/>
          <p:nvPr/>
        </p:nvSpPr>
        <p:spPr>
          <a:xfrm>
            <a:off x="4015407" y="2120347"/>
            <a:ext cx="41346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6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D4FF0C7-8413-AF4F-83CC-39E46F659B41}"/>
              </a:ext>
            </a:extLst>
          </p:cNvPr>
          <p:cNvSpPr txBox="1"/>
          <p:nvPr/>
        </p:nvSpPr>
        <p:spPr>
          <a:xfrm>
            <a:off x="5528748" y="137484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第一章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FD8918-3C12-3140-8CC3-F76837475B89}"/>
              </a:ext>
            </a:extLst>
          </p:cNvPr>
          <p:cNvSpPr txBox="1"/>
          <p:nvPr/>
        </p:nvSpPr>
        <p:spPr>
          <a:xfrm>
            <a:off x="3424387" y="3334361"/>
            <a:ext cx="5316717" cy="52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点击输入详细文本内容，点击输入详细的文本内容，点击输入详细的文本内容。点击输入详细文本内容，点击输入详细的文本内容，点击输入详细的文本内容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544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8CAD9AF-EFDE-8A45-9626-DBCF7FF63D81}"/>
              </a:ext>
            </a:extLst>
          </p:cNvPr>
          <p:cNvSpPr txBox="1"/>
          <p:nvPr/>
        </p:nvSpPr>
        <p:spPr>
          <a:xfrm>
            <a:off x="4457701" y="1625600"/>
            <a:ext cx="67690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小雪，是二十四节气中的第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个节气。时间在每年公历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22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或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23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日，即太阳到达黄经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240°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时。</a:t>
            </a:r>
            <a:endParaRPr kumimoji="1"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小雪”是反映气候特征的节气。节气的小雪与天气的小雪无必然联系，小雪节气中说的“小雪”与日常天气预报所说的“小雪”意义不同，小雪节气是一个气候概念，它代表的是小雪节气期间的气候特征；而天气预报中的小雪是指降雪强度较小的雪。小雪节气是寒潮和强冷空气活动频数较高的节气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61950" y="952500"/>
            <a:ext cx="3751573" cy="5627360"/>
            <a:chOff x="361950" y="952500"/>
            <a:chExt cx="3751573" cy="562736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950" y="952500"/>
              <a:ext cx="3751573" cy="562736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Cutout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45515" y="1363109"/>
              <a:ext cx="1429632" cy="38706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75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0912CC-7D23-4C45-AC9F-B93D5CC849D3}"/>
              </a:ext>
            </a:extLst>
          </p:cNvPr>
          <p:cNvSpPr txBox="1"/>
          <p:nvPr/>
        </p:nvSpPr>
        <p:spPr>
          <a:xfrm>
            <a:off x="736601" y="1411595"/>
            <a:ext cx="676909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小雪”是反映气候特征的节气。节气的小雪与天气的小雪无必然联系，小雪节气中说的“小雪”与日常天气预报所说的“小雪”意义不同，小雪节气是一个气候概念，它代表的是小雪节气期间的气候特征；而天气预报中的小雪是指降雪强度较小的雪。小雪节气是寒潮和强冷空气活动频数较高的节气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E16884-F22E-A343-A3D4-F26DF01315C1}"/>
              </a:ext>
            </a:extLst>
          </p:cNvPr>
          <p:cNvSpPr txBox="1"/>
          <p:nvPr/>
        </p:nvSpPr>
        <p:spPr>
          <a:xfrm>
            <a:off x="5632450" y="4824230"/>
            <a:ext cx="5594350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小雪，是二十四节气中的第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个节气。时间在每年公历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22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或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23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日，即太阳到达黄经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240°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时。</a:t>
            </a:r>
            <a:endParaRPr kumimoji="1"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Cutout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9550" y="764704"/>
            <a:ext cx="4249264" cy="27460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212" y="3051175"/>
            <a:ext cx="4092575" cy="409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10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6A86C6-5FFE-2F47-BBDB-B042CC759520}"/>
              </a:ext>
            </a:extLst>
          </p:cNvPr>
          <p:cNvSpPr txBox="1"/>
          <p:nvPr/>
        </p:nvSpPr>
        <p:spPr>
          <a:xfrm>
            <a:off x="5530850" y="2005571"/>
            <a:ext cx="60388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雪节气，东亚地区已建立起比较稳定的经向环流，西伯利亚地区常有低压或低槽，东移时会有大规模的冷空气南下，我国东部会出现大范围大风降温天气。由于全球气候变暖，我国南方部分地区降雪会稍晚，而北方，已进入寒冰封冻季节。</a:t>
            </a: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古籍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群芳谱</a:t>
            </a:r>
            <a:r>
              <a:rPr kumimoji="1" lang="en-US" altLang="zh-CN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说：“小雪气寒而将雪矣，地寒未甚而雪未大也。”其意思是，“小雪”节气由于天气寒冷，降水形式由雨改为雪，但此时由于“地寒未甚”，故雪量还不足，因此称做小雪。进入该节气，中国广大地区西北风开始成为常客，气温下降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28" y="1329669"/>
            <a:ext cx="5042622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59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节气介绍</a:t>
            </a:r>
            <a:endParaRPr kumimoji="1" lang="en-US" altLang="zh-CN" sz="2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F26F3D-E692-D041-808B-EB10BA964420}"/>
              </a:ext>
            </a:extLst>
          </p:cNvPr>
          <p:cNvSpPr txBox="1"/>
          <p:nvPr/>
        </p:nvSpPr>
        <p:spPr>
          <a:xfrm>
            <a:off x="834563" y="1866900"/>
            <a:ext cx="60234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古籍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群芳谱</a:t>
            </a:r>
            <a:r>
              <a:rPr kumimoji="1" lang="en-US" altLang="zh-CN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中说：“小雪气寒而将雪矣，地寒未甚而雪未大也。”这就是说，到“小雪”节气由于天气寒冷，降水形式由雨变为雪，但此时由于“地寒未甚”故雪下的次数少，雪量还不大，所以称为小雪。</a:t>
            </a:r>
            <a:endParaRPr kumimoji="1"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“小雪”是反映天气现象的节令。雪小，地面上又无积雪，这正是“小雪”这个节气的原本之意。小雪和雨水、谷雨等节气一样，都是直接反映降水的节气。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8074" y="837415"/>
            <a:ext cx="3819525" cy="540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2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96F8005-D024-A041-BEE2-B08A56116ECE}"/>
              </a:ext>
            </a:extLst>
          </p:cNvPr>
          <p:cNvSpPr txBox="1"/>
          <p:nvPr/>
        </p:nvSpPr>
        <p:spPr>
          <a:xfrm>
            <a:off x="4015407" y="2120347"/>
            <a:ext cx="41346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6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D4FF0C7-8413-AF4F-83CC-39E46F659B41}"/>
              </a:ext>
            </a:extLst>
          </p:cNvPr>
          <p:cNvSpPr txBox="1"/>
          <p:nvPr/>
        </p:nvSpPr>
        <p:spPr>
          <a:xfrm>
            <a:off x="5528748" y="137484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第二章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7FD8918-3C12-3140-8CC3-F76837475B89}"/>
              </a:ext>
            </a:extLst>
          </p:cNvPr>
          <p:cNvSpPr txBox="1"/>
          <p:nvPr/>
        </p:nvSpPr>
        <p:spPr>
          <a:xfrm>
            <a:off x="3424387" y="3334361"/>
            <a:ext cx="5316717" cy="528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点击输入详细文本内容，点击输入详细的文本内容，点击输入详细的文本内容。点击输入详细文本内容，点击输入详细的文本内容，点击输入详细的文本内容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507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20AD97-320A-EE44-859D-C24C8948066A}"/>
              </a:ext>
            </a:extLst>
          </p:cNvPr>
          <p:cNvSpPr txBox="1"/>
          <p:nvPr/>
        </p:nvSpPr>
        <p:spPr>
          <a:xfrm>
            <a:off x="936162" y="279400"/>
            <a:ext cx="2048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8BE44D-BCC7-2B4E-AFA4-547CBB16D4BC}"/>
              </a:ext>
            </a:extLst>
          </p:cNvPr>
          <p:cNvSpPr txBox="1"/>
          <p:nvPr/>
        </p:nvSpPr>
        <p:spPr>
          <a:xfrm>
            <a:off x="1168401" y="3797300"/>
            <a:ext cx="45592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小雪节气，东亚地区已建立起比较稳定的经向环流，西伯利亚地区常有低压或低槽，东移时会有大规模的冷空气南下，我国东部会出现大范围大风降温天气。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0A5970-134D-C34F-82B0-BEC3F9D54E77}"/>
              </a:ext>
            </a:extLst>
          </p:cNvPr>
          <p:cNvSpPr txBox="1"/>
          <p:nvPr/>
        </p:nvSpPr>
        <p:spPr>
          <a:xfrm>
            <a:off x="6604001" y="3797300"/>
            <a:ext cx="4444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小雪节气是寒潮和强冷空气活动频数较高的节气。小雪节气不是一定下雪，而是说小雪时节，气温下降，温度降到了可以下雪的程度。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973" y="279400"/>
            <a:ext cx="4242164" cy="42421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6933" y="-193587"/>
            <a:ext cx="4639133" cy="463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4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:a14="http://schemas.microsoft.com/office/drawing/2010/main" xmlns:a16="http://schemas.microsoft.com/office/drawing/2014/main"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bntzrxz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4790</TotalTime>
  <Words>1978</Words>
  <Application>Microsoft Office PowerPoint</Application>
  <PresentationFormat>宽屏</PresentationFormat>
  <Paragraphs>107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DengXian</vt:lpstr>
      <vt:lpstr>宋体</vt:lpstr>
      <vt:lpstr>微软雅黑</vt:lpstr>
      <vt:lpstr>义启小魏楷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668</cp:revision>
  <dcterms:created xsi:type="dcterms:W3CDTF">2018-06-17T04:53:58Z</dcterms:created>
  <dcterms:modified xsi:type="dcterms:W3CDTF">2023-06-11T02:58:56Z</dcterms:modified>
</cp:coreProperties>
</file>