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  <p:sldMasterId id="2147483666" r:id="rId3"/>
  </p:sldMasterIdLst>
  <p:notesMasterIdLst>
    <p:notesMasterId r:id="rId25"/>
  </p:notesMasterIdLst>
  <p:handoutMasterIdLst>
    <p:handoutMasterId r:id="rId26"/>
  </p:handoutMasterIdLst>
  <p:sldIdLst>
    <p:sldId id="431" r:id="rId4"/>
    <p:sldId id="432" r:id="rId5"/>
    <p:sldId id="438" r:id="rId6"/>
    <p:sldId id="433" r:id="rId7"/>
    <p:sldId id="439" r:id="rId8"/>
    <p:sldId id="440" r:id="rId9"/>
    <p:sldId id="441" r:id="rId10"/>
    <p:sldId id="442" r:id="rId11"/>
    <p:sldId id="449" r:id="rId12"/>
    <p:sldId id="448" r:id="rId13"/>
    <p:sldId id="450" r:id="rId14"/>
    <p:sldId id="444" r:id="rId15"/>
    <p:sldId id="451" r:id="rId16"/>
    <p:sldId id="454" r:id="rId17"/>
    <p:sldId id="453" r:id="rId18"/>
    <p:sldId id="445" r:id="rId19"/>
    <p:sldId id="447" r:id="rId20"/>
    <p:sldId id="452" r:id="rId21"/>
    <p:sldId id="446" r:id="rId22"/>
    <p:sldId id="443" r:id="rId23"/>
    <p:sldId id="455" r:id="rId24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D4999"/>
    <a:srgbClr val="8A9CFF"/>
    <a:srgbClr val="8D1D1D"/>
    <a:srgbClr val="EA4301"/>
    <a:srgbClr val="E7BB87"/>
    <a:srgbClr val="382C28"/>
    <a:srgbClr val="110500"/>
    <a:srgbClr val="0C5A55"/>
    <a:srgbClr val="709A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6314" autoAdjust="0"/>
  </p:normalViewPr>
  <p:slideViewPr>
    <p:cSldViewPr snapToGrid="0" snapToObjects="1">
      <p:cViewPr varScale="1">
        <p:scale>
          <a:sx n="106" d="100"/>
          <a:sy n="106" d="100"/>
        </p:scale>
        <p:origin x="804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5" d="100"/>
          <a:sy n="95" d="100"/>
        </p:scale>
        <p:origin x="250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B3C7D-7ED1-A34F-BCFC-1C01389AE58C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ED8CE-3D9F-CA47-A17E-9AD879C3B1C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70302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CF2CF-5EF1-D24F-8F8B-C67282AA038A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70782-008B-5B48-B01C-A994AC4AA0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7636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1039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828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3640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904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7616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8111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698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9536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7615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893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978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8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040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74463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563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5289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1609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0972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883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8107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829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43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4="http://schemas.microsoft.com/office/drawing/2010/main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0315104" y="635635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6760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96193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5947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869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877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5855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1821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1029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6460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630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47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1344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525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9888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5933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3100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3942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413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22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532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7275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5280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7688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7076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73798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1345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8135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322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358763"/>
            <a:ext cx="9479902" cy="825646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7319" y="35858"/>
            <a:ext cx="6841221" cy="756621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screen">
            <a:biLevel thresh="25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9951" y="1370645"/>
            <a:ext cx="2248024" cy="435739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7575" y="2259106"/>
            <a:ext cx="4464425" cy="459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350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9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10000" y="1492644"/>
            <a:ext cx="4225904" cy="222182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856151" y="1313201"/>
            <a:ext cx="540144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cs typeface="+mn-ea"/>
                <a:sym typeface="+mn-lt"/>
              </a:rPr>
              <a:t>这就是说，到“小雪”节气由于天气寒冷，降水形式由雨变为雪，但此时由于“地寒未甚”故雪下的次数少，雪量还不大，所以称为小雪。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856151" y="3444296"/>
            <a:ext cx="540144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cs typeface="+mn-ea"/>
                <a:sym typeface="+mn-lt"/>
              </a:rPr>
              <a:t>这就是说，到“小雪”节气由于天气寒冷，降水形式由雨变为雪，但此时由于“地寒未甚”故雪下的次数少，雪量还不大，所以称为小雪。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0012" y="472459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34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4="http://schemas.microsoft.com/office/drawing/2010/main">
      <p:transition spd="slow" advTm="3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25" y="2197290"/>
            <a:ext cx="5302374" cy="4469642"/>
          </a:xfrm>
          <a:prstGeom prst="rect">
            <a:avLst/>
          </a:prstGeom>
        </p:spPr>
      </p:pic>
      <p:sp>
        <p:nvSpPr>
          <p:cNvPr id="8" name="TextBox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DA55E55-D606-B949-88B0-C52768CE5596}"/>
              </a:ext>
            </a:extLst>
          </p:cNvPr>
          <p:cNvSpPr txBox="1"/>
          <p:nvPr/>
        </p:nvSpPr>
        <p:spPr>
          <a:xfrm>
            <a:off x="5780812" y="2202814"/>
            <a:ext cx="4076056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小雪节气，东亚地区已建立起比较稳定的经向环流，西伯利亚地区常有低压或低槽，</a:t>
            </a:r>
            <a:endParaRPr lang="en-US" altLang="zh-CN" sz="1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文本框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DD6A221-14B8-DF49-B9D8-E6A63E5FFAD0}"/>
              </a:ext>
            </a:extLst>
          </p:cNvPr>
          <p:cNvSpPr txBox="1"/>
          <p:nvPr/>
        </p:nvSpPr>
        <p:spPr>
          <a:xfrm>
            <a:off x="5792261" y="1780062"/>
            <a:ext cx="198147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17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marL="0" lvl="1" defTabSz="1219170">
              <a:defRPr sz="2054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 lvl="1"/>
            <a:r>
              <a:rPr lang="zh-CN" altLang="en-US" sz="20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10" name="TextBox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FF3BD64-9146-E742-ADD9-AB2D83641653}"/>
              </a:ext>
            </a:extLst>
          </p:cNvPr>
          <p:cNvSpPr txBox="1"/>
          <p:nvPr/>
        </p:nvSpPr>
        <p:spPr>
          <a:xfrm>
            <a:off x="5792261" y="3664570"/>
            <a:ext cx="4076056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东移时会有大规模的冷空气南下，我国东部会出现大范围大风降温天气。</a:t>
            </a:r>
            <a:endParaRPr lang="en-US" altLang="zh-CN" sz="1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文本框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2398EB4-840A-E149-806C-8B0D3B479864}"/>
              </a:ext>
            </a:extLst>
          </p:cNvPr>
          <p:cNvSpPr txBox="1"/>
          <p:nvPr/>
        </p:nvSpPr>
        <p:spPr>
          <a:xfrm>
            <a:off x="5803710" y="3241818"/>
            <a:ext cx="198147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17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marL="0" lvl="1" defTabSz="1219170">
              <a:defRPr sz="2054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 lvl="1"/>
            <a:r>
              <a:rPr lang="zh-CN" altLang="en-US" sz="20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12" name="TextBox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E422B86-9761-4A44-BD1E-06A4CC99654B}"/>
              </a:ext>
            </a:extLst>
          </p:cNvPr>
          <p:cNvSpPr txBox="1"/>
          <p:nvPr/>
        </p:nvSpPr>
        <p:spPr>
          <a:xfrm>
            <a:off x="5792261" y="5104835"/>
            <a:ext cx="4076056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东移时会有大规模的冷空气南下，我国东部会出现大范围大风降温天气。</a:t>
            </a:r>
            <a:endParaRPr lang="en-US" altLang="zh-CN" sz="1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文本框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F3CD209-3B16-AC4E-9744-8EF09A5D8CCA}"/>
              </a:ext>
            </a:extLst>
          </p:cNvPr>
          <p:cNvSpPr txBox="1"/>
          <p:nvPr/>
        </p:nvSpPr>
        <p:spPr>
          <a:xfrm>
            <a:off x="5803710" y="4682083"/>
            <a:ext cx="198147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17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marL="0" lvl="1" defTabSz="1219170">
              <a:defRPr sz="2054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 lvl="1"/>
            <a:r>
              <a:rPr lang="zh-CN" altLang="en-US" sz="20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7253" y="47452"/>
            <a:ext cx="4669954" cy="2455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18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4="http://schemas.microsoft.com/office/drawing/2010/main" xmlns:a16="http://schemas.microsoft.com/office/drawing/2014/main">
      <p:transition spd="slow" advTm="3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8136" y="2737359"/>
            <a:ext cx="3936403" cy="4197968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73" y="-1"/>
            <a:ext cx="3038600" cy="2867187"/>
          </a:xfrm>
          <a:prstGeom prst="rect">
            <a:avLst/>
          </a:prstGeom>
        </p:spPr>
      </p:pic>
      <p:sp>
        <p:nvSpPr>
          <p:cNvPr id="60" name="TextBox 506"/>
          <p:cNvSpPr txBox="1"/>
          <p:nvPr/>
        </p:nvSpPr>
        <p:spPr>
          <a:xfrm>
            <a:off x="3327526" y="3360535"/>
            <a:ext cx="5536949" cy="147732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感谢您使用模板，请在此处输入您所需要的内容</a:t>
            </a:r>
            <a:endParaRPr lang="en-US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感谢您使用模板，请在此处输入您所需要的内容</a:t>
            </a:r>
            <a:endParaRPr lang="en-US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感谢您使用模板，请在此处输入您所需要的内容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6491978" y="1720847"/>
            <a:ext cx="2954655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节气饮食保健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4485504" y="1269610"/>
            <a:ext cx="146706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0000" dirty="0">
                <a:solidFill>
                  <a:srgbClr val="C00000"/>
                </a:solidFill>
                <a:cs typeface="+mn-ea"/>
                <a:sym typeface="+mn-lt"/>
              </a:rPr>
              <a:t>叁</a:t>
            </a:r>
          </a:p>
        </p:txBody>
      </p:sp>
      <p:cxnSp>
        <p:nvCxnSpPr>
          <p:cNvPr id="74" name="直接连接符 7"/>
          <p:cNvCxnSpPr/>
          <p:nvPr/>
        </p:nvCxnSpPr>
        <p:spPr>
          <a:xfrm>
            <a:off x="6299691" y="1269610"/>
            <a:ext cx="0" cy="154880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组合 8"/>
          <p:cNvGrpSpPr/>
          <p:nvPr/>
        </p:nvGrpSpPr>
        <p:grpSpPr>
          <a:xfrm rot="5400000">
            <a:off x="3745615" y="375570"/>
            <a:ext cx="1467749" cy="3255829"/>
            <a:chOff x="1898671" y="3054859"/>
            <a:chExt cx="1002614" cy="1981825"/>
          </a:xfrm>
        </p:grpSpPr>
        <p:cxnSp>
          <p:nvCxnSpPr>
            <p:cNvPr id="76" name="直接连接符 9"/>
            <p:cNvCxnSpPr/>
            <p:nvPr/>
          </p:nvCxnSpPr>
          <p:spPr>
            <a:xfrm>
              <a:off x="2901285" y="3054859"/>
              <a:ext cx="0" cy="1981825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10"/>
            <p:cNvCxnSpPr/>
            <p:nvPr/>
          </p:nvCxnSpPr>
          <p:spPr>
            <a:xfrm>
              <a:off x="1898671" y="3054859"/>
              <a:ext cx="0" cy="1573579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11"/>
            <p:cNvCxnSpPr/>
            <p:nvPr/>
          </p:nvCxnSpPr>
          <p:spPr>
            <a:xfrm>
              <a:off x="1898671" y="3061711"/>
              <a:ext cx="10026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2893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9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36" grpId="0"/>
      <p:bldP spid="7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4697" y="1686636"/>
            <a:ext cx="3970361" cy="3970361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B5B4FF6-774D-F04C-9435-1FA440DC9710}"/>
              </a:ext>
            </a:extLst>
          </p:cNvPr>
          <p:cNvSpPr/>
          <p:nvPr/>
        </p:nvSpPr>
        <p:spPr>
          <a:xfrm>
            <a:off x="2411178" y="2071842"/>
            <a:ext cx="3775374" cy="70787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4000" dirty="0">
                <a:solidFill>
                  <a:srgbClr val="C00000"/>
                </a:solidFill>
                <a:cs typeface="+mn-ea"/>
                <a:sym typeface="+mn-lt"/>
              </a:rPr>
              <a:t>请在此输入标题</a:t>
            </a:r>
            <a:endParaRPr lang="en-US" altLang="zh-CN" sz="40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6" name="矩形 4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031614D-EE6D-8240-AAEB-BA117E1B21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0370" y="2753216"/>
            <a:ext cx="4037354" cy="40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请在此输入您需要的文字内容感谢您</a:t>
            </a:r>
          </a:p>
        </p:txBody>
      </p:sp>
      <p:sp>
        <p:nvSpPr>
          <p:cNvPr id="17" name="TextBox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63F6C83-5EA4-7243-AA4F-E92F95D3E442}"/>
              </a:ext>
            </a:extLst>
          </p:cNvPr>
          <p:cNvSpPr txBox="1"/>
          <p:nvPr/>
        </p:nvSpPr>
        <p:spPr>
          <a:xfrm>
            <a:off x="1483057" y="3370438"/>
            <a:ext cx="4590712" cy="19389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just">
              <a:lnSpc>
                <a:spcPts val="1600"/>
              </a:lnSpc>
              <a:defRPr sz="110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小雪是二十四节气中的第</a:t>
            </a:r>
            <a:r>
              <a:rPr lang="en-US" altLang="zh-CN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个。起点于每年公历</a:t>
            </a:r>
            <a:r>
              <a:rPr lang="en-US" altLang="zh-CN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11</a:t>
            </a:r>
            <a:r>
              <a:rPr lang="zh-CN" altLang="en-US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22</a:t>
            </a:r>
            <a:r>
              <a:rPr lang="zh-CN" altLang="en-US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日或</a:t>
            </a:r>
            <a:r>
              <a:rPr lang="en-US" altLang="zh-CN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23</a:t>
            </a:r>
            <a:r>
              <a:rPr lang="zh-CN" altLang="en-US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日，太阳位于赤纬</a:t>
            </a:r>
            <a:r>
              <a:rPr lang="en-US" altLang="zh-CN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-20°16'</a:t>
            </a:r>
            <a:r>
              <a:rPr lang="zh-CN" altLang="en-US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，到达黄经</a:t>
            </a:r>
            <a:r>
              <a:rPr lang="en-US" altLang="zh-CN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240°</a:t>
            </a:r>
            <a:r>
              <a:rPr lang="zh-CN" altLang="en-US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。“小雪”节气间，夜晚北斗七星的斗柄指向北偏西（相当钟面上的</a:t>
            </a:r>
            <a:r>
              <a:rPr lang="en-US" altLang="zh-CN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10</a:t>
            </a:r>
            <a:r>
              <a:rPr lang="zh-CN" altLang="en-US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点钟）。每晚</a:t>
            </a:r>
            <a:r>
              <a:rPr lang="en-US" altLang="zh-CN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00</a:t>
            </a:r>
            <a:r>
              <a:rPr lang="zh-CN" altLang="en-US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以后，若到户外观星，可见北斗星西沉，而“</a:t>
            </a:r>
            <a:r>
              <a:rPr lang="en-US" altLang="zh-CN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W”</a:t>
            </a:r>
            <a:r>
              <a:rPr lang="zh-CN" altLang="en-US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形的仙后座升入高空，它代替北斗星担当起寻找北极星的坐标任务，为观星的人们导航。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3480" y="0"/>
            <a:ext cx="4669954" cy="24552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14697" y="1338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1534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4="http://schemas.microsoft.com/office/drawing/2010/main" xmlns:a16="http://schemas.microsoft.com/office/drawing/2014/main">
      <p:transition spd="slow" advTm="3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12761" y="2142699"/>
            <a:ext cx="4495549" cy="5067110"/>
          </a:xfrm>
          <a:prstGeom prst="rect">
            <a:avLst/>
          </a:prstGeom>
        </p:spPr>
      </p:pic>
      <p:sp>
        <p:nvSpPr>
          <p:cNvPr id="8" name="矩形 4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651E171-D1A9-F747-B4D5-A4ABA95392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8189" y="1156040"/>
            <a:ext cx="4037354" cy="40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请在此输入您需要的文字</a:t>
            </a:r>
          </a:p>
        </p:txBody>
      </p:sp>
      <p:sp>
        <p:nvSpPr>
          <p:cNvPr id="9" name="TextBox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3A2D917-24C4-AA4C-B39A-D307A0130D32}"/>
              </a:ext>
            </a:extLst>
          </p:cNvPr>
          <p:cNvSpPr txBox="1"/>
          <p:nvPr/>
        </p:nvSpPr>
        <p:spPr>
          <a:xfrm>
            <a:off x="3762706" y="1530878"/>
            <a:ext cx="5325282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just">
              <a:lnSpc>
                <a:spcPts val="1600"/>
              </a:lnSpc>
              <a:defRPr sz="110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小雪是二十四节气中的第</a:t>
            </a:r>
            <a:r>
              <a:rPr lang="en-US" altLang="zh-CN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个。起点于每年公历</a:t>
            </a:r>
            <a:r>
              <a:rPr lang="en-US" altLang="zh-CN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11</a:t>
            </a:r>
            <a:r>
              <a: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22</a:t>
            </a:r>
            <a:r>
              <a: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日或</a:t>
            </a:r>
            <a:r>
              <a:rPr lang="en-US" altLang="zh-CN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23</a:t>
            </a:r>
            <a:r>
              <a: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日，太阳位于赤纬</a:t>
            </a:r>
            <a:r>
              <a:rPr lang="en-US" altLang="zh-CN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-20°16'</a:t>
            </a:r>
            <a:r>
              <a: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，到达黄经</a:t>
            </a:r>
            <a:r>
              <a:rPr lang="en-US" altLang="zh-CN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240°</a:t>
            </a:r>
            <a:r>
              <a: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。“小雪”节气间，夜晚北斗七星的斗柄指向北偏西（相当钟面上的</a:t>
            </a:r>
            <a:r>
              <a:rPr lang="en-US" altLang="zh-CN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10</a:t>
            </a:r>
            <a:r>
              <a: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点钟）。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3026EB-B127-2B4E-B38A-EA3B744F74C3}"/>
              </a:ext>
            </a:extLst>
          </p:cNvPr>
          <p:cNvSpPr/>
          <p:nvPr/>
        </p:nvSpPr>
        <p:spPr>
          <a:xfrm>
            <a:off x="3917060" y="3554964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请在此输入标题</a:t>
            </a:r>
            <a:endParaRPr lang="en-US" altLang="zh-CN" sz="20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1" name="矩形 4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DB41D2B-FA52-A846-A52E-A3CAE98733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8585" y="3922401"/>
            <a:ext cx="3043118" cy="978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02DEC0B-9615-D441-BCFB-93FB5CB57E80}"/>
              </a:ext>
            </a:extLst>
          </p:cNvPr>
          <p:cNvSpPr/>
          <p:nvPr/>
        </p:nvSpPr>
        <p:spPr>
          <a:xfrm>
            <a:off x="6873707" y="3554964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请在此输入标题</a:t>
            </a:r>
            <a:endParaRPr lang="en-US" altLang="zh-CN" sz="20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3" name="矩形 4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36160ED-FC60-7241-9064-7F124E1DA5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5232" y="3922401"/>
            <a:ext cx="3043118" cy="978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7253" y="47452"/>
            <a:ext cx="4669954" cy="2455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4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4="http://schemas.microsoft.com/office/drawing/2010/main" xmlns:a16="http://schemas.microsoft.com/office/drawing/2014/main">
      <p:transition spd="slow" advTm="3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845875" y="1139563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rgbClr val="C00000"/>
                </a:solidFill>
                <a:cs typeface="+mn-ea"/>
                <a:sym typeface="+mn-lt"/>
              </a:rPr>
              <a:t>请输入标题内容</a:t>
            </a:r>
            <a:endParaRPr kumimoji="1"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224166" y="1542427"/>
            <a:ext cx="31365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>
                <a:cs typeface="+mn-ea"/>
                <a:sym typeface="+mn-lt"/>
              </a:rPr>
              <a:t>Please enter the English Title here.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91192" y="1970687"/>
            <a:ext cx="5310009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cs typeface="+mn-ea"/>
                <a:sym typeface="+mn-lt"/>
              </a:rPr>
              <a:t>小雪是二十四节气中的第</a:t>
            </a:r>
            <a:r>
              <a:rPr kumimoji="1" lang="en-US" altLang="zh-CN" dirty="0">
                <a:cs typeface="+mn-ea"/>
                <a:sym typeface="+mn-lt"/>
              </a:rPr>
              <a:t>20</a:t>
            </a:r>
            <a:r>
              <a:rPr kumimoji="1" lang="zh-CN" altLang="en-US" dirty="0">
                <a:cs typeface="+mn-ea"/>
                <a:sym typeface="+mn-lt"/>
              </a:rPr>
              <a:t>个。起点于每年公历</a:t>
            </a:r>
            <a:r>
              <a:rPr kumimoji="1" lang="en-US" altLang="zh-CN" dirty="0">
                <a:cs typeface="+mn-ea"/>
                <a:sym typeface="+mn-lt"/>
              </a:rPr>
              <a:t>11</a:t>
            </a:r>
            <a:r>
              <a:rPr kumimoji="1" lang="zh-CN" altLang="en-US" dirty="0">
                <a:cs typeface="+mn-ea"/>
                <a:sym typeface="+mn-lt"/>
              </a:rPr>
              <a:t>月</a:t>
            </a:r>
            <a:r>
              <a:rPr kumimoji="1" lang="en-US" altLang="zh-CN" dirty="0">
                <a:cs typeface="+mn-ea"/>
                <a:sym typeface="+mn-lt"/>
              </a:rPr>
              <a:t>22</a:t>
            </a:r>
            <a:r>
              <a:rPr kumimoji="1" lang="zh-CN" altLang="en-US" dirty="0">
                <a:cs typeface="+mn-ea"/>
                <a:sym typeface="+mn-lt"/>
              </a:rPr>
              <a:t>日或</a:t>
            </a:r>
            <a:r>
              <a:rPr kumimoji="1" lang="en-US" altLang="zh-CN" dirty="0">
                <a:cs typeface="+mn-ea"/>
                <a:sym typeface="+mn-lt"/>
              </a:rPr>
              <a:t>23</a:t>
            </a:r>
            <a:r>
              <a:rPr kumimoji="1" lang="zh-CN" altLang="en-US" dirty="0">
                <a:cs typeface="+mn-ea"/>
                <a:sym typeface="+mn-lt"/>
              </a:rPr>
              <a:t>日，太阳位于赤纬</a:t>
            </a:r>
            <a:r>
              <a:rPr kumimoji="1" lang="en-US" altLang="zh-CN" dirty="0">
                <a:cs typeface="+mn-ea"/>
                <a:sym typeface="+mn-lt"/>
              </a:rPr>
              <a:t>-20°16'</a:t>
            </a:r>
            <a:r>
              <a:rPr kumimoji="1" lang="zh-CN" altLang="en-US" dirty="0">
                <a:cs typeface="+mn-ea"/>
                <a:sym typeface="+mn-lt"/>
              </a:rPr>
              <a:t>，到达黄经</a:t>
            </a:r>
            <a:r>
              <a:rPr kumimoji="1" lang="en-US" altLang="zh-CN" dirty="0">
                <a:cs typeface="+mn-ea"/>
                <a:sym typeface="+mn-lt"/>
              </a:rPr>
              <a:t>240°</a:t>
            </a:r>
            <a:r>
              <a:rPr kumimoji="1" lang="zh-CN" altLang="en-US" dirty="0">
                <a:cs typeface="+mn-ea"/>
                <a:sym typeface="+mn-lt"/>
              </a:rPr>
              <a:t>。“小雪”节气间，夜晚北斗七星的斗柄指向北偏西（相当钟面上的</a:t>
            </a:r>
            <a:r>
              <a:rPr kumimoji="1" lang="en-US" altLang="zh-CN" dirty="0">
                <a:cs typeface="+mn-ea"/>
                <a:sym typeface="+mn-lt"/>
              </a:rPr>
              <a:t>10</a:t>
            </a:r>
            <a:r>
              <a:rPr kumimoji="1" lang="zh-CN" altLang="en-US" dirty="0">
                <a:cs typeface="+mn-ea"/>
                <a:sym typeface="+mn-lt"/>
              </a:rPr>
              <a:t>点钟）。每晚</a:t>
            </a:r>
            <a:r>
              <a:rPr kumimoji="1" lang="en-US" altLang="zh-CN" dirty="0">
                <a:cs typeface="+mn-ea"/>
                <a:sym typeface="+mn-lt"/>
              </a:rPr>
              <a:t>20</a:t>
            </a:r>
            <a:r>
              <a:rPr kumimoji="1" lang="zh-CN" altLang="en-US" dirty="0">
                <a:cs typeface="+mn-ea"/>
                <a:sym typeface="+mn-lt"/>
              </a:rPr>
              <a:t>：</a:t>
            </a:r>
            <a:r>
              <a:rPr kumimoji="1" lang="en-US" altLang="zh-CN" dirty="0">
                <a:cs typeface="+mn-ea"/>
                <a:sym typeface="+mn-lt"/>
              </a:rPr>
              <a:t>00</a:t>
            </a:r>
            <a:r>
              <a:rPr kumimoji="1" lang="zh-CN" altLang="en-US" dirty="0">
                <a:cs typeface="+mn-ea"/>
                <a:sym typeface="+mn-lt"/>
              </a:rPr>
              <a:t>以后，若到户外观星，可见北斗星西沉，而“</a:t>
            </a:r>
            <a:r>
              <a:rPr kumimoji="1" lang="en-US" altLang="zh-CN" dirty="0">
                <a:cs typeface="+mn-ea"/>
                <a:sym typeface="+mn-lt"/>
              </a:rPr>
              <a:t>W”</a:t>
            </a:r>
            <a:r>
              <a:rPr kumimoji="1" lang="zh-CN" altLang="en-US" dirty="0">
                <a:cs typeface="+mn-ea"/>
                <a:sym typeface="+mn-lt"/>
              </a:rPr>
              <a:t>形的仙后座升入高空，它代替北斗星担当起寻找北极星的坐标任务，为观星的人们导航。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7253" y="47452"/>
            <a:ext cx="4669954" cy="2455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272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4="http://schemas.microsoft.com/office/drawing/2010/main">
      <p:transition spd="slow" advTm="3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8136" y="2737359"/>
            <a:ext cx="3936403" cy="4197968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73" y="-1"/>
            <a:ext cx="3038600" cy="2867187"/>
          </a:xfrm>
          <a:prstGeom prst="rect">
            <a:avLst/>
          </a:prstGeom>
        </p:spPr>
      </p:pic>
      <p:sp>
        <p:nvSpPr>
          <p:cNvPr id="60" name="TextBox 506"/>
          <p:cNvSpPr txBox="1"/>
          <p:nvPr/>
        </p:nvSpPr>
        <p:spPr>
          <a:xfrm>
            <a:off x="3327526" y="3360535"/>
            <a:ext cx="5536949" cy="147732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感谢您使用模板，请在此处输入您所需要的内容</a:t>
            </a:r>
            <a:endParaRPr lang="en-US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感谢您使用模板，请在此处输入您所需要的内容</a:t>
            </a:r>
            <a:endParaRPr lang="en-US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感谢您使用模板，请在此处输入您所需要的内容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6491978" y="1720847"/>
            <a:ext cx="2954655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节气相关民俗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4485505" y="1269610"/>
            <a:ext cx="146706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0000" dirty="0">
                <a:solidFill>
                  <a:srgbClr val="C00000"/>
                </a:solidFill>
                <a:cs typeface="+mn-ea"/>
                <a:sym typeface="+mn-lt"/>
              </a:rPr>
              <a:t>肆</a:t>
            </a:r>
          </a:p>
        </p:txBody>
      </p:sp>
      <p:cxnSp>
        <p:nvCxnSpPr>
          <p:cNvPr id="74" name="直接连接符 7"/>
          <p:cNvCxnSpPr/>
          <p:nvPr/>
        </p:nvCxnSpPr>
        <p:spPr>
          <a:xfrm>
            <a:off x="6299691" y="1269610"/>
            <a:ext cx="0" cy="154880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组合 8"/>
          <p:cNvGrpSpPr/>
          <p:nvPr/>
        </p:nvGrpSpPr>
        <p:grpSpPr>
          <a:xfrm rot="5400000">
            <a:off x="3745615" y="375570"/>
            <a:ext cx="1467749" cy="3255829"/>
            <a:chOff x="1898671" y="3054859"/>
            <a:chExt cx="1002614" cy="1981825"/>
          </a:xfrm>
        </p:grpSpPr>
        <p:cxnSp>
          <p:nvCxnSpPr>
            <p:cNvPr id="76" name="直接连接符 9"/>
            <p:cNvCxnSpPr/>
            <p:nvPr/>
          </p:nvCxnSpPr>
          <p:spPr>
            <a:xfrm>
              <a:off x="2901285" y="3054859"/>
              <a:ext cx="0" cy="1981825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10"/>
            <p:cNvCxnSpPr/>
            <p:nvPr/>
          </p:nvCxnSpPr>
          <p:spPr>
            <a:xfrm>
              <a:off x="1898671" y="3054859"/>
              <a:ext cx="0" cy="1573579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11"/>
            <p:cNvCxnSpPr/>
            <p:nvPr/>
          </p:nvCxnSpPr>
          <p:spPr>
            <a:xfrm>
              <a:off x="1898671" y="3061711"/>
              <a:ext cx="10026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2161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9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36" grpId="0"/>
      <p:bldP spid="7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9753" y="3057099"/>
            <a:ext cx="4537880" cy="45378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44941" y="2804615"/>
            <a:ext cx="5042847" cy="5042847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744586" y="922069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rgbClr val="C00000"/>
                </a:solidFill>
                <a:cs typeface="+mn-ea"/>
                <a:sym typeface="+mn-lt"/>
              </a:rPr>
              <a:t>请输入标题内容</a:t>
            </a:r>
            <a:endParaRPr kumimoji="1"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744586" y="1324933"/>
            <a:ext cx="31365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>
                <a:cs typeface="+mn-ea"/>
                <a:sym typeface="+mn-lt"/>
              </a:rPr>
              <a:t>Please enter the English Title here.</a:t>
            </a:r>
            <a:endParaRPr kumimoji="1" lang="zh-CN" altLang="en-US" sz="1400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44586" y="1753193"/>
            <a:ext cx="5287602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cs typeface="+mn-ea"/>
                <a:sym typeface="+mn-lt"/>
              </a:rPr>
              <a:t>“小雪”是反映天气现象的节令。古籍</a:t>
            </a:r>
            <a:r>
              <a:rPr kumimoji="1" lang="en-US" altLang="zh-CN" dirty="0">
                <a:cs typeface="+mn-ea"/>
                <a:sym typeface="+mn-lt"/>
              </a:rPr>
              <a:t>《</a:t>
            </a:r>
            <a:r>
              <a:rPr kumimoji="1" lang="zh-CN" altLang="en-US" dirty="0">
                <a:cs typeface="+mn-ea"/>
                <a:sym typeface="+mn-lt"/>
              </a:rPr>
              <a:t>群芳谱</a:t>
            </a:r>
            <a:r>
              <a:rPr kumimoji="1" lang="en-US" altLang="zh-CN" dirty="0">
                <a:cs typeface="+mn-ea"/>
                <a:sym typeface="+mn-lt"/>
              </a:rPr>
              <a:t>》</a:t>
            </a:r>
            <a:r>
              <a:rPr kumimoji="1" lang="zh-CN" altLang="en-US" dirty="0">
                <a:cs typeface="+mn-ea"/>
                <a:sym typeface="+mn-lt"/>
              </a:rPr>
              <a:t>中说：“小雪气寒而将雪矣，地寒未甚而雪未大也。”</a:t>
            </a:r>
            <a:r>
              <a:rPr kumimoji="1" lang="en-US" altLang="zh-CN" dirty="0">
                <a:cs typeface="+mn-ea"/>
                <a:sym typeface="+mn-lt"/>
              </a:rPr>
              <a:t>《</a:t>
            </a:r>
            <a:r>
              <a:rPr kumimoji="1" lang="zh-CN" altLang="en-US" dirty="0">
                <a:cs typeface="+mn-ea"/>
                <a:sym typeface="+mn-lt"/>
              </a:rPr>
              <a:t>月令七十二候集解</a:t>
            </a:r>
            <a:r>
              <a:rPr kumimoji="1" lang="en-US" altLang="zh-CN" dirty="0">
                <a:cs typeface="+mn-ea"/>
                <a:sym typeface="+mn-lt"/>
              </a:rPr>
              <a:t>》</a:t>
            </a:r>
            <a:r>
              <a:rPr kumimoji="1" lang="zh-CN" altLang="en-US" dirty="0">
                <a:cs typeface="+mn-ea"/>
                <a:sym typeface="+mn-lt"/>
              </a:rPr>
              <a:t>曰：“十月中，雨下而为寒气所薄，故凝而为雪。</a:t>
            </a:r>
            <a:endParaRPr kumimoji="1"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dirty="0">
                <a:cs typeface="+mn-ea"/>
                <a:sym typeface="+mn-lt"/>
              </a:rPr>
              <a:t>“小雪”是反映天气现象的节令。古籍</a:t>
            </a:r>
            <a:r>
              <a:rPr kumimoji="1" lang="en-US" altLang="zh-CN" dirty="0">
                <a:cs typeface="+mn-ea"/>
                <a:sym typeface="+mn-lt"/>
              </a:rPr>
              <a:t>《</a:t>
            </a:r>
            <a:r>
              <a:rPr kumimoji="1" lang="zh-CN" altLang="en-US" dirty="0">
                <a:cs typeface="+mn-ea"/>
                <a:sym typeface="+mn-lt"/>
              </a:rPr>
              <a:t>群芳谱</a:t>
            </a:r>
            <a:r>
              <a:rPr kumimoji="1" lang="en-US" altLang="zh-CN" dirty="0">
                <a:cs typeface="+mn-ea"/>
                <a:sym typeface="+mn-lt"/>
              </a:rPr>
              <a:t>》</a:t>
            </a:r>
            <a:r>
              <a:rPr kumimoji="1" lang="zh-CN" altLang="en-US" dirty="0">
                <a:cs typeface="+mn-ea"/>
                <a:sym typeface="+mn-lt"/>
              </a:rPr>
              <a:t>中说：“小雪气寒而将雪矣，地寒未甚而雪未大也。”</a:t>
            </a:r>
            <a:r>
              <a:rPr kumimoji="1" lang="en-US" altLang="zh-CN" dirty="0">
                <a:cs typeface="+mn-ea"/>
                <a:sym typeface="+mn-lt"/>
              </a:rPr>
              <a:t>《</a:t>
            </a:r>
            <a:r>
              <a:rPr kumimoji="1" lang="zh-CN" altLang="en-US" dirty="0">
                <a:cs typeface="+mn-ea"/>
                <a:sym typeface="+mn-lt"/>
              </a:rPr>
              <a:t>月令七十二候集解</a:t>
            </a:r>
            <a:r>
              <a:rPr kumimoji="1" lang="en-US" altLang="zh-CN" dirty="0">
                <a:cs typeface="+mn-ea"/>
                <a:sym typeface="+mn-lt"/>
              </a:rPr>
              <a:t>》</a:t>
            </a:r>
            <a:r>
              <a:rPr kumimoji="1" lang="zh-CN" altLang="en-US" dirty="0">
                <a:cs typeface="+mn-ea"/>
                <a:sym typeface="+mn-lt"/>
              </a:rPr>
              <a:t>曰：“十月中，雨下而为寒气所薄，故凝而为雪。</a:t>
            </a:r>
          </a:p>
        </p:txBody>
      </p:sp>
    </p:spTree>
    <p:extLst>
      <p:ext uri="{BB962C8B-B14F-4D97-AF65-F5344CB8AC3E}">
        <p14:creationId xmlns:p14="http://schemas.microsoft.com/office/powerpoint/2010/main" val="622182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4="http://schemas.microsoft.com/office/drawing/2010/main">
      <p:transition spd="slow" advTm="3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0820" y="1443820"/>
            <a:ext cx="3970361" cy="397036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081181" y="1838956"/>
            <a:ext cx="34295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cs typeface="+mn-ea"/>
                <a:sym typeface="+mn-lt"/>
              </a:rPr>
              <a:t>“小雪”是反映天气现象的节令。古籍</a:t>
            </a:r>
            <a:r>
              <a:rPr kumimoji="1" lang="en-US" altLang="zh-CN" sz="1600" dirty="0">
                <a:cs typeface="+mn-ea"/>
                <a:sym typeface="+mn-lt"/>
              </a:rPr>
              <a:t>《</a:t>
            </a:r>
            <a:r>
              <a:rPr kumimoji="1" lang="zh-CN" altLang="en-US" sz="1600" dirty="0">
                <a:cs typeface="+mn-ea"/>
                <a:sym typeface="+mn-lt"/>
              </a:rPr>
              <a:t>群芳谱</a:t>
            </a:r>
            <a:r>
              <a:rPr kumimoji="1" lang="en-US" altLang="zh-CN" sz="1600" dirty="0">
                <a:cs typeface="+mn-ea"/>
                <a:sym typeface="+mn-lt"/>
              </a:rPr>
              <a:t>》</a:t>
            </a:r>
            <a:r>
              <a:rPr kumimoji="1" lang="zh-CN" altLang="en-US" sz="1600" dirty="0">
                <a:cs typeface="+mn-ea"/>
                <a:sym typeface="+mn-lt"/>
              </a:rPr>
              <a:t>中说：“小雪气寒而将雪矣，地寒未甚而雪未大也。”</a:t>
            </a:r>
            <a:r>
              <a:rPr kumimoji="1" lang="en-US" altLang="zh-CN" sz="1600" dirty="0">
                <a:cs typeface="+mn-ea"/>
                <a:sym typeface="+mn-lt"/>
              </a:rPr>
              <a:t>《</a:t>
            </a:r>
            <a:r>
              <a:rPr kumimoji="1" lang="zh-CN" altLang="en-US" sz="1600" dirty="0">
                <a:cs typeface="+mn-ea"/>
                <a:sym typeface="+mn-lt"/>
              </a:rPr>
              <a:t>月令七十二候集解</a:t>
            </a:r>
            <a:r>
              <a:rPr kumimoji="1" lang="en-US" altLang="zh-CN" sz="1600" dirty="0">
                <a:cs typeface="+mn-ea"/>
                <a:sym typeface="+mn-lt"/>
              </a:rPr>
              <a:t>》</a:t>
            </a:r>
            <a:r>
              <a:rPr kumimoji="1" lang="zh-CN" altLang="en-US" sz="1600" dirty="0">
                <a:cs typeface="+mn-ea"/>
                <a:sym typeface="+mn-lt"/>
              </a:rPr>
              <a:t>曰：“十月中，雨下而为寒气所薄，故凝而为雪。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081181" y="1443820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请输入标题内容</a:t>
            </a:r>
            <a:endParaRPr kumimoji="1" lang="en-US" altLang="zh-CN" sz="20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081181" y="4637922"/>
            <a:ext cx="34295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cs typeface="+mn-ea"/>
                <a:sym typeface="+mn-lt"/>
              </a:rPr>
              <a:t>“小雪”是反映天气现象的节令。古籍</a:t>
            </a:r>
            <a:r>
              <a:rPr kumimoji="1" lang="en-US" altLang="zh-CN" sz="1600" dirty="0">
                <a:cs typeface="+mn-ea"/>
                <a:sym typeface="+mn-lt"/>
              </a:rPr>
              <a:t>《</a:t>
            </a:r>
            <a:r>
              <a:rPr kumimoji="1" lang="zh-CN" altLang="en-US" sz="1600" dirty="0">
                <a:cs typeface="+mn-ea"/>
                <a:sym typeface="+mn-lt"/>
              </a:rPr>
              <a:t>群芳谱</a:t>
            </a:r>
            <a:r>
              <a:rPr kumimoji="1" lang="en-US" altLang="zh-CN" sz="1600" dirty="0">
                <a:cs typeface="+mn-ea"/>
                <a:sym typeface="+mn-lt"/>
              </a:rPr>
              <a:t>》</a:t>
            </a:r>
            <a:r>
              <a:rPr kumimoji="1" lang="zh-CN" altLang="en-US" sz="1600" dirty="0">
                <a:cs typeface="+mn-ea"/>
                <a:sym typeface="+mn-lt"/>
              </a:rPr>
              <a:t>中说：“小雪气寒而将雪矣，地寒未甚而雪未大也。”</a:t>
            </a:r>
            <a:r>
              <a:rPr kumimoji="1" lang="en-US" altLang="zh-CN" sz="1600" dirty="0">
                <a:cs typeface="+mn-ea"/>
                <a:sym typeface="+mn-lt"/>
              </a:rPr>
              <a:t>《</a:t>
            </a:r>
            <a:r>
              <a:rPr kumimoji="1" lang="zh-CN" altLang="en-US" sz="1600" dirty="0">
                <a:cs typeface="+mn-ea"/>
                <a:sym typeface="+mn-lt"/>
              </a:rPr>
              <a:t>月令七十二候集解</a:t>
            </a:r>
            <a:r>
              <a:rPr kumimoji="1" lang="en-US" altLang="zh-CN" sz="1600" dirty="0">
                <a:cs typeface="+mn-ea"/>
                <a:sym typeface="+mn-lt"/>
              </a:rPr>
              <a:t>》</a:t>
            </a:r>
            <a:r>
              <a:rPr kumimoji="1" lang="zh-CN" altLang="en-US" sz="1600" dirty="0">
                <a:cs typeface="+mn-ea"/>
                <a:sym typeface="+mn-lt"/>
              </a:rPr>
              <a:t>曰：“十月中，雨下而为寒气所薄，故凝而为雪。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081181" y="4242786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请输入标题内容</a:t>
            </a:r>
            <a:endParaRPr kumimoji="1" lang="en-US" altLang="zh-CN" sz="20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08213" y="4637922"/>
            <a:ext cx="34026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cs typeface="+mn-ea"/>
                <a:sym typeface="+mn-lt"/>
              </a:rPr>
              <a:t>“小雪”是反映天气现象的节令。古籍</a:t>
            </a:r>
            <a:r>
              <a:rPr kumimoji="1" lang="en-US" altLang="zh-CN" sz="1600" dirty="0">
                <a:cs typeface="+mn-ea"/>
                <a:sym typeface="+mn-lt"/>
              </a:rPr>
              <a:t>《</a:t>
            </a:r>
            <a:r>
              <a:rPr kumimoji="1" lang="zh-CN" altLang="en-US" sz="1600" dirty="0">
                <a:cs typeface="+mn-ea"/>
                <a:sym typeface="+mn-lt"/>
              </a:rPr>
              <a:t>群芳谱</a:t>
            </a:r>
            <a:r>
              <a:rPr kumimoji="1" lang="en-US" altLang="zh-CN" sz="1600" dirty="0">
                <a:cs typeface="+mn-ea"/>
                <a:sym typeface="+mn-lt"/>
              </a:rPr>
              <a:t>》</a:t>
            </a:r>
            <a:r>
              <a:rPr kumimoji="1" lang="zh-CN" altLang="en-US" sz="1600" dirty="0">
                <a:cs typeface="+mn-ea"/>
                <a:sym typeface="+mn-lt"/>
              </a:rPr>
              <a:t>中说：“小雪气寒而将雪矣，地寒未甚而雪未大也。”</a:t>
            </a:r>
            <a:r>
              <a:rPr kumimoji="1" lang="en-US" altLang="zh-CN" sz="1600" dirty="0">
                <a:cs typeface="+mn-ea"/>
                <a:sym typeface="+mn-lt"/>
              </a:rPr>
              <a:t>《</a:t>
            </a:r>
            <a:r>
              <a:rPr kumimoji="1" lang="zh-CN" altLang="en-US" sz="1600" dirty="0">
                <a:cs typeface="+mn-ea"/>
                <a:sym typeface="+mn-lt"/>
              </a:rPr>
              <a:t>月令七十二候集解</a:t>
            </a:r>
            <a:r>
              <a:rPr kumimoji="1" lang="en-US" altLang="zh-CN" sz="1600" dirty="0">
                <a:cs typeface="+mn-ea"/>
                <a:sym typeface="+mn-lt"/>
              </a:rPr>
              <a:t>》</a:t>
            </a:r>
            <a:r>
              <a:rPr kumimoji="1" lang="zh-CN" altLang="en-US" sz="1600" dirty="0">
                <a:cs typeface="+mn-ea"/>
                <a:sym typeface="+mn-lt"/>
              </a:rPr>
              <a:t>曰：“十月中，雨下而为寒气所薄，故凝而为雪。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130791" y="4242786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请输入标题内容</a:t>
            </a:r>
            <a:endParaRPr kumimoji="1" lang="en-US" altLang="zh-CN" sz="20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08213" y="1838956"/>
            <a:ext cx="34026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kumimoji="1" lang="zh-CN" altLang="en-US" sz="1600" dirty="0">
                <a:cs typeface="+mn-ea"/>
                <a:sym typeface="+mn-lt"/>
              </a:rPr>
              <a:t>“小雪”是反映天气现象的节令。古籍</a:t>
            </a:r>
            <a:r>
              <a:rPr kumimoji="1" lang="en-US" altLang="zh-CN" sz="1600" dirty="0">
                <a:cs typeface="+mn-ea"/>
                <a:sym typeface="+mn-lt"/>
              </a:rPr>
              <a:t>《</a:t>
            </a:r>
            <a:r>
              <a:rPr kumimoji="1" lang="zh-CN" altLang="en-US" sz="1600" dirty="0">
                <a:cs typeface="+mn-ea"/>
                <a:sym typeface="+mn-lt"/>
              </a:rPr>
              <a:t>群芳谱</a:t>
            </a:r>
            <a:r>
              <a:rPr kumimoji="1" lang="en-US" altLang="zh-CN" sz="1600" dirty="0">
                <a:cs typeface="+mn-ea"/>
                <a:sym typeface="+mn-lt"/>
              </a:rPr>
              <a:t>》</a:t>
            </a:r>
            <a:r>
              <a:rPr kumimoji="1" lang="zh-CN" altLang="en-US" sz="1600" dirty="0">
                <a:cs typeface="+mn-ea"/>
                <a:sym typeface="+mn-lt"/>
              </a:rPr>
              <a:t>中说：“小雪气寒而将雪矣，地寒未甚而雪未大也。”</a:t>
            </a:r>
            <a:r>
              <a:rPr kumimoji="1" lang="en-US" altLang="zh-CN" sz="1600" dirty="0">
                <a:cs typeface="+mn-ea"/>
                <a:sym typeface="+mn-lt"/>
              </a:rPr>
              <a:t>《</a:t>
            </a:r>
            <a:r>
              <a:rPr kumimoji="1" lang="zh-CN" altLang="en-US" sz="1600" dirty="0">
                <a:cs typeface="+mn-ea"/>
                <a:sym typeface="+mn-lt"/>
              </a:rPr>
              <a:t>月令七十二候集解</a:t>
            </a:r>
            <a:r>
              <a:rPr kumimoji="1" lang="en-US" altLang="zh-CN" sz="1600" dirty="0">
                <a:cs typeface="+mn-ea"/>
                <a:sym typeface="+mn-lt"/>
              </a:rPr>
              <a:t>》</a:t>
            </a:r>
            <a:r>
              <a:rPr kumimoji="1" lang="zh-CN" altLang="en-US" sz="1600" dirty="0">
                <a:cs typeface="+mn-ea"/>
                <a:sym typeface="+mn-lt"/>
              </a:rPr>
              <a:t>曰：“十月中，雨下而为寒气所薄，故凝而为雪。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130791" y="1443820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请输入标题内容</a:t>
            </a:r>
            <a:endParaRPr kumimoji="1" lang="en-US" altLang="zh-CN" sz="20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91808" y="3125228"/>
            <a:ext cx="3500192" cy="3732772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01879" cy="254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37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4="http://schemas.microsoft.com/office/drawing/2010/main">
      <p:transition spd="slow" advTm="3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5796" y="928048"/>
            <a:ext cx="5929952" cy="5929952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201384" y="1300039"/>
            <a:ext cx="4023194" cy="1529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zh-CN" altLang="en-US" sz="1600" dirty="0">
                <a:cs typeface="+mn-ea"/>
                <a:sym typeface="+mn-lt"/>
              </a:rPr>
              <a:t>“小雪”是反映天气现象的节令。古籍</a:t>
            </a:r>
            <a:r>
              <a:rPr kumimoji="1" lang="en-US" altLang="zh-CN" sz="1600" dirty="0">
                <a:cs typeface="+mn-ea"/>
                <a:sym typeface="+mn-lt"/>
              </a:rPr>
              <a:t>《</a:t>
            </a:r>
            <a:r>
              <a:rPr kumimoji="1" lang="zh-CN" altLang="en-US" sz="1600" dirty="0">
                <a:cs typeface="+mn-ea"/>
                <a:sym typeface="+mn-lt"/>
              </a:rPr>
              <a:t>群芳谱</a:t>
            </a:r>
            <a:r>
              <a:rPr kumimoji="1" lang="en-US" altLang="zh-CN" sz="1600" dirty="0">
                <a:cs typeface="+mn-ea"/>
                <a:sym typeface="+mn-lt"/>
              </a:rPr>
              <a:t>》</a:t>
            </a:r>
            <a:r>
              <a:rPr kumimoji="1" lang="zh-CN" altLang="en-US" sz="1600" dirty="0">
                <a:cs typeface="+mn-ea"/>
                <a:sym typeface="+mn-lt"/>
              </a:rPr>
              <a:t>中说：“小雪气寒而将雪矣，地寒未甚而雪未大也。”</a:t>
            </a:r>
            <a:r>
              <a:rPr kumimoji="1" lang="en-US" altLang="zh-CN" sz="1600" dirty="0">
                <a:cs typeface="+mn-ea"/>
                <a:sym typeface="+mn-lt"/>
              </a:rPr>
              <a:t>《</a:t>
            </a:r>
            <a:r>
              <a:rPr kumimoji="1" lang="zh-CN" altLang="en-US" sz="1600" dirty="0">
                <a:cs typeface="+mn-ea"/>
                <a:sym typeface="+mn-lt"/>
              </a:rPr>
              <a:t>月令七十二候集解</a:t>
            </a:r>
            <a:r>
              <a:rPr kumimoji="1" lang="en-US" altLang="zh-CN" sz="1600" dirty="0">
                <a:cs typeface="+mn-ea"/>
                <a:sym typeface="+mn-lt"/>
              </a:rPr>
              <a:t>》</a:t>
            </a:r>
            <a:r>
              <a:rPr kumimoji="1" lang="zh-CN" altLang="en-US" sz="1600" dirty="0">
                <a:cs typeface="+mn-ea"/>
                <a:sym typeface="+mn-lt"/>
              </a:rPr>
              <a:t>曰：“十月中，雨下而为寒气所薄，故凝而为雪。</a:t>
            </a:r>
            <a:endParaRPr kumimoji="1" lang="en-US" altLang="zh-CN" sz="1600" dirty="0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01384" y="928048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请输入标题内容</a:t>
            </a:r>
            <a:endParaRPr kumimoji="1" lang="en-US" altLang="zh-CN" sz="20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46845" y="4410942"/>
            <a:ext cx="4031581" cy="1529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zh-CN" altLang="en-US" sz="1600" dirty="0">
                <a:cs typeface="+mn-ea"/>
                <a:sym typeface="+mn-lt"/>
              </a:rPr>
              <a:t>“小雪”是反映天气现象的节令。古籍</a:t>
            </a:r>
            <a:r>
              <a:rPr kumimoji="1" lang="en-US" altLang="zh-CN" sz="1600" dirty="0">
                <a:cs typeface="+mn-ea"/>
                <a:sym typeface="+mn-lt"/>
              </a:rPr>
              <a:t>《</a:t>
            </a:r>
            <a:r>
              <a:rPr kumimoji="1" lang="zh-CN" altLang="en-US" sz="1600" dirty="0">
                <a:cs typeface="+mn-ea"/>
                <a:sym typeface="+mn-lt"/>
              </a:rPr>
              <a:t>群芳谱</a:t>
            </a:r>
            <a:r>
              <a:rPr kumimoji="1" lang="en-US" altLang="zh-CN" sz="1600" dirty="0">
                <a:cs typeface="+mn-ea"/>
                <a:sym typeface="+mn-lt"/>
              </a:rPr>
              <a:t>》</a:t>
            </a:r>
            <a:r>
              <a:rPr kumimoji="1" lang="zh-CN" altLang="en-US" sz="1600" dirty="0">
                <a:cs typeface="+mn-ea"/>
                <a:sym typeface="+mn-lt"/>
              </a:rPr>
              <a:t>中说：“小雪气寒而将雪矣，地寒未甚而雪未大也。”</a:t>
            </a:r>
            <a:r>
              <a:rPr kumimoji="1" lang="en-US" altLang="zh-CN" sz="1600" dirty="0">
                <a:cs typeface="+mn-ea"/>
                <a:sym typeface="+mn-lt"/>
              </a:rPr>
              <a:t>《</a:t>
            </a:r>
            <a:r>
              <a:rPr kumimoji="1" lang="zh-CN" altLang="en-US" sz="1600" dirty="0">
                <a:cs typeface="+mn-ea"/>
                <a:sym typeface="+mn-lt"/>
              </a:rPr>
              <a:t>月令七十二候集解</a:t>
            </a:r>
            <a:r>
              <a:rPr kumimoji="1" lang="en-US" altLang="zh-CN" sz="1600" dirty="0">
                <a:cs typeface="+mn-ea"/>
                <a:sym typeface="+mn-lt"/>
              </a:rPr>
              <a:t>》</a:t>
            </a:r>
            <a:r>
              <a:rPr kumimoji="1" lang="zh-CN" altLang="en-US" sz="1600" dirty="0">
                <a:cs typeface="+mn-ea"/>
                <a:sym typeface="+mn-lt"/>
              </a:rPr>
              <a:t>曰：“十月中，雨下而为寒气所薄，故凝而为雪。</a:t>
            </a:r>
            <a:endParaRPr kumimoji="1" lang="en-US" altLang="zh-CN" sz="1600"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646846" y="4038951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请输入标题内容</a:t>
            </a:r>
            <a:endParaRPr kumimoji="1" lang="en-US" altLang="zh-CN" sz="2000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405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4="http://schemas.microsoft.com/office/drawing/2010/main">
      <p:transition spd="slow"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10194497" y="655453"/>
            <a:ext cx="1274708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b="1" spc="-300" dirty="0">
                <a:cs typeface="+mn-ea"/>
                <a:sym typeface="+mn-lt"/>
              </a:rPr>
              <a:t>目</a:t>
            </a:r>
          </a:p>
          <a:p>
            <a:r>
              <a:rPr lang="zh-CN" altLang="en-US" sz="8800" b="1" spc="-300" dirty="0">
                <a:cs typeface="+mn-ea"/>
                <a:sym typeface="+mn-lt"/>
              </a:rPr>
              <a:t>录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8136" y="2737359"/>
            <a:ext cx="3936403" cy="4197968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73" y="-1"/>
            <a:ext cx="3038600" cy="2867187"/>
          </a:xfrm>
          <a:prstGeom prst="rect">
            <a:avLst/>
          </a:prstGeom>
        </p:spPr>
      </p:pic>
      <p:grpSp>
        <p:nvGrpSpPr>
          <p:cNvPr id="38" name="组 37"/>
          <p:cNvGrpSpPr/>
          <p:nvPr/>
        </p:nvGrpSpPr>
        <p:grpSpPr>
          <a:xfrm>
            <a:off x="3057604" y="1003947"/>
            <a:ext cx="3355851" cy="1002614"/>
            <a:chOff x="2541993" y="1938147"/>
            <a:chExt cx="3355851" cy="1002614"/>
          </a:xfrm>
        </p:grpSpPr>
        <p:grpSp>
          <p:nvGrpSpPr>
            <p:cNvPr id="6" name="组合 5"/>
            <p:cNvGrpSpPr/>
            <p:nvPr/>
          </p:nvGrpSpPr>
          <p:grpSpPr>
            <a:xfrm rot="16200000" flipH="1">
              <a:off x="3102103" y="1378037"/>
              <a:ext cx="1002614" cy="2122833"/>
              <a:chOff x="1898671" y="3054859"/>
              <a:chExt cx="1002614" cy="2122833"/>
            </a:xfrm>
          </p:grpSpPr>
          <p:cxnSp>
            <p:nvCxnSpPr>
              <p:cNvPr id="8" name="直接连接符 6"/>
              <p:cNvCxnSpPr/>
              <p:nvPr/>
            </p:nvCxnSpPr>
            <p:spPr>
              <a:xfrm>
                <a:off x="2901285" y="3054859"/>
                <a:ext cx="0" cy="2122833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7"/>
              <p:cNvCxnSpPr/>
              <p:nvPr/>
            </p:nvCxnSpPr>
            <p:spPr>
              <a:xfrm>
                <a:off x="1898671" y="3054859"/>
                <a:ext cx="0" cy="1874506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8"/>
              <p:cNvCxnSpPr/>
              <p:nvPr/>
            </p:nvCxnSpPr>
            <p:spPr>
              <a:xfrm>
                <a:off x="1898671" y="3061711"/>
                <a:ext cx="100261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文本框 3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3795857-7F73-4F44-B9DD-BFF4A3C465DC}"/>
                </a:ext>
              </a:extLst>
            </p:cNvPr>
            <p:cNvSpPr txBox="1"/>
            <p:nvPr/>
          </p:nvSpPr>
          <p:spPr>
            <a:xfrm>
              <a:off x="2555699" y="1977788"/>
              <a:ext cx="10026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rgbClr val="C00000"/>
                  </a:solidFill>
                  <a:cs typeface="+mn-ea"/>
                  <a:sym typeface="+mn-lt"/>
                </a:rPr>
                <a:t>壹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3558742" y="2177843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小雪节气介绍</a:t>
              </a:r>
            </a:p>
          </p:txBody>
        </p:sp>
      </p:grpSp>
      <p:grpSp>
        <p:nvGrpSpPr>
          <p:cNvPr id="39" name="组 38"/>
          <p:cNvGrpSpPr/>
          <p:nvPr/>
        </p:nvGrpSpPr>
        <p:grpSpPr>
          <a:xfrm>
            <a:off x="3940202" y="2236053"/>
            <a:ext cx="3355850" cy="1002614"/>
            <a:chOff x="2541993" y="1938147"/>
            <a:chExt cx="3355850" cy="1002614"/>
          </a:xfrm>
        </p:grpSpPr>
        <p:grpSp>
          <p:nvGrpSpPr>
            <p:cNvPr id="40" name="组合 5"/>
            <p:cNvGrpSpPr/>
            <p:nvPr/>
          </p:nvGrpSpPr>
          <p:grpSpPr>
            <a:xfrm rot="16200000" flipH="1">
              <a:off x="3102103" y="1378037"/>
              <a:ext cx="1002614" cy="2122833"/>
              <a:chOff x="1898671" y="3054859"/>
              <a:chExt cx="1002614" cy="2122833"/>
            </a:xfrm>
          </p:grpSpPr>
          <p:cxnSp>
            <p:nvCxnSpPr>
              <p:cNvPr id="43" name="直接连接符 6"/>
              <p:cNvCxnSpPr/>
              <p:nvPr/>
            </p:nvCxnSpPr>
            <p:spPr>
              <a:xfrm>
                <a:off x="2901285" y="3054859"/>
                <a:ext cx="0" cy="2122833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7"/>
              <p:cNvCxnSpPr/>
              <p:nvPr/>
            </p:nvCxnSpPr>
            <p:spPr>
              <a:xfrm>
                <a:off x="1898671" y="3054859"/>
                <a:ext cx="0" cy="1874506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8"/>
              <p:cNvCxnSpPr/>
              <p:nvPr/>
            </p:nvCxnSpPr>
            <p:spPr>
              <a:xfrm>
                <a:off x="1898671" y="3061711"/>
                <a:ext cx="100261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文本框 4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3795857-7F73-4F44-B9DD-BFF4A3C465DC}"/>
                </a:ext>
              </a:extLst>
            </p:cNvPr>
            <p:cNvSpPr txBox="1"/>
            <p:nvPr/>
          </p:nvSpPr>
          <p:spPr>
            <a:xfrm>
              <a:off x="2555699" y="1977788"/>
              <a:ext cx="10026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rgbClr val="C00000"/>
                  </a:solidFill>
                  <a:cs typeface="+mn-ea"/>
                  <a:sym typeface="+mn-lt"/>
                </a:rPr>
                <a:t>贰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3558741" y="2177843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小雪农事活动</a:t>
              </a:r>
            </a:p>
          </p:txBody>
        </p:sp>
      </p:grpSp>
      <p:grpSp>
        <p:nvGrpSpPr>
          <p:cNvPr id="46" name="组 45"/>
          <p:cNvGrpSpPr/>
          <p:nvPr/>
        </p:nvGrpSpPr>
        <p:grpSpPr>
          <a:xfrm>
            <a:off x="4822800" y="3468159"/>
            <a:ext cx="3355850" cy="1002614"/>
            <a:chOff x="2541993" y="1938147"/>
            <a:chExt cx="3355850" cy="1002614"/>
          </a:xfrm>
        </p:grpSpPr>
        <p:grpSp>
          <p:nvGrpSpPr>
            <p:cNvPr id="47" name="组合 5"/>
            <p:cNvGrpSpPr/>
            <p:nvPr/>
          </p:nvGrpSpPr>
          <p:grpSpPr>
            <a:xfrm rot="16200000" flipH="1">
              <a:off x="3102103" y="1378037"/>
              <a:ext cx="1002614" cy="2122833"/>
              <a:chOff x="1898671" y="3054859"/>
              <a:chExt cx="1002614" cy="2122833"/>
            </a:xfrm>
          </p:grpSpPr>
          <p:cxnSp>
            <p:nvCxnSpPr>
              <p:cNvPr id="50" name="直接连接符 6"/>
              <p:cNvCxnSpPr/>
              <p:nvPr/>
            </p:nvCxnSpPr>
            <p:spPr>
              <a:xfrm>
                <a:off x="2901285" y="3054859"/>
                <a:ext cx="0" cy="2122833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7"/>
              <p:cNvCxnSpPr/>
              <p:nvPr/>
            </p:nvCxnSpPr>
            <p:spPr>
              <a:xfrm>
                <a:off x="1898671" y="3054859"/>
                <a:ext cx="0" cy="1874506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8"/>
              <p:cNvCxnSpPr/>
              <p:nvPr/>
            </p:nvCxnSpPr>
            <p:spPr>
              <a:xfrm>
                <a:off x="1898671" y="3061711"/>
                <a:ext cx="100261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文本框 4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3795857-7F73-4F44-B9DD-BFF4A3C465DC}"/>
                </a:ext>
              </a:extLst>
            </p:cNvPr>
            <p:cNvSpPr txBox="1"/>
            <p:nvPr/>
          </p:nvSpPr>
          <p:spPr>
            <a:xfrm>
              <a:off x="2555699" y="1977788"/>
              <a:ext cx="10026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rgbClr val="C00000"/>
                  </a:solidFill>
                  <a:cs typeface="+mn-ea"/>
                  <a:sym typeface="+mn-lt"/>
                </a:rPr>
                <a:t>叁</a:t>
              </a:r>
            </a:p>
          </p:txBody>
        </p:sp>
        <p:sp>
          <p:nvSpPr>
            <p:cNvPr id="49" name="矩形 48"/>
            <p:cNvSpPr/>
            <p:nvPr/>
          </p:nvSpPr>
          <p:spPr>
            <a:xfrm>
              <a:off x="3558741" y="2177843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节气饮食保健</a:t>
              </a:r>
            </a:p>
          </p:txBody>
        </p:sp>
      </p:grpSp>
      <p:grpSp>
        <p:nvGrpSpPr>
          <p:cNvPr id="53" name="组 52"/>
          <p:cNvGrpSpPr/>
          <p:nvPr/>
        </p:nvGrpSpPr>
        <p:grpSpPr>
          <a:xfrm>
            <a:off x="5705399" y="4700264"/>
            <a:ext cx="3355851" cy="1002614"/>
            <a:chOff x="2541993" y="1938147"/>
            <a:chExt cx="3355851" cy="1002614"/>
          </a:xfrm>
        </p:grpSpPr>
        <p:grpSp>
          <p:nvGrpSpPr>
            <p:cNvPr id="54" name="组合 5"/>
            <p:cNvGrpSpPr/>
            <p:nvPr/>
          </p:nvGrpSpPr>
          <p:grpSpPr>
            <a:xfrm rot="16200000" flipH="1">
              <a:off x="3102103" y="1378037"/>
              <a:ext cx="1002614" cy="2122833"/>
              <a:chOff x="1898671" y="3054859"/>
              <a:chExt cx="1002614" cy="2122833"/>
            </a:xfrm>
          </p:grpSpPr>
          <p:cxnSp>
            <p:nvCxnSpPr>
              <p:cNvPr id="57" name="直接连接符 6"/>
              <p:cNvCxnSpPr/>
              <p:nvPr/>
            </p:nvCxnSpPr>
            <p:spPr>
              <a:xfrm>
                <a:off x="2901285" y="3054859"/>
                <a:ext cx="0" cy="2122833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7"/>
              <p:cNvCxnSpPr/>
              <p:nvPr/>
            </p:nvCxnSpPr>
            <p:spPr>
              <a:xfrm>
                <a:off x="1898671" y="3054859"/>
                <a:ext cx="0" cy="1874506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8"/>
              <p:cNvCxnSpPr/>
              <p:nvPr/>
            </p:nvCxnSpPr>
            <p:spPr>
              <a:xfrm>
                <a:off x="1898671" y="3061711"/>
                <a:ext cx="100261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文本框 5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3795857-7F73-4F44-B9DD-BFF4A3C465DC}"/>
                </a:ext>
              </a:extLst>
            </p:cNvPr>
            <p:cNvSpPr txBox="1"/>
            <p:nvPr/>
          </p:nvSpPr>
          <p:spPr>
            <a:xfrm>
              <a:off x="2555699" y="1977788"/>
              <a:ext cx="10026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rgbClr val="C00000"/>
                  </a:solidFill>
                  <a:cs typeface="+mn-ea"/>
                  <a:sym typeface="+mn-lt"/>
                </a:rPr>
                <a:t>肆</a:t>
              </a:r>
            </a:p>
          </p:txBody>
        </p:sp>
        <p:sp>
          <p:nvSpPr>
            <p:cNvPr id="56" name="矩形 55"/>
            <p:cNvSpPr/>
            <p:nvPr/>
          </p:nvSpPr>
          <p:spPr>
            <a:xfrm>
              <a:off x="3558742" y="2177843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节气相关民俗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945634" y="144855"/>
            <a:ext cx="129250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FFFFF"/>
                </a:solidFill>
              </a:rPr>
              <a:t>https://www.ypppt.com/</a:t>
            </a:r>
            <a:endParaRPr lang="zh-CN" altLang="en-US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63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4="http://schemas.microsoft.com/office/drawing/2010/main" xmlns:a16="http://schemas.microsoft.com/office/drawing/2014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9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358763"/>
            <a:ext cx="9479902" cy="825646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7319" y="35858"/>
            <a:ext cx="6841221" cy="756621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screen">
            <a:biLevel thresh="25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9951" y="1370645"/>
            <a:ext cx="2248024" cy="435739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7575" y="2259106"/>
            <a:ext cx="4464425" cy="459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920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9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869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8136" y="2737359"/>
            <a:ext cx="3936403" cy="4197968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73" y="-1"/>
            <a:ext cx="3038600" cy="2867187"/>
          </a:xfrm>
          <a:prstGeom prst="rect">
            <a:avLst/>
          </a:prstGeom>
        </p:spPr>
      </p:pic>
      <p:sp>
        <p:nvSpPr>
          <p:cNvPr id="60" name="TextBox 506"/>
          <p:cNvSpPr txBox="1"/>
          <p:nvPr/>
        </p:nvSpPr>
        <p:spPr>
          <a:xfrm>
            <a:off x="3327526" y="3360535"/>
            <a:ext cx="5536949" cy="147732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感谢您使用模板，请在此处输入您所需要的内容</a:t>
            </a:r>
            <a:endParaRPr lang="en-US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感谢您使用模板，请在此处输入您所需要的内容</a:t>
            </a:r>
            <a:endParaRPr lang="en-US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感谢您使用模板，请在此处输入您所需要的内容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6491978" y="1720847"/>
            <a:ext cx="2954655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小雪节气介绍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4485503" y="1269610"/>
            <a:ext cx="146706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0000" dirty="0">
                <a:solidFill>
                  <a:srgbClr val="C00000"/>
                </a:solidFill>
                <a:cs typeface="+mn-ea"/>
                <a:sym typeface="+mn-lt"/>
              </a:rPr>
              <a:t>壹</a:t>
            </a:r>
            <a:endParaRPr lang="zh-CN" altLang="en-US" sz="120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cxnSp>
        <p:nvCxnSpPr>
          <p:cNvPr id="74" name="直接连接符 7"/>
          <p:cNvCxnSpPr/>
          <p:nvPr/>
        </p:nvCxnSpPr>
        <p:spPr>
          <a:xfrm>
            <a:off x="6299691" y="1269610"/>
            <a:ext cx="0" cy="154880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组合 8"/>
          <p:cNvGrpSpPr/>
          <p:nvPr/>
        </p:nvGrpSpPr>
        <p:grpSpPr>
          <a:xfrm rot="5400000">
            <a:off x="3745615" y="375570"/>
            <a:ext cx="1467749" cy="3255829"/>
            <a:chOff x="1898671" y="3054859"/>
            <a:chExt cx="1002614" cy="1981825"/>
          </a:xfrm>
        </p:grpSpPr>
        <p:cxnSp>
          <p:nvCxnSpPr>
            <p:cNvPr id="76" name="直接连接符 9"/>
            <p:cNvCxnSpPr/>
            <p:nvPr/>
          </p:nvCxnSpPr>
          <p:spPr>
            <a:xfrm>
              <a:off x="2901285" y="3054859"/>
              <a:ext cx="0" cy="1981825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10"/>
            <p:cNvCxnSpPr/>
            <p:nvPr/>
          </p:nvCxnSpPr>
          <p:spPr>
            <a:xfrm>
              <a:off x="1898671" y="3054859"/>
              <a:ext cx="0" cy="1573579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11"/>
            <p:cNvCxnSpPr/>
            <p:nvPr/>
          </p:nvCxnSpPr>
          <p:spPr>
            <a:xfrm>
              <a:off x="1898671" y="3061711"/>
              <a:ext cx="10026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41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9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36" grpId="0"/>
      <p:bldP spid="7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63852" y="1140471"/>
            <a:ext cx="4669954" cy="2455286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3304" y="0"/>
            <a:ext cx="5568696" cy="5422392"/>
          </a:xfrm>
          <a:prstGeom prst="rect">
            <a:avLst/>
          </a:prstGeom>
        </p:spPr>
      </p:pic>
      <p:sp>
        <p:nvSpPr>
          <p:cNvPr id="36" name="文本框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CDD469F-7D26-FB4F-896F-BAA00C6A888E}"/>
              </a:ext>
            </a:extLst>
          </p:cNvPr>
          <p:cNvSpPr txBox="1"/>
          <p:nvPr/>
        </p:nvSpPr>
        <p:spPr>
          <a:xfrm>
            <a:off x="2572520" y="2711196"/>
            <a:ext cx="5485368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cs typeface="+mn-ea"/>
                <a:sym typeface="+mn-lt"/>
              </a:rPr>
              <a:t>小雪，是二十四节气中的第</a:t>
            </a:r>
            <a:r>
              <a:rPr kumimoji="1" lang="en-US" altLang="zh-CN" dirty="0">
                <a:cs typeface="+mn-ea"/>
                <a:sym typeface="+mn-lt"/>
              </a:rPr>
              <a:t>20</a:t>
            </a:r>
            <a:r>
              <a:rPr kumimoji="1" lang="zh-CN" altLang="en-US" dirty="0">
                <a:cs typeface="+mn-ea"/>
                <a:sym typeface="+mn-lt"/>
              </a:rPr>
              <a:t>个节气。时间在每年公历</a:t>
            </a:r>
            <a:r>
              <a:rPr kumimoji="1" lang="en-US" altLang="zh-CN" dirty="0">
                <a:cs typeface="+mn-ea"/>
                <a:sym typeface="+mn-lt"/>
              </a:rPr>
              <a:t>11</a:t>
            </a:r>
            <a:r>
              <a:rPr kumimoji="1" lang="zh-CN" altLang="en-US" dirty="0">
                <a:cs typeface="+mn-ea"/>
                <a:sym typeface="+mn-lt"/>
              </a:rPr>
              <a:t>月</a:t>
            </a:r>
            <a:r>
              <a:rPr kumimoji="1" lang="en-US" altLang="zh-CN" dirty="0">
                <a:cs typeface="+mn-ea"/>
                <a:sym typeface="+mn-lt"/>
              </a:rPr>
              <a:t>22</a:t>
            </a:r>
            <a:r>
              <a:rPr kumimoji="1" lang="zh-CN" altLang="en-US" dirty="0">
                <a:cs typeface="+mn-ea"/>
                <a:sym typeface="+mn-lt"/>
              </a:rPr>
              <a:t>或</a:t>
            </a:r>
            <a:r>
              <a:rPr kumimoji="1" lang="en-US" altLang="zh-CN" dirty="0">
                <a:cs typeface="+mn-ea"/>
                <a:sym typeface="+mn-lt"/>
              </a:rPr>
              <a:t>23</a:t>
            </a:r>
            <a:r>
              <a:rPr kumimoji="1" lang="zh-CN" altLang="en-US" dirty="0">
                <a:cs typeface="+mn-ea"/>
                <a:sym typeface="+mn-lt"/>
              </a:rPr>
              <a:t>日，即太阳到达黄经</a:t>
            </a:r>
            <a:r>
              <a:rPr kumimoji="1" lang="en-US" altLang="zh-CN" dirty="0">
                <a:cs typeface="+mn-ea"/>
                <a:sym typeface="+mn-lt"/>
              </a:rPr>
              <a:t>240°</a:t>
            </a:r>
            <a:r>
              <a:rPr kumimoji="1" lang="zh-CN" altLang="en-US" dirty="0">
                <a:cs typeface="+mn-ea"/>
                <a:sym typeface="+mn-lt"/>
              </a:rPr>
              <a:t>时。“小雪”是反映气候特征的节气。节气的小雪与天气的小雪无必然联系，小雪节气中说的“小雪”与日常天气预报所说的“小雪”意义不同，小雪节气是一个气候概念，它代表的是小雪节气期间的气候特征；而天气预报中的小雪是指降雪强度较小的雪。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C4D7FB-BADB-BD45-A0E0-7CAE7FD673A4}"/>
              </a:ext>
            </a:extLst>
          </p:cNvPr>
          <p:cNvSpPr txBox="1"/>
          <p:nvPr/>
        </p:nvSpPr>
        <p:spPr>
          <a:xfrm>
            <a:off x="2563368" y="2187976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rgbClr val="C00000"/>
                </a:solidFill>
                <a:cs typeface="+mn-ea"/>
                <a:sym typeface="+mn-lt"/>
              </a:rPr>
              <a:t>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45707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4="http://schemas.microsoft.com/office/drawing/2010/main" xmlns:a16="http://schemas.microsoft.com/office/drawing/2014/main">
      <p:transition spd="slow" advTm="3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0929"/>
            <a:ext cx="3727342" cy="3727342"/>
          </a:xfrm>
          <a:prstGeom prst="rect">
            <a:avLst/>
          </a:prstGeom>
        </p:spPr>
      </p:pic>
      <p:sp>
        <p:nvSpPr>
          <p:cNvPr id="9" name="Text 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9D11ED2-A12F-0845-A59B-601B67FF80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8406" y="1270143"/>
            <a:ext cx="3451017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2000"/>
              </a:lnSpc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单击此处</a:t>
            </a:r>
            <a:endParaRPr lang="en-US" altLang="zh-CN" sz="280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>
              <a:lnSpc>
                <a:spcPct val="100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添加您的标题文字</a:t>
            </a:r>
            <a:endParaRPr lang="en-US" sz="280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TextBox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FAE054A-F5E5-6247-927E-4D046CB86CEE}"/>
              </a:ext>
            </a:extLst>
          </p:cNvPr>
          <p:cNvSpPr txBox="1"/>
          <p:nvPr/>
        </p:nvSpPr>
        <p:spPr>
          <a:xfrm>
            <a:off x="4078408" y="2384669"/>
            <a:ext cx="4848616" cy="25853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just">
              <a:lnSpc>
                <a:spcPts val="1600"/>
              </a:lnSpc>
              <a:defRPr sz="110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小雪，是二十四节气中的第</a:t>
            </a:r>
            <a:r>
              <a:rPr lang="en-US" altLang="zh-CN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个节气。时间在每年公历</a:t>
            </a:r>
            <a:r>
              <a:rPr lang="en-US" altLang="zh-CN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11</a:t>
            </a: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22</a:t>
            </a: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或</a:t>
            </a:r>
            <a:r>
              <a:rPr lang="en-US" altLang="zh-CN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23</a:t>
            </a: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日，即太阳到达黄经</a:t>
            </a:r>
            <a:r>
              <a:rPr lang="en-US" altLang="zh-CN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240°</a:t>
            </a: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时。“小雪”是反映气候特征的节气。节气的小雪与天气的小雪无必然联系，小雪节气中说的“小雪”与日常天气预报所说的“小雪”意义不同，小雪节气是一个气候概念，它代表的是小雪节气期间的气候特征；而天气预报中的小雪是指降雪强度较小的雪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8193" y="1270143"/>
            <a:ext cx="5153807" cy="549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10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4="http://schemas.microsoft.com/office/drawing/2010/main" xmlns:a16="http://schemas.microsoft.com/office/drawing/2014/main">
      <p:transition spd="slow" advTm="3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673231" y="-816910"/>
            <a:ext cx="5559359" cy="5559359"/>
          </a:xfrm>
          <a:prstGeom prst="rect">
            <a:avLst/>
          </a:prstGeom>
        </p:spPr>
      </p:pic>
      <p:sp>
        <p:nvSpPr>
          <p:cNvPr id="7" name="TextBox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6EFE6D9-9461-A149-9529-B2B84E932543}"/>
              </a:ext>
            </a:extLst>
          </p:cNvPr>
          <p:cNvSpPr txBox="1"/>
          <p:nvPr/>
        </p:nvSpPr>
        <p:spPr>
          <a:xfrm>
            <a:off x="1841458" y="1471693"/>
            <a:ext cx="486336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小雪节气，东亚地区已建立起比较稳定的经向环流，西伯利亚地区常有低压或低槽，东移时会有大规模的冷空气南下，</a:t>
            </a:r>
            <a:endParaRPr lang="en-US" altLang="zh-CN" sz="1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文本框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350BCFE-F7F5-2C41-A079-D02C31760412}"/>
              </a:ext>
            </a:extLst>
          </p:cNvPr>
          <p:cNvSpPr txBox="1"/>
          <p:nvPr/>
        </p:nvSpPr>
        <p:spPr>
          <a:xfrm>
            <a:off x="2353631" y="948657"/>
            <a:ext cx="198147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17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marL="0" lvl="1" defTabSz="1219170">
              <a:defRPr sz="2054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 lvl="1"/>
            <a:r>
              <a:rPr lang="zh-CN" altLang="en-US" sz="24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12" name="文本框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5F21F89-010E-F24D-AC0F-850BD3106C05}"/>
              </a:ext>
            </a:extLst>
          </p:cNvPr>
          <p:cNvSpPr txBox="1"/>
          <p:nvPr/>
        </p:nvSpPr>
        <p:spPr>
          <a:xfrm>
            <a:off x="1730968" y="920412"/>
            <a:ext cx="5259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ctr"/>
            <a:r>
              <a:rPr lang="en-US" altLang="zh-CN" sz="2800" dirty="0">
                <a:cs typeface="+mn-ea"/>
                <a:sym typeface="+mn-lt"/>
              </a:rPr>
              <a:t>01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13" name="TextBox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1AE82D1-1DFE-E141-9407-D8A01879BA10}"/>
              </a:ext>
            </a:extLst>
          </p:cNvPr>
          <p:cNvSpPr txBox="1"/>
          <p:nvPr/>
        </p:nvSpPr>
        <p:spPr>
          <a:xfrm>
            <a:off x="3717022" y="3114402"/>
            <a:ext cx="486336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我国东部会出现大范围大风降温天气。由于全球气候变暖，我国南方部分地区降雪会稍晚，而北方，已进入寒冰封冻季节。</a:t>
            </a:r>
            <a:endParaRPr lang="en-US" altLang="zh-CN" sz="1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文本框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02F951D-9C0B-7C43-8640-900DAA58A5A7}"/>
              </a:ext>
            </a:extLst>
          </p:cNvPr>
          <p:cNvSpPr txBox="1"/>
          <p:nvPr/>
        </p:nvSpPr>
        <p:spPr>
          <a:xfrm>
            <a:off x="4229195" y="2591366"/>
            <a:ext cx="198147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17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marL="0" lvl="1" defTabSz="1219170">
              <a:defRPr sz="2054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 lvl="1"/>
            <a:r>
              <a:rPr lang="zh-CN" altLang="en-US" sz="24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15" name="文本框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BB88F69-86AA-E841-87F5-317532DAB9A8}"/>
              </a:ext>
            </a:extLst>
          </p:cNvPr>
          <p:cNvSpPr txBox="1"/>
          <p:nvPr/>
        </p:nvSpPr>
        <p:spPr>
          <a:xfrm>
            <a:off x="3606532" y="2563121"/>
            <a:ext cx="5259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ctr"/>
            <a:r>
              <a:rPr lang="en-US" altLang="zh-CN" sz="2800" dirty="0">
                <a:cs typeface="+mn-ea"/>
                <a:sym typeface="+mn-lt"/>
              </a:rPr>
              <a:t>02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16" name="TextBox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280AB34-0BB5-C54A-8A4B-6512F4CF3909}"/>
              </a:ext>
            </a:extLst>
          </p:cNvPr>
          <p:cNvSpPr txBox="1"/>
          <p:nvPr/>
        </p:nvSpPr>
        <p:spPr>
          <a:xfrm>
            <a:off x="5758005" y="4742449"/>
            <a:ext cx="486336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我国东部会出现大范围大风降温天气。由于全球气候变暖，我国南方部分地区降雪会稍晚，而北方，已进入寒冰封冻季节。</a:t>
            </a:r>
            <a:endParaRPr lang="en-US" altLang="zh-CN" sz="1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250DC8B-AF54-4044-8019-0FF11E235891}"/>
              </a:ext>
            </a:extLst>
          </p:cNvPr>
          <p:cNvSpPr txBox="1"/>
          <p:nvPr/>
        </p:nvSpPr>
        <p:spPr>
          <a:xfrm>
            <a:off x="6210672" y="4219412"/>
            <a:ext cx="198147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17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marL="0" lvl="1" defTabSz="1219170">
              <a:defRPr sz="2054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 lvl="1"/>
            <a:r>
              <a:rPr lang="zh-CN" altLang="en-US" sz="24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B168DF2-5F67-5047-A29C-CF7A08EE6CE8}"/>
              </a:ext>
            </a:extLst>
          </p:cNvPr>
          <p:cNvSpPr txBox="1"/>
          <p:nvPr/>
        </p:nvSpPr>
        <p:spPr>
          <a:xfrm>
            <a:off x="5588009" y="4191167"/>
            <a:ext cx="5259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ctr"/>
            <a:r>
              <a:rPr lang="en-US" altLang="zh-CN" sz="2800" dirty="0">
                <a:cs typeface="+mn-ea"/>
                <a:sym typeface="+mn-lt"/>
              </a:rPr>
              <a:t>03</a:t>
            </a:r>
            <a:endParaRPr lang="zh-CN" altLang="en-US" sz="2800" dirty="0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59" y="2771638"/>
            <a:ext cx="3455697" cy="4086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629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4="http://schemas.microsoft.com/office/drawing/2010/main" xmlns:a16="http://schemas.microsoft.com/office/drawing/2014/main">
      <p:transition spd="slow" advTm="3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765" y="0"/>
            <a:ext cx="4951315" cy="495131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6814" y="1549202"/>
            <a:ext cx="1373215" cy="2661734"/>
          </a:xfrm>
          <a:prstGeom prst="rect">
            <a:avLst/>
          </a:prstGeom>
        </p:spPr>
      </p:pic>
      <p:sp>
        <p:nvSpPr>
          <p:cNvPr id="26" name="TextBox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DF17FEF-DC38-3142-A317-D0502472F6F7}"/>
              </a:ext>
            </a:extLst>
          </p:cNvPr>
          <p:cNvSpPr txBox="1"/>
          <p:nvPr/>
        </p:nvSpPr>
        <p:spPr>
          <a:xfrm>
            <a:off x="3123706" y="2065453"/>
            <a:ext cx="4076056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古籍</a:t>
            </a:r>
            <a:r>
              <a:rPr lang="en-US" altLang="zh-CN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群芳谱</a:t>
            </a:r>
            <a:r>
              <a:rPr lang="en-US" altLang="zh-CN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中说：“小雪气寒而将雪矣，地寒未甚而雪未大也。”</a:t>
            </a:r>
            <a:endParaRPr lang="en-US" altLang="zh-CN" sz="1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文本框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D3098A6-E44C-B74F-82A0-80663B89C4CF}"/>
              </a:ext>
            </a:extLst>
          </p:cNvPr>
          <p:cNvSpPr txBox="1"/>
          <p:nvPr/>
        </p:nvSpPr>
        <p:spPr>
          <a:xfrm>
            <a:off x="3135155" y="1642701"/>
            <a:ext cx="198147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17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marL="0" lvl="1" defTabSz="1219170">
              <a:defRPr sz="2054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 lvl="1"/>
            <a:r>
              <a:rPr lang="zh-CN" altLang="en-US" sz="20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28" name="TextBox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08413BD-EE62-DF4A-B2EB-82F24FE36327}"/>
              </a:ext>
            </a:extLst>
          </p:cNvPr>
          <p:cNvSpPr txBox="1"/>
          <p:nvPr/>
        </p:nvSpPr>
        <p:spPr>
          <a:xfrm>
            <a:off x="3149106" y="3538653"/>
            <a:ext cx="4076056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其意思是，“小雪”节气由于天气寒冷，降水形式由雨改为雪，</a:t>
            </a:r>
            <a:endParaRPr lang="en-US" altLang="zh-CN" sz="1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文本框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0C6C6A3-2826-4E40-99E0-0B131F85E840}"/>
              </a:ext>
            </a:extLst>
          </p:cNvPr>
          <p:cNvSpPr txBox="1"/>
          <p:nvPr/>
        </p:nvSpPr>
        <p:spPr>
          <a:xfrm>
            <a:off x="3160555" y="3115901"/>
            <a:ext cx="198147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17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marL="0" lvl="1" defTabSz="1219170">
              <a:defRPr sz="2054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 lvl="1"/>
            <a:r>
              <a:rPr lang="zh-CN" altLang="en-US" sz="20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30" name="TextBox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0BE96D9-5942-2A47-8088-3F976BBA803A}"/>
              </a:ext>
            </a:extLst>
          </p:cNvPr>
          <p:cNvSpPr txBox="1"/>
          <p:nvPr/>
        </p:nvSpPr>
        <p:spPr>
          <a:xfrm>
            <a:off x="3135155" y="5001122"/>
            <a:ext cx="4076056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但此时由于“地寒未甚”，故雪量还不足，因此称做小雪。</a:t>
            </a:r>
            <a:endParaRPr lang="en-US" altLang="zh-CN" sz="1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文本框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3BD97E7-369E-8E4A-9762-026EE4D411A1}"/>
              </a:ext>
            </a:extLst>
          </p:cNvPr>
          <p:cNvSpPr txBox="1"/>
          <p:nvPr/>
        </p:nvSpPr>
        <p:spPr>
          <a:xfrm>
            <a:off x="3146604" y="4578370"/>
            <a:ext cx="198147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17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marL="0" lvl="1" defTabSz="1219170">
              <a:defRPr sz="2054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 lvl="1"/>
            <a:r>
              <a:rPr lang="zh-CN" altLang="en-US" sz="20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8599" y="1644592"/>
            <a:ext cx="887104" cy="741009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5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8599" y="3115901"/>
            <a:ext cx="887104" cy="741009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5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8599" y="4587210"/>
            <a:ext cx="887104" cy="741009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7333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4="http://schemas.microsoft.com/office/drawing/2010/main" xmlns:a16="http://schemas.microsoft.com/office/drawing/2014/main">
      <p:transition spd="slow" advTm="3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8136" y="2737359"/>
            <a:ext cx="3936403" cy="4197968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73" y="-1"/>
            <a:ext cx="3038600" cy="2867187"/>
          </a:xfrm>
          <a:prstGeom prst="rect">
            <a:avLst/>
          </a:prstGeom>
        </p:spPr>
      </p:pic>
      <p:sp>
        <p:nvSpPr>
          <p:cNvPr id="60" name="TextBox 506"/>
          <p:cNvSpPr txBox="1"/>
          <p:nvPr/>
        </p:nvSpPr>
        <p:spPr>
          <a:xfrm>
            <a:off x="3327526" y="3360535"/>
            <a:ext cx="5536949" cy="147732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感谢您使用模板，请在此处输入您所需要的内容</a:t>
            </a:r>
            <a:endParaRPr lang="en-US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感谢您使用模板，请在此处输入您所需要的内容</a:t>
            </a:r>
            <a:endParaRPr lang="en-US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感谢您使用模板，请在此处输入您所需要的内容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6491978" y="1720847"/>
            <a:ext cx="2954655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小雪农事活动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4485503" y="1269610"/>
            <a:ext cx="146706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0000" dirty="0">
                <a:solidFill>
                  <a:srgbClr val="C00000"/>
                </a:solidFill>
                <a:cs typeface="+mn-ea"/>
                <a:sym typeface="+mn-lt"/>
              </a:rPr>
              <a:t>贰</a:t>
            </a:r>
          </a:p>
        </p:txBody>
      </p:sp>
      <p:cxnSp>
        <p:nvCxnSpPr>
          <p:cNvPr id="74" name="直接连接符 7"/>
          <p:cNvCxnSpPr/>
          <p:nvPr/>
        </p:nvCxnSpPr>
        <p:spPr>
          <a:xfrm>
            <a:off x="6299691" y="1269610"/>
            <a:ext cx="0" cy="154880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组合 8"/>
          <p:cNvGrpSpPr/>
          <p:nvPr/>
        </p:nvGrpSpPr>
        <p:grpSpPr>
          <a:xfrm rot="5400000">
            <a:off x="3745615" y="375570"/>
            <a:ext cx="1467749" cy="3255829"/>
            <a:chOff x="1898671" y="3054859"/>
            <a:chExt cx="1002614" cy="1981825"/>
          </a:xfrm>
        </p:grpSpPr>
        <p:cxnSp>
          <p:nvCxnSpPr>
            <p:cNvPr id="76" name="直接连接符 9"/>
            <p:cNvCxnSpPr/>
            <p:nvPr/>
          </p:nvCxnSpPr>
          <p:spPr>
            <a:xfrm>
              <a:off x="2901285" y="3054859"/>
              <a:ext cx="0" cy="1981825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10"/>
            <p:cNvCxnSpPr/>
            <p:nvPr/>
          </p:nvCxnSpPr>
          <p:spPr>
            <a:xfrm>
              <a:off x="1898671" y="3054859"/>
              <a:ext cx="0" cy="1573579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11"/>
            <p:cNvCxnSpPr/>
            <p:nvPr/>
          </p:nvCxnSpPr>
          <p:spPr>
            <a:xfrm>
              <a:off x="1898671" y="3061711"/>
              <a:ext cx="10026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502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9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36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548185"/>
            <a:ext cx="5554639" cy="74061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5742" y="3154907"/>
            <a:ext cx="4669954" cy="2455286"/>
          </a:xfrm>
          <a:prstGeom prst="rect">
            <a:avLst/>
          </a:prstGeom>
        </p:spPr>
      </p:pic>
      <p:sp>
        <p:nvSpPr>
          <p:cNvPr id="11" name="Text 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C12735A-F30E-A34E-AA6E-D9DF16121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2995" y="971503"/>
            <a:ext cx="1245633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zh-CN"/>
            </a:defPPr>
            <a:lvl1pPr algn="just">
              <a:lnSpc>
                <a:spcPts val="2000"/>
              </a:lnSpc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lang="en-US" sz="240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9109B5A-99E0-C04A-BC23-A32F0B8F529B}"/>
              </a:ext>
            </a:extLst>
          </p:cNvPr>
          <p:cNvSpPr txBox="1"/>
          <p:nvPr/>
        </p:nvSpPr>
        <p:spPr>
          <a:xfrm>
            <a:off x="5793682" y="1400042"/>
            <a:ext cx="3888783" cy="791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cs typeface="+mn-ea"/>
                <a:sym typeface="+mn-lt"/>
              </a:rPr>
              <a:t>古籍</a:t>
            </a:r>
            <a:r>
              <a:rPr kumimoji="1" lang="en-US" altLang="zh-CN" sz="1600" dirty="0">
                <a:cs typeface="+mn-ea"/>
                <a:sym typeface="+mn-lt"/>
              </a:rPr>
              <a:t>《</a:t>
            </a:r>
            <a:r>
              <a:rPr kumimoji="1" lang="zh-CN" altLang="en-US" sz="1600" dirty="0">
                <a:cs typeface="+mn-ea"/>
                <a:sym typeface="+mn-lt"/>
              </a:rPr>
              <a:t>群芳谱</a:t>
            </a:r>
            <a:r>
              <a:rPr kumimoji="1" lang="en-US" altLang="zh-CN" sz="1600" dirty="0">
                <a:cs typeface="+mn-ea"/>
                <a:sym typeface="+mn-lt"/>
              </a:rPr>
              <a:t>》</a:t>
            </a:r>
            <a:r>
              <a:rPr kumimoji="1" lang="zh-CN" altLang="en-US" sz="1600" dirty="0">
                <a:cs typeface="+mn-ea"/>
                <a:sym typeface="+mn-lt"/>
              </a:rPr>
              <a:t>中说：“小雪气寒而将雪矣，地寒未甚而雪未大也。”</a:t>
            </a:r>
          </a:p>
        </p:txBody>
      </p:sp>
      <p:sp>
        <p:nvSpPr>
          <p:cNvPr id="13" name="Text 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5A5193C-B7F9-AA41-9152-B1F4271C7A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4333" y="2594894"/>
            <a:ext cx="1245633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zh-CN"/>
            </a:defPPr>
            <a:lvl1pPr algn="just">
              <a:lnSpc>
                <a:spcPts val="2000"/>
              </a:lnSpc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lang="en-US" sz="240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AC70AAA-1E46-1A41-8668-DC1A088BE601}"/>
              </a:ext>
            </a:extLst>
          </p:cNvPr>
          <p:cNvSpPr txBox="1"/>
          <p:nvPr/>
        </p:nvSpPr>
        <p:spPr>
          <a:xfrm>
            <a:off x="5795020" y="3023433"/>
            <a:ext cx="3888783" cy="1160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cs typeface="+mn-ea"/>
                <a:sym typeface="+mn-lt"/>
              </a:rPr>
              <a:t>这就是说，到“小雪”节气由于天气寒冷，降水形式由雨变为雪，但此时由于“地寒未甚”故雪下的次数少，雪量还不大，所以称为小雪。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6578" y="971503"/>
            <a:ext cx="887104" cy="741009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5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6578" y="2596986"/>
            <a:ext cx="887104" cy="741009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20894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4="http://schemas.microsoft.com/office/drawing/2010/main" xmlns:a16="http://schemas.microsoft.com/office/drawing/2014/main">
      <p:transition spd="slow" advTm="300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FIRST_PUBLISH" val="1"/>
  <p:tag name="ISPRING_PRESENTATION_TITLE" val="蓝红撞色中国风节气小雪PPT模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1ssfvvj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5556</TotalTime>
  <Words>1782</Words>
  <Application>Microsoft Office PowerPoint</Application>
  <PresentationFormat>宽屏</PresentationFormat>
  <Paragraphs>123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DengXian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604</cp:revision>
  <dcterms:created xsi:type="dcterms:W3CDTF">2018-06-17T04:53:58Z</dcterms:created>
  <dcterms:modified xsi:type="dcterms:W3CDTF">2023-06-11T03:11:11Z</dcterms:modified>
</cp:coreProperties>
</file>