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7" r:id="rId2"/>
    <p:sldMasterId id="2147483681" r:id="rId3"/>
  </p:sldMasterIdLst>
  <p:notesMasterIdLst>
    <p:notesMasterId r:id="rId25"/>
  </p:notesMasterIdLst>
  <p:handoutMasterIdLst>
    <p:handoutMasterId r:id="rId26"/>
  </p:handoutMasterIdLst>
  <p:sldIdLst>
    <p:sldId id="256" r:id="rId4"/>
    <p:sldId id="382" r:id="rId5"/>
    <p:sldId id="383" r:id="rId6"/>
    <p:sldId id="260" r:id="rId7"/>
    <p:sldId id="258" r:id="rId8"/>
    <p:sldId id="272" r:id="rId9"/>
    <p:sldId id="257" r:id="rId10"/>
    <p:sldId id="384" r:id="rId11"/>
    <p:sldId id="273" r:id="rId12"/>
    <p:sldId id="264" r:id="rId13"/>
    <p:sldId id="259" r:id="rId14"/>
    <p:sldId id="385" r:id="rId15"/>
    <p:sldId id="265" r:id="rId16"/>
    <p:sldId id="262" r:id="rId17"/>
    <p:sldId id="267" r:id="rId18"/>
    <p:sldId id="386" r:id="rId19"/>
    <p:sldId id="270" r:id="rId20"/>
    <p:sldId id="380" r:id="rId21"/>
    <p:sldId id="381" r:id="rId22"/>
    <p:sldId id="387" r:id="rId23"/>
    <p:sldId id="388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8C8E8"/>
    <a:srgbClr val="37AEDD"/>
    <a:srgbClr val="A8DCF0"/>
    <a:srgbClr val="9ED8EC"/>
    <a:srgbClr val="FF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12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3D20102B-F362-43C0-B777-1449427B6A1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5F9272B-E84B-4F8A-BBDA-2465CC85741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EBE80-3FE1-4C99-A94A-79429135233C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AC84588-ED3A-4F54-812E-B868901657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1AA4123-EE5E-4CE5-A58A-A3D25AFABC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F1C16-175A-486D-A70A-19414DEAC1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012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B701E-3204-450B-92D8-7E6404D64323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9A1F2-31DC-454A-94B6-839813451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75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89A1F2-31DC-454A-94B6-83981345184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68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276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4B42625-3A65-44C5-827A-57DD481384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2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64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435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657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803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026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87624" y="67210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4583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63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946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74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45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AC715E8-F80D-4A95-B314-71F71A9245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7BF385E-A036-4836-9A92-E4592192332D}"/>
              </a:ext>
            </a:extLst>
          </p:cNvPr>
          <p:cNvSpPr/>
          <p:nvPr userDrawn="1"/>
        </p:nvSpPr>
        <p:spPr>
          <a:xfrm>
            <a:off x="158750" y="165100"/>
            <a:ext cx="11874500" cy="655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BCDEEC8-B254-41EB-9073-824EF53630F5}"/>
              </a:ext>
            </a:extLst>
          </p:cNvPr>
          <p:cNvSpPr txBox="1"/>
          <p:nvPr userDrawn="1"/>
        </p:nvSpPr>
        <p:spPr>
          <a:xfrm>
            <a:off x="4168170" y="444687"/>
            <a:ext cx="3842960" cy="707886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4000" b="1" i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气候特点</a:t>
            </a:r>
          </a:p>
        </p:txBody>
      </p:sp>
    </p:spTree>
    <p:extLst>
      <p:ext uri="{BB962C8B-B14F-4D97-AF65-F5344CB8AC3E}">
        <p14:creationId xmlns:p14="http://schemas.microsoft.com/office/powerpoint/2010/main" val="1720886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114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78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10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35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84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86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708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06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228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26DCAA-B915-4306-9B8D-BB883D5F5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7BF385E-A036-4836-9A92-E4592192332D}"/>
              </a:ext>
            </a:extLst>
          </p:cNvPr>
          <p:cNvSpPr/>
          <p:nvPr userDrawn="1"/>
        </p:nvSpPr>
        <p:spPr>
          <a:xfrm>
            <a:off x="158750" y="165100"/>
            <a:ext cx="11874500" cy="655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BCDEEC8-B254-41EB-9073-824EF53630F5}"/>
              </a:ext>
            </a:extLst>
          </p:cNvPr>
          <p:cNvSpPr txBox="1"/>
          <p:nvPr userDrawn="1"/>
        </p:nvSpPr>
        <p:spPr>
          <a:xfrm>
            <a:off x="4168170" y="444687"/>
            <a:ext cx="3842960" cy="707886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4000" b="1" i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民间习俗</a:t>
            </a:r>
          </a:p>
        </p:txBody>
      </p:sp>
    </p:spTree>
    <p:extLst>
      <p:ext uri="{BB962C8B-B14F-4D97-AF65-F5344CB8AC3E}">
        <p14:creationId xmlns:p14="http://schemas.microsoft.com/office/powerpoint/2010/main" val="880353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576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9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3EB1D6B-FF84-4DB4-9B04-3F2382ECD5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7BF385E-A036-4836-9A92-E4592192332D}"/>
              </a:ext>
            </a:extLst>
          </p:cNvPr>
          <p:cNvSpPr/>
          <p:nvPr userDrawn="1"/>
        </p:nvSpPr>
        <p:spPr>
          <a:xfrm>
            <a:off x="158750" y="165100"/>
            <a:ext cx="11874500" cy="655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BCDEEC8-B254-41EB-9073-824EF53630F5}"/>
              </a:ext>
            </a:extLst>
          </p:cNvPr>
          <p:cNvSpPr txBox="1"/>
          <p:nvPr userDrawn="1"/>
        </p:nvSpPr>
        <p:spPr>
          <a:xfrm>
            <a:off x="4168170" y="444687"/>
            <a:ext cx="3842960" cy="707886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4000" b="1" i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养生知识</a:t>
            </a:r>
          </a:p>
        </p:txBody>
      </p:sp>
    </p:spTree>
    <p:extLst>
      <p:ext uri="{BB962C8B-B14F-4D97-AF65-F5344CB8AC3E}">
        <p14:creationId xmlns:p14="http://schemas.microsoft.com/office/powerpoint/2010/main" val="40182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D552416-9DFA-495A-95D4-E0CE76C310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7BF385E-A036-4836-9A92-E4592192332D}"/>
              </a:ext>
            </a:extLst>
          </p:cNvPr>
          <p:cNvSpPr/>
          <p:nvPr userDrawn="1"/>
        </p:nvSpPr>
        <p:spPr>
          <a:xfrm>
            <a:off x="158750" y="165100"/>
            <a:ext cx="11874500" cy="655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BCDEEC8-B254-41EB-9073-824EF53630F5}"/>
              </a:ext>
            </a:extLst>
          </p:cNvPr>
          <p:cNvSpPr txBox="1"/>
          <p:nvPr userDrawn="1"/>
        </p:nvSpPr>
        <p:spPr>
          <a:xfrm>
            <a:off x="4168170" y="444687"/>
            <a:ext cx="3842960" cy="707886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4000" b="1" i="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文学艺术</a:t>
            </a:r>
          </a:p>
        </p:txBody>
      </p:sp>
    </p:spTree>
    <p:extLst>
      <p:ext uri="{BB962C8B-B14F-4D97-AF65-F5344CB8AC3E}">
        <p14:creationId xmlns:p14="http://schemas.microsoft.com/office/powerpoint/2010/main" val="239254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CF36D56-8347-40C9-B753-F2AFA74680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24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9C873CA-C80E-41B6-A29C-55796376E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3229FF8-C795-4083-A57D-1D72B0E80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66434B7-1A11-4A67-AB4B-EAEF897D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55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1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05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662DC6B-F9AF-4D2B-A5A2-7CBE82332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3CAAD39-7B49-4942-BDAB-D8D6F8507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896986-842D-4B28-9E32-2E29839402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52261-771C-4B26-9BC3-1303C7F469A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69D54F-CB15-4F9C-914E-4AD376545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265DBA-312B-4ABE-B9AB-F58020758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0B92-E4B6-4C00-A55A-B437D2680A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83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66" r:id="rId5"/>
    <p:sldLayoutId id="2147483662" r:id="rId6"/>
    <p:sldLayoutId id="2147483655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19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08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9907B34-DC8B-41F5-960F-6D0DCC02D9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1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0C84C97-6C6E-4C88-90F3-2C98F1501045}"/>
              </a:ext>
            </a:extLst>
          </p:cNvPr>
          <p:cNvGrpSpPr/>
          <p:nvPr/>
        </p:nvGrpSpPr>
        <p:grpSpPr>
          <a:xfrm>
            <a:off x="3574998" y="1649054"/>
            <a:ext cx="7160735" cy="973123"/>
            <a:chOff x="4194471" y="2421866"/>
            <a:chExt cx="7160735" cy="973123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62A219C1-2600-40B5-988E-F51E4953C998}"/>
                </a:ext>
              </a:extLst>
            </p:cNvPr>
            <p:cNvSpPr txBox="1"/>
            <p:nvPr/>
          </p:nvSpPr>
          <p:spPr>
            <a:xfrm>
              <a:off x="4194471" y="2472969"/>
              <a:ext cx="933789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spc="300" dirty="0"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C83B462C-B2EC-4270-974A-3D23CBBC44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0896" y="2421866"/>
              <a:ext cx="6064310" cy="70429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立冬，二十四节气之一，斗指西北为立冬，太阳黄经为</a:t>
              </a:r>
              <a:r>
                <a:rPr lang="en-US" altLang="zh-CN" dirty="0">
                  <a:sym typeface="+mn-lt"/>
                </a:rPr>
                <a:t>225°</a:t>
              </a:r>
              <a:r>
                <a:rPr lang="zh-CN" altLang="en-US" dirty="0">
                  <a:sym typeface="+mn-lt"/>
                </a:rPr>
                <a:t>，于公历</a:t>
              </a:r>
              <a:r>
                <a:rPr lang="en-US" altLang="zh-CN" dirty="0">
                  <a:sym typeface="+mn-lt"/>
                </a:rPr>
                <a:t>11</a:t>
              </a:r>
              <a:r>
                <a:rPr lang="zh-CN" altLang="en-US" dirty="0">
                  <a:sym typeface="+mn-lt"/>
                </a:rPr>
                <a:t>月</a:t>
              </a:r>
              <a:r>
                <a:rPr lang="en-US" altLang="zh-CN" dirty="0">
                  <a:sym typeface="+mn-lt"/>
                </a:rPr>
                <a:t>7-8</a:t>
              </a:r>
              <a:r>
                <a:rPr lang="zh-CN" altLang="en-US" dirty="0">
                  <a:sym typeface="+mn-lt"/>
                </a:rPr>
                <a:t>日之间交节。立冬是季节类节气，立冬表示冬季自此开始。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1F063DC0-97B5-49C4-A012-EB1D05D4BA93}"/>
                </a:ext>
              </a:extLst>
            </p:cNvPr>
            <p:cNvSpPr/>
            <p:nvPr/>
          </p:nvSpPr>
          <p:spPr>
            <a:xfrm>
              <a:off x="5074920" y="2684007"/>
              <a:ext cx="106680" cy="641943"/>
            </a:xfrm>
            <a:prstGeom prst="rect">
              <a:avLst/>
            </a:prstGeom>
            <a:solidFill>
              <a:srgbClr val="78C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B1FC485-DE64-4626-A25D-F0B952E15BE8}"/>
              </a:ext>
            </a:extLst>
          </p:cNvPr>
          <p:cNvGrpSpPr/>
          <p:nvPr/>
        </p:nvGrpSpPr>
        <p:grpSpPr>
          <a:xfrm>
            <a:off x="4728670" y="3097758"/>
            <a:ext cx="5767717" cy="1052596"/>
            <a:chOff x="4194471" y="2421866"/>
            <a:chExt cx="5767717" cy="1052596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1909F848-CA30-4A8B-82E7-D60C729DCA36}"/>
                </a:ext>
              </a:extLst>
            </p:cNvPr>
            <p:cNvSpPr txBox="1"/>
            <p:nvPr/>
          </p:nvSpPr>
          <p:spPr>
            <a:xfrm>
              <a:off x="4194471" y="2472969"/>
              <a:ext cx="9337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spc="300" dirty="0"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AE1B49B8-4AAD-4E92-BB94-9AC5FCBAD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0896" y="2421866"/>
              <a:ext cx="4671292" cy="105259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立冬过后，日照时间将继续缩短，正午太阳高度继续降低。立冬，在古代社会是民间“四时八节”之一，人们一般都要举行祭祀活动。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132FFBA6-5BEE-4817-BB31-2949AF3BAE30}"/>
                </a:ext>
              </a:extLst>
            </p:cNvPr>
            <p:cNvSpPr/>
            <p:nvPr/>
          </p:nvSpPr>
          <p:spPr>
            <a:xfrm>
              <a:off x="5074920" y="2684007"/>
              <a:ext cx="106680" cy="641943"/>
            </a:xfrm>
            <a:prstGeom prst="rect">
              <a:avLst/>
            </a:prstGeom>
            <a:solidFill>
              <a:srgbClr val="78C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D796616-0695-42F9-B825-58D77D1CC705}"/>
              </a:ext>
            </a:extLst>
          </p:cNvPr>
          <p:cNvGrpSpPr/>
          <p:nvPr/>
        </p:nvGrpSpPr>
        <p:grpSpPr>
          <a:xfrm>
            <a:off x="5882343" y="4597566"/>
            <a:ext cx="5767717" cy="923330"/>
            <a:chOff x="4194471" y="2472969"/>
            <a:chExt cx="5767717" cy="923330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5CF15799-BCEB-4F3F-B837-B52DC896B8C3}"/>
                </a:ext>
              </a:extLst>
            </p:cNvPr>
            <p:cNvSpPr txBox="1"/>
            <p:nvPr/>
          </p:nvSpPr>
          <p:spPr>
            <a:xfrm>
              <a:off x="4194471" y="2472969"/>
              <a:ext cx="9337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spc="300" dirty="0"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5D222C9E-6249-40F6-B9A2-121305129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0896" y="2581909"/>
              <a:ext cx="4671292" cy="70429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立冬不仅是冬季的第一个季节，古时在我国的很多地方也被当做重要的节日来庆祝。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336DFF9B-F0C3-40A0-96DD-B8FC68CA769A}"/>
                </a:ext>
              </a:extLst>
            </p:cNvPr>
            <p:cNvSpPr/>
            <p:nvPr/>
          </p:nvSpPr>
          <p:spPr>
            <a:xfrm>
              <a:off x="5074920" y="2684007"/>
              <a:ext cx="106680" cy="641943"/>
            </a:xfrm>
            <a:prstGeom prst="rect">
              <a:avLst/>
            </a:prstGeom>
            <a:solidFill>
              <a:srgbClr val="78C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4DFB219B-050E-4257-86D8-278159AD68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817" y="2833215"/>
            <a:ext cx="3281644" cy="32816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0496387" y="65092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646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EA678F2-6610-4552-9A89-9C0BC9DE5C2D}"/>
              </a:ext>
            </a:extLst>
          </p:cNvPr>
          <p:cNvGrpSpPr/>
          <p:nvPr/>
        </p:nvGrpSpPr>
        <p:grpSpPr>
          <a:xfrm>
            <a:off x="8361264" y="4330587"/>
            <a:ext cx="3601565" cy="1285269"/>
            <a:chOff x="6251030" y="1604235"/>
            <a:chExt cx="5087530" cy="1285269"/>
          </a:xfrm>
        </p:grpSpPr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xmlns="" id="{5BBBA1DD-E160-4394-A6A7-26C7BDCD958D}"/>
                </a:ext>
              </a:extLst>
            </p:cNvPr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按照西南降水的时间分布，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11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月进入了一年中的干季。西南西北部干季的特点更加明显。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AA3ED7E-D5EF-4C28-AE02-8AD2B40E956C}"/>
                </a:ext>
              </a:extLst>
            </p:cNvPr>
            <p:cNvSpPr txBox="1"/>
            <p:nvPr/>
          </p:nvSpPr>
          <p:spPr>
            <a:xfrm>
              <a:off x="6251030" y="1604235"/>
              <a:ext cx="32030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民间习俗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B2EF669-6263-43D0-8875-A4906C12B569}"/>
              </a:ext>
            </a:extLst>
          </p:cNvPr>
          <p:cNvGrpSpPr/>
          <p:nvPr/>
        </p:nvGrpSpPr>
        <p:grpSpPr>
          <a:xfrm>
            <a:off x="229171" y="2084922"/>
            <a:ext cx="3592556" cy="1285269"/>
            <a:chOff x="6263756" y="1604235"/>
            <a:chExt cx="5074804" cy="1285269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xmlns="" id="{53AA1F9B-98B3-4B55-BD45-32C3E8178290}"/>
                </a:ext>
              </a:extLst>
            </p:cNvPr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立冬雪景 立冬雪景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(15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张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) 11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月以后，全国各地降水量明显减少。高原雪山上的雪已不再融化。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7AFE5224-238D-4965-9E88-4AE7282103DE}"/>
                </a:ext>
              </a:extLst>
            </p:cNvPr>
            <p:cNvSpPr txBox="1"/>
            <p:nvPr/>
          </p:nvSpPr>
          <p:spPr>
            <a:xfrm>
              <a:off x="8135502" y="1604235"/>
              <a:ext cx="32030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dirty="0">
                  <a:cs typeface="+mn-ea"/>
                  <a:sym typeface="+mn-lt"/>
                </a:rPr>
                <a:t>民间习俗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9AC6B2C-8640-40CE-BF91-E9035B8B6F5A}"/>
              </a:ext>
            </a:extLst>
          </p:cNvPr>
          <p:cNvGrpSpPr/>
          <p:nvPr/>
        </p:nvGrpSpPr>
        <p:grpSpPr>
          <a:xfrm>
            <a:off x="312523" y="4330587"/>
            <a:ext cx="3592556" cy="1285269"/>
            <a:chOff x="6263756" y="1604235"/>
            <a:chExt cx="5074804" cy="1285269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xmlns="" id="{0A4C305D-5E2E-452D-B47F-48E5E3EC13F9}"/>
                </a:ext>
              </a:extLst>
            </p:cNvPr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在华北等地往往出现初雪，北京的初雪比较难预报，影响也大，往往需要特别关注。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D8A4F14B-7F57-4044-8B84-C94AF1754A47}"/>
                </a:ext>
              </a:extLst>
            </p:cNvPr>
            <p:cNvSpPr txBox="1"/>
            <p:nvPr/>
          </p:nvSpPr>
          <p:spPr>
            <a:xfrm>
              <a:off x="8135502" y="1604235"/>
              <a:ext cx="32030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dirty="0">
                  <a:cs typeface="+mn-ea"/>
                  <a:sym typeface="+mn-lt"/>
                </a:rPr>
                <a:t>民间习俗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80F4FBBE-0BA4-4F22-963B-431CCE3A54BD}"/>
              </a:ext>
            </a:extLst>
          </p:cNvPr>
          <p:cNvGrpSpPr/>
          <p:nvPr/>
        </p:nvGrpSpPr>
        <p:grpSpPr>
          <a:xfrm>
            <a:off x="8361264" y="2084922"/>
            <a:ext cx="3601565" cy="1285269"/>
            <a:chOff x="6251030" y="1604235"/>
            <a:chExt cx="5087530" cy="1285269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xmlns="" id="{8D64FAA3-9D49-4E01-87BC-C0F31FA5E9C5}"/>
                </a:ext>
              </a:extLst>
            </p:cNvPr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西南地区典型的华西连阴雨结束，但相对全国雨水基本都少的情况，它还是雨水偏多的地方。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F8AE340-ABE3-46A3-ADCC-CA3628C0DB40}"/>
                </a:ext>
              </a:extLst>
            </p:cNvPr>
            <p:cNvSpPr txBox="1"/>
            <p:nvPr/>
          </p:nvSpPr>
          <p:spPr>
            <a:xfrm>
              <a:off x="6251030" y="1604235"/>
              <a:ext cx="32030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民间习俗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797FF7D-B404-4AF4-AD04-DCD89D0C4A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3" r="-963"/>
          <a:stretch/>
        </p:blipFill>
        <p:spPr>
          <a:xfrm>
            <a:off x="4210017" y="2266951"/>
            <a:ext cx="4082060" cy="304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181629"/>
      </p:ext>
    </p:extLst>
  </p:cSld>
  <p:clrMapOvr>
    <a:masterClrMapping/>
  </p:clrMapOvr>
  <p:transition spd="slow" advTm="30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D9CA928-604A-48EB-B5B9-E2FD35BD74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96A3E9F-E0C9-47C9-B2C5-0D9016C4AD39}"/>
              </a:ext>
            </a:extLst>
          </p:cNvPr>
          <p:cNvSpPr txBox="1"/>
          <p:nvPr/>
        </p:nvSpPr>
        <p:spPr>
          <a:xfrm>
            <a:off x="4051888" y="1533203"/>
            <a:ext cx="407552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7AEDD"/>
                </a:solidFill>
                <a:effectLst/>
                <a:uLnTx/>
                <a:uFillTx/>
                <a:cs typeface="+mn-ea"/>
                <a:sym typeface="+mn-lt"/>
              </a:rPr>
              <a:t>第三章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4CDA495-8972-4330-8FA4-F319CA6812DB}"/>
              </a:ext>
            </a:extLst>
          </p:cNvPr>
          <p:cNvSpPr txBox="1"/>
          <p:nvPr/>
        </p:nvSpPr>
        <p:spPr>
          <a:xfrm>
            <a:off x="3291173" y="2807067"/>
            <a:ext cx="559695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zh-CN" altLang="en-US" sz="7200" b="0" spc="6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养生知识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8C25B1-F3AA-4BA8-BB7A-E0481B7F3AA8}"/>
              </a:ext>
            </a:extLst>
          </p:cNvPr>
          <p:cNvSpPr txBox="1"/>
          <p:nvPr/>
        </p:nvSpPr>
        <p:spPr>
          <a:xfrm>
            <a:off x="3291173" y="4172401"/>
            <a:ext cx="5596955" cy="3665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请在此处输入您的文字内容，请在此处输入您的文字内容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9635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037E6C2-64E8-42AF-8AE8-DBB540B96ABD}"/>
              </a:ext>
            </a:extLst>
          </p:cNvPr>
          <p:cNvSpPr/>
          <p:nvPr/>
        </p:nvSpPr>
        <p:spPr>
          <a:xfrm>
            <a:off x="6044668" y="2361155"/>
            <a:ext cx="1625060" cy="39973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此时，长江以北和华南地区的雨日和雨量均比江南地区要少、不大，对于一年三熟的华南，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月的干旱，对作物生长仍有负面影响。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DB1C771-6888-46DF-8369-BBA113847FB0}"/>
              </a:ext>
            </a:extLst>
          </p:cNvPr>
          <p:cNvSpPr/>
          <p:nvPr/>
        </p:nvSpPr>
        <p:spPr>
          <a:xfrm>
            <a:off x="7696862" y="1821370"/>
            <a:ext cx="615553" cy="24260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EF16D78D-2587-4BC0-BD17-DC7AF3E98132}"/>
              </a:ext>
            </a:extLst>
          </p:cNvPr>
          <p:cNvCxnSpPr>
            <a:cxnSpLocks/>
          </p:cNvCxnSpPr>
          <p:nvPr/>
        </p:nvCxnSpPr>
        <p:spPr>
          <a:xfrm>
            <a:off x="7669728" y="2323137"/>
            <a:ext cx="0" cy="26900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6894A67-22F5-4C2B-A8A2-49F2FAD6F078}"/>
              </a:ext>
            </a:extLst>
          </p:cNvPr>
          <p:cNvSpPr/>
          <p:nvPr/>
        </p:nvSpPr>
        <p:spPr>
          <a:xfrm>
            <a:off x="8720319" y="2310355"/>
            <a:ext cx="1625060" cy="39973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在云南，晴天温暖，雨天阴冷，流传有“四季如春，一雨便冬”的说法。如果遇到较强的冷空气入侵，有暖湿气流呼应，南方地区的过程雨量还会较大。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C015E83-1EAD-4F53-9D4B-52B2D0D989D6}"/>
              </a:ext>
            </a:extLst>
          </p:cNvPr>
          <p:cNvSpPr/>
          <p:nvPr/>
        </p:nvSpPr>
        <p:spPr>
          <a:xfrm>
            <a:off x="10376297" y="1726994"/>
            <a:ext cx="615553" cy="24260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05E157E8-3E3E-4012-A04D-43C24E68C47F}"/>
              </a:ext>
            </a:extLst>
          </p:cNvPr>
          <p:cNvCxnSpPr>
            <a:cxnSpLocks/>
          </p:cNvCxnSpPr>
          <p:nvPr/>
        </p:nvCxnSpPr>
        <p:spPr>
          <a:xfrm>
            <a:off x="10376297" y="2215980"/>
            <a:ext cx="0" cy="26900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29E7907-9B30-40DF-82A3-4072E4FBE7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8826" y="1508892"/>
            <a:ext cx="4347020" cy="431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91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9A8192D-51E7-4D25-B752-50CCAD981216}"/>
              </a:ext>
            </a:extLst>
          </p:cNvPr>
          <p:cNvSpPr txBox="1"/>
          <p:nvPr/>
        </p:nvSpPr>
        <p:spPr>
          <a:xfrm>
            <a:off x="1303295" y="4281502"/>
            <a:ext cx="2765862" cy="153272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随着冷空气的加强，气温下降的趋势加快。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166F576-BDF4-4BFA-8B6A-4638709B2C9D}"/>
              </a:ext>
            </a:extLst>
          </p:cNvPr>
          <p:cNvSpPr txBox="1"/>
          <p:nvPr/>
        </p:nvSpPr>
        <p:spPr>
          <a:xfrm>
            <a:off x="5196196" y="3806014"/>
            <a:ext cx="5826147" cy="24615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cs typeface="+mn-ea"/>
                <a:sym typeface="+mn-lt"/>
              </a:rPr>
              <a:t>北方的降温，人们习以为常。从</a:t>
            </a:r>
            <a:r>
              <a:rPr lang="en-US" altLang="zh-CN" sz="2000" dirty="0">
                <a:cs typeface="+mn-ea"/>
                <a:sym typeface="+mn-lt"/>
              </a:rPr>
              <a:t>10</a:t>
            </a:r>
            <a:r>
              <a:rPr lang="zh-CN" altLang="en-US" sz="2000" dirty="0">
                <a:cs typeface="+mn-ea"/>
                <a:sym typeface="+mn-lt"/>
              </a:rPr>
              <a:t>月下旬开始，先后供暖，人们好在还有一个避寒之地。而对于此时处在深秋“小阳春”的长江中下游地区的人们，平均气温一般为</a:t>
            </a:r>
            <a:r>
              <a:rPr lang="en-US" altLang="zh-CN" sz="2000" dirty="0">
                <a:cs typeface="+mn-ea"/>
                <a:sym typeface="+mn-lt"/>
              </a:rPr>
              <a:t>12℃</a:t>
            </a:r>
            <a:r>
              <a:rPr lang="zh-CN" altLang="en-US" sz="2000" dirty="0">
                <a:cs typeface="+mn-ea"/>
                <a:sym typeface="+mn-lt"/>
              </a:rPr>
              <a:t>至</a:t>
            </a:r>
            <a:r>
              <a:rPr lang="en-US" altLang="zh-CN" sz="2000" dirty="0">
                <a:cs typeface="+mn-ea"/>
                <a:sym typeface="+mn-lt"/>
              </a:rPr>
              <a:t>15℃</a:t>
            </a:r>
            <a:r>
              <a:rPr lang="zh-CN" altLang="en-US" sz="2000" dirty="0">
                <a:cs typeface="+mn-ea"/>
                <a:sym typeface="+mn-lt"/>
              </a:rPr>
              <a:t>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绵雨已结束，如果遇到强冷空气迅速南下，有时不到一天时间，降温可接近</a:t>
            </a:r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8-10℃</a:t>
            </a:r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，甚至更多。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C377F87-28D0-4D7A-932C-8FA4AE69DF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3807" y="1364825"/>
            <a:ext cx="2604838" cy="296626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972B23C-5332-4ADA-9AFE-4F11570AD8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0839" y="1298367"/>
            <a:ext cx="2347913" cy="234791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8EC3EB7-F5AB-401D-A41F-408739A13A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1632" y="1483157"/>
            <a:ext cx="2071828" cy="207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75537"/>
      </p:ext>
    </p:extLst>
  </p:cSld>
  <p:clrMapOvr>
    <a:masterClrMapping/>
  </p:clrMapOvr>
  <p:transition spd="slow" advTm="3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7CD3EAF-70D3-415A-BA05-1001417F5346}"/>
              </a:ext>
            </a:extLst>
          </p:cNvPr>
          <p:cNvSpPr txBox="1"/>
          <p:nvPr/>
        </p:nvSpPr>
        <p:spPr>
          <a:xfrm>
            <a:off x="6426202" y="1703771"/>
            <a:ext cx="48754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立冬与立春、立夏、立秋合称四立，“立”是建立、开始的意思。作为“四立”之一的重要节气，立冬是我国民间非常重视的季节节点之一。“秋收冬藏”，也是享受丰收、休养生息的季节，通过冬季的休养，期待来年的兴旺吉祥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C9A7869-5D51-492C-8CBC-6FDFFB965437}"/>
              </a:ext>
            </a:extLst>
          </p:cNvPr>
          <p:cNvSpPr txBox="1"/>
          <p:nvPr/>
        </p:nvSpPr>
        <p:spPr>
          <a:xfrm>
            <a:off x="623070" y="3931490"/>
            <a:ext cx="55406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但毕竟大风过后，阳光照耀，冷气团很快变性，气温回升较快。气温的回升与热量的积聚，促使下一轮冷空气带来较强的降温。此时，令人惬意的深秋天气接近尾声，明显的降温使这一地区在进入初霜期的同时，也进入了红叶最佳观赏期，并在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月底陆续入冬。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E28A910-930B-4742-81A2-E7FD045321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5831" y="508766"/>
            <a:ext cx="3923534" cy="39235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832981E-B5D4-4E11-8FF5-91AC4C0D5C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6202" y="3149600"/>
            <a:ext cx="4521198" cy="357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066337"/>
      </p:ext>
    </p:extLst>
  </p:cSld>
  <p:clrMapOvr>
    <a:masterClrMapping/>
  </p:clrMapOvr>
  <p:transition spd="slow"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3CF2748-163A-4F60-9F36-2D14ED0620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96A3E9F-E0C9-47C9-B2C5-0D9016C4AD39}"/>
              </a:ext>
            </a:extLst>
          </p:cNvPr>
          <p:cNvSpPr txBox="1"/>
          <p:nvPr/>
        </p:nvSpPr>
        <p:spPr>
          <a:xfrm>
            <a:off x="4051888" y="1533203"/>
            <a:ext cx="407552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7AEDD"/>
                </a:solidFill>
                <a:effectLst/>
                <a:uLnTx/>
                <a:uFillTx/>
                <a:cs typeface="+mn-ea"/>
                <a:sym typeface="+mn-lt"/>
              </a:rPr>
              <a:t>第四章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4CDA495-8972-4330-8FA4-F319CA6812DB}"/>
              </a:ext>
            </a:extLst>
          </p:cNvPr>
          <p:cNvSpPr txBox="1"/>
          <p:nvPr/>
        </p:nvSpPr>
        <p:spPr>
          <a:xfrm>
            <a:off x="3291173" y="2807067"/>
            <a:ext cx="559695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zh-CN" altLang="en-US" sz="7200" b="0" spc="6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文学艺术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8C25B1-F3AA-4BA8-BB7A-E0481B7F3AA8}"/>
              </a:ext>
            </a:extLst>
          </p:cNvPr>
          <p:cNvSpPr txBox="1"/>
          <p:nvPr/>
        </p:nvSpPr>
        <p:spPr>
          <a:xfrm>
            <a:off x="3291173" y="4172401"/>
            <a:ext cx="5596955" cy="3665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请在此处输入您的文字内容，请在此处输入您的文字内容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7740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0D06D2B-22B6-41A6-97A5-F8F644DDA31E}"/>
              </a:ext>
            </a:extLst>
          </p:cNvPr>
          <p:cNvSpPr txBox="1"/>
          <p:nvPr/>
        </p:nvSpPr>
        <p:spPr>
          <a:xfrm>
            <a:off x="1942030" y="2142126"/>
            <a:ext cx="5432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立冬不仅是冬季的第一个季节，在我国的很多地方也被当做重要的节日来庆祝。立冬，在古代社会是“四时八节”之一，人们一般都要举行祭祀活动。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C8D7C42-C0E6-4882-95D8-FBB2E22D3EB6}"/>
              </a:ext>
            </a:extLst>
          </p:cNvPr>
          <p:cNvSpPr txBox="1"/>
          <p:nvPr/>
        </p:nvSpPr>
        <p:spPr>
          <a:xfrm>
            <a:off x="1942030" y="4259328"/>
            <a:ext cx="5432056" cy="116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立冬是十月的大节，在中国民间有祭祖、饮宴、卜岁等习俗，以时令佳品向祖灵祭祀，以尽为人子孙的义务和责任，祈求上天赐给来岁的丰年，农民自己亦获得饮酒与休息的酬劳。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1B2A757-4051-4ACB-A029-AE505C620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7453" y="1234514"/>
            <a:ext cx="5098003" cy="5098003"/>
          </a:xfrm>
          <a:prstGeom prst="rect">
            <a:avLst/>
          </a:prstGeom>
        </p:spPr>
      </p:pic>
      <p:sp>
        <p:nvSpPr>
          <p:cNvPr id="6" name="Rounded Rectangle 31">
            <a:extLst>
              <a:ext uri="{FF2B5EF4-FFF2-40B4-BE49-F238E27FC236}">
                <a16:creationId xmlns:a16="http://schemas.microsoft.com/office/drawing/2014/main" xmlns="" id="{53054577-99A7-4D04-8A9F-A8C8F246AFB0}"/>
              </a:ext>
            </a:extLst>
          </p:cNvPr>
          <p:cNvSpPr/>
          <p:nvPr/>
        </p:nvSpPr>
        <p:spPr>
          <a:xfrm>
            <a:off x="943705" y="23373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7" name="Rounded Rectangle 40">
            <a:extLst>
              <a:ext uri="{FF2B5EF4-FFF2-40B4-BE49-F238E27FC236}">
                <a16:creationId xmlns:a16="http://schemas.microsoft.com/office/drawing/2014/main" xmlns="" id="{939D9A58-38D7-4346-8DFC-7DC2B694E8F6}"/>
              </a:ext>
            </a:extLst>
          </p:cNvPr>
          <p:cNvSpPr/>
          <p:nvPr/>
        </p:nvSpPr>
        <p:spPr>
          <a:xfrm flipH="1">
            <a:off x="943704" y="46487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917294267"/>
      </p:ext>
    </p:extLst>
  </p:cSld>
  <p:clrMapOvr>
    <a:masterClrMapping/>
  </p:clrMapOvr>
  <p:transition spd="slow" advTm="3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0D06D2B-22B6-41A6-97A5-F8F644DDA31E}"/>
              </a:ext>
            </a:extLst>
          </p:cNvPr>
          <p:cNvSpPr txBox="1"/>
          <p:nvPr/>
        </p:nvSpPr>
        <p:spPr>
          <a:xfrm>
            <a:off x="1942030" y="2142126"/>
            <a:ext cx="5432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立冬后，就意味着今年的冬季正式来临。草木凋零，蛰虫休眠，万物活动趋向休止。人类虽没有冬眠之说，但民间却有立冬补冬的习俗。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C8D7C42-C0E6-4882-95D8-FBB2E22D3EB6}"/>
              </a:ext>
            </a:extLst>
          </p:cNvPr>
          <p:cNvSpPr txBox="1"/>
          <p:nvPr/>
        </p:nvSpPr>
        <p:spPr>
          <a:xfrm>
            <a:off x="1865829" y="4268958"/>
            <a:ext cx="5432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谚语“立冬补冬，补嘴空”就是最好的比喻。立冬意味着进入寒冷的季节，人们倾向进食可以驱寒的食物。在南方，人们会吃些滋阴补阳，热量较高的食物，如鸡鸭鱼肉等，有的还会和中药一起煮来增加药补的功效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1B2A757-4051-4ACB-A029-AE505C620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7705" y="2000251"/>
            <a:ext cx="4120590" cy="4120590"/>
          </a:xfrm>
          <a:prstGeom prst="rect">
            <a:avLst/>
          </a:prstGeom>
        </p:spPr>
      </p:pic>
      <p:sp>
        <p:nvSpPr>
          <p:cNvPr id="6" name="Rounded Rectangle 31">
            <a:extLst>
              <a:ext uri="{FF2B5EF4-FFF2-40B4-BE49-F238E27FC236}">
                <a16:creationId xmlns:a16="http://schemas.microsoft.com/office/drawing/2014/main" xmlns="" id="{53054577-99A7-4D04-8A9F-A8C8F246AFB0}"/>
              </a:ext>
            </a:extLst>
          </p:cNvPr>
          <p:cNvSpPr/>
          <p:nvPr/>
        </p:nvSpPr>
        <p:spPr>
          <a:xfrm>
            <a:off x="943705" y="23373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7" name="Rounded Rectangle 40">
            <a:extLst>
              <a:ext uri="{FF2B5EF4-FFF2-40B4-BE49-F238E27FC236}">
                <a16:creationId xmlns:a16="http://schemas.microsoft.com/office/drawing/2014/main" xmlns="" id="{939D9A58-38D7-4346-8DFC-7DC2B694E8F6}"/>
              </a:ext>
            </a:extLst>
          </p:cNvPr>
          <p:cNvSpPr/>
          <p:nvPr/>
        </p:nvSpPr>
        <p:spPr>
          <a:xfrm flipH="1">
            <a:off x="943704" y="46487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165122058"/>
      </p:ext>
    </p:extLst>
  </p:cSld>
  <p:clrMapOvr>
    <a:masterClrMapping/>
  </p:clrMapOvr>
  <p:transition spd="slow" advTm="3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0D06D2B-22B6-41A6-97A5-F8F644DDA31E}"/>
              </a:ext>
            </a:extLst>
          </p:cNvPr>
          <p:cNvSpPr txBox="1"/>
          <p:nvPr/>
        </p:nvSpPr>
        <p:spPr>
          <a:xfrm>
            <a:off x="1942030" y="2142126"/>
            <a:ext cx="5432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立冬，闽中俗称“交冬”，意为秋冬之交。立冬“补冬”，家家户户要熬制草根汤，将山白芷根、盐肤木根、山苍子根、地稔根等剁成片，下锅熬煮出浓浓的草根汤后，捞去根块，再加入鸡、鸭、兔肉或猪蹄、猪肚等熬制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C8D7C42-C0E6-4882-95D8-FBB2E22D3EB6}"/>
              </a:ext>
            </a:extLst>
          </p:cNvPr>
          <p:cNvSpPr txBox="1"/>
          <p:nvPr/>
        </p:nvSpPr>
        <p:spPr>
          <a:xfrm>
            <a:off x="1865829" y="4268958"/>
            <a:ext cx="5432056" cy="116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1600" dirty="0">
                <a:cs typeface="+mn-ea"/>
                <a:sym typeface="+mn-lt"/>
              </a:rPr>
              <a:t>甘蔗能成为“补冬”的食物之一，是因为民间素来有“立冬食蔗齿不痛”的说法，意思是“立冬”的甘蔗已经成熟，吃了不上火，这个时候“食蔗”既可以保护牙齿，还可以起到滋补的功效。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1B2A757-4051-4ACB-A029-AE505C620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5505" y="1739124"/>
            <a:ext cx="4685495" cy="4685495"/>
          </a:xfrm>
          <a:prstGeom prst="rect">
            <a:avLst/>
          </a:prstGeom>
        </p:spPr>
      </p:pic>
      <p:sp>
        <p:nvSpPr>
          <p:cNvPr id="6" name="Rounded Rectangle 31">
            <a:extLst>
              <a:ext uri="{FF2B5EF4-FFF2-40B4-BE49-F238E27FC236}">
                <a16:creationId xmlns:a16="http://schemas.microsoft.com/office/drawing/2014/main" xmlns="" id="{53054577-99A7-4D04-8A9F-A8C8F246AFB0}"/>
              </a:ext>
            </a:extLst>
          </p:cNvPr>
          <p:cNvSpPr/>
          <p:nvPr/>
        </p:nvSpPr>
        <p:spPr>
          <a:xfrm>
            <a:off x="943705" y="23373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7" name="Rounded Rectangle 40">
            <a:extLst>
              <a:ext uri="{FF2B5EF4-FFF2-40B4-BE49-F238E27FC236}">
                <a16:creationId xmlns:a16="http://schemas.microsoft.com/office/drawing/2014/main" xmlns="" id="{939D9A58-38D7-4346-8DFC-7DC2B694E8F6}"/>
              </a:ext>
            </a:extLst>
          </p:cNvPr>
          <p:cNvSpPr/>
          <p:nvPr/>
        </p:nvSpPr>
        <p:spPr>
          <a:xfrm flipH="1">
            <a:off x="943704" y="4648707"/>
            <a:ext cx="770795" cy="770795"/>
          </a:xfrm>
          <a:prstGeom prst="roundRect">
            <a:avLst/>
          </a:prstGeom>
          <a:solidFill>
            <a:srgbClr val="78C8E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69328038"/>
      </p:ext>
    </p:extLst>
  </p:cSld>
  <p:clrMapOvr>
    <a:masterClrMapping/>
  </p:clrMapOvr>
  <p:transition spd="slow" advTm="3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6436520-6E02-4EFE-8FCF-AC491371C0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7645826-6303-4519-9790-72A0B831047A}"/>
              </a:ext>
            </a:extLst>
          </p:cNvPr>
          <p:cNvGrpSpPr/>
          <p:nvPr/>
        </p:nvGrpSpPr>
        <p:grpSpPr>
          <a:xfrm>
            <a:off x="4474550" y="1977118"/>
            <a:ext cx="803910" cy="4276090"/>
            <a:chOff x="9052" y="2513"/>
            <a:chExt cx="1266" cy="673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CC405440-BEFC-4573-84A0-9D343F5DF5E0}"/>
                </a:ext>
              </a:extLst>
            </p:cNvPr>
            <p:cNvGrpSpPr/>
            <p:nvPr/>
          </p:nvGrpSpPr>
          <p:grpSpPr>
            <a:xfrm>
              <a:off x="9052" y="2513"/>
              <a:ext cx="1266" cy="1266"/>
              <a:chOff x="14233" y="4111"/>
              <a:chExt cx="885" cy="885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5FC53B2A-3B05-4106-9EAC-5B28B671DF92}"/>
                  </a:ext>
                </a:extLst>
              </p:cNvPr>
              <p:cNvSpPr/>
              <p:nvPr/>
            </p:nvSpPr>
            <p:spPr>
              <a:xfrm>
                <a:off x="14233" y="4111"/>
                <a:ext cx="885" cy="885"/>
              </a:xfrm>
              <a:prstGeom prst="ellipse">
                <a:avLst/>
              </a:prstGeom>
              <a:noFill/>
              <a:ln w="317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E6AE2F14-0A49-4BA3-82ED-0A3317B637EF}"/>
                  </a:ext>
                </a:extLst>
              </p:cNvPr>
              <p:cNvSpPr txBox="1"/>
              <p:nvPr/>
            </p:nvSpPr>
            <p:spPr>
              <a:xfrm>
                <a:off x="14297" y="4163"/>
                <a:ext cx="637" cy="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4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B8C216C7-6F3F-4367-AB42-E24C0392A055}"/>
                </a:ext>
              </a:extLst>
            </p:cNvPr>
            <p:cNvSpPr txBox="1"/>
            <p:nvPr/>
          </p:nvSpPr>
          <p:spPr>
            <a:xfrm>
              <a:off x="9151" y="4135"/>
              <a:ext cx="1066" cy="5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气候特点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5BD45C2-4311-49B4-AE9C-D5873B10FF55}"/>
              </a:ext>
            </a:extLst>
          </p:cNvPr>
          <p:cNvGrpSpPr/>
          <p:nvPr/>
        </p:nvGrpSpPr>
        <p:grpSpPr>
          <a:xfrm>
            <a:off x="7302840" y="1977118"/>
            <a:ext cx="803910" cy="4276090"/>
            <a:chOff x="9052" y="2513"/>
            <a:chExt cx="1266" cy="6734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6EA472D1-F93C-4EF6-A832-D93E500F7838}"/>
                </a:ext>
              </a:extLst>
            </p:cNvPr>
            <p:cNvGrpSpPr/>
            <p:nvPr/>
          </p:nvGrpSpPr>
          <p:grpSpPr>
            <a:xfrm>
              <a:off x="9052" y="2513"/>
              <a:ext cx="1266" cy="1266"/>
              <a:chOff x="14233" y="4111"/>
              <a:chExt cx="885" cy="885"/>
            </a:xfrm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FEAB8D13-CBE9-4D79-A189-98D73CE4B4AA}"/>
                  </a:ext>
                </a:extLst>
              </p:cNvPr>
              <p:cNvSpPr/>
              <p:nvPr/>
            </p:nvSpPr>
            <p:spPr>
              <a:xfrm>
                <a:off x="14233" y="4111"/>
                <a:ext cx="885" cy="885"/>
              </a:xfrm>
              <a:prstGeom prst="ellipse">
                <a:avLst/>
              </a:prstGeom>
              <a:noFill/>
              <a:ln w="317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FA1E2B20-0563-47B9-8545-6B8BFF5BC572}"/>
                  </a:ext>
                </a:extLst>
              </p:cNvPr>
              <p:cNvSpPr txBox="1"/>
              <p:nvPr/>
            </p:nvSpPr>
            <p:spPr>
              <a:xfrm>
                <a:off x="14297" y="4163"/>
                <a:ext cx="637" cy="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400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7FEEA28-0F31-45CA-879E-4ACB89A197BF}"/>
                </a:ext>
              </a:extLst>
            </p:cNvPr>
            <p:cNvSpPr txBox="1"/>
            <p:nvPr/>
          </p:nvSpPr>
          <p:spPr>
            <a:xfrm>
              <a:off x="9151" y="4135"/>
              <a:ext cx="1066" cy="5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养生知识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F9B52B3-04F7-4F74-B767-3D610F91615D}"/>
              </a:ext>
            </a:extLst>
          </p:cNvPr>
          <p:cNvGrpSpPr/>
          <p:nvPr/>
        </p:nvGrpSpPr>
        <p:grpSpPr>
          <a:xfrm>
            <a:off x="5888695" y="1977118"/>
            <a:ext cx="803910" cy="4276090"/>
            <a:chOff x="9052" y="2513"/>
            <a:chExt cx="1266" cy="6734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309AFF80-3762-42EE-B227-CCE34E24157B}"/>
                </a:ext>
              </a:extLst>
            </p:cNvPr>
            <p:cNvGrpSpPr/>
            <p:nvPr/>
          </p:nvGrpSpPr>
          <p:grpSpPr>
            <a:xfrm>
              <a:off x="9052" y="2513"/>
              <a:ext cx="1266" cy="1266"/>
              <a:chOff x="14233" y="4111"/>
              <a:chExt cx="885" cy="885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48DD4A60-58BB-410A-801C-E34443C8BD56}"/>
                  </a:ext>
                </a:extLst>
              </p:cNvPr>
              <p:cNvSpPr/>
              <p:nvPr/>
            </p:nvSpPr>
            <p:spPr>
              <a:xfrm>
                <a:off x="14233" y="4111"/>
                <a:ext cx="885" cy="885"/>
              </a:xfrm>
              <a:prstGeom prst="ellipse">
                <a:avLst/>
              </a:prstGeom>
              <a:noFill/>
              <a:ln w="317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5E154F3D-7D62-4386-B0D1-F0C3DF71FABD}"/>
                  </a:ext>
                </a:extLst>
              </p:cNvPr>
              <p:cNvSpPr txBox="1"/>
              <p:nvPr/>
            </p:nvSpPr>
            <p:spPr>
              <a:xfrm>
                <a:off x="14297" y="4163"/>
                <a:ext cx="637" cy="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4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302AF7FD-B08C-4ECC-805A-EC99069D5857}"/>
                </a:ext>
              </a:extLst>
            </p:cNvPr>
            <p:cNvSpPr txBox="1"/>
            <p:nvPr/>
          </p:nvSpPr>
          <p:spPr>
            <a:xfrm>
              <a:off x="9151" y="4135"/>
              <a:ext cx="1066" cy="5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民间习俗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D2AAA8A6-3C56-4DC9-B185-7E2CC4A986C6}"/>
              </a:ext>
            </a:extLst>
          </p:cNvPr>
          <p:cNvGrpSpPr/>
          <p:nvPr/>
        </p:nvGrpSpPr>
        <p:grpSpPr>
          <a:xfrm>
            <a:off x="8716985" y="1977118"/>
            <a:ext cx="803910" cy="4276090"/>
            <a:chOff x="9052" y="2513"/>
            <a:chExt cx="1266" cy="6734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5C95244A-4CFC-4911-B041-8F506AD3EA3D}"/>
                </a:ext>
              </a:extLst>
            </p:cNvPr>
            <p:cNvGrpSpPr/>
            <p:nvPr/>
          </p:nvGrpSpPr>
          <p:grpSpPr>
            <a:xfrm>
              <a:off x="9052" y="2513"/>
              <a:ext cx="1266" cy="1266"/>
              <a:chOff x="14233" y="4111"/>
              <a:chExt cx="885" cy="885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816BE7FA-9BF8-403A-869A-496C335CAD38}"/>
                  </a:ext>
                </a:extLst>
              </p:cNvPr>
              <p:cNvSpPr/>
              <p:nvPr/>
            </p:nvSpPr>
            <p:spPr>
              <a:xfrm>
                <a:off x="14233" y="4111"/>
                <a:ext cx="885" cy="885"/>
              </a:xfrm>
              <a:prstGeom prst="ellipse">
                <a:avLst/>
              </a:prstGeom>
              <a:noFill/>
              <a:ln w="317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E2E1CD29-8A61-4848-BBBF-F8D961143E49}"/>
                  </a:ext>
                </a:extLst>
              </p:cNvPr>
              <p:cNvSpPr txBox="1"/>
              <p:nvPr/>
            </p:nvSpPr>
            <p:spPr>
              <a:xfrm>
                <a:off x="14297" y="4163"/>
                <a:ext cx="637" cy="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400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肆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644D9F30-9E24-4FBB-A019-AB81F475BEAF}"/>
                </a:ext>
              </a:extLst>
            </p:cNvPr>
            <p:cNvSpPr txBox="1"/>
            <p:nvPr/>
          </p:nvSpPr>
          <p:spPr>
            <a:xfrm>
              <a:off x="9151" y="4135"/>
              <a:ext cx="1066" cy="5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文学艺术</a:t>
              </a: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7AB20F1-78F5-4E64-9FC0-8A33BEE5C35B}"/>
              </a:ext>
            </a:extLst>
          </p:cNvPr>
          <p:cNvSpPr/>
          <p:nvPr/>
        </p:nvSpPr>
        <p:spPr>
          <a:xfrm>
            <a:off x="2865473" y="2501394"/>
            <a:ext cx="701731" cy="2870952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4490D1D-842A-42F0-8490-FA6FF5B0EC5E}"/>
              </a:ext>
            </a:extLst>
          </p:cNvPr>
          <p:cNvSpPr/>
          <p:nvPr/>
        </p:nvSpPr>
        <p:spPr>
          <a:xfrm>
            <a:off x="1772877" y="1467796"/>
            <a:ext cx="1661993" cy="3543224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3772599448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5DB6B6F-A462-41A1-8A76-0E2BD468B7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016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03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F9228F4-3BBF-4BD4-A65C-36FF08DA86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96A3E9F-E0C9-47C9-B2C5-0D9016C4AD39}"/>
              </a:ext>
            </a:extLst>
          </p:cNvPr>
          <p:cNvSpPr txBox="1"/>
          <p:nvPr/>
        </p:nvSpPr>
        <p:spPr>
          <a:xfrm>
            <a:off x="4051888" y="1533203"/>
            <a:ext cx="407552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7AEDD"/>
                </a:solidFill>
                <a:effectLst/>
                <a:uLnTx/>
                <a:uFillTx/>
                <a:cs typeface="+mn-ea"/>
                <a:sym typeface="+mn-lt"/>
              </a:rPr>
              <a:t>第一章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4CDA495-8972-4330-8FA4-F319CA6812DB}"/>
              </a:ext>
            </a:extLst>
          </p:cNvPr>
          <p:cNvSpPr txBox="1"/>
          <p:nvPr/>
        </p:nvSpPr>
        <p:spPr>
          <a:xfrm>
            <a:off x="3291173" y="2807067"/>
            <a:ext cx="559695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zh-CN" altLang="en-US" sz="7200" b="0" spc="6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气候特点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8C25B1-F3AA-4BA8-BB7A-E0481B7F3AA8}"/>
              </a:ext>
            </a:extLst>
          </p:cNvPr>
          <p:cNvSpPr txBox="1"/>
          <p:nvPr/>
        </p:nvSpPr>
        <p:spPr>
          <a:xfrm>
            <a:off x="3291173" y="4172401"/>
            <a:ext cx="5596955" cy="3665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请在此处输入您的文字内容，请在此处输入您的文字内容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1012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3997335-8E12-4DE0-98C4-3879297A34A8}"/>
              </a:ext>
            </a:extLst>
          </p:cNvPr>
          <p:cNvSpPr txBox="1"/>
          <p:nvPr/>
        </p:nvSpPr>
        <p:spPr>
          <a:xfrm>
            <a:off x="1337881" y="2161385"/>
            <a:ext cx="1846659" cy="33175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立冬，二十四节气之一，斗指西北为立冬，太阳黄经为</a:t>
            </a:r>
            <a:r>
              <a:rPr lang="en-US" altLang="zh-CN" dirty="0">
                <a:cs typeface="+mn-ea"/>
                <a:sym typeface="+mn-lt"/>
              </a:rPr>
              <a:t>225°</a:t>
            </a:r>
            <a:r>
              <a:rPr lang="zh-CN" altLang="en-US" dirty="0">
                <a:cs typeface="+mn-ea"/>
                <a:sym typeface="+mn-lt"/>
              </a:rPr>
              <a:t>，于公历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7-8</a:t>
            </a:r>
            <a:r>
              <a:rPr lang="zh-CN" altLang="en-US" dirty="0">
                <a:cs typeface="+mn-ea"/>
                <a:sym typeface="+mn-lt"/>
              </a:rPr>
              <a:t>日之间交节。立冬是季节类节气，立冬表示冬季自此开始。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83D3864-62B8-425A-8CA6-3B1406FF4E6C}"/>
              </a:ext>
            </a:extLst>
          </p:cNvPr>
          <p:cNvSpPr txBox="1"/>
          <p:nvPr/>
        </p:nvSpPr>
        <p:spPr>
          <a:xfrm>
            <a:off x="7299340" y="2341877"/>
            <a:ext cx="348143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立冬过后，日照时间将继续缩短，正午太阳高度继续降低。立冬，在古代社会是民间“四时八节”之一，人们一般都要举行祭祀活动。立冬不仅是冬季的第一个季节，古时在我国的很多地方也被当做重要的节日来庆祝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30E99B3-3391-4121-8BA3-ABEF39B097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5988" y="301729"/>
            <a:ext cx="4168712" cy="625454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11550" y="807868"/>
            <a:ext cx="1544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3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3000">
        <p:cut/>
      </p:transition>
    </mc:Choice>
    <mc:Fallback xmlns="">
      <p:transition advTm="3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2">
            <a:extLst>
              <a:ext uri="{FF2B5EF4-FFF2-40B4-BE49-F238E27FC236}">
                <a16:creationId xmlns:a16="http://schemas.microsoft.com/office/drawing/2014/main" xmlns="" id="{3313B7F8-E16E-4B08-9514-6BCB0D9CC4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8893" y="1449745"/>
            <a:ext cx="4668006" cy="492362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0ABC588-7653-41B8-AE81-EA70EBC4CDCE}"/>
              </a:ext>
            </a:extLst>
          </p:cNvPr>
          <p:cNvSpPr/>
          <p:nvPr/>
        </p:nvSpPr>
        <p:spPr>
          <a:xfrm>
            <a:off x="6096000" y="2678046"/>
            <a:ext cx="45755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E24848"/>
              </a:buClr>
            </a:pP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立冬，闽中俗称“交冬”，意为秋冬之交，立冬“补冬”。在广东的潮汕地区，立冬要吃甘蔗、炒香饭。在汕头，人们立冬吃用莲子、香菇、板栗、虾仁、红萝卜等做成的香饭，这些也都是温热的食物。在北方，立冬的规矩是吃饺子，因为水饺外形似耳朵，人们认为吃了它，冬天耳朵就不受冻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51E78AF-7DF6-4302-B75D-DC37DCFA2361}"/>
              </a:ext>
            </a:extLst>
          </p:cNvPr>
          <p:cNvSpPr/>
          <p:nvPr/>
        </p:nvSpPr>
        <p:spPr>
          <a:xfrm>
            <a:off x="6096000" y="1636242"/>
            <a:ext cx="4781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立冬意味着进入寒冷的季节，人们倾向进食可以驱寒的食物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682407-E25A-4DA4-91E4-97AD739F4F2F}"/>
              </a:ext>
            </a:extLst>
          </p:cNvPr>
          <p:cNvSpPr/>
          <p:nvPr/>
        </p:nvSpPr>
        <p:spPr>
          <a:xfrm>
            <a:off x="6096001" y="5342473"/>
            <a:ext cx="4668006" cy="791242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E24848"/>
              </a:buClr>
            </a:pP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立冬节气，高空西风急流在亚洲南部地区已完全建立。</a:t>
            </a:r>
          </a:p>
        </p:txBody>
      </p:sp>
    </p:spTree>
    <p:extLst>
      <p:ext uri="{BB962C8B-B14F-4D97-AF65-F5344CB8AC3E}">
        <p14:creationId xmlns:p14="http://schemas.microsoft.com/office/powerpoint/2010/main" val="2406165774"/>
      </p:ext>
    </p:extLst>
  </p:cSld>
  <p:clrMapOvr>
    <a:masterClrMapping/>
  </p:clrMapOvr>
  <p:transition spd="med"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5CE6806-F4D3-46A5-B28C-3034E0D91AF8}"/>
              </a:ext>
            </a:extLst>
          </p:cNvPr>
          <p:cNvSpPr/>
          <p:nvPr/>
        </p:nvSpPr>
        <p:spPr>
          <a:xfrm>
            <a:off x="1224813" y="3114515"/>
            <a:ext cx="5527040" cy="1991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天文学上把“立冬”作为冬季的开始。立冬，地球位于赤纬</a:t>
            </a:r>
            <a:r>
              <a:rPr lang="en-US" altLang="zh-CN" sz="1600" dirty="0">
                <a:cs typeface="+mn-ea"/>
                <a:sym typeface="+mn-lt"/>
              </a:rPr>
              <a:t>-16°19'</a:t>
            </a:r>
            <a:r>
              <a:rPr lang="zh-CN" altLang="en-US" sz="1600" dirty="0">
                <a:cs typeface="+mn-ea"/>
                <a:sym typeface="+mn-lt"/>
              </a:rPr>
              <a:t>。立冬时节，太阳已到达黄经</a:t>
            </a:r>
            <a:r>
              <a:rPr lang="en-US" altLang="zh-CN" sz="1600" dirty="0">
                <a:cs typeface="+mn-ea"/>
                <a:sym typeface="+mn-lt"/>
              </a:rPr>
              <a:t>225</a:t>
            </a:r>
            <a:r>
              <a:rPr lang="zh-CN" altLang="en-US" sz="1600" dirty="0">
                <a:cs typeface="+mn-ea"/>
                <a:sym typeface="+mn-lt"/>
              </a:rPr>
              <a:t>度，我们所处的北半球获得太阳的辐射量越来越少，但由于此时地表在下半年贮存的热量还有一定的能量，所以一般还不会太冷，但气温逐渐下降。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BB6312A-9CBC-401A-B4FB-58AA6E3014B8}"/>
              </a:ext>
            </a:extLst>
          </p:cNvPr>
          <p:cNvSpPr/>
          <p:nvPr/>
        </p:nvSpPr>
        <p:spPr>
          <a:xfrm>
            <a:off x="1213845" y="2387542"/>
            <a:ext cx="2989855" cy="500861"/>
          </a:xfrm>
          <a:prstGeom prst="rect">
            <a:avLst/>
          </a:prstGeom>
          <a:solidFill>
            <a:srgbClr val="78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冬季的开始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70">
            <a:extLst>
              <a:ext uri="{FF2B5EF4-FFF2-40B4-BE49-F238E27FC236}">
                <a16:creationId xmlns:a16="http://schemas.microsoft.com/office/drawing/2014/main" xmlns="" id="{654D5C46-85D1-43CA-8A73-3C02F94CA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1523" y="1886933"/>
            <a:ext cx="16344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任意多边形 5">
            <a:extLst>
              <a:ext uri="{FF2B5EF4-FFF2-40B4-BE49-F238E27FC236}">
                <a16:creationId xmlns:a16="http://schemas.microsoft.com/office/drawing/2014/main" xmlns="" id="{04FD1030-E7F5-429A-9AB6-55B77929EAA1}"/>
              </a:ext>
            </a:extLst>
          </p:cNvPr>
          <p:cNvSpPr/>
          <p:nvPr/>
        </p:nvSpPr>
        <p:spPr>
          <a:xfrm>
            <a:off x="909577" y="2685794"/>
            <a:ext cx="10372845" cy="3364037"/>
          </a:xfrm>
          <a:custGeom>
            <a:avLst/>
            <a:gdLst>
              <a:gd name="connsiteX0" fmla="*/ 10637134 w 10637134"/>
              <a:gd name="connsiteY0" fmla="*/ 0 h 2673752"/>
              <a:gd name="connsiteX1" fmla="*/ 10637134 w 10637134"/>
              <a:gd name="connsiteY1" fmla="*/ 2673752 h 2673752"/>
              <a:gd name="connsiteX2" fmla="*/ 0 w 10637134"/>
              <a:gd name="connsiteY2" fmla="*/ 2673752 h 2673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37134" h="2673752">
                <a:moveTo>
                  <a:pt x="10637134" y="0"/>
                </a:moveTo>
                <a:lnTo>
                  <a:pt x="10637134" y="2673752"/>
                </a:lnTo>
                <a:lnTo>
                  <a:pt x="0" y="2673752"/>
                </a:lnTo>
              </a:path>
            </a:pathLst>
          </a:custGeom>
          <a:noFill/>
          <a:ln>
            <a:solidFill>
              <a:srgbClr val="78C8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占位符 4">
            <a:extLst>
              <a:ext uri="{FF2B5EF4-FFF2-40B4-BE49-F238E27FC236}">
                <a16:creationId xmlns:a16="http://schemas.microsoft.com/office/drawing/2014/main" xmlns="" id="{C30E86FA-7C20-40F3-BB1A-04EC223D67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0622" y="1936886"/>
            <a:ext cx="2989855" cy="373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31052"/>
      </p:ext>
    </p:extLst>
  </p:cSld>
  <p:clrMapOvr>
    <a:masterClrMapping/>
  </p:clrMapOvr>
  <p:transition spd="med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75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48C42B3-4C28-443A-AC5D-7907C6FE3DC9}"/>
              </a:ext>
            </a:extLst>
          </p:cNvPr>
          <p:cNvGrpSpPr>
            <a:grpSpLocks noChangeAspect="1"/>
          </p:cNvGrpSpPr>
          <p:nvPr/>
        </p:nvGrpSpPr>
        <p:grpSpPr>
          <a:xfrm>
            <a:off x="5404080" y="1805507"/>
            <a:ext cx="720000" cy="727669"/>
            <a:chOff x="4724972" y="1458268"/>
            <a:chExt cx="742579" cy="800253"/>
          </a:xfrm>
        </p:grpSpPr>
        <p:sp>
          <p:nvSpPr>
            <p:cNvPr id="6" name="菱形 5">
              <a:extLst>
                <a:ext uri="{FF2B5EF4-FFF2-40B4-BE49-F238E27FC236}">
                  <a16:creationId xmlns:a16="http://schemas.microsoft.com/office/drawing/2014/main" xmlns="" id="{95E7DF86-3328-435E-A74A-07D520BAA60D}"/>
                </a:ext>
              </a:extLst>
            </p:cNvPr>
            <p:cNvSpPr/>
            <p:nvPr/>
          </p:nvSpPr>
          <p:spPr>
            <a:xfrm>
              <a:off x="4724972" y="1458268"/>
              <a:ext cx="742579" cy="78997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7" name="Rectangle 22">
              <a:extLst>
                <a:ext uri="{FF2B5EF4-FFF2-40B4-BE49-F238E27FC236}">
                  <a16:creationId xmlns:a16="http://schemas.microsoft.com/office/drawing/2014/main" xmlns="" id="{E8C217F1-76E7-4D54-A196-A232F71D6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5777" y="1480024"/>
              <a:ext cx="414266" cy="778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40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5E73B40-2C9A-4ED3-B4C2-2750C7D049A6}"/>
              </a:ext>
            </a:extLst>
          </p:cNvPr>
          <p:cNvGrpSpPr>
            <a:grpSpLocks noChangeAspect="1"/>
          </p:cNvGrpSpPr>
          <p:nvPr/>
        </p:nvGrpSpPr>
        <p:grpSpPr>
          <a:xfrm>
            <a:off x="5391135" y="3389040"/>
            <a:ext cx="720000" cy="720000"/>
            <a:chOff x="4714013" y="3041801"/>
            <a:chExt cx="846000" cy="846000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5A3FD697-A4DB-42D6-B0C9-59A61E452004}"/>
                </a:ext>
              </a:extLst>
            </p:cNvPr>
            <p:cNvSpPr/>
            <p:nvPr/>
          </p:nvSpPr>
          <p:spPr>
            <a:xfrm>
              <a:off x="4714013" y="3041801"/>
              <a:ext cx="846000" cy="846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0" name="Rectangle 22">
              <a:extLst>
                <a:ext uri="{FF2B5EF4-FFF2-40B4-BE49-F238E27FC236}">
                  <a16:creationId xmlns:a16="http://schemas.microsoft.com/office/drawing/2014/main" xmlns="" id="{C78A79AE-0118-4120-94FA-8E9284B81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5246" y="3043290"/>
              <a:ext cx="414266" cy="83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0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2</a:t>
              </a:r>
              <a:endParaRPr lang="zh-CN" altLang="zh-CN" sz="40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85150CB-FB4A-450C-B725-0B3D937E8263}"/>
              </a:ext>
            </a:extLst>
          </p:cNvPr>
          <p:cNvGrpSpPr>
            <a:grpSpLocks noChangeAspect="1"/>
          </p:cNvGrpSpPr>
          <p:nvPr/>
        </p:nvGrpSpPr>
        <p:grpSpPr>
          <a:xfrm>
            <a:off x="5392859" y="4972573"/>
            <a:ext cx="720000" cy="721107"/>
            <a:chOff x="4719547" y="4625335"/>
            <a:chExt cx="846000" cy="847301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E1F1AA8B-AF77-42EA-A2C3-0C559581312A}"/>
                </a:ext>
              </a:extLst>
            </p:cNvPr>
            <p:cNvSpPr/>
            <p:nvPr/>
          </p:nvSpPr>
          <p:spPr>
            <a:xfrm>
              <a:off x="4719547" y="4625335"/>
              <a:ext cx="846000" cy="846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3" name="Rectangle 22">
              <a:extLst>
                <a:ext uri="{FF2B5EF4-FFF2-40B4-BE49-F238E27FC236}">
                  <a16:creationId xmlns:a16="http://schemas.microsoft.com/office/drawing/2014/main" xmlns="" id="{1E85C4F9-9ABD-45F7-A74B-111BABCAA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598" y="4640870"/>
              <a:ext cx="414266" cy="83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0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3</a:t>
              </a:r>
              <a:endParaRPr lang="zh-CN" altLang="zh-CN" sz="40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4" name="Rectangle 23">
            <a:extLst>
              <a:ext uri="{FF2B5EF4-FFF2-40B4-BE49-F238E27FC236}">
                <a16:creationId xmlns:a16="http://schemas.microsoft.com/office/drawing/2014/main" xmlns="" id="{534FBE04-6066-46EF-B5A7-69348BC736CB}"/>
              </a:ext>
            </a:extLst>
          </p:cNvPr>
          <p:cNvSpPr/>
          <p:nvPr/>
        </p:nvSpPr>
        <p:spPr>
          <a:xfrm>
            <a:off x="6156122" y="1675120"/>
            <a:ext cx="50244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热带气旋 强弩之末 根据统计，平均每年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月份有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个热带气旋生成尤其是西北太平洋上生成的气旋，还有可能发展到台风强度。</a:t>
            </a:r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xmlns="" id="{3EE7C628-EC18-4BE0-BDD7-CCC0D8CBF745}"/>
              </a:ext>
            </a:extLst>
          </p:cNvPr>
          <p:cNvSpPr/>
          <p:nvPr/>
        </p:nvSpPr>
        <p:spPr>
          <a:xfrm>
            <a:off x="6156122" y="3189043"/>
            <a:ext cx="50244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近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55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年中，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月份有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个热带气旋在我国沿海登陆，登陆地点主要在台湾、广东和海南。如果当年中纬度盛行纬向环流，热带气旋比较活跃，如果中纬度盛行经向环流，也就是冷空气强，不容易有台风。</a:t>
            </a:r>
          </a:p>
        </p:txBody>
      </p:sp>
      <p:sp>
        <p:nvSpPr>
          <p:cNvPr id="16" name="Rectangle 23">
            <a:extLst>
              <a:ext uri="{FF2B5EF4-FFF2-40B4-BE49-F238E27FC236}">
                <a16:creationId xmlns:a16="http://schemas.microsoft.com/office/drawing/2014/main" xmlns="" id="{24AAFC42-00F7-49DC-A277-1BA522DABCF5}"/>
              </a:ext>
            </a:extLst>
          </p:cNvPr>
          <p:cNvSpPr/>
          <p:nvPr/>
        </p:nvSpPr>
        <p:spPr>
          <a:xfrm>
            <a:off x="6156122" y="4831125"/>
            <a:ext cx="5024427" cy="1160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立冬期间的华南北部，即便寒风扫过，气温会迅速回升，晴朗无风之时，常有“十月小阳春，无风暖融融”之说。由于全球气候变暖影响，这里往往</a:t>
            </a:r>
            <a:r>
              <a:rPr lang="en-US" altLang="zh-CN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1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月才会进入冬季。</a:t>
            </a:r>
          </a:p>
        </p:txBody>
      </p:sp>
      <p:pic>
        <p:nvPicPr>
          <p:cNvPr id="18" name="图片占位符 19">
            <a:extLst>
              <a:ext uri="{FF2B5EF4-FFF2-40B4-BE49-F238E27FC236}">
                <a16:creationId xmlns:a16="http://schemas.microsoft.com/office/drawing/2014/main" xmlns="" id="{2377E4AC-C8D0-45C0-97C6-B3E53265CD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2844" y="1891518"/>
            <a:ext cx="3633635" cy="444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00514"/>
      </p:ext>
    </p:extLst>
  </p:cSld>
  <p:clrMapOvr>
    <a:masterClrMapping/>
  </p:clrMapOvr>
  <p:transition spd="med" advTm="3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2964D4-7423-4227-8FA9-44422F50D5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96A3E9F-E0C9-47C9-B2C5-0D9016C4AD39}"/>
              </a:ext>
            </a:extLst>
          </p:cNvPr>
          <p:cNvSpPr txBox="1"/>
          <p:nvPr/>
        </p:nvSpPr>
        <p:spPr>
          <a:xfrm>
            <a:off x="4051888" y="1533203"/>
            <a:ext cx="407552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7AEDD"/>
                </a:solidFill>
                <a:effectLst/>
                <a:uLnTx/>
                <a:uFillTx/>
                <a:cs typeface="+mn-ea"/>
                <a:sym typeface="+mn-lt"/>
              </a:rPr>
              <a:t>第二章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4CDA495-8972-4330-8FA4-F319CA6812DB}"/>
              </a:ext>
            </a:extLst>
          </p:cNvPr>
          <p:cNvSpPr txBox="1"/>
          <p:nvPr/>
        </p:nvSpPr>
        <p:spPr>
          <a:xfrm>
            <a:off x="3291173" y="2807067"/>
            <a:ext cx="559695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zh-CN" altLang="en-US" sz="7200" b="0" spc="6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民间习俗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8C25B1-F3AA-4BA8-BB7A-E0481B7F3AA8}"/>
              </a:ext>
            </a:extLst>
          </p:cNvPr>
          <p:cNvSpPr txBox="1"/>
          <p:nvPr/>
        </p:nvSpPr>
        <p:spPr>
          <a:xfrm>
            <a:off x="3291173" y="4172401"/>
            <a:ext cx="5596955" cy="3665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请在此处输入您的文字内容，请在此处输入您的文字内容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3407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5A1E11B2-5591-47CF-ADFB-DED3BCE15CF0}"/>
              </a:ext>
            </a:extLst>
          </p:cNvPr>
          <p:cNvSpPr/>
          <p:nvPr/>
        </p:nvSpPr>
        <p:spPr>
          <a:xfrm>
            <a:off x="1037305" y="2154535"/>
            <a:ext cx="832729" cy="832729"/>
          </a:xfrm>
          <a:prstGeom prst="ellipse">
            <a:avLst/>
          </a:prstGeom>
          <a:noFill/>
          <a:ln w="44450" cmpd="thickThin">
            <a:solidFill>
              <a:srgbClr val="78C8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19F1590-8B63-4C95-88BA-3EBD6689385B}"/>
              </a:ext>
            </a:extLst>
          </p:cNvPr>
          <p:cNvSpPr txBox="1"/>
          <p:nvPr/>
        </p:nvSpPr>
        <p:spPr>
          <a:xfrm>
            <a:off x="1066065" y="2249590"/>
            <a:ext cx="800219" cy="6493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D61D4AE-293E-4B70-BF14-3B242D8E79A0}"/>
              </a:ext>
            </a:extLst>
          </p:cNvPr>
          <p:cNvSpPr/>
          <p:nvPr/>
        </p:nvSpPr>
        <p:spPr>
          <a:xfrm>
            <a:off x="1995665" y="2077112"/>
            <a:ext cx="4435307" cy="10525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入冬深秋 易有霜雾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正常年份的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月，北起秦岭、黄淮西部和南部，南至江南北部都会陆续出现初霜。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DB9ED46-68ED-47AC-B713-2303730B9332}"/>
              </a:ext>
            </a:extLst>
          </p:cNvPr>
          <p:cNvSpPr/>
          <p:nvPr/>
        </p:nvSpPr>
        <p:spPr>
          <a:xfrm>
            <a:off x="1037305" y="3492374"/>
            <a:ext cx="832729" cy="832729"/>
          </a:xfrm>
          <a:prstGeom prst="ellipse">
            <a:avLst/>
          </a:prstGeom>
          <a:noFill/>
          <a:ln w="44450" cmpd="thickThin">
            <a:solidFill>
              <a:srgbClr val="78C8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93A896A-025F-4A94-9CD6-C84863A9F6BE}"/>
              </a:ext>
            </a:extLst>
          </p:cNvPr>
          <p:cNvSpPr txBox="1"/>
          <p:nvPr/>
        </p:nvSpPr>
        <p:spPr>
          <a:xfrm>
            <a:off x="1066065" y="3587429"/>
            <a:ext cx="800219" cy="6493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贰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08ECB52-4648-43FC-A90B-64ADA574393E}"/>
              </a:ext>
            </a:extLst>
          </p:cNvPr>
          <p:cNvSpPr/>
          <p:nvPr/>
        </p:nvSpPr>
        <p:spPr>
          <a:xfrm>
            <a:off x="1991915" y="3311882"/>
            <a:ext cx="4435307" cy="10525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偏冷的年份，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月中旬，南岭以北也会出现初霜。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月的北方，随着冷空气的前锋移出本地，锋后的冷空气团开始向暖的方面变性。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9134297B-B37F-4345-8F23-D081C06C03AD}"/>
              </a:ext>
            </a:extLst>
          </p:cNvPr>
          <p:cNvSpPr/>
          <p:nvPr/>
        </p:nvSpPr>
        <p:spPr>
          <a:xfrm>
            <a:off x="1037305" y="4830213"/>
            <a:ext cx="832729" cy="832729"/>
          </a:xfrm>
          <a:prstGeom prst="ellipse">
            <a:avLst/>
          </a:prstGeom>
          <a:noFill/>
          <a:ln w="44450" cmpd="thickThin">
            <a:solidFill>
              <a:srgbClr val="78C8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B2878F7-01AA-44CA-9EBB-AF9798A26505}"/>
              </a:ext>
            </a:extLst>
          </p:cNvPr>
          <p:cNvSpPr txBox="1"/>
          <p:nvPr/>
        </p:nvSpPr>
        <p:spPr>
          <a:xfrm>
            <a:off x="1066065" y="4925268"/>
            <a:ext cx="800219" cy="6493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叁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AF2F507-9739-4764-BAAE-2CCA9CD77C70}"/>
              </a:ext>
            </a:extLst>
          </p:cNvPr>
          <p:cNvSpPr/>
          <p:nvPr/>
        </p:nvSpPr>
        <p:spPr>
          <a:xfrm>
            <a:off x="1995665" y="4752790"/>
            <a:ext cx="4435307" cy="10525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特别是大城市，大气中积累的水汽和污染微粒结合凝结后，形成烟雾或是浓雾，影响着人们的健康和交通运行。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6602BD3-C39E-4331-954D-881C80A86A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4" b="1024"/>
          <a:stretch/>
        </p:blipFill>
        <p:spPr>
          <a:xfrm>
            <a:off x="6427222" y="1186011"/>
            <a:ext cx="5247526" cy="51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00943"/>
      </p:ext>
    </p:extLst>
  </p:cSld>
  <p:clrMapOvr>
    <a:masterClrMapping/>
  </p:clrMapOvr>
  <p:transition spd="slow" advTm="3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 animBg="1"/>
      <p:bldP spid="9" grpId="0"/>
      <p:bldP spid="10" grpId="0"/>
      <p:bldP spid="12" grpId="0" animBg="1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无&quot;,&quot;HeaderHeight&quot;:0.0,&quot;FooterHeight&quot;:0.0,&quot;SideMargin&quot;:0.0,&quot;TopMargin&quot;:0.0,&quot;BottomMargin&quot;:0.0,&quot;IntervalMargin&quot;:0.0,&quot;SettingType&quot;:&quot;System&quot;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c2gydbg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1546</Words>
  <Application>Microsoft Office PowerPoint</Application>
  <PresentationFormat>宽屏</PresentationFormat>
  <Paragraphs>90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2020-11-05T13:00:55Z</dcterms:created>
  <dcterms:modified xsi:type="dcterms:W3CDTF">2023-06-11T03:42:02Z</dcterms:modified>
</cp:coreProperties>
</file>