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  <p:sldMasterId id="2147483689" r:id="rId3"/>
  </p:sldMasterIdLst>
  <p:notesMasterIdLst>
    <p:notesMasterId r:id="rId31"/>
  </p:notesMasterIdLst>
  <p:sldIdLst>
    <p:sldId id="28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1" r:id="rId15"/>
    <p:sldId id="268" r:id="rId16"/>
    <p:sldId id="269" r:id="rId17"/>
    <p:sldId id="270" r:id="rId18"/>
    <p:sldId id="271" r:id="rId19"/>
    <p:sldId id="272" r:id="rId20"/>
    <p:sldId id="282" r:id="rId21"/>
    <p:sldId id="279" r:id="rId22"/>
    <p:sldId id="280" r:id="rId23"/>
    <p:sldId id="283" r:id="rId24"/>
    <p:sldId id="273" r:id="rId25"/>
    <p:sldId id="275" r:id="rId26"/>
    <p:sldId id="276" r:id="rId27"/>
    <p:sldId id="277" r:id="rId28"/>
    <p:sldId id="286" r:id="rId29"/>
    <p:sldId id="28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2F40E-B7AD-4953-AAF6-C0B8893194B5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8DCAA-4A6B-47F6-9508-18C132F2AC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7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8DCAA-4A6B-47F6-9508-18C132F2AC2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71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07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88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78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94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141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112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36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11DF7D55-752A-43B9-A20F-86CB8CEA01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56406" y="12032"/>
            <a:ext cx="7279188" cy="433388"/>
          </a:xfrm>
        </p:spPr>
        <p:txBody>
          <a:bodyPr anchor="ctr" anchorCtr="0">
            <a:normAutofit/>
          </a:bodyPr>
          <a:lstStyle>
            <a:lvl1pPr marL="0" indent="0" algn="dist">
              <a:buNone/>
              <a:defRPr sz="1400">
                <a:latin typeface="方正仿宋繁体" panose="03000509000000000000" pitchFamily="65" charset="-122"/>
                <a:ea typeface="方正仿宋繁体" panose="03000509000000000000" pitchFamily="65" charset="-122"/>
              </a:defRPr>
            </a:lvl1pPr>
          </a:lstStyle>
          <a:p>
            <a:pPr lvl="0"/>
            <a:r>
              <a:rPr lang="zh-CN" altLang="en-US" dirty="0"/>
              <a:t>中</a:t>
            </a:r>
            <a:r>
              <a:rPr lang="en-US" altLang="zh-CN" dirty="0"/>
              <a:t>/</a:t>
            </a:r>
            <a:r>
              <a:rPr lang="zh-CN" altLang="en-US" dirty="0"/>
              <a:t>国</a:t>
            </a:r>
            <a:r>
              <a:rPr lang="en-US" altLang="zh-CN" dirty="0"/>
              <a:t>/</a:t>
            </a:r>
            <a:r>
              <a:rPr lang="zh-CN" altLang="en-US" dirty="0"/>
              <a:t>传</a:t>
            </a:r>
            <a:r>
              <a:rPr lang="en-US" altLang="zh-CN" dirty="0"/>
              <a:t>/</a:t>
            </a:r>
            <a:r>
              <a:rPr lang="zh-CN" altLang="en-US" dirty="0"/>
              <a:t>统</a:t>
            </a:r>
            <a:r>
              <a:rPr lang="en-US" altLang="zh-CN" dirty="0"/>
              <a:t>/</a:t>
            </a:r>
            <a:r>
              <a:rPr lang="zh-CN" altLang="en-US" dirty="0"/>
              <a:t>文</a:t>
            </a:r>
            <a:r>
              <a:rPr lang="en-US" altLang="zh-CN" dirty="0"/>
              <a:t>/</a:t>
            </a:r>
            <a:r>
              <a:rPr lang="zh-CN" altLang="en-US" dirty="0"/>
              <a:t>化</a:t>
            </a:r>
            <a:r>
              <a:rPr lang="en-US" altLang="zh-CN" dirty="0"/>
              <a:t>/</a:t>
            </a:r>
            <a:r>
              <a:rPr lang="zh-CN" altLang="en-US" dirty="0"/>
              <a:t>民</a:t>
            </a:r>
            <a:r>
              <a:rPr lang="en-US" altLang="zh-CN" dirty="0"/>
              <a:t>/</a:t>
            </a:r>
            <a:r>
              <a:rPr lang="zh-CN" altLang="en-US" dirty="0"/>
              <a:t>俗</a:t>
            </a:r>
            <a:r>
              <a:rPr lang="en-US" altLang="zh-CN" dirty="0"/>
              <a:t>/</a:t>
            </a:r>
            <a:r>
              <a:rPr lang="zh-CN" altLang="en-US" dirty="0"/>
              <a:t>节</a:t>
            </a:r>
            <a:r>
              <a:rPr lang="en-US" altLang="zh-CN" dirty="0"/>
              <a:t>/</a:t>
            </a:r>
            <a:r>
              <a:rPr lang="zh-CN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481627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11DF7D55-752A-43B9-A20F-86CB8CEA01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56406" y="12032"/>
            <a:ext cx="7279188" cy="433388"/>
          </a:xfrm>
        </p:spPr>
        <p:txBody>
          <a:bodyPr anchor="ctr" anchorCtr="0">
            <a:normAutofit/>
          </a:bodyPr>
          <a:lstStyle>
            <a:lvl1pPr marL="0" indent="0" algn="dist">
              <a:buNone/>
              <a:defRPr sz="1400">
                <a:latin typeface="方正仿宋繁体" panose="03000509000000000000" pitchFamily="65" charset="-122"/>
                <a:ea typeface="方正仿宋繁体" panose="03000509000000000000" pitchFamily="65" charset="-122"/>
              </a:defRPr>
            </a:lvl1pPr>
          </a:lstStyle>
          <a:p>
            <a:pPr lvl="0"/>
            <a:r>
              <a:rPr lang="zh-CN" altLang="en-US" dirty="0"/>
              <a:t>中</a:t>
            </a:r>
            <a:r>
              <a:rPr lang="en-US" altLang="zh-CN" dirty="0"/>
              <a:t>/</a:t>
            </a:r>
            <a:r>
              <a:rPr lang="zh-CN" altLang="en-US" dirty="0"/>
              <a:t>国</a:t>
            </a:r>
            <a:r>
              <a:rPr lang="en-US" altLang="zh-CN" dirty="0"/>
              <a:t>/</a:t>
            </a:r>
            <a:r>
              <a:rPr lang="zh-CN" altLang="en-US" dirty="0"/>
              <a:t>传</a:t>
            </a:r>
            <a:r>
              <a:rPr lang="en-US" altLang="zh-CN" dirty="0"/>
              <a:t>/</a:t>
            </a:r>
            <a:r>
              <a:rPr lang="zh-CN" altLang="en-US" dirty="0"/>
              <a:t>统</a:t>
            </a:r>
            <a:r>
              <a:rPr lang="en-US" altLang="zh-CN" dirty="0"/>
              <a:t>/</a:t>
            </a:r>
            <a:r>
              <a:rPr lang="zh-CN" altLang="en-US" dirty="0"/>
              <a:t>文</a:t>
            </a:r>
            <a:r>
              <a:rPr lang="en-US" altLang="zh-CN" dirty="0"/>
              <a:t>/</a:t>
            </a:r>
            <a:r>
              <a:rPr lang="zh-CN" altLang="en-US" dirty="0"/>
              <a:t>化</a:t>
            </a:r>
            <a:r>
              <a:rPr lang="en-US" altLang="zh-CN" dirty="0"/>
              <a:t>/</a:t>
            </a:r>
            <a:r>
              <a:rPr lang="zh-CN" altLang="en-US" dirty="0"/>
              <a:t>民</a:t>
            </a:r>
            <a:r>
              <a:rPr lang="en-US" altLang="zh-CN" dirty="0"/>
              <a:t>/</a:t>
            </a:r>
            <a:r>
              <a:rPr lang="zh-CN" altLang="en-US" dirty="0"/>
              <a:t>俗</a:t>
            </a:r>
            <a:r>
              <a:rPr lang="en-US" altLang="zh-CN" dirty="0"/>
              <a:t>/</a:t>
            </a:r>
            <a:r>
              <a:rPr lang="zh-CN" altLang="en-US" dirty="0"/>
              <a:t>节</a:t>
            </a:r>
            <a:r>
              <a:rPr lang="en-US" altLang="zh-CN" dirty="0"/>
              <a:t>/</a:t>
            </a:r>
            <a:r>
              <a:rPr lang="zh-CN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481627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p14="http://schemas.microsoft.com/office/powerpoint/2010/main" xmlns:a16="http://schemas.microsoft.com/office/drawing/2014/main" id="{73EC7648-EDB4-404F-B0DD-0B276C7905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77760"/>
            <a:ext cx="6096000" cy="6352580"/>
          </a:xfrm>
          <a:custGeom>
            <a:avLst/>
            <a:gdLst>
              <a:gd name="connsiteX0" fmla="*/ 3048000 w 6096000"/>
              <a:gd name="connsiteY0" fmla="*/ 0 h 6352580"/>
              <a:gd name="connsiteX1" fmla="*/ 6096000 w 6096000"/>
              <a:gd name="connsiteY1" fmla="*/ 3176290 h 6352580"/>
              <a:gd name="connsiteX2" fmla="*/ 3048000 w 6096000"/>
              <a:gd name="connsiteY2" fmla="*/ 6352580 h 6352580"/>
              <a:gd name="connsiteX3" fmla="*/ 0 w 6096000"/>
              <a:gd name="connsiteY3" fmla="*/ 3176290 h 6352580"/>
              <a:gd name="connsiteX4" fmla="*/ 3048000 w 6096000"/>
              <a:gd name="connsiteY4" fmla="*/ 0 h 635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352580">
                <a:moveTo>
                  <a:pt x="3048000" y="0"/>
                </a:moveTo>
                <a:cubicBezTo>
                  <a:pt x="4731364" y="0"/>
                  <a:pt x="6096000" y="1422073"/>
                  <a:pt x="6096000" y="3176290"/>
                </a:cubicBezTo>
                <a:cubicBezTo>
                  <a:pt x="6096000" y="4930507"/>
                  <a:pt x="4731364" y="6352580"/>
                  <a:pt x="3048000" y="6352580"/>
                </a:cubicBezTo>
                <a:cubicBezTo>
                  <a:pt x="1364636" y="6352580"/>
                  <a:pt x="0" y="4930507"/>
                  <a:pt x="0" y="3176290"/>
                </a:cubicBezTo>
                <a:cubicBezTo>
                  <a:pt x="0" y="1422073"/>
                  <a:pt x="1364636" y="0"/>
                  <a:pt x="3048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10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C727CC1B-07EA-4A5C-8A54-723278543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22401"/>
            <a:ext cx="5321300" cy="54356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815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C727CC1B-07EA-4A5C-8A54-723278543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22401"/>
            <a:ext cx="5321300" cy="54356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81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264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C727CC1B-07EA-4A5C-8A54-723278543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22401"/>
            <a:ext cx="5321300" cy="54356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815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C727CC1B-07EA-4A5C-8A54-723278543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22401"/>
            <a:ext cx="5321300" cy="54356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8157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p14="http://schemas.microsoft.com/office/powerpoint/2010/main" xmlns:a16="http://schemas.microsoft.com/office/drawing/2014/main" id="{73EC7648-EDB4-404F-B0DD-0B276C7905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77760"/>
            <a:ext cx="6096000" cy="6352580"/>
          </a:xfrm>
          <a:custGeom>
            <a:avLst/>
            <a:gdLst>
              <a:gd name="connsiteX0" fmla="*/ 3048000 w 6096000"/>
              <a:gd name="connsiteY0" fmla="*/ 0 h 6352580"/>
              <a:gd name="connsiteX1" fmla="*/ 6096000 w 6096000"/>
              <a:gd name="connsiteY1" fmla="*/ 3176290 h 6352580"/>
              <a:gd name="connsiteX2" fmla="*/ 3048000 w 6096000"/>
              <a:gd name="connsiteY2" fmla="*/ 6352580 h 6352580"/>
              <a:gd name="connsiteX3" fmla="*/ 0 w 6096000"/>
              <a:gd name="connsiteY3" fmla="*/ 3176290 h 6352580"/>
              <a:gd name="connsiteX4" fmla="*/ 3048000 w 6096000"/>
              <a:gd name="connsiteY4" fmla="*/ 0 h 635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352580">
                <a:moveTo>
                  <a:pt x="3048000" y="0"/>
                </a:moveTo>
                <a:cubicBezTo>
                  <a:pt x="4731364" y="0"/>
                  <a:pt x="6096000" y="1422073"/>
                  <a:pt x="6096000" y="3176290"/>
                </a:cubicBezTo>
                <a:cubicBezTo>
                  <a:pt x="6096000" y="4930507"/>
                  <a:pt x="4731364" y="6352580"/>
                  <a:pt x="3048000" y="6352580"/>
                </a:cubicBezTo>
                <a:cubicBezTo>
                  <a:pt x="1364636" y="6352580"/>
                  <a:pt x="0" y="4930507"/>
                  <a:pt x="0" y="3176290"/>
                </a:cubicBezTo>
                <a:cubicBezTo>
                  <a:pt x="0" y="1422073"/>
                  <a:pt x="1364636" y="0"/>
                  <a:pt x="3048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10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p14="http://schemas.microsoft.com/office/powerpoint/2010/main" xmlns:a16="http://schemas.microsoft.com/office/drawing/2014/main" id="{73EC7648-EDB4-404F-B0DD-0B276C7905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77760"/>
            <a:ext cx="6096000" cy="6352580"/>
          </a:xfrm>
          <a:custGeom>
            <a:avLst/>
            <a:gdLst>
              <a:gd name="connsiteX0" fmla="*/ 3048000 w 6096000"/>
              <a:gd name="connsiteY0" fmla="*/ 0 h 6352580"/>
              <a:gd name="connsiteX1" fmla="*/ 6096000 w 6096000"/>
              <a:gd name="connsiteY1" fmla="*/ 3176290 h 6352580"/>
              <a:gd name="connsiteX2" fmla="*/ 3048000 w 6096000"/>
              <a:gd name="connsiteY2" fmla="*/ 6352580 h 6352580"/>
              <a:gd name="connsiteX3" fmla="*/ 0 w 6096000"/>
              <a:gd name="connsiteY3" fmla="*/ 3176290 h 6352580"/>
              <a:gd name="connsiteX4" fmla="*/ 3048000 w 6096000"/>
              <a:gd name="connsiteY4" fmla="*/ 0 h 635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352580">
                <a:moveTo>
                  <a:pt x="3048000" y="0"/>
                </a:moveTo>
                <a:cubicBezTo>
                  <a:pt x="4731364" y="0"/>
                  <a:pt x="6096000" y="1422073"/>
                  <a:pt x="6096000" y="3176290"/>
                </a:cubicBezTo>
                <a:cubicBezTo>
                  <a:pt x="6096000" y="4930507"/>
                  <a:pt x="4731364" y="6352580"/>
                  <a:pt x="3048000" y="6352580"/>
                </a:cubicBezTo>
                <a:cubicBezTo>
                  <a:pt x="1364636" y="6352580"/>
                  <a:pt x="0" y="4930507"/>
                  <a:pt x="0" y="3176290"/>
                </a:cubicBezTo>
                <a:cubicBezTo>
                  <a:pt x="0" y="1422073"/>
                  <a:pt x="1364636" y="0"/>
                  <a:pt x="3048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107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p14="http://schemas.microsoft.com/office/powerpoint/2010/main" xmlns:a16="http://schemas.microsoft.com/office/drawing/2014/main" id="{73EC7648-EDB4-404F-B0DD-0B276C7905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77760"/>
            <a:ext cx="6096000" cy="6352580"/>
          </a:xfrm>
          <a:custGeom>
            <a:avLst/>
            <a:gdLst>
              <a:gd name="connsiteX0" fmla="*/ 3048000 w 6096000"/>
              <a:gd name="connsiteY0" fmla="*/ 0 h 6352580"/>
              <a:gd name="connsiteX1" fmla="*/ 6096000 w 6096000"/>
              <a:gd name="connsiteY1" fmla="*/ 3176290 h 6352580"/>
              <a:gd name="connsiteX2" fmla="*/ 3048000 w 6096000"/>
              <a:gd name="connsiteY2" fmla="*/ 6352580 h 6352580"/>
              <a:gd name="connsiteX3" fmla="*/ 0 w 6096000"/>
              <a:gd name="connsiteY3" fmla="*/ 3176290 h 6352580"/>
              <a:gd name="connsiteX4" fmla="*/ 3048000 w 6096000"/>
              <a:gd name="connsiteY4" fmla="*/ 0 h 635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352580">
                <a:moveTo>
                  <a:pt x="3048000" y="0"/>
                </a:moveTo>
                <a:cubicBezTo>
                  <a:pt x="4731364" y="0"/>
                  <a:pt x="6096000" y="1422073"/>
                  <a:pt x="6096000" y="3176290"/>
                </a:cubicBezTo>
                <a:cubicBezTo>
                  <a:pt x="6096000" y="4930507"/>
                  <a:pt x="4731364" y="6352580"/>
                  <a:pt x="3048000" y="6352580"/>
                </a:cubicBezTo>
                <a:cubicBezTo>
                  <a:pt x="1364636" y="6352580"/>
                  <a:pt x="0" y="4930507"/>
                  <a:pt x="0" y="3176290"/>
                </a:cubicBezTo>
                <a:cubicBezTo>
                  <a:pt x="0" y="1422073"/>
                  <a:pt x="1364636" y="0"/>
                  <a:pt x="3048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10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43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054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620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868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1291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4657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35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684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12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716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345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777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608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08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3C8E2F-7689-495C-AB99-6E2823E63A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" y="0"/>
            <a:ext cx="12188191" cy="65024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4F9345-84D4-4FFB-BA97-0D756B868D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30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4F9345-84D4-4FFB-BA97-0D756B868D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45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54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9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115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5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DF97-2D85-46B8-B094-54AD2086EBB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85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2" r:id="rId4"/>
    <p:sldLayoutId id="2147483683" r:id="rId5"/>
    <p:sldLayoutId id="2147483652" r:id="rId6"/>
    <p:sldLayoutId id="2147483653" r:id="rId7"/>
    <p:sldLayoutId id="2147483684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681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02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2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水, 户外, 天空, 船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BA39200-0768-466F-B60A-A1EB6DD04A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E5C10CF-18BC-4FE8-8619-385C31139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14" y="-1133881"/>
            <a:ext cx="12213314" cy="732798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2E693A0-56C1-4C72-B5C3-89BA99510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3200"/>
            <a:ext cx="12192000" cy="24871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8F9FD33-210C-47E4-A31E-2F0792064F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5280" y="3619500"/>
            <a:ext cx="3634803" cy="3238500"/>
          </a:xfrm>
          <a:prstGeom prst="rect">
            <a:avLst/>
          </a:prstGeom>
        </p:spPr>
      </p:pic>
      <p:pic>
        <p:nvPicPr>
          <p:cNvPr id="16" name="图片 15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02368BB-58F1-445A-BFF4-A40AA4C52A6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406" y="4541798"/>
            <a:ext cx="2350016" cy="2350016"/>
          </a:xfrm>
          <a:prstGeom prst="rect">
            <a:avLst/>
          </a:prstGeom>
        </p:spPr>
      </p:pic>
      <p:sp>
        <p:nvSpPr>
          <p:cNvPr id="17" name="寒衣节文本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B1587E2-53F6-407A-A2D4-C4909AFDF4EC}"/>
              </a:ext>
            </a:extLst>
          </p:cNvPr>
          <p:cNvSpPr txBox="1"/>
          <p:nvPr/>
        </p:nvSpPr>
        <p:spPr>
          <a:xfrm>
            <a:off x="4036366" y="4569839"/>
            <a:ext cx="409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寒衣节，每年农历十月初一，又称“十月朝”、“祭祖节”、“冥阴节”， 民众称为鬼头日，是我国传统的祭祀节日， 也是为父母爱人等所</a:t>
            </a:r>
          </a:p>
        </p:txBody>
      </p:sp>
      <p:pic>
        <p:nvPicPr>
          <p:cNvPr id="12" name="图片 11" descr="图片包含 动物, 鸟, 人员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D8C774B-107D-4DA1-8B74-3E49F06D8DE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312" y="61212"/>
            <a:ext cx="2644140" cy="132207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1DEB76A-392C-4332-B0B5-73D5580FFE14}"/>
              </a:ext>
            </a:extLst>
          </p:cNvPr>
          <p:cNvGrpSpPr/>
          <p:nvPr/>
        </p:nvGrpSpPr>
        <p:grpSpPr>
          <a:xfrm>
            <a:off x="11614435" y="1014105"/>
            <a:ext cx="338554" cy="4829791"/>
            <a:chOff x="11614435" y="329333"/>
            <a:chExt cx="338554" cy="4829791"/>
          </a:xfrm>
        </p:grpSpPr>
        <p:sp>
          <p:nvSpPr>
            <p:cNvPr id="24" name="文本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822B72B3-9AAB-4995-BB5A-887C88879811}"/>
                </a:ext>
              </a:extLst>
            </p:cNvPr>
            <p:cNvSpPr txBox="1"/>
            <p:nvPr/>
          </p:nvSpPr>
          <p:spPr>
            <a:xfrm>
              <a:off x="11614435" y="1395640"/>
              <a:ext cx="338554" cy="37634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1000" dirty="0">
                  <a:cs typeface="+mn-ea"/>
                  <a:sym typeface="+mn-lt"/>
                </a:rPr>
                <a:t>&gt;&gt;&gt;&gt;&gt;</a:t>
              </a:r>
              <a:r>
                <a:rPr lang="zh-CN" altLang="en-US" sz="1000" dirty="0">
                  <a:cs typeface="+mn-ea"/>
                  <a:sym typeface="+mn-lt"/>
                </a:rPr>
                <a:t>十月朝</a:t>
              </a:r>
              <a:r>
                <a:rPr lang="en-US" altLang="zh-CN" sz="1000" dirty="0">
                  <a:cs typeface="+mn-ea"/>
                  <a:sym typeface="+mn-lt"/>
                </a:rPr>
                <a:t>/</a:t>
              </a:r>
              <a:r>
                <a:rPr lang="zh-CN" altLang="en-US" sz="1000" dirty="0">
                  <a:cs typeface="+mn-ea"/>
                  <a:sym typeface="+mn-lt"/>
                </a:rPr>
                <a:t>祭祖节</a:t>
              </a:r>
              <a:r>
                <a:rPr lang="en-US" altLang="zh-CN" sz="1000" dirty="0">
                  <a:cs typeface="+mn-ea"/>
                  <a:sym typeface="+mn-lt"/>
                </a:rPr>
                <a:t>/</a:t>
              </a:r>
              <a:r>
                <a:rPr lang="zh-CN" altLang="en-US" sz="1000" dirty="0">
                  <a:cs typeface="+mn-ea"/>
                  <a:sym typeface="+mn-lt"/>
                </a:rPr>
                <a:t>冥阴节</a:t>
              </a:r>
              <a:r>
                <a:rPr lang="en-US" altLang="zh-CN" sz="1000" dirty="0">
                  <a:cs typeface="+mn-ea"/>
                  <a:sym typeface="+mn-lt"/>
                </a:rPr>
                <a:t>&lt;&lt;&lt;&lt;&lt;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30CF61E-DB5E-4C57-A607-8746A3D267F0}"/>
                </a:ext>
              </a:extLst>
            </p:cNvPr>
            <p:cNvSpPr/>
            <p:nvPr/>
          </p:nvSpPr>
          <p:spPr>
            <a:xfrm>
              <a:off x="11614435" y="329333"/>
              <a:ext cx="338553" cy="933451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r>
                <a:rPr lang="en-US" altLang="zh-CN" sz="1000" dirty="0">
                  <a:solidFill>
                    <a:schemeClr val="tx1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月</a:t>
              </a:r>
              <a:r>
                <a:rPr lang="en-US" altLang="zh-CN" sz="1000" dirty="0">
                  <a:solidFill>
                    <a:schemeClr val="tx1"/>
                  </a:solidFill>
                  <a:cs typeface="+mn-ea"/>
                  <a:sym typeface="+mn-lt"/>
                </a:rPr>
                <a:t>28</a:t>
              </a: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日</a:t>
              </a:r>
              <a:endParaRPr lang="en-US" altLang="zh-CN" sz="1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86A7255-1E6F-4064-B40C-D24C1714F569}"/>
              </a:ext>
            </a:extLst>
          </p:cNvPr>
          <p:cNvGrpSpPr/>
          <p:nvPr/>
        </p:nvGrpSpPr>
        <p:grpSpPr>
          <a:xfrm>
            <a:off x="2713857" y="-33814"/>
            <a:ext cx="7336441" cy="4775835"/>
            <a:chOff x="2713857" y="-33814"/>
            <a:chExt cx="7336441" cy="4775835"/>
          </a:xfrm>
        </p:grpSpPr>
        <p:pic>
          <p:nvPicPr>
            <p:cNvPr id="14" name="寒衣节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1C37BB0-3577-4382-B2FF-1BAC9DEAB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3857" y="-33814"/>
              <a:ext cx="6764286" cy="4775835"/>
            </a:xfrm>
            <a:prstGeom prst="rect">
              <a:avLst/>
            </a:prstGeom>
          </p:spPr>
        </p:pic>
        <p:sp>
          <p:nvSpPr>
            <p:cNvPr id="26" name="文本框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2AD6EED7-507A-4EB9-919A-430DDA00C40E}"/>
                </a:ext>
              </a:extLst>
            </p:cNvPr>
            <p:cNvSpPr txBox="1"/>
            <p:nvPr/>
          </p:nvSpPr>
          <p:spPr>
            <a:xfrm>
              <a:off x="8943537" y="2816028"/>
              <a:ext cx="1106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cs typeface="+mn-ea"/>
                  <a:sym typeface="+mn-lt"/>
                </a:rPr>
                <a:t>秋高十月</a:t>
              </a:r>
              <a:endParaRPr lang="en-US" altLang="zh-CN" sz="1400" b="1" dirty="0">
                <a:cs typeface="+mn-ea"/>
                <a:sym typeface="+mn-lt"/>
              </a:endParaRPr>
            </a:p>
            <a:p>
              <a:pPr algn="dist"/>
              <a:r>
                <a:rPr lang="zh-CN" altLang="en-US" sz="1400" b="1" dirty="0">
                  <a:cs typeface="+mn-ea"/>
                  <a:sym typeface="+mn-lt"/>
                </a:rPr>
                <a:t>祭祖冥阴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0EB6549-619A-4E45-9106-28368120BA0D}"/>
              </a:ext>
            </a:extLst>
          </p:cNvPr>
          <p:cNvGrpSpPr/>
          <p:nvPr/>
        </p:nvGrpSpPr>
        <p:grpSpPr>
          <a:xfrm>
            <a:off x="4036367" y="4068536"/>
            <a:ext cx="4097951" cy="264109"/>
            <a:chOff x="3390547" y="4574099"/>
            <a:chExt cx="5032093" cy="324313"/>
          </a:xfrm>
        </p:grpSpPr>
        <p:sp>
          <p:nvSpPr>
            <p:cNvPr id="28" name="椭圆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5D7FFB8-B61F-4573-972B-C249CF9F82DA}"/>
                </a:ext>
              </a:extLst>
            </p:cNvPr>
            <p:cNvSpPr/>
            <p:nvPr/>
          </p:nvSpPr>
          <p:spPr>
            <a:xfrm>
              <a:off x="4108521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以</a:t>
              </a: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148D3C-7D22-483F-B7F9-41496A774F42}"/>
                </a:ext>
              </a:extLst>
            </p:cNvPr>
            <p:cNvSpPr/>
            <p:nvPr/>
          </p:nvSpPr>
          <p:spPr>
            <a:xfrm>
              <a:off x="4532718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示</a:t>
              </a: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E9EC623-3320-4F33-94E6-98FEE5E448D6}"/>
                </a:ext>
              </a:extLst>
            </p:cNvPr>
            <p:cNvSpPr/>
            <p:nvPr/>
          </p:nvSpPr>
          <p:spPr>
            <a:xfrm>
              <a:off x="4956915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孝</a:t>
              </a: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201A247-9597-40EA-AC1C-0D6255CD32EB}"/>
                </a:ext>
              </a:extLst>
            </p:cNvPr>
            <p:cNvSpPr/>
            <p:nvPr/>
          </p:nvSpPr>
          <p:spPr>
            <a:xfrm>
              <a:off x="5381111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敬</a:t>
              </a: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47031546-95A4-49D1-A83B-F1EA1DF18AD1}"/>
                </a:ext>
              </a:extLst>
            </p:cNvPr>
            <p:cNvSpPr/>
            <p:nvPr/>
          </p:nvSpPr>
          <p:spPr>
            <a:xfrm>
              <a:off x="6089209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不</a:t>
              </a: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CF618A9-3475-4775-9A1D-359CC834C505}"/>
                </a:ext>
              </a:extLst>
            </p:cNvPr>
            <p:cNvSpPr/>
            <p:nvPr/>
          </p:nvSpPr>
          <p:spPr>
            <a:xfrm>
              <a:off x="6513406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忘</a:t>
              </a: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05D9ADD-06A3-4472-8E12-6D9B37F83390}"/>
                </a:ext>
              </a:extLst>
            </p:cNvPr>
            <p:cNvSpPr/>
            <p:nvPr/>
          </p:nvSpPr>
          <p:spPr>
            <a:xfrm>
              <a:off x="6937603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本</a:t>
              </a: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840A7F4-C39B-42F3-915C-3831D96BA0FB}"/>
                </a:ext>
              </a:extLst>
            </p:cNvPr>
            <p:cNvSpPr/>
            <p:nvPr/>
          </p:nvSpPr>
          <p:spPr>
            <a:xfrm>
              <a:off x="7361799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心</a:t>
              </a: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172CD7D-BD67-4EE9-9C7C-08C473674BE6}"/>
                </a:ext>
              </a:extLst>
            </p:cNvPr>
            <p:cNvCxnSpPr/>
            <p:nvPr/>
          </p:nvCxnSpPr>
          <p:spPr>
            <a:xfrm>
              <a:off x="3390547" y="4723567"/>
              <a:ext cx="5440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F48BC62-8714-4119-AA27-E5BA81D9B7DF}"/>
                </a:ext>
              </a:extLst>
            </p:cNvPr>
            <p:cNvCxnSpPr/>
            <p:nvPr/>
          </p:nvCxnSpPr>
          <p:spPr>
            <a:xfrm>
              <a:off x="7878630" y="4727814"/>
              <a:ext cx="5440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占位符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717EAD5-791A-4D95-99DA-284D3370DD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化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俗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513785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-0.10508 -0.1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9425" y="2155606"/>
            <a:ext cx="52222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明代刘侗、于奕正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帝京景物略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春场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有当时寒衣节的详细记载：“十月一日，纸肆裁纸五色，作男女衣，长尺有咫，曰寒衣，有疏印缄，识其姓字辈行，如寄书然。家家修具夜奠，呼而焚之其门，曰送寒衣。新丧，白纸为之，曰新鬼不敢衣彩也。送白衣者哭，女声十九，男声十一。”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492CEE-E23F-4428-B2A0-14DFD144C325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3DD45D-7D44-4ED1-AD16-17A0313A32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10C119-6F2F-4534-BB64-5C5C2A83CC7F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1" name="图片 10" descr="图片包含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A6F296-2D17-407E-8865-AE9077120D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158" y="1066800"/>
            <a:ext cx="5692386" cy="427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3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9425" y="2571104"/>
            <a:ext cx="52355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清代潘荣陛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帝京岁时纪胜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送寒衣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上有寒衣节的情形：“十月朔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士民家祭祖扫墓，如中元仪。晚夕缄书冥楮，加以五色彩帛作成冠带衣履，于门外奠而焚之，曰送寒衣。”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8D74A9-DE05-4B2B-B985-20D08167347A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A92CFD-12DC-462F-AE69-59A0E3515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EF3B73-8383-47CF-9EC8-11021E563204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A06819-4574-46BA-9EE0-826EEB419A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-302567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9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5A4EFBB-F118-408E-9992-3D4E651CE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" y="0"/>
            <a:ext cx="12189541" cy="685800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E6C81BE-CF16-466A-BA15-1FAA975A49F3}"/>
              </a:ext>
            </a:extLst>
          </p:cNvPr>
          <p:cNvSpPr txBox="1"/>
          <p:nvPr/>
        </p:nvSpPr>
        <p:spPr>
          <a:xfrm>
            <a:off x="674769" y="1636846"/>
            <a:ext cx="1200329" cy="35843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第二部分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FCA9B16-96DA-4FC0-AB66-B0DE01A5F553}"/>
              </a:ext>
            </a:extLst>
          </p:cNvPr>
          <p:cNvSpPr txBox="1"/>
          <p:nvPr/>
        </p:nvSpPr>
        <p:spPr>
          <a:xfrm>
            <a:off x="2549867" y="3044279"/>
            <a:ext cx="4178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寒衣节民俗由来</a:t>
            </a:r>
          </a:p>
        </p:txBody>
      </p:sp>
      <p:pic>
        <p:nvPicPr>
          <p:cNvPr id="43" name="图片 42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390C8BD-CB40-40C9-AB72-D77355182D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019" y="3813720"/>
            <a:ext cx="3453114" cy="345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8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水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017C50-407F-4536-89F8-C5F483C4D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024"/>
            <a:ext cx="12192000" cy="4667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51000" y="1616839"/>
            <a:ext cx="8890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据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礼记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月令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记，农历十月是立冬的月份。这一天，天子率三公九卿到北郊举行迎冬礼，礼毕返回，要奖赏为国捐躯者，并抚恤他们的妻子儿女。已经死去的人怎么受赏呢</a:t>
            </a:r>
            <a:r>
              <a:rPr lang="en-US" altLang="zh-CN" dirty="0">
                <a:cs typeface="+mn-ea"/>
                <a:sym typeface="+mn-lt"/>
              </a:rPr>
              <a:t>?</a:t>
            </a:r>
            <a:r>
              <a:rPr lang="zh-CN" altLang="en-US" dirty="0">
                <a:cs typeface="+mn-ea"/>
                <a:sym typeface="+mn-lt"/>
              </a:rPr>
              <a:t>为他们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送寒衣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当是题中应有之义，上行下效，遂相沿成习。不过这种观点只能停留在推论上，因为有关中国民间于十月初一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烧献</a:t>
            </a:r>
            <a:r>
              <a:rPr lang="en-US" altLang="zh-CN" dirty="0">
                <a:cs typeface="+mn-ea"/>
                <a:sym typeface="+mn-lt"/>
              </a:rPr>
              <a:t>""</a:t>
            </a:r>
            <a:r>
              <a:rPr lang="zh-CN" altLang="en-US" dirty="0">
                <a:cs typeface="+mn-ea"/>
                <a:sym typeface="+mn-lt"/>
              </a:rPr>
              <a:t>冥衣靴鞋席帽衣段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的记载，直到宋代才出现于文人的风土记述中，如果说寒衣节是先秦时就形成的，那就很难对这么长一段时间内的记录空白作出合理解释。所以，也有人推断寒衣节俗的形成不会早于宋代。</a:t>
            </a:r>
          </a:p>
        </p:txBody>
      </p:sp>
      <p:sp>
        <p:nvSpPr>
          <p:cNvPr id="3" name="矩形 2"/>
          <p:cNvSpPr/>
          <p:nvPr/>
        </p:nvSpPr>
        <p:spPr>
          <a:xfrm>
            <a:off x="3498850" y="456878"/>
            <a:ext cx="5194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b="1" dirty="0">
                <a:cs typeface="+mn-ea"/>
                <a:sym typeface="+mn-lt"/>
              </a:rPr>
              <a:t>因先秦的迎冬礼仪脱胎而成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F11EB7-3AAD-410C-86CE-9E458AB5DB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4428" y="-218698"/>
            <a:ext cx="1801372" cy="25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6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天空, 水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ED51D1-41DD-4304-92AB-1989E0EA8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024"/>
            <a:ext cx="12192000" cy="4667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31950" y="1592263"/>
            <a:ext cx="88931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农历十月在古代是一个重要的月份，此时正是稻谷收获进仓之际，“是月也，天子始裘”（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礼记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月令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），天子以穿冬衣的仪式，昭告庶民：冬天已经来临。相传明初朱元璋在南京称帝，为了显示顺应天时，在十月初一这天早朝，行“授衣”之礼，并把刚收获的赤豆、糯米做成热羹赐给群臣尝新。南京民谚说：“十月朝、穿棉袄，吃豆羹、御寒冷。”“寒衣节”由此而来。人们还在加衣避寒的同时，也将冬衣捎给远在外地戍边、经商、求学的游子，以示牵挂和关怀。</a:t>
            </a:r>
          </a:p>
        </p:txBody>
      </p:sp>
      <p:sp>
        <p:nvSpPr>
          <p:cNvPr id="3" name="矩形 2"/>
          <p:cNvSpPr/>
          <p:nvPr/>
        </p:nvSpPr>
        <p:spPr>
          <a:xfrm>
            <a:off x="4149794" y="396300"/>
            <a:ext cx="3469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朱元璋“授衣”传说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BDA7A4-975C-4EB5-9BEB-E240122295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4428" y="-218698"/>
            <a:ext cx="1801372" cy="25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0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天空, 水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7AA0837-80A1-4D5A-B8CC-2B8C910C7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024"/>
            <a:ext cx="12192000" cy="4667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49413" y="1592263"/>
            <a:ext cx="889317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相传，秦时江南松江府孟、姜两家，种葫芦而得女，取名孟姜女，配夫范杞良。后来，杞良被抓去修筑北疆长城，孟姜女千里寻夫送寒衣，寻到长城脚下，不想丈夫已死，被埋筑城墙里。孟姜女悲愤交加，向长城昼夜痛哭，终于感天动地，哭倒长城，露出丈夫尸骨。千百年来，这段忠贞爱情故事广为流传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 孟姜女哭倒长城八百里后，与秦始皇面对面地抗争，为夫报仇、替己出气，最后怀抱丈夫遗骨，纵身跳海殉夫。就在跳海的刹那，海上波涛澎湃，缓缓拱起两方礁石。据说海上姜女坟，海潮再大也不曾没顶。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由于孟姜女千里寻夫送寒衣的故事，长城内外便将农历十月初一这天，称作“寒衣节”。“十月初一烧寒衣”，早已成为北方凭吊已故亲人的风俗。</a:t>
            </a:r>
          </a:p>
        </p:txBody>
      </p:sp>
      <p:sp>
        <p:nvSpPr>
          <p:cNvPr id="3" name="矩形 2"/>
          <p:cNvSpPr/>
          <p:nvPr/>
        </p:nvSpPr>
        <p:spPr>
          <a:xfrm>
            <a:off x="4362192" y="39630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孟姜女千里送寒衣</a:t>
            </a:r>
          </a:p>
        </p:txBody>
      </p:sp>
      <p:pic>
        <p:nvPicPr>
          <p:cNvPr id="6" name="图片 5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7571813-941B-47EA-AF87-D1257732BC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1726" y="-991781"/>
            <a:ext cx="3250274" cy="325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26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天空, 水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7AA0837-80A1-4D5A-B8CC-2B8C910C7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024"/>
            <a:ext cx="12192000" cy="4667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72561" y="415955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商人促销伎俩</a:t>
            </a:r>
          </a:p>
        </p:txBody>
      </p:sp>
      <p:sp>
        <p:nvSpPr>
          <p:cNvPr id="3" name="矩形 2"/>
          <p:cNvSpPr/>
          <p:nvPr/>
        </p:nvSpPr>
        <p:spPr>
          <a:xfrm>
            <a:off x="952500" y="1395136"/>
            <a:ext cx="10287000" cy="425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       据不完全可靠消息，这个精明的商人生逢东汉，乃是造纸术的发明人</a:t>
            </a:r>
            <a:r>
              <a:rPr lang="en-US" altLang="zh-CN" sz="1400" dirty="0">
                <a:cs typeface="+mn-ea"/>
                <a:sym typeface="+mn-lt"/>
              </a:rPr>
              <a:t>——</a:t>
            </a:r>
            <a:r>
              <a:rPr lang="zh-CN" altLang="en-US" sz="1400" dirty="0">
                <a:cs typeface="+mn-ea"/>
                <a:sym typeface="+mn-lt"/>
              </a:rPr>
              <a:t>蔡伦的大嫂。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       </a:t>
            </a:r>
            <a:r>
              <a:rPr lang="zh-CN" altLang="en-US" sz="1400" dirty="0">
                <a:cs typeface="+mn-ea"/>
                <a:sym typeface="+mn-lt"/>
              </a:rPr>
              <a:t>这位大嫂芳名慧娘，她见蔡伦造纸有利可图，就鼓动丈夫蔡莫去向弟弟学造纸。蔡莫是个急性子，工夫还没学到家，就张罗着开了家造纸店，结果造出来的纸质量低劣，乏人问津，夫妻俩只好对着一屋子的废纸发愁。眼见就得关门大吉了，慧娘灵机一动，想出了个鬼主意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       一天深夜，惊天动地的鬼哭声冲出了蔡家大院。邻居们吓得不轻，次日一早，赶紧跑过来探问究竟，这才知道慧娘昨晚暴病身亡。只见当屋一口棺材，蔡莫一边哭诉，一边烧纸。烧着烧着，棺材里忽然传出了响声，慧娘的声音在里面叫道：“开门！快开门！我回来了！”众人呆若木鸡，好半天才回过神儿来，上前打开了棺盖。只见一个女人跳出棺来，可不是慧娘是谁？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       那慧娘摇头晃脑，高声唱道： “阳间钱路通四海，纸在阴间是钱财，不是丈夫把钱烧，谁肯放我回家来！”她告诉众人，她死后到了阴间，阎王发配她推磨。她拿丈夫送的纸钱买通了众小鬼，小鬼们都争着替她推磨</a:t>
            </a:r>
            <a:r>
              <a:rPr lang="en-US" altLang="zh-CN" sz="1400" dirty="0">
                <a:cs typeface="+mn-ea"/>
                <a:sym typeface="+mn-lt"/>
              </a:rPr>
              <a:t>——</a:t>
            </a:r>
            <a:r>
              <a:rPr lang="zh-CN" altLang="en-US" sz="1400" dirty="0">
                <a:cs typeface="+mn-ea"/>
                <a:sym typeface="+mn-lt"/>
              </a:rPr>
              <a:t>有钱能使鬼推磨啊！她又拿钱贿赂阎王，阎王就放她回来了。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        蔡莫装出一副莫名其妙的样子，说：“我没给你送钱啊！”慧娘指着燃烧的纸堆说：“那就是钱！在阴间，全靠这玩意儿换吃换喝。”蔡莫一听，马上又抱了两捆纸来烧，说是让阴间的爹娘少受点苦。夫妻俩合演的这一出双簧，可让邻居们上了大当！众人见纸钱竟有让人死而复生的妙用，纷纷掏钱买纸去烧。一传十，十传百，不出几天，蔡莫家囤积的纸张就卖光了。由于慧娘还阳的那天是十月初一，后世的人们便都在这天上坟烧纸，祭奠死者。</a:t>
            </a:r>
          </a:p>
        </p:txBody>
      </p:sp>
    </p:spTree>
    <p:extLst>
      <p:ext uri="{BB962C8B-B14F-4D97-AF65-F5344CB8AC3E}">
        <p14:creationId xmlns:p14="http://schemas.microsoft.com/office/powerpoint/2010/main" val="2139857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天空, 水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D7D90D-F1D7-4FDA-93EE-2A3E9A9B1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024"/>
            <a:ext cx="12192000" cy="4667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49413" y="1713209"/>
            <a:ext cx="88931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后人把十月初一当悼亡节来过时，以红豆饭为奠。迄今江苏大丰一带还有个传说，大意为：从前有个放牛娃，因与地主抗争，被地主砍死，鲜血把撒在地上的米饭染得通红。这一天正是十月初一。此后，穷人在十月初一都要吃红豆饭纪念他，尚有童谣为证：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十月朝，看牛娃儿往家跑；如若不肯走，地主掴你三犁担子一薄刀。</a:t>
            </a:r>
            <a:r>
              <a:rPr lang="en-US" altLang="zh-CN" dirty="0">
                <a:cs typeface="+mn-ea"/>
                <a:sym typeface="+mn-lt"/>
              </a:rPr>
              <a:t>"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91046" y="396300"/>
            <a:ext cx="34099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3200" b="1" dirty="0">
                <a:cs typeface="+mn-ea"/>
                <a:sym typeface="+mn-lt"/>
              </a:rPr>
              <a:t>江苏“红豆饭”传说</a:t>
            </a:r>
          </a:p>
        </p:txBody>
      </p:sp>
    </p:spTree>
    <p:extLst>
      <p:ext uri="{BB962C8B-B14F-4D97-AF65-F5344CB8AC3E}">
        <p14:creationId xmlns:p14="http://schemas.microsoft.com/office/powerpoint/2010/main" val="6136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A4EFBB-F118-408E-9992-3D4E651CE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" y="0"/>
            <a:ext cx="12189541" cy="685800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6C81BE-CF16-466A-BA15-1FAA975A49F3}"/>
              </a:ext>
            </a:extLst>
          </p:cNvPr>
          <p:cNvSpPr txBox="1"/>
          <p:nvPr/>
        </p:nvSpPr>
        <p:spPr>
          <a:xfrm>
            <a:off x="674769" y="1636846"/>
            <a:ext cx="1200329" cy="35843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第三部分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CA9B16-96DA-4FC0-AB66-B0DE01A5F553}"/>
              </a:ext>
            </a:extLst>
          </p:cNvPr>
          <p:cNvSpPr txBox="1"/>
          <p:nvPr/>
        </p:nvSpPr>
        <p:spPr>
          <a:xfrm>
            <a:off x="2549867" y="3044279"/>
            <a:ext cx="4178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寒衣节风俗</a:t>
            </a:r>
          </a:p>
        </p:txBody>
      </p:sp>
      <p:pic>
        <p:nvPicPr>
          <p:cNvPr id="43" name="图片 42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90C8BD-CB40-40C9-AB72-D77355182D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019" y="3813720"/>
            <a:ext cx="3453114" cy="345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174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913CD7-2DBA-489E-9239-8670C736E0A3}"/>
              </a:ext>
            </a:extLst>
          </p:cNvPr>
          <p:cNvGrpSpPr/>
          <p:nvPr/>
        </p:nvGrpSpPr>
        <p:grpSpPr>
          <a:xfrm>
            <a:off x="817929" y="412750"/>
            <a:ext cx="3201994" cy="6032500"/>
            <a:chOff x="817929" y="412750"/>
            <a:chExt cx="3201994" cy="6032500"/>
          </a:xfrm>
        </p:grpSpPr>
        <p:sp>
          <p:nvSpPr>
            <p:cNvPr id="2" name="矩形 1"/>
            <p:cNvSpPr/>
            <p:nvPr/>
          </p:nvSpPr>
          <p:spPr>
            <a:xfrm>
              <a:off x="1213801" y="4163303"/>
              <a:ext cx="2410249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晋（山西）</a:t>
              </a: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晋南地区送寒衣时，讲究在五色纸里夹裹一些棉花，说是为亡者做棉衣、棉被使用。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68D513-BE79-47EF-958E-F84A0D8F11C7}"/>
                </a:ext>
              </a:extLst>
            </p:cNvPr>
            <p:cNvSpPr/>
            <p:nvPr/>
          </p:nvSpPr>
          <p:spPr>
            <a:xfrm>
              <a:off x="817929" y="412750"/>
              <a:ext cx="3201994" cy="60325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图片包含 文字, 书籍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DAEB89-3413-4E4F-90B5-2D5FF007E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0058" y="981075"/>
              <a:ext cx="2937736" cy="2871293"/>
            </a:xfrm>
            <a:prstGeom prst="rect">
              <a:avLst/>
            </a:prstGeom>
          </p:spPr>
        </p:pic>
      </p:grpSp>
      <p:grpSp>
        <p:nvGrpSpPr>
          <p:cNvPr id="18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0C2670-34A6-4B38-868B-2911B193E46F}"/>
              </a:ext>
            </a:extLst>
          </p:cNvPr>
          <p:cNvGrpSpPr/>
          <p:nvPr/>
        </p:nvGrpSpPr>
        <p:grpSpPr>
          <a:xfrm>
            <a:off x="4495003" y="412750"/>
            <a:ext cx="3201994" cy="6032500"/>
            <a:chOff x="4495003" y="412750"/>
            <a:chExt cx="3201994" cy="6032500"/>
          </a:xfrm>
        </p:grpSpPr>
        <p:pic>
          <p:nvPicPr>
            <p:cNvPr id="8" name="图片 7" descr="图片包含 文字, 餐桌, 书籍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5ADEFC-300F-4339-AFD0-122359726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0360" y="838689"/>
              <a:ext cx="2945207" cy="2871292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476B82-9BCA-4A23-89C1-76D95A865857}"/>
                </a:ext>
              </a:extLst>
            </p:cNvPr>
            <p:cNvSpPr/>
            <p:nvPr/>
          </p:nvSpPr>
          <p:spPr>
            <a:xfrm>
              <a:off x="4495003" y="412750"/>
              <a:ext cx="3201994" cy="60325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32473" y="4031175"/>
              <a:ext cx="2633527" cy="1846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洛阳（河南）</a:t>
              </a: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洛阳话有云：“十月一，油唧唧”，意思是说，十月初一这天，人们要烹炸食品，剁肉、包饺子，准备供奉祖先的食品。这些东西油膏肥腻，操作间不免弄得满手、满脸皆是。</a:t>
              </a:r>
            </a:p>
          </p:txBody>
        </p:sp>
      </p:grpSp>
      <p:grpSp>
        <p:nvGrpSpPr>
          <p:cNvPr id="17" name="组合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FEA2AC-205E-4073-8035-14C82EAA7223}"/>
              </a:ext>
            </a:extLst>
          </p:cNvPr>
          <p:cNvGrpSpPr/>
          <p:nvPr/>
        </p:nvGrpSpPr>
        <p:grpSpPr>
          <a:xfrm>
            <a:off x="8172077" y="412750"/>
            <a:ext cx="3201994" cy="6073420"/>
            <a:chOff x="8172077" y="412750"/>
            <a:chExt cx="3201994" cy="6073420"/>
          </a:xfrm>
        </p:grpSpPr>
        <p:sp>
          <p:nvSpPr>
            <p:cNvPr id="4" name="矩形 3"/>
            <p:cNvSpPr/>
            <p:nvPr/>
          </p:nvSpPr>
          <p:spPr>
            <a:xfrm>
              <a:off x="8298132" y="3900847"/>
              <a:ext cx="2945207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北京</a:t>
              </a: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宅府门第，在祠堂里设奠；一般人家则将包裹当成主位，在堂上设奠，多以三碗水饺为供，富者不拘此限，乾鲜果品、满汉糕点、冷荤热炒，均无定例。焚香秉烛，全家依尊卑长幼次序行四叩首礼（谓“神三鬼四”）。祭罢，或送坟地，或在门口焚之。老丧一律不举哀。</a:t>
              </a:r>
            </a:p>
          </p:txBody>
        </p:sp>
        <p:pic>
          <p:nvPicPr>
            <p:cNvPr id="10" name="图片 9" descr="图片包含 文字, 书籍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8ABD0B-BFF3-4D63-8813-85FBD5453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98133" y="838689"/>
              <a:ext cx="2945207" cy="2939398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8CF1C3-3779-4A38-AA02-70507EF0B5F3}"/>
                </a:ext>
              </a:extLst>
            </p:cNvPr>
            <p:cNvSpPr/>
            <p:nvPr/>
          </p:nvSpPr>
          <p:spPr>
            <a:xfrm>
              <a:off x="8172077" y="412750"/>
              <a:ext cx="3201994" cy="60325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1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 xmlns:a16="http://schemas.microsoft.com/office/drawing/2014/main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化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俗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960438"/>
            <a:ext cx="2743200" cy="1325562"/>
          </a:xfrm>
        </p:spPr>
        <p:txBody>
          <a:bodyPr>
            <a:normAutofit/>
          </a:bodyPr>
          <a:lstStyle/>
          <a:p>
            <a:pPr algn="dist"/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D284562-13C6-46C4-A0FF-52B7BF7D6EE2}"/>
              </a:ext>
            </a:extLst>
          </p:cNvPr>
          <p:cNvGrpSpPr/>
          <p:nvPr/>
        </p:nvGrpSpPr>
        <p:grpSpPr>
          <a:xfrm>
            <a:off x="3174146" y="1919924"/>
            <a:ext cx="5085934" cy="1888441"/>
            <a:chOff x="3174146" y="1919924"/>
            <a:chExt cx="5085934" cy="1888441"/>
          </a:xfrm>
        </p:grpSpPr>
        <p:grpSp>
          <p:nvGrpSpPr>
            <p:cNvPr id="12" name="来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F325FBF1-565D-40F7-8A9D-D9BCF1C52079}"/>
                </a:ext>
              </a:extLst>
            </p:cNvPr>
            <p:cNvGrpSpPr/>
            <p:nvPr/>
          </p:nvGrpSpPr>
          <p:grpSpPr>
            <a:xfrm>
              <a:off x="3931920" y="2371344"/>
              <a:ext cx="4328160" cy="811880"/>
              <a:chOff x="3931920" y="2617120"/>
              <a:chExt cx="4328160" cy="811880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02E8A814-D322-4972-8146-CB39D0F81275}"/>
                  </a:ext>
                </a:extLst>
              </p:cNvPr>
              <p:cNvSpPr/>
              <p:nvPr/>
            </p:nvSpPr>
            <p:spPr>
              <a:xfrm>
                <a:off x="3931920" y="2617120"/>
                <a:ext cx="4328160" cy="811880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73C9BCD0-AB16-4EA7-9D88-09CAC80EF12C}"/>
                  </a:ext>
                </a:extLst>
              </p:cNvPr>
              <p:cNvSpPr txBox="1"/>
              <p:nvPr/>
            </p:nvSpPr>
            <p:spPr>
              <a:xfrm>
                <a:off x="4724399" y="2710637"/>
                <a:ext cx="2743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cs typeface="+mn-ea"/>
                    <a:sym typeface="+mn-lt"/>
                  </a:rPr>
                  <a:t>寒衣节的来源</a:t>
                </a:r>
                <a:endParaRPr lang="en-US" altLang="zh-CN" sz="32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 descr="图片包含 航空器, 运输, 天空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C7A4025-4558-47BB-963E-93938ED91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4146" y="1919924"/>
              <a:ext cx="1841230" cy="1888441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06728BE-4D1C-4E34-B4B1-98CC57F6C77F}"/>
              </a:ext>
            </a:extLst>
          </p:cNvPr>
          <p:cNvGrpSpPr/>
          <p:nvPr/>
        </p:nvGrpSpPr>
        <p:grpSpPr>
          <a:xfrm>
            <a:off x="3174146" y="3023047"/>
            <a:ext cx="5085934" cy="1888441"/>
            <a:chOff x="3174146" y="3023047"/>
            <a:chExt cx="5085934" cy="1888441"/>
          </a:xfrm>
        </p:grpSpPr>
        <p:grpSp>
          <p:nvGrpSpPr>
            <p:cNvPr id="13" name="民俗由来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6BC6D04-2306-48BF-8306-3A7EE6DAC89F}"/>
                </a:ext>
              </a:extLst>
            </p:cNvPr>
            <p:cNvGrpSpPr/>
            <p:nvPr/>
          </p:nvGrpSpPr>
          <p:grpSpPr>
            <a:xfrm>
              <a:off x="3931920" y="3474440"/>
              <a:ext cx="4328160" cy="811880"/>
              <a:chOff x="3931920" y="2617120"/>
              <a:chExt cx="4328160" cy="811880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2A90E77E-3C5F-4DE8-AFB9-5676DBC6C679}"/>
                  </a:ext>
                </a:extLst>
              </p:cNvPr>
              <p:cNvSpPr/>
              <p:nvPr/>
            </p:nvSpPr>
            <p:spPr>
              <a:xfrm>
                <a:off x="3931920" y="2617120"/>
                <a:ext cx="4328160" cy="811880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A9FFE50-95C8-4789-8EEF-869BF199C00E}"/>
                  </a:ext>
                </a:extLst>
              </p:cNvPr>
              <p:cNvSpPr txBox="1"/>
              <p:nvPr/>
            </p:nvSpPr>
            <p:spPr>
              <a:xfrm>
                <a:off x="4724399" y="2710637"/>
                <a:ext cx="330707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cs typeface="+mn-ea"/>
                    <a:sym typeface="+mn-lt"/>
                  </a:rPr>
                  <a:t>寒衣节民俗由来</a:t>
                </a:r>
                <a:endParaRPr lang="en-US" altLang="zh-CN" sz="32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6" name="图片 25" descr="图片包含 航空器, 运输, 天空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1A5F037-C238-44F8-9271-CB8E56E9E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4146" y="3023047"/>
              <a:ext cx="1841230" cy="1888441"/>
            </a:xfrm>
            <a:prstGeom prst="rect">
              <a:avLst/>
            </a:prstGeom>
          </p:spPr>
        </p:pic>
      </p:grpSp>
      <p:grpSp>
        <p:nvGrpSpPr>
          <p:cNvPr id="33" name="组合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3695277-769F-4332-AF21-9B4E9F957F1D}"/>
              </a:ext>
            </a:extLst>
          </p:cNvPr>
          <p:cNvGrpSpPr/>
          <p:nvPr/>
        </p:nvGrpSpPr>
        <p:grpSpPr>
          <a:xfrm>
            <a:off x="3174146" y="4126170"/>
            <a:ext cx="5085934" cy="1888441"/>
            <a:chOff x="3174146" y="4126170"/>
            <a:chExt cx="5085934" cy="1888441"/>
          </a:xfrm>
        </p:grpSpPr>
        <p:grpSp>
          <p:nvGrpSpPr>
            <p:cNvPr id="16" name="风俗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19FBD30-D5A8-4AA8-94C4-FB4507406BEA}"/>
                </a:ext>
              </a:extLst>
            </p:cNvPr>
            <p:cNvGrpSpPr/>
            <p:nvPr/>
          </p:nvGrpSpPr>
          <p:grpSpPr>
            <a:xfrm>
              <a:off x="3931920" y="4577536"/>
              <a:ext cx="4328160" cy="811880"/>
              <a:chOff x="3931920" y="2617120"/>
              <a:chExt cx="4328160" cy="811880"/>
            </a:xfrm>
          </p:grpSpPr>
          <p:sp>
            <p:nvSpPr>
              <p:cNvPr id="17" name="矩形 1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B96291D-50CB-4EF1-933D-A494B6E79DB5}"/>
                  </a:ext>
                </a:extLst>
              </p:cNvPr>
              <p:cNvSpPr/>
              <p:nvPr/>
            </p:nvSpPr>
            <p:spPr>
              <a:xfrm>
                <a:off x="3931920" y="2617120"/>
                <a:ext cx="4328160" cy="811880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FB68BF6B-F67D-4032-A334-FD8EF64E9E58}"/>
                  </a:ext>
                </a:extLst>
              </p:cNvPr>
              <p:cNvSpPr txBox="1"/>
              <p:nvPr/>
            </p:nvSpPr>
            <p:spPr>
              <a:xfrm>
                <a:off x="4724399" y="2710637"/>
                <a:ext cx="2743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cs typeface="+mn-ea"/>
                    <a:sym typeface="+mn-lt"/>
                  </a:rPr>
                  <a:t>寒衣节的风俗</a:t>
                </a:r>
                <a:endParaRPr lang="en-US" altLang="zh-CN" sz="32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 descr="图片包含 航空器, 运输, 天空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C9AF962-0515-4F35-9501-F2F71922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4146" y="4126170"/>
              <a:ext cx="1841230" cy="1888441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EADEFF5-F034-4FD4-B0C4-0EB38501A6FE}"/>
              </a:ext>
            </a:extLst>
          </p:cNvPr>
          <p:cNvGrpSpPr/>
          <p:nvPr/>
        </p:nvGrpSpPr>
        <p:grpSpPr>
          <a:xfrm>
            <a:off x="3174146" y="5229293"/>
            <a:ext cx="5085934" cy="1888441"/>
            <a:chOff x="3174146" y="5229293"/>
            <a:chExt cx="5085934" cy="1888441"/>
          </a:xfrm>
        </p:grpSpPr>
        <p:grpSp>
          <p:nvGrpSpPr>
            <p:cNvPr id="19" name="诗词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FD3173DA-5D85-495B-AF05-38522F93D931}"/>
                </a:ext>
              </a:extLst>
            </p:cNvPr>
            <p:cNvGrpSpPr/>
            <p:nvPr/>
          </p:nvGrpSpPr>
          <p:grpSpPr>
            <a:xfrm>
              <a:off x="3931920" y="5680632"/>
              <a:ext cx="4328160" cy="811880"/>
              <a:chOff x="3931920" y="2617120"/>
              <a:chExt cx="4328160" cy="811880"/>
            </a:xfrm>
          </p:grpSpPr>
          <p:sp>
            <p:nvSpPr>
              <p:cNvPr id="20" name="矩形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A2C41474-C0D5-4AFE-933D-CAD1C88E189D}"/>
                  </a:ext>
                </a:extLst>
              </p:cNvPr>
              <p:cNvSpPr/>
              <p:nvPr/>
            </p:nvSpPr>
            <p:spPr>
              <a:xfrm>
                <a:off x="3931920" y="2617120"/>
                <a:ext cx="4328160" cy="811880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7EE2C7E-E7FA-4881-8D01-51127E0AEFF7}"/>
                  </a:ext>
                </a:extLst>
              </p:cNvPr>
              <p:cNvSpPr txBox="1"/>
              <p:nvPr/>
            </p:nvSpPr>
            <p:spPr>
              <a:xfrm>
                <a:off x="4724399" y="2710637"/>
                <a:ext cx="33070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cs typeface="+mn-ea"/>
                    <a:sym typeface="+mn-lt"/>
                  </a:rPr>
                  <a:t>寒衣节诗词鉴赏</a:t>
                </a:r>
                <a:endParaRPr lang="en-US" altLang="zh-CN" sz="32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8" name="图片 27" descr="图片包含 航空器, 运输, 天空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1EC3FDE-4A10-4172-BAC6-F6506876A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4146" y="5229293"/>
              <a:ext cx="1841230" cy="1888441"/>
            </a:xfrm>
            <a:prstGeom prst="rect">
              <a:avLst/>
            </a:prstGeom>
          </p:spPr>
        </p:pic>
      </p:grpSp>
      <p:pic>
        <p:nvPicPr>
          <p:cNvPr id="30" name="图片 29" descr="图片包含 书籍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B61027C-C2AF-4297-BA2B-8037DF0DBF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875" y="482903"/>
            <a:ext cx="1222035" cy="188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58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26BD30F-C4C6-4464-B013-81F5EB3E6773}"/>
              </a:ext>
            </a:extLst>
          </p:cNvPr>
          <p:cNvGrpSpPr/>
          <p:nvPr/>
        </p:nvGrpSpPr>
        <p:grpSpPr>
          <a:xfrm>
            <a:off x="787401" y="388801"/>
            <a:ext cx="4682762" cy="5603546"/>
            <a:chOff x="787401" y="388801"/>
            <a:chExt cx="4682762" cy="5603546"/>
          </a:xfrm>
        </p:grpSpPr>
        <p:pic>
          <p:nvPicPr>
            <p:cNvPr id="5" name="图片 4" descr="图片包含 文字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7E9069-B246-4F95-B517-7B84A8D95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989" y="388801"/>
              <a:ext cx="3597911" cy="3588916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787401" y="4068743"/>
              <a:ext cx="4682762" cy="1923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zh-CN" altLang="en-US" b="1" dirty="0">
                  <a:cs typeface="+mn-ea"/>
                  <a:sym typeface="+mn-lt"/>
                </a:rPr>
                <a:t>鲁（山东）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600" dirty="0">
                  <a:cs typeface="+mn-ea"/>
                  <a:sym typeface="+mn-lt"/>
                </a:rPr>
                <a:t>鲁中一带流行傍晚在野外路口烧寒衣，为无后人的死者或孤魂野鬼祭祀的作法。每年的农历十月初一，也是山东人为死去的亲人上坟的日子，他们会将自己秋收的物品为死去的亲人供上，向祖先报告一年的丰收成果。除了这些之外，他们也会用彩纸剪成衣服，为祖先焚烧，表示“十月一，上坟烧寒衣”的意思。 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7CA4B1C-C5ED-421F-8E41-C72E84D2314E}"/>
              </a:ext>
            </a:extLst>
          </p:cNvPr>
          <p:cNvGrpSpPr/>
          <p:nvPr/>
        </p:nvGrpSpPr>
        <p:grpSpPr>
          <a:xfrm>
            <a:off x="6721839" y="388801"/>
            <a:ext cx="4682761" cy="5765610"/>
            <a:chOff x="6721839" y="388801"/>
            <a:chExt cx="4682761" cy="5765610"/>
          </a:xfrm>
        </p:grpSpPr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B9DB1AF-4177-4BE8-80EA-399A5AE39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50861" y="388801"/>
              <a:ext cx="3091150" cy="367994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6721839" y="4230807"/>
              <a:ext cx="4682761" cy="1923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zh-CN" altLang="en-US" b="1" dirty="0">
                  <a:cs typeface="+mn-ea"/>
                  <a:sym typeface="+mn-lt"/>
                </a:rPr>
                <a:t>南京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600" dirty="0">
                  <a:cs typeface="+mn-ea"/>
                  <a:sym typeface="+mn-lt"/>
                </a:rPr>
                <a:t>受中原影响南京地区也有送寒衣习俗，要将各种冥衣装一红纸袋里，上面写明亡者的身份及姓名，初一当晚，把纸袋供在堂上祭奠一番，而后拿到门外焚化，同时将刚收获的赤豆、糯米等做成美食让祖先尝新。其实，这一系列的祭祀活动都是缅怀祖先，祈求保佑家族兴旺、子孙平安的表现。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8081627-DAEC-4BE5-91AA-6014C0BBF7B7}"/>
              </a:ext>
            </a:extLst>
          </p:cNvPr>
          <p:cNvSpPr/>
          <p:nvPr/>
        </p:nvSpPr>
        <p:spPr>
          <a:xfrm>
            <a:off x="6060000" y="463550"/>
            <a:ext cx="72000" cy="5930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8002038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5A4EFBB-F118-408E-9992-3D4E651CE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" y="0"/>
            <a:ext cx="12189541" cy="685800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E6C81BE-CF16-466A-BA15-1FAA975A49F3}"/>
              </a:ext>
            </a:extLst>
          </p:cNvPr>
          <p:cNvSpPr txBox="1"/>
          <p:nvPr/>
        </p:nvSpPr>
        <p:spPr>
          <a:xfrm>
            <a:off x="674769" y="1636846"/>
            <a:ext cx="1200329" cy="35843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第四部分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FCA9B16-96DA-4FC0-AB66-B0DE01A5F553}"/>
              </a:ext>
            </a:extLst>
          </p:cNvPr>
          <p:cNvSpPr txBox="1"/>
          <p:nvPr/>
        </p:nvSpPr>
        <p:spPr>
          <a:xfrm>
            <a:off x="2549867" y="3044279"/>
            <a:ext cx="4178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43" name="图片 42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390C8BD-CB40-40C9-AB72-D77355182D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019" y="3813720"/>
            <a:ext cx="3453114" cy="345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01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8047" y="984355"/>
            <a:ext cx="431597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塞下曲</a:t>
            </a: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唐</a:t>
            </a:r>
            <a:r>
              <a:rPr lang="en-US" altLang="zh-CN" sz="2000" dirty="0">
                <a:cs typeface="+mn-ea"/>
                <a:sym typeface="+mn-lt"/>
              </a:rPr>
              <a:t>-</a:t>
            </a:r>
            <a:r>
              <a:rPr lang="zh-CN" altLang="en-US" sz="2000" dirty="0">
                <a:cs typeface="+mn-ea"/>
                <a:sym typeface="+mn-lt"/>
              </a:rPr>
              <a:t>许浑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夜战桑乾北，秦兵半不归。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朝来有乡信，犹自寄寒衣。</a:t>
            </a:r>
          </a:p>
        </p:txBody>
      </p:sp>
      <p:sp>
        <p:nvSpPr>
          <p:cNvPr id="3" name="矩形 2"/>
          <p:cNvSpPr/>
          <p:nvPr/>
        </p:nvSpPr>
        <p:spPr>
          <a:xfrm>
            <a:off x="6608047" y="4019550"/>
            <a:ext cx="4487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闺怨</a:t>
            </a: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唐</a:t>
            </a:r>
            <a:r>
              <a:rPr lang="en-US" altLang="zh-CN" sz="2000" dirty="0">
                <a:cs typeface="+mn-ea"/>
                <a:sym typeface="+mn-lt"/>
              </a:rPr>
              <a:t>-</a:t>
            </a:r>
            <a:r>
              <a:rPr lang="zh-CN" altLang="en-US" sz="2000" dirty="0">
                <a:cs typeface="+mn-ea"/>
                <a:sym typeface="+mn-lt"/>
              </a:rPr>
              <a:t>张纮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去年离别雁初归，今夜裁缝萤已飞。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征客近来音信断，不知何处寄寒衣？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64A5C0-A2B1-4048-85AF-97DF7BE530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6136"/>
            <a:ext cx="4315977" cy="5766828"/>
          </a:xfrm>
          <a:prstGeom prst="rect">
            <a:avLst/>
          </a:prstGeom>
        </p:spPr>
      </p:pic>
      <p:pic>
        <p:nvPicPr>
          <p:cNvPr id="7" name="图片 6" descr="图片包含 航空器, 运输, 天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320E46-E486-447A-ABE2-8F8A1631F5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99891" cy="164091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8B8890-A8F9-46E2-BEA4-0DA9142B3BAE}"/>
              </a:ext>
            </a:extLst>
          </p:cNvPr>
          <p:cNvSpPr txBox="1"/>
          <p:nvPr/>
        </p:nvSpPr>
        <p:spPr>
          <a:xfrm>
            <a:off x="1181100" y="355600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寒衣节诗词鉴赏</a:t>
            </a:r>
          </a:p>
        </p:txBody>
      </p:sp>
    </p:spTree>
    <p:extLst>
      <p:ext uri="{BB962C8B-B14F-4D97-AF65-F5344CB8AC3E}">
        <p14:creationId xmlns:p14="http://schemas.microsoft.com/office/powerpoint/2010/main" val="70033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CA9C7D-D36C-4C84-9A8C-E184FF698B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6136"/>
            <a:ext cx="4315977" cy="5766828"/>
          </a:xfrm>
          <a:prstGeom prst="rect">
            <a:avLst/>
          </a:prstGeom>
        </p:spPr>
      </p:pic>
      <p:pic>
        <p:nvPicPr>
          <p:cNvPr id="7" name="图片 6" descr="图片包含 航空器, 运输, 天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217C89-3528-4C13-A9FD-9B2F5AEDDA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99891" cy="164091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5527F8-2475-4EBD-ABB0-67A8F69FDB04}"/>
              </a:ext>
            </a:extLst>
          </p:cNvPr>
          <p:cNvSpPr txBox="1"/>
          <p:nvPr/>
        </p:nvSpPr>
        <p:spPr>
          <a:xfrm>
            <a:off x="1181100" y="355600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寒衣节诗词鉴赏</a:t>
            </a:r>
          </a:p>
        </p:txBody>
      </p:sp>
      <p:sp>
        <p:nvSpPr>
          <p:cNvPr id="2" name="矩形 1"/>
          <p:cNvSpPr/>
          <p:nvPr/>
        </p:nvSpPr>
        <p:spPr>
          <a:xfrm>
            <a:off x="5981700" y="1136136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吊边人</a:t>
            </a:r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唐</a:t>
            </a:r>
            <a:r>
              <a:rPr lang="en-US" altLang="zh-CN" sz="2000" dirty="0">
                <a:cs typeface="+mn-ea"/>
                <a:sym typeface="+mn-lt"/>
              </a:rPr>
              <a:t>-</a:t>
            </a:r>
            <a:r>
              <a:rPr lang="zh-CN" altLang="en-US" sz="2000" dirty="0">
                <a:cs typeface="+mn-ea"/>
                <a:sym typeface="+mn-lt"/>
              </a:rPr>
              <a:t>沈彬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杀声沈后野风悲，汉月高时望不归。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白骨已枯沙上草，家人犹自寄寒衣。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81700" y="4040139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cs typeface="+mn-ea"/>
                <a:sym typeface="+mn-lt"/>
              </a:rPr>
              <a:t>君不来</a:t>
            </a:r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唐</a:t>
            </a:r>
            <a:r>
              <a:rPr lang="en-US" altLang="zh-CN" sz="2000" dirty="0">
                <a:cs typeface="+mn-ea"/>
                <a:sym typeface="+mn-lt"/>
              </a:rPr>
              <a:t>-</a:t>
            </a:r>
            <a:r>
              <a:rPr lang="zh-CN" altLang="en-US" sz="2000" dirty="0">
                <a:cs typeface="+mn-ea"/>
                <a:sym typeface="+mn-lt"/>
              </a:rPr>
              <a:t>方干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远路东西欲问谁，寒来无处寄寒衣。</a:t>
            </a:r>
          </a:p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去时初种庭前树，树已胜巢人未归。</a:t>
            </a:r>
          </a:p>
        </p:txBody>
      </p:sp>
    </p:spTree>
    <p:extLst>
      <p:ext uri="{BB962C8B-B14F-4D97-AF65-F5344CB8AC3E}">
        <p14:creationId xmlns:p14="http://schemas.microsoft.com/office/powerpoint/2010/main" val="410718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01950" y="1951672"/>
            <a:ext cx="63881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江行见鸬鹚</a:t>
            </a:r>
            <a:endParaRPr lang="zh-CN" altLang="en-US" sz="2400" dirty="0"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cs typeface="+mn-ea"/>
                <a:sym typeface="+mn-lt"/>
              </a:rPr>
              <a:t>唐</a:t>
            </a:r>
            <a:r>
              <a:rPr lang="en-US" altLang="zh-CN" sz="2400" dirty="0">
                <a:cs typeface="+mn-ea"/>
                <a:sym typeface="+mn-lt"/>
              </a:rPr>
              <a:t>-</a:t>
            </a:r>
            <a:r>
              <a:rPr lang="zh-CN" altLang="en-US" sz="2400" dirty="0">
                <a:cs typeface="+mn-ea"/>
                <a:sym typeface="+mn-lt"/>
              </a:rPr>
              <a:t>宋之问</a:t>
            </a:r>
          </a:p>
          <a:p>
            <a:pPr algn="ctr"/>
            <a:endParaRPr lang="zh-CN" altLang="en-US" sz="2400" dirty="0"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cs typeface="+mn-ea"/>
                <a:sym typeface="+mn-lt"/>
              </a:rPr>
              <a:t>江畔鸬鹚鸟，迎霜处处飞。</a:t>
            </a:r>
          </a:p>
          <a:p>
            <a:pPr algn="ctr"/>
            <a:endParaRPr lang="zh-CN" altLang="en-US" sz="2400" dirty="0"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cs typeface="+mn-ea"/>
                <a:sym typeface="+mn-lt"/>
              </a:rPr>
              <a:t>北看疑是雁，南客更思归。</a:t>
            </a:r>
          </a:p>
          <a:p>
            <a:pPr algn="ctr"/>
            <a:endParaRPr lang="zh-CN" altLang="en-US" sz="2400" dirty="0"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cs typeface="+mn-ea"/>
                <a:sym typeface="+mn-lt"/>
              </a:rPr>
              <a:t>岭上行人绝，关中音信稀。</a:t>
            </a:r>
          </a:p>
          <a:p>
            <a:pPr algn="ctr"/>
            <a:endParaRPr lang="zh-CN" altLang="en-US" sz="2400" dirty="0"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cs typeface="+mn-ea"/>
                <a:sym typeface="+mn-lt"/>
              </a:rPr>
              <a:t>故园今夜里，应为捣寒衣。</a:t>
            </a:r>
          </a:p>
        </p:txBody>
      </p:sp>
      <p:pic>
        <p:nvPicPr>
          <p:cNvPr id="5" name="图片 4" descr="图片包含 航空器, 运输, 天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6BB862-548E-4209-9E53-259C440D7A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99891" cy="16409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148600-15A3-4E66-BF53-747993A7F7C6}"/>
              </a:ext>
            </a:extLst>
          </p:cNvPr>
          <p:cNvSpPr txBox="1"/>
          <p:nvPr/>
        </p:nvSpPr>
        <p:spPr>
          <a:xfrm>
            <a:off x="1181100" y="355600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寒衣节诗词鉴赏</a:t>
            </a:r>
          </a:p>
        </p:txBody>
      </p:sp>
    </p:spTree>
    <p:extLst>
      <p:ext uri="{BB962C8B-B14F-4D97-AF65-F5344CB8AC3E}">
        <p14:creationId xmlns:p14="http://schemas.microsoft.com/office/powerpoint/2010/main" val="361170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4="http://schemas.microsoft.com/office/drawing/2010/main" xmlns:a16="http://schemas.microsoft.com/office/drawing/2014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312100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连云衰草，连天晚照，连山红叶。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西风正摇落，更前溪呜咽。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燕去鸿归音信绝。问黄花、又共谁折。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征人最愁处，送寒衣时节。</a:t>
            </a:r>
          </a:p>
        </p:txBody>
      </p:sp>
      <p:pic>
        <p:nvPicPr>
          <p:cNvPr id="3" name="图片 2" descr="图片包含 航空器, 运输, 天空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1C8C20-287A-4FB9-9E11-F95F44C9C1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99891" cy="16409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38B60C-6DD8-42DF-AA4B-9E5E10EDADB3}"/>
              </a:ext>
            </a:extLst>
          </p:cNvPr>
          <p:cNvSpPr txBox="1"/>
          <p:nvPr/>
        </p:nvSpPr>
        <p:spPr>
          <a:xfrm>
            <a:off x="1181100" y="355600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7" name="图片 6" descr="图片包含 深色,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99B66A-F48B-4AB8-95BA-61233C1917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496" y="3556551"/>
            <a:ext cx="4774102" cy="35814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99EEB3-DE91-4D67-B030-117C554951B4}"/>
              </a:ext>
            </a:extLst>
          </p:cNvPr>
          <p:cNvSpPr txBox="1"/>
          <p:nvPr/>
        </p:nvSpPr>
        <p:spPr>
          <a:xfrm>
            <a:off x="2032000" y="1507486"/>
            <a:ext cx="2197100" cy="132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cs typeface="+mn-ea"/>
                <a:sym typeface="+mn-lt"/>
              </a:rPr>
              <a:t>十二时</a:t>
            </a:r>
            <a:endParaRPr lang="zh-CN" altLang="en-US" sz="3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宋</a:t>
            </a:r>
            <a:r>
              <a:rPr lang="en-US" altLang="zh-CN" sz="2400" dirty="0">
                <a:cs typeface="+mn-ea"/>
                <a:sym typeface="+mn-lt"/>
              </a:rPr>
              <a:t>-</a:t>
            </a:r>
            <a:r>
              <a:rPr lang="zh-CN" altLang="en-US" sz="2400" dirty="0">
                <a:cs typeface="+mn-ea"/>
                <a:sym typeface="+mn-lt"/>
              </a:rPr>
              <a:t>朱敦儒</a:t>
            </a:r>
          </a:p>
        </p:txBody>
      </p:sp>
      <p:pic>
        <p:nvPicPr>
          <p:cNvPr id="10" name="图片 9" descr="图片包含 室内, 深色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A77A47-555A-4F2E-BE7C-3F5C23BCE0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772" y="-25554"/>
            <a:ext cx="4299915" cy="28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4="http://schemas.microsoft.com/office/drawing/2010/main" xmlns:a16="http://schemas.microsoft.com/office/drawing/2014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水, 户外, 天空, 船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BA39200-0768-466F-B60A-A1EB6DD04A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E5C10CF-18BC-4FE8-8619-385C31139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14" y="-1686331"/>
            <a:ext cx="12213314" cy="732798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2E693A0-56C1-4C72-B5C3-89BA99510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3200"/>
            <a:ext cx="12192000" cy="24871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8F9FD33-210C-47E4-A31E-2F0792064F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5280" y="4764207"/>
            <a:ext cx="2350015" cy="2093793"/>
          </a:xfrm>
          <a:prstGeom prst="rect">
            <a:avLst/>
          </a:prstGeom>
        </p:spPr>
      </p:pic>
      <p:pic>
        <p:nvPicPr>
          <p:cNvPr id="16" name="图片 15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02368BB-58F1-445A-BFF4-A40AA4C52A6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406" y="4541798"/>
            <a:ext cx="2350016" cy="2350016"/>
          </a:xfrm>
          <a:prstGeom prst="rect">
            <a:avLst/>
          </a:prstGeom>
        </p:spPr>
      </p:pic>
      <p:sp>
        <p:nvSpPr>
          <p:cNvPr id="17" name="寒衣节文本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B1587E2-53F6-407A-A2D4-C4909AFDF4EC}"/>
              </a:ext>
            </a:extLst>
          </p:cNvPr>
          <p:cNvSpPr txBox="1"/>
          <p:nvPr/>
        </p:nvSpPr>
        <p:spPr>
          <a:xfrm>
            <a:off x="4036366" y="4569839"/>
            <a:ext cx="409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寒衣节，每年农历十月初一，又称“十月朝”、“祭祖节”、“冥阴节”， 民众称为鬼头日，是我国传统的祭祀节日， 也是为父母爱人等所</a:t>
            </a:r>
          </a:p>
        </p:txBody>
      </p:sp>
      <p:pic>
        <p:nvPicPr>
          <p:cNvPr id="12" name="图片 11" descr="图片包含 动物, 鸟, 人员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D8C774B-107D-4DA1-8B74-3E49F06D8DE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312" y="61212"/>
            <a:ext cx="2644140" cy="132207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1DEB76A-392C-4332-B0B5-73D5580FFE14}"/>
              </a:ext>
            </a:extLst>
          </p:cNvPr>
          <p:cNvGrpSpPr/>
          <p:nvPr/>
        </p:nvGrpSpPr>
        <p:grpSpPr>
          <a:xfrm>
            <a:off x="11614435" y="1014105"/>
            <a:ext cx="338554" cy="4829791"/>
            <a:chOff x="11614435" y="329333"/>
            <a:chExt cx="338554" cy="4829791"/>
          </a:xfrm>
        </p:grpSpPr>
        <p:sp>
          <p:nvSpPr>
            <p:cNvPr id="24" name="文本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822B72B3-9AAB-4995-BB5A-887C88879811}"/>
                </a:ext>
              </a:extLst>
            </p:cNvPr>
            <p:cNvSpPr txBox="1"/>
            <p:nvPr/>
          </p:nvSpPr>
          <p:spPr>
            <a:xfrm>
              <a:off x="11614435" y="1395640"/>
              <a:ext cx="338554" cy="37634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&gt;&gt;&gt;&gt;&gt;</a:t>
              </a:r>
              <a:r>
                <a:rPr lang="zh-CN" altLang="en-US" sz="1000" dirty="0">
                  <a:solidFill>
                    <a:prstClr val="black"/>
                  </a:solidFill>
                  <a:cs typeface="+mn-ea"/>
                  <a:sym typeface="+mn-lt"/>
                </a:rPr>
                <a:t>十月朝</a:t>
              </a:r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/</a:t>
              </a:r>
              <a:r>
                <a:rPr lang="zh-CN" altLang="en-US" sz="1000" dirty="0">
                  <a:solidFill>
                    <a:prstClr val="black"/>
                  </a:solidFill>
                  <a:cs typeface="+mn-ea"/>
                  <a:sym typeface="+mn-lt"/>
                </a:rPr>
                <a:t>祭祖节</a:t>
              </a:r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/</a:t>
              </a:r>
              <a:r>
                <a:rPr lang="zh-CN" altLang="en-US" sz="1000" dirty="0">
                  <a:solidFill>
                    <a:prstClr val="black"/>
                  </a:solidFill>
                  <a:cs typeface="+mn-ea"/>
                  <a:sym typeface="+mn-lt"/>
                </a:rPr>
                <a:t>冥阴节</a:t>
              </a:r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&lt;&lt;&lt;&lt;&lt;</a:t>
              </a:r>
              <a:endParaRPr lang="zh-CN" altLang="en-US" sz="10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30CF61E-DB5E-4C57-A607-8746A3D267F0}"/>
                </a:ext>
              </a:extLst>
            </p:cNvPr>
            <p:cNvSpPr/>
            <p:nvPr/>
          </p:nvSpPr>
          <p:spPr>
            <a:xfrm>
              <a:off x="11614435" y="329333"/>
              <a:ext cx="338553" cy="933451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prstClr val="black"/>
                  </a:solidFill>
                  <a:cs typeface="+mn-ea"/>
                  <a:sym typeface="+mn-lt"/>
                </a:rPr>
                <a:t>月</a:t>
              </a:r>
              <a:r>
                <a:rPr lang="en-US" altLang="zh-CN" sz="1000" dirty="0">
                  <a:solidFill>
                    <a:prstClr val="black"/>
                  </a:solidFill>
                  <a:cs typeface="+mn-ea"/>
                  <a:sym typeface="+mn-lt"/>
                </a:rPr>
                <a:t>28</a:t>
              </a:r>
              <a:r>
                <a:rPr lang="zh-CN" altLang="en-US" sz="1000" dirty="0">
                  <a:solidFill>
                    <a:prstClr val="black"/>
                  </a:solidFill>
                  <a:cs typeface="+mn-ea"/>
                  <a:sym typeface="+mn-lt"/>
                </a:rPr>
                <a:t>日</a:t>
              </a:r>
              <a:endParaRPr lang="en-US" altLang="zh-CN" sz="10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86A7255-1E6F-4064-B40C-D24C1714F569}"/>
              </a:ext>
            </a:extLst>
          </p:cNvPr>
          <p:cNvGrpSpPr/>
          <p:nvPr/>
        </p:nvGrpSpPr>
        <p:grpSpPr>
          <a:xfrm>
            <a:off x="2713857" y="-33814"/>
            <a:ext cx="7336441" cy="4775835"/>
            <a:chOff x="2713857" y="-33814"/>
            <a:chExt cx="7336441" cy="4775835"/>
          </a:xfrm>
        </p:grpSpPr>
        <p:pic>
          <p:nvPicPr>
            <p:cNvPr id="14" name="寒衣节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1C37BB0-3577-4382-B2FF-1BAC9DEAB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3857" y="-33814"/>
              <a:ext cx="6764286" cy="4775835"/>
            </a:xfrm>
            <a:prstGeom prst="rect">
              <a:avLst/>
            </a:prstGeom>
          </p:spPr>
        </p:pic>
        <p:sp>
          <p:nvSpPr>
            <p:cNvPr id="26" name="文本框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2AD6EED7-507A-4EB9-919A-430DDA00C40E}"/>
                </a:ext>
              </a:extLst>
            </p:cNvPr>
            <p:cNvSpPr txBox="1"/>
            <p:nvPr/>
          </p:nvSpPr>
          <p:spPr>
            <a:xfrm>
              <a:off x="8943537" y="2816028"/>
              <a:ext cx="1106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prstClr val="black"/>
                  </a:solidFill>
                  <a:cs typeface="+mn-ea"/>
                  <a:sym typeface="+mn-lt"/>
                </a:rPr>
                <a:t>秋高十月</a:t>
              </a:r>
              <a:endParaRPr lang="en-US" altLang="zh-CN" sz="1400" b="1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 algn="dist"/>
              <a:r>
                <a:rPr lang="zh-CN" altLang="en-US" sz="1400" b="1" dirty="0">
                  <a:solidFill>
                    <a:prstClr val="black"/>
                  </a:solidFill>
                  <a:cs typeface="+mn-ea"/>
                  <a:sym typeface="+mn-lt"/>
                </a:rPr>
                <a:t>祭祖冥阴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0EB6549-619A-4E45-9106-28368120BA0D}"/>
              </a:ext>
            </a:extLst>
          </p:cNvPr>
          <p:cNvGrpSpPr/>
          <p:nvPr/>
        </p:nvGrpSpPr>
        <p:grpSpPr>
          <a:xfrm>
            <a:off x="4036367" y="4068536"/>
            <a:ext cx="4097951" cy="264109"/>
            <a:chOff x="3390547" y="4574099"/>
            <a:chExt cx="5032093" cy="324313"/>
          </a:xfrm>
        </p:grpSpPr>
        <p:sp>
          <p:nvSpPr>
            <p:cNvPr id="28" name="椭圆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5D7FFB8-B61F-4573-972B-C249CF9F82DA}"/>
                </a:ext>
              </a:extLst>
            </p:cNvPr>
            <p:cNvSpPr/>
            <p:nvPr/>
          </p:nvSpPr>
          <p:spPr>
            <a:xfrm>
              <a:off x="4108521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以</a:t>
              </a: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148D3C-7D22-483F-B7F9-41496A774F42}"/>
                </a:ext>
              </a:extLst>
            </p:cNvPr>
            <p:cNvSpPr/>
            <p:nvPr/>
          </p:nvSpPr>
          <p:spPr>
            <a:xfrm>
              <a:off x="4532718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示</a:t>
              </a: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E9EC623-3320-4F33-94E6-98FEE5E448D6}"/>
                </a:ext>
              </a:extLst>
            </p:cNvPr>
            <p:cNvSpPr/>
            <p:nvPr/>
          </p:nvSpPr>
          <p:spPr>
            <a:xfrm>
              <a:off x="4956915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孝</a:t>
              </a: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201A247-9597-40EA-AC1C-0D6255CD32EB}"/>
                </a:ext>
              </a:extLst>
            </p:cNvPr>
            <p:cNvSpPr/>
            <p:nvPr/>
          </p:nvSpPr>
          <p:spPr>
            <a:xfrm>
              <a:off x="5381111" y="4584801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敬</a:t>
              </a: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47031546-95A4-49D1-A83B-F1EA1DF18AD1}"/>
                </a:ext>
              </a:extLst>
            </p:cNvPr>
            <p:cNvSpPr/>
            <p:nvPr/>
          </p:nvSpPr>
          <p:spPr>
            <a:xfrm>
              <a:off x="6089209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不</a:t>
              </a: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CF618A9-3475-4775-9A1D-359CC834C505}"/>
                </a:ext>
              </a:extLst>
            </p:cNvPr>
            <p:cNvSpPr/>
            <p:nvPr/>
          </p:nvSpPr>
          <p:spPr>
            <a:xfrm>
              <a:off x="6513406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忘</a:t>
              </a: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05D9ADD-06A3-4472-8E12-6D9B37F83390}"/>
                </a:ext>
              </a:extLst>
            </p:cNvPr>
            <p:cNvSpPr/>
            <p:nvPr/>
          </p:nvSpPr>
          <p:spPr>
            <a:xfrm>
              <a:off x="6937603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本</a:t>
              </a: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840A7F4-C39B-42F3-915C-3831D96BA0FB}"/>
                </a:ext>
              </a:extLst>
            </p:cNvPr>
            <p:cNvSpPr/>
            <p:nvPr/>
          </p:nvSpPr>
          <p:spPr>
            <a:xfrm>
              <a:off x="7361799" y="4574099"/>
              <a:ext cx="313611" cy="3136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prstClr val="black"/>
                  </a:solidFill>
                  <a:cs typeface="+mn-ea"/>
                  <a:sym typeface="+mn-lt"/>
                </a:rPr>
                <a:t>心</a:t>
              </a: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172CD7D-BD67-4EE9-9C7C-08C473674BE6}"/>
                </a:ext>
              </a:extLst>
            </p:cNvPr>
            <p:cNvCxnSpPr/>
            <p:nvPr/>
          </p:nvCxnSpPr>
          <p:spPr>
            <a:xfrm>
              <a:off x="3390547" y="4723567"/>
              <a:ext cx="5440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F48BC62-8714-4119-AA27-E5BA81D9B7DF}"/>
                </a:ext>
              </a:extLst>
            </p:cNvPr>
            <p:cNvCxnSpPr/>
            <p:nvPr/>
          </p:nvCxnSpPr>
          <p:spPr>
            <a:xfrm>
              <a:off x="7878630" y="4727814"/>
              <a:ext cx="5440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占位符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717EAD5-791A-4D95-99DA-284D3370DD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化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俗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\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200214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-0.10508 -0.1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156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5A4EFBB-F118-408E-9992-3D4E651CE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" y="0"/>
            <a:ext cx="12189541" cy="685800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E6C81BE-CF16-466A-BA15-1FAA975A49F3}"/>
              </a:ext>
            </a:extLst>
          </p:cNvPr>
          <p:cNvSpPr txBox="1"/>
          <p:nvPr/>
        </p:nvSpPr>
        <p:spPr>
          <a:xfrm>
            <a:off x="674769" y="1636846"/>
            <a:ext cx="1200329" cy="35843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FCA9B16-96DA-4FC0-AB66-B0DE01A5F553}"/>
              </a:ext>
            </a:extLst>
          </p:cNvPr>
          <p:cNvSpPr txBox="1"/>
          <p:nvPr/>
        </p:nvSpPr>
        <p:spPr>
          <a:xfrm>
            <a:off x="2549867" y="3044279"/>
            <a:ext cx="4178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寒衣节的来源</a:t>
            </a:r>
          </a:p>
        </p:txBody>
      </p:sp>
      <p:pic>
        <p:nvPicPr>
          <p:cNvPr id="43" name="图片 42" descr="图片包含 黑色, 餐桌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390C8BD-CB40-40C9-AB72-D77355182D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019" y="3813720"/>
            <a:ext cx="3453114" cy="345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01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16705" y="2352378"/>
            <a:ext cx="7315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寒衣节，每年农历十月初一，又称“十月朝”、“祭祖节”、“冥阴节”，民众称为鬼头日，是我国传统的祭祀节日，相传起源于周代。寒衣节流行于北方，不少北方人会在这一天祭扫，纪念仙逝亲人，谓之送寒衣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北方将寒衣节与每年春季的清明节、七月十五的中元节合称为中国的三大“鬼节”。 同时，这一天也标志着严冬的到来，所以也是为父母爱人等所关心的人送御寒衣物的日子。</a:t>
            </a:r>
          </a:p>
        </p:txBody>
      </p:sp>
      <p:grpSp>
        <p:nvGrpSpPr>
          <p:cNvPr id="14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8A7F8EF-AA66-482C-80AF-6D26D30D5597}"/>
              </a:ext>
            </a:extLst>
          </p:cNvPr>
          <p:cNvGrpSpPr/>
          <p:nvPr/>
        </p:nvGrpSpPr>
        <p:grpSpPr>
          <a:xfrm>
            <a:off x="0" y="0"/>
            <a:ext cx="3078480" cy="1066800"/>
            <a:chOff x="0" y="0"/>
            <a:chExt cx="3078480" cy="1066800"/>
          </a:xfrm>
        </p:grpSpPr>
        <p:pic>
          <p:nvPicPr>
            <p:cNvPr id="4" name="图片 3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29B4B3-5A67-4E28-848D-8BD7472D44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A0D140E-9972-4C83-9F16-517C2909CA5C}"/>
                </a:ext>
              </a:extLst>
            </p:cNvPr>
            <p:cNvSpPr txBox="1"/>
            <p:nvPr/>
          </p:nvSpPr>
          <p:spPr>
            <a:xfrm>
              <a:off x="1354931" y="30256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寒衣节由来</a:t>
              </a:r>
            </a:p>
          </p:txBody>
        </p:sp>
      </p:grpSp>
      <p:sp>
        <p:nvSpPr>
          <p:cNvPr id="10" name="任意多边形: 形状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767CCD-755B-44DA-919A-0A4B443DD599}"/>
              </a:ext>
            </a:extLst>
          </p:cNvPr>
          <p:cNvSpPr/>
          <p:nvPr/>
        </p:nvSpPr>
        <p:spPr>
          <a:xfrm>
            <a:off x="1825545" y="4815385"/>
            <a:ext cx="782320" cy="998558"/>
          </a:xfrm>
          <a:custGeom>
            <a:avLst/>
            <a:gdLst>
              <a:gd name="connsiteX0" fmla="*/ 0 w 1493520"/>
              <a:gd name="connsiteY0" fmla="*/ 0 h 1493520"/>
              <a:gd name="connsiteX1" fmla="*/ 121920 w 1493520"/>
              <a:gd name="connsiteY1" fmla="*/ 0 h 1493520"/>
              <a:gd name="connsiteX2" fmla="*/ 121920 w 1493520"/>
              <a:gd name="connsiteY2" fmla="*/ 1371600 h 1493520"/>
              <a:gd name="connsiteX3" fmla="*/ 1493520 w 1493520"/>
              <a:gd name="connsiteY3" fmla="*/ 1371600 h 1493520"/>
              <a:gd name="connsiteX4" fmla="*/ 1493520 w 1493520"/>
              <a:gd name="connsiteY4" fmla="*/ 1493520 h 1493520"/>
              <a:gd name="connsiteX5" fmla="*/ 0 w 1493520"/>
              <a:gd name="connsiteY5" fmla="*/ 1493520 h 149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520" h="1493520">
                <a:moveTo>
                  <a:pt x="0" y="0"/>
                </a:moveTo>
                <a:lnTo>
                  <a:pt x="121920" y="0"/>
                </a:lnTo>
                <a:lnTo>
                  <a:pt x="121920" y="1371600"/>
                </a:lnTo>
                <a:lnTo>
                  <a:pt x="1493520" y="1371600"/>
                </a:lnTo>
                <a:lnTo>
                  <a:pt x="1493520" y="1493520"/>
                </a:lnTo>
                <a:lnTo>
                  <a:pt x="0" y="149352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E0C587-1EA0-4295-9F53-67F92543B31C}"/>
              </a:ext>
            </a:extLst>
          </p:cNvPr>
          <p:cNvSpPr/>
          <p:nvPr/>
        </p:nvSpPr>
        <p:spPr>
          <a:xfrm rot="10800000">
            <a:off x="9140745" y="1853099"/>
            <a:ext cx="782320" cy="998558"/>
          </a:xfrm>
          <a:custGeom>
            <a:avLst/>
            <a:gdLst>
              <a:gd name="connsiteX0" fmla="*/ 0 w 1493520"/>
              <a:gd name="connsiteY0" fmla="*/ 0 h 1493520"/>
              <a:gd name="connsiteX1" fmla="*/ 121920 w 1493520"/>
              <a:gd name="connsiteY1" fmla="*/ 0 h 1493520"/>
              <a:gd name="connsiteX2" fmla="*/ 121920 w 1493520"/>
              <a:gd name="connsiteY2" fmla="*/ 1371600 h 1493520"/>
              <a:gd name="connsiteX3" fmla="*/ 1493520 w 1493520"/>
              <a:gd name="connsiteY3" fmla="*/ 1371600 h 1493520"/>
              <a:gd name="connsiteX4" fmla="*/ 1493520 w 1493520"/>
              <a:gd name="connsiteY4" fmla="*/ 1493520 h 1493520"/>
              <a:gd name="connsiteX5" fmla="*/ 0 w 1493520"/>
              <a:gd name="connsiteY5" fmla="*/ 1493520 h 149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520" h="1493520">
                <a:moveTo>
                  <a:pt x="0" y="0"/>
                </a:moveTo>
                <a:lnTo>
                  <a:pt x="121920" y="0"/>
                </a:lnTo>
                <a:lnTo>
                  <a:pt x="121920" y="1371600"/>
                </a:lnTo>
                <a:lnTo>
                  <a:pt x="1493520" y="1371600"/>
                </a:lnTo>
                <a:lnTo>
                  <a:pt x="1493520" y="1493520"/>
                </a:lnTo>
                <a:lnTo>
                  <a:pt x="0" y="149352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 descr="图片包含 天空, 山, 水, 户外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921105-4280-4F42-AC5B-7CAB8AFBD7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350937"/>
            <a:ext cx="12192001" cy="35070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36994" y="302567"/>
            <a:ext cx="1402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9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 xmlns:a16="http://schemas.microsoft.com/office/drawing/2014/main" xmlns:a14="http://schemas.microsoft.com/office/drawing/2010/main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0702" y="3076384"/>
            <a:ext cx="4786292" cy="170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诗经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豳风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七月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曾提到“七月流火，九月授衣”，意思是说从九月开始天逐渐要冷了。人们该添置御寒的衣裳了，因此十月初一又俗称授衣节。 故前代授衣多在夏历九月，日期不确定。</a:t>
            </a:r>
          </a:p>
        </p:txBody>
      </p:sp>
      <p:grpSp>
        <p:nvGrpSpPr>
          <p:cNvPr id="5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8C9311-D093-48FE-838C-B49B9CE71557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6" name="图片 5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5BD0FA-53E7-489D-AE55-B4D14FEAC4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50F67A-5E6D-4508-9375-DBC6730F29B0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2" name="图片占位符 11" descr="图片包含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DD4FB7-787C-4D61-A589-F572209CFE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50" r="13250"/>
          <a:stretch>
            <a:fillRect/>
          </a:stretch>
        </p:blipFill>
        <p:spPr/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1B8416-1639-4A27-B323-BE3F4730B0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3264" y="-710167"/>
            <a:ext cx="4265136" cy="426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7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16600" y="1829889"/>
            <a:ext cx="6096000" cy="420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唐代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唐大诏令集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卷</a:t>
            </a:r>
            <a:r>
              <a:rPr lang="en-US" altLang="zh-CN" dirty="0">
                <a:cs typeface="+mn-ea"/>
                <a:sym typeface="+mn-lt"/>
              </a:rPr>
              <a:t>77</a:t>
            </a:r>
            <a:r>
              <a:rPr lang="zh-CN" altLang="en-US" dirty="0">
                <a:cs typeface="+mn-ea"/>
                <a:sym typeface="+mn-lt"/>
              </a:rPr>
              <a:t>：唐玄宗天宝二年八月制曰：“禋祀者，所以展诚敬之心，荐新者，所以申霜露之思。 是知先王制礼，盖缘情而感时。 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自流火届期，商风改律，载深追远，感物增怀，且诗著授衣，令存休浣，在于臣子，犹及恩私，恭事园陵，未标典式。 自今以后，每至九月一日，荐衣于寝陵，贻范千载，庶展孝思。 且仲夏端午，事无典实，传之浅俗，遂乃移风，况乎以孝道，人因亲设 教，感游衣于 汉纪，成献报 于礼文，宣 示 庶 僚 ，令 知 朕 意 。 ”这一诏令直接影响到中国民间拜墓送衣的习俗。 由于十月方入冬，九月稍嫌早，这一习俗在宋代便推移到十月朔日。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6305C3C-F3C2-476B-8B85-21A866B348D9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2C68C-9517-4D53-98CE-B7129C3F7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76F093D-BC8E-4CE8-AE0B-0C4F7D4E499B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2" name="图片占位符 11" descr="图片包含 室内, 建筑物, 障子, 就坐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094FF6-708E-46C2-BB48-D2588E31CB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" b="14"/>
          <a:stretch>
            <a:fillRect/>
          </a:stretch>
        </p:blipFill>
        <p:spPr/>
      </p:pic>
      <p:pic>
        <p:nvPicPr>
          <p:cNvPr id="14" name="图片 13" descr="图片包含 室内, 深色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208B19-EAA0-41CD-8175-EF230C018B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148" y="-434566"/>
            <a:ext cx="3618904" cy="241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502402" y="2868635"/>
            <a:ext cx="51815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宋代十月朔的习俗主要表现在三个方面：授衣、祭祀和开炉。吕希哲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岁时杂记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载：“十月朔，京师将校禁卫以上，并赐锦袍。 皆服之以谢。 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边防大帅、都漕、正任侯，皆赐锦袍。 旧河北、陕西、河东转运使副无此赐。 祖宗朝，有人自陈，乃赐衣袄。 诸军将校皆赐锦袍。 ” 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32FEA0-DAD5-42F4-9E86-25E5A764BA7C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09C6BB-8C21-44A7-8AEB-65BB658F91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7792B2-8563-42BC-A592-A85B3FA3A22D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24" name="图片占位符 23" descr="图片包含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F7B00B-841F-41A0-AFA0-4D812B61E5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50" r="13250"/>
          <a:stretch>
            <a:fillRect/>
          </a:stretch>
        </p:blipFill>
        <p:spPr/>
      </p:pic>
      <p:pic>
        <p:nvPicPr>
          <p:cNvPr id="28" name="图片 27" descr="图片包含 深色,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4644F0-ACE3-4C61-8744-EFB75D2AE8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501" y="-460416"/>
            <a:ext cx="4812248" cy="361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5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77000" y="2868635"/>
            <a:ext cx="5207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南宋时，民间开始兴起在十月朔日扫墓，并焚烧衣物。宋代周密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武林旧事</a:t>
            </a:r>
            <a:r>
              <a:rPr lang="en-US" altLang="zh-CN" dirty="0">
                <a:cs typeface="+mn-ea"/>
                <a:sym typeface="+mn-lt"/>
              </a:rPr>
              <a:t>》:“</a:t>
            </a:r>
            <a:r>
              <a:rPr lang="zh-CN" altLang="en-US" dirty="0">
                <a:cs typeface="+mn-ea"/>
                <a:sym typeface="+mn-lt"/>
              </a:rPr>
              <a:t>十月朔，都人出郊拜墓，用棉裘褚衣之类。”至元代，将十月一日祭先上坟称之为送寒衣节。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析津志辑佚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岁纪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：“是月，都城自一日之后，时令谓之送寒衣节。祭先上坟，为之扫黄叶。”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A205A4-4ED2-42BB-8F55-CE341FE98986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B633A0-8EF5-472B-9E98-B04165E53C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3C74CAF-FFCD-4CE3-90A7-28FFA9281679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2" name="图片占位符 11" descr="图片包含 户外, 天空, 水, 树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9CBB1F-AF4A-4550-A892-32700002452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" r="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082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1160" y="2316540"/>
            <a:ext cx="5308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明代北京，有专门售卖寒衣的纸店。寒衣上印有文字、印章，写明亡者的籍贯姓氏字号，仿佛邮寄信件一般。这一天晚上，家家准备齐全，出门祭奠，叫着亡者的名字将纸衣烧掉。家有新丧的，要用白纸来做。贫家无力购买，则自行制作。有谚云</a:t>
            </a:r>
            <a:r>
              <a:rPr lang="en-US" altLang="zh-CN" dirty="0">
                <a:cs typeface="+mn-ea"/>
                <a:sym typeface="+mn-lt"/>
              </a:rPr>
              <a:t>:“</a:t>
            </a:r>
            <a:r>
              <a:rPr lang="zh-CN" altLang="en-US" dirty="0">
                <a:cs typeface="+mn-ea"/>
                <a:sym typeface="+mn-lt"/>
              </a:rPr>
              <a:t>十月一，送寒衣。”寒衣有的在坟上焚烧，也有的在家中烧寄。北方也称之为“烧包袱”。</a:t>
            </a:r>
          </a:p>
        </p:txBody>
      </p:sp>
      <p:grpSp>
        <p:nvGrpSpPr>
          <p:cNvPr id="7" name="标题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96C9B0-E72F-4F7C-8CA5-9C3695E55590}"/>
              </a:ext>
            </a:extLst>
          </p:cNvPr>
          <p:cNvGrpSpPr/>
          <p:nvPr/>
        </p:nvGrpSpPr>
        <p:grpSpPr>
          <a:xfrm>
            <a:off x="0" y="0"/>
            <a:ext cx="2777115" cy="1066800"/>
            <a:chOff x="0" y="0"/>
            <a:chExt cx="2777115" cy="1066800"/>
          </a:xfrm>
        </p:grpSpPr>
        <p:pic>
          <p:nvPicPr>
            <p:cNvPr id="8" name="图片 7" descr="图片包含 黑色, 餐桌&#10;&#10;描述已自动生成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348E53-151F-4986-8F0E-9F96FC30C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645920" cy="10668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C07E39-9658-4B24-9774-CF712CD6BCD6}"/>
                </a:ext>
              </a:extLst>
            </p:cNvPr>
            <p:cNvSpPr txBox="1"/>
            <p:nvPr/>
          </p:nvSpPr>
          <p:spPr>
            <a:xfrm>
              <a:off x="1354931" y="302567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古籍记载</a:t>
              </a:r>
            </a:p>
          </p:txBody>
        </p:sp>
      </p:grpSp>
      <p:pic>
        <p:nvPicPr>
          <p:cNvPr id="16" name="图片 15" descr="图片包含 深色, 室内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DFD3FC-FFB3-4695-B2C0-223913E0FC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341" y="698500"/>
            <a:ext cx="7279659" cy="5461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59518" y="655577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4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tjiyg0b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2830</Words>
  <Application>Microsoft Office PowerPoint</Application>
  <PresentationFormat>宽屏</PresentationFormat>
  <Paragraphs>142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方正仿宋繁体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95</cp:revision>
  <dcterms:created xsi:type="dcterms:W3CDTF">2019-09-12T03:26:51Z</dcterms:created>
  <dcterms:modified xsi:type="dcterms:W3CDTF">2023-06-11T10:04:28Z</dcterms:modified>
</cp:coreProperties>
</file>