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  <p:sldMasterId id="2147483671" r:id="rId3"/>
  </p:sldMasterIdLst>
  <p:notesMasterIdLst>
    <p:notesMasterId r:id="rId31"/>
  </p:notesMasterIdLst>
  <p:sldIdLst>
    <p:sldId id="320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52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Lao UI" panose="020B0502040204020203" pitchFamily="34" charset="0"/>
        <a:ea typeface="方正启体简体" panose="03000509000000000000" pitchFamily="65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F6F8"/>
    <a:srgbClr val="324459"/>
    <a:srgbClr val="2D0000"/>
    <a:srgbClr val="7E0700"/>
    <a:srgbClr val="AF3300"/>
    <a:srgbClr val="E86E52"/>
    <a:srgbClr val="C8D9EB"/>
    <a:srgbClr val="9CAB77"/>
    <a:srgbClr val="D52019"/>
    <a:srgbClr val="EAD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78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18A93-C70C-4749-83C0-4B1645AF274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06E3B-942E-4054-A26D-DC0E719D4F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19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726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33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929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00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27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135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12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67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867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62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829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6434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760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071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19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57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1851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8409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0266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615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12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0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41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57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76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04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06E3B-942E-4054-A26D-DC0E719D4F84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90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9C42326-8298-4A56-8F64-E417B772AF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FCBD5C3-4FE3-4651-A4E2-AC1CAFEBC4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7813"/>
            <a:ext cx="4824906" cy="275708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5D40CD3-E6AA-424E-8075-8A161B6C26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683" y="-242048"/>
            <a:ext cx="2205317" cy="2813797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914400" y="215153"/>
            <a:ext cx="1506071" cy="1497939"/>
          </a:xfrm>
          <a:prstGeom prst="rect">
            <a:avLst/>
          </a:prstGeom>
          <a:blipFill dpi="0" rotWithShape="1">
            <a:blip r:embed="rId5">
              <a:alphaModFix amt="9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467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10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204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042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5974" y="490974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25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837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662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165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2023/6/11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6489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2023/6/11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09449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32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73B2D13-767A-429C-A6E2-418D2108D0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23"/>
          <a:stretch/>
        </p:blipFill>
        <p:spPr>
          <a:xfrm>
            <a:off x="0" y="0"/>
            <a:ext cx="9144000" cy="525561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B608315-3CC3-4D5F-8132-F4DC7AB0B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355" y="3420928"/>
            <a:ext cx="2755645" cy="157465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7BD2851-3505-44CE-812D-6F0CE2D810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41"/>
          <a:stretch/>
        </p:blipFill>
        <p:spPr>
          <a:xfrm flipH="1">
            <a:off x="0" y="0"/>
            <a:ext cx="2030506" cy="21325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C71099E-A607-425D-BF2E-36148E479E8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348" y="136350"/>
            <a:ext cx="1905652" cy="166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4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46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556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187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85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032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696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05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42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895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8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18B1089-4D00-4C25-81A4-FB9B2E2215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38"/>
          <a:stretch/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431A68D-B3FB-4979-865C-0E19B30CEB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1506"/>
            <a:ext cx="2231789" cy="12753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CE4CC6E-FE5F-4141-8F69-9949E96C58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32811" y="-262218"/>
            <a:ext cx="2812944" cy="144866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B6060ED-3785-4A9B-9991-9C27EF9509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76"/>
          <a:stretch/>
        </p:blipFill>
        <p:spPr>
          <a:xfrm flipH="1">
            <a:off x="-1" y="0"/>
            <a:ext cx="1396388" cy="1565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77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84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6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8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59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357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14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方正启体简体" panose="03000509000000000000" pitchFamily="65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70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119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5516228-FAF0-4642-8DCA-FDF3631CFC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1" t="26481" r="35858" b="29827"/>
          <a:stretch/>
        </p:blipFill>
        <p:spPr>
          <a:xfrm>
            <a:off x="2608729" y="779929"/>
            <a:ext cx="1411942" cy="299869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1D412B73-B0DE-445A-A593-DCD475E484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5593">
            <a:off x="5498440" y="1467266"/>
            <a:ext cx="1850174" cy="104441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09D8E1C-294A-4695-BC71-5D81B859A3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4407" flipH="1">
            <a:off x="770854" y="2292336"/>
            <a:ext cx="1464395" cy="82664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948267" y="2940881"/>
            <a:ext cx="369332" cy="946468"/>
            <a:chOff x="3948267" y="2940881"/>
            <a:chExt cx="369332" cy="946468"/>
          </a:xfrm>
        </p:grpSpPr>
        <p:grpSp>
          <p:nvGrpSpPr>
            <p:cNvPr id="2" name="组合 1"/>
            <p:cNvGrpSpPr/>
            <p:nvPr/>
          </p:nvGrpSpPr>
          <p:grpSpPr>
            <a:xfrm>
              <a:off x="4011298" y="2979668"/>
              <a:ext cx="267828" cy="798956"/>
              <a:chOff x="4057124" y="2998363"/>
              <a:chExt cx="267828" cy="798956"/>
            </a:xfrm>
          </p:grpSpPr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D20FF3D0-2ACC-4766-A27C-A9ACB4D7D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7124" y="2998363"/>
                <a:ext cx="267828" cy="199739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D20FF3D0-2ACC-4766-A27C-A9ACB4D7D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7124" y="3198102"/>
                <a:ext cx="267828" cy="199739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="" xmlns:a16="http://schemas.microsoft.com/office/drawing/2014/main" id="{D20FF3D0-2ACC-4766-A27C-A9ACB4D7D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7124" y="3397841"/>
                <a:ext cx="267828" cy="199739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D20FF3D0-2ACC-4766-A27C-A9ACB4D7D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7124" y="3597580"/>
                <a:ext cx="267828" cy="199739"/>
              </a:xfrm>
              <a:prstGeom prst="rect">
                <a:avLst/>
              </a:prstGeom>
            </p:spPr>
          </p:pic>
        </p:grpSp>
        <p:sp>
          <p:nvSpPr>
            <p:cNvPr id="3" name="文本框 2"/>
            <p:cNvSpPr txBox="1"/>
            <p:nvPr/>
          </p:nvSpPr>
          <p:spPr>
            <a:xfrm>
              <a:off x="3948267" y="2940881"/>
              <a:ext cx="369332" cy="9464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spc="4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祭祀</a:t>
              </a:r>
              <a:r>
                <a:rPr lang="zh-CN" altLang="en-US" sz="1200" spc="45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节日  </a:t>
              </a:r>
              <a:endParaRPr lang="zh-CN" altLang="en-US" sz="1200" spc="4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380630" y="2279276"/>
            <a:ext cx="1107996" cy="15927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寒衣节流行于北方，不少北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方人会在这一天祭扫，纪念仙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逝亲人，谓之送寒衣。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北方将寒衣节与每年春季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的清明节、七月十五的中元节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000" dirty="0" smtClean="0">
                <a:solidFill>
                  <a:srgbClr val="324459"/>
                </a:solidFill>
                <a:latin typeface="+mn-lt"/>
                <a:ea typeface="+mn-ea"/>
                <a:cs typeface="+mn-ea"/>
                <a:sym typeface="+mn-lt"/>
              </a:rPr>
              <a:t>合称为中国的三大“鬼节”。</a:t>
            </a:r>
            <a:endParaRPr lang="en-US" altLang="zh-CN" sz="1000" dirty="0" smtClean="0">
              <a:solidFill>
                <a:srgbClr val="3244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99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151899" y="1708776"/>
            <a:ext cx="51237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明代刘侗、于奕正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帝京景物略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春场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有当时寒衣节的详细记载：“十月一日，纸肆裁纸五色，作男女衣，长尺有咫，曰寒衣，有疏印缄，识其姓字辈行，如寄书然。家家修具夜奠，呼而焚之其门，曰送寒衣。新丧，白纸为之，曰新鬼不敢衣彩也。送白衣者哭，女声十九，男声十一。”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926578" y="1739256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5703229" y="3021912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2DCE9BA-7525-45D3-8480-DB9D6F169B5A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E183BB30-CA20-43DD-9F93-368DE0AF9195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088B03A4-8BE2-44CE-85BE-D91B3166E1AC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27911" y="1334353"/>
            <a:ext cx="2281213" cy="3278389"/>
            <a:chOff x="6427911" y="1334353"/>
            <a:chExt cx="2281213" cy="327838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296AAED-0D8B-46F0-8E77-27D885B09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7911" y="1334353"/>
              <a:ext cx="2281213" cy="3278389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6722763" y="1796557"/>
              <a:ext cx="492443" cy="122245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帝京景物略</a:t>
              </a:r>
              <a:endParaRPr lang="zh-CN" altLang="en-US" sz="20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428" y="490974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591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296AAED-0D8B-46F0-8E77-27D885B09C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247" y="2396056"/>
            <a:ext cx="3079923" cy="3079923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19" name="文本框 18"/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818104" y="2004767"/>
            <a:ext cx="5123763" cy="1147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清代潘荣陛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帝京岁时纪胜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送寒衣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上有寒衣节的情形：“十月朔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士民家祭祖扫墓，如中元仪。晚夕缄书冥楮，加以五色彩帛作成冠带衣履，于门外奠而焚之，曰送寒衣。”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592783" y="2035247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803074" y="3138732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701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963178" y="2258918"/>
            <a:ext cx="3217643" cy="58477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88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寒衣节民俗由来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6A6AC332-055D-42B8-A70B-E64793EA303F}"/>
              </a:ext>
            </a:extLst>
          </p:cNvPr>
          <p:cNvSpPr/>
          <p:nvPr/>
        </p:nvSpPr>
        <p:spPr>
          <a:xfrm>
            <a:off x="4194000" y="1292764"/>
            <a:ext cx="756000" cy="756000"/>
          </a:xfrm>
          <a:prstGeom prst="ellipse">
            <a:avLst/>
          </a:prstGeom>
          <a:solidFill>
            <a:srgbClr val="E8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4000" dirty="0">
                <a:cs typeface="+mn-ea"/>
                <a:sym typeface="+mn-lt"/>
              </a:rPr>
              <a:t>贰</a:t>
            </a:r>
          </a:p>
        </p:txBody>
      </p:sp>
    </p:spTree>
    <p:extLst>
      <p:ext uri="{BB962C8B-B14F-4D97-AF65-F5344CB8AC3E}">
        <p14:creationId xmlns:p14="http://schemas.microsoft.com/office/powerpoint/2010/main" val="25657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66983" y="2660587"/>
            <a:ext cx="2377017" cy="248291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969706" y="1619886"/>
            <a:ext cx="529321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据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礼记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月令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记，农历十月是立冬的月份。这一天，天子率三公九卿到北郊举行迎冬礼，礼毕返回，要奖赏为国捐躯者，并抚恤他们的妻子儿女。已经死去的人怎么受赏呢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为他们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送寒衣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当是题中应有之义，上行下效，遂相沿成习。不过这种观点只能停留在推论上，因为有关中国民间于十月初一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烧献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冥衣靴鞋席帽衣段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的记载，直到宋代才出现于文人的风土记述中，如果说寒衣节是先秦时就形成的，那就很难对这么长一段时间内的记录空白作出合理解释。所以，也有人推断寒衣节俗的形成不会早于宋代。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808714" y="1251680"/>
            <a:ext cx="277585" cy="266700"/>
            <a:chOff x="1934936" y="3502479"/>
            <a:chExt cx="277585" cy="2667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964641" y="3504893"/>
            <a:ext cx="277585" cy="266700"/>
            <a:chOff x="1934936" y="3502479"/>
            <a:chExt cx="277585" cy="266700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2010118" y="1226290"/>
            <a:ext cx="5123763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因先秦的迎冬礼仪脱胎而成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65726A3-F67B-4712-85D9-7ADC2E3D199E}"/>
              </a:ext>
            </a:extLst>
          </p:cNvPr>
          <p:cNvGrpSpPr/>
          <p:nvPr/>
        </p:nvGrpSpPr>
        <p:grpSpPr>
          <a:xfrm>
            <a:off x="3466254" y="333012"/>
            <a:ext cx="2340000" cy="415498"/>
            <a:chOff x="3148313" y="1615743"/>
            <a:chExt cx="2340000" cy="415498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9EF065D9-70D4-4002-A6AD-B63C73DF8048}"/>
                </a:ext>
              </a:extLst>
            </p:cNvPr>
            <p:cNvSpPr txBox="1"/>
            <p:nvPr/>
          </p:nvSpPr>
          <p:spPr>
            <a:xfrm>
              <a:off x="3205601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25" name="矩形: 剪去对角 10">
              <a:extLst>
                <a:ext uri="{FF2B5EF4-FFF2-40B4-BE49-F238E27FC236}">
                  <a16:creationId xmlns="" xmlns:a16="http://schemas.microsoft.com/office/drawing/2014/main" id="{3A2346A8-937E-46F6-B519-A20C4C6881BB}"/>
                </a:ext>
              </a:extLst>
            </p:cNvPr>
            <p:cNvSpPr/>
            <p:nvPr/>
          </p:nvSpPr>
          <p:spPr>
            <a:xfrm>
              <a:off x="3148313" y="1622148"/>
              <a:ext cx="234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9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842570" y="1761776"/>
            <a:ext cx="5293214" cy="1724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农历十月在古代是一个重要的月份，此时正是稻谷收获进仓之际，“是月也，天子始裘”（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礼记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月令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，天子以穿冬衣的仪式，昭告庶民：冬天已经来临。相传明初朱元璋在南京称帝，为了显示顺应天时，在十月初一这天早朝，行“授衣”之礼，并把刚收获的赤豆、糯米做成热羹赐给群臣尝新。南京民谚说：“十月朝、穿棉袄，吃豆羹、御寒冷。”“寒衣节”由此而来。人们还在加衣避寒的同时，也将冬衣捎给远在外地戍边、经商、求学的游子，以示牵挂和关怀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681578" y="1393570"/>
            <a:ext cx="277585" cy="266700"/>
            <a:chOff x="1934936" y="3502479"/>
            <a:chExt cx="277585" cy="2667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874332" y="3685972"/>
            <a:ext cx="277585" cy="266700"/>
            <a:chOff x="1934936" y="3502479"/>
            <a:chExt cx="277585" cy="266700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1882982" y="1368180"/>
            <a:ext cx="5123763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朱元璋“授衣”传说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4976726-10E7-4EEB-AE0B-6C275CCD2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32542" y="2079321"/>
            <a:ext cx="1511458" cy="3064179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66D52E3-E9B6-4D0A-858E-1356D8B4A8DF}"/>
              </a:ext>
            </a:extLst>
          </p:cNvPr>
          <p:cNvGrpSpPr/>
          <p:nvPr/>
        </p:nvGrpSpPr>
        <p:grpSpPr>
          <a:xfrm>
            <a:off x="3466254" y="333012"/>
            <a:ext cx="2340000" cy="415498"/>
            <a:chOff x="3148313" y="1615743"/>
            <a:chExt cx="2340000" cy="415498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E6915188-904C-49B0-8FE4-DFD89BCC5304}"/>
                </a:ext>
              </a:extLst>
            </p:cNvPr>
            <p:cNvSpPr txBox="1"/>
            <p:nvPr/>
          </p:nvSpPr>
          <p:spPr>
            <a:xfrm>
              <a:off x="3205601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25" name="矩形: 剪去对角 10">
              <a:extLst>
                <a:ext uri="{FF2B5EF4-FFF2-40B4-BE49-F238E27FC236}">
                  <a16:creationId xmlns="" xmlns:a16="http://schemas.microsoft.com/office/drawing/2014/main" id="{E61CBB7C-1780-40FA-BEC2-684CB315F8E8}"/>
                </a:ext>
              </a:extLst>
            </p:cNvPr>
            <p:cNvSpPr/>
            <p:nvPr/>
          </p:nvSpPr>
          <p:spPr>
            <a:xfrm>
              <a:off x="3148313" y="1622148"/>
              <a:ext cx="234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802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214511" y="1534268"/>
            <a:ext cx="7128180" cy="200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相传，秦时江南松江府孟、姜两家，种葫芦而得女，取名孟姜女，配夫范杞良。后来，杞良被抓去修筑北疆长城，孟姜女千里寻夫送寒衣，寻到长城脚下，不想丈夫已死，被埋筑城墙里。孟姜女悲愤交加，向长城昼夜痛哭，终于感天动地，哭倒长城，露出丈夫尸骨。千百年来，这段忠贞爱情故事广为流传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孟姜女哭倒长城八百里后，与秦始皇面对面地抗争，为夫报仇、替己出气，最后怀抱丈夫遗骨，纵身跳海殉夫。就在跳海的刹那，海上波涛澎湃，缓缓拱起两方礁石。据说海上姜女坟，海潮再大也不曾没顶。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由于孟姜女千里寻夫送寒衣的故事，长城内外便将农历十月初一这天，称作“寒衣节”。“十月初一烧寒衣”，早已成为北方凭吊已故亲人的风俗。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053519" y="1166062"/>
            <a:ext cx="277585" cy="266700"/>
            <a:chOff x="1934936" y="3502479"/>
            <a:chExt cx="277585" cy="2667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8096429" y="3575892"/>
            <a:ext cx="277585" cy="266700"/>
            <a:chOff x="1934936" y="3502479"/>
            <a:chExt cx="277585" cy="266700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1254923" y="1140672"/>
            <a:ext cx="5123763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孟姜女千里送寒衣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F9F574E-4D1B-484A-B6EA-AF7721023E14}"/>
              </a:ext>
            </a:extLst>
          </p:cNvPr>
          <p:cNvGrpSpPr/>
          <p:nvPr/>
        </p:nvGrpSpPr>
        <p:grpSpPr>
          <a:xfrm>
            <a:off x="3466254" y="333012"/>
            <a:ext cx="2340000" cy="415498"/>
            <a:chOff x="3148313" y="1615743"/>
            <a:chExt cx="2340000" cy="415498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9A3D4F62-C4DF-4CB0-802C-FEB2F6374A09}"/>
                </a:ext>
              </a:extLst>
            </p:cNvPr>
            <p:cNvSpPr txBox="1"/>
            <p:nvPr/>
          </p:nvSpPr>
          <p:spPr>
            <a:xfrm>
              <a:off x="3205601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19001985-1C68-4989-B6A3-71429F724634}"/>
                </a:ext>
              </a:extLst>
            </p:cNvPr>
            <p:cNvSpPr/>
            <p:nvPr/>
          </p:nvSpPr>
          <p:spPr>
            <a:xfrm>
              <a:off x="3148313" y="1622148"/>
              <a:ext cx="234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41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077493" y="1471876"/>
            <a:ext cx="7520218" cy="235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据不完全可靠消息，这个精明的商人生逢东汉，乃是造纸术的发明人</a:t>
            </a:r>
            <a:r>
              <a:rPr lang="en-US" altLang="zh-CN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蔡伦的大嫂。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这位大嫂芳名慧娘，她见蔡伦造纸有利可图，就鼓动丈夫蔡莫去向弟弟学造纸。蔡莫是个急性子，工夫还没学到家，就张罗着开了家造纸店，结果造出来的纸质量低劣，乏人问津，夫妻俩只好对着一屋子的废纸发愁。眼见就得关门大吉了，慧娘灵机一动，想出了个鬼主意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一天深夜，惊天动地的鬼哭声冲出了蔡家大院。邻居们吓得不轻，次日一早，赶紧跑过来探问究竟，这才知道慧娘昨晚暴病身亡。只见当屋一口棺材，蔡莫一边哭诉，一边烧纸。烧着烧着，棺材里忽然传出了响声，慧娘的声音在里面叫道：“开门！快开门！我回来了！”众人呆若木鸡，好半天才回过神儿来，上前打开了棺盖。只见一个女人跳出棺来，可不是慧娘是谁？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那慧娘摇头晃脑，高声唱道： “阳间钱路通四海，纸在阴间是钱财，不是丈夫把钱烧，谁肯放我回家来！”她告诉众人，她死后到了阴间，阎王发配她推磨。她拿丈夫送的纸钱买通了众小鬼，小鬼们都争着替她推磨</a:t>
            </a:r>
            <a:r>
              <a:rPr lang="en-US" altLang="zh-CN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有钱能使鬼推磨啊！她又拿钱贿赂阎王，阎王就放她回来了。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蔡莫装出一副莫名其妙的样子，说：“我没给你送钱啊！”慧娘指着燃烧的纸堆说：“那就是钱！在阴间，全靠这玩意儿换吃换喝。”蔡莫一听，马上又抱了两捆纸来烧，说是让阴间的爹娘少受点苦。夫妻俩合演的这一出双簧，可让邻居们上了大当！众人见纸钱竟有让人死而复生的妙用，纷纷掏钱买纸去烧。一传十，十传百，不出几天，蔡莫家囤积的纸张就卖光了。由于慧娘还阳的那天是十月初一，后世的人们便都在这天上坟烧纸，祭奠死者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053519" y="998664"/>
            <a:ext cx="277585" cy="266700"/>
            <a:chOff x="1934936" y="3502479"/>
            <a:chExt cx="277585" cy="2667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8344621" y="4224629"/>
            <a:ext cx="277585" cy="266700"/>
            <a:chOff x="1934936" y="3502479"/>
            <a:chExt cx="277585" cy="266700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1254923" y="973274"/>
            <a:ext cx="5123763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商人促销伎俩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B2C60A2-270E-47F0-BBE0-6A511CD70694}"/>
              </a:ext>
            </a:extLst>
          </p:cNvPr>
          <p:cNvGrpSpPr/>
          <p:nvPr/>
        </p:nvGrpSpPr>
        <p:grpSpPr>
          <a:xfrm>
            <a:off x="3466254" y="333012"/>
            <a:ext cx="2340000" cy="415498"/>
            <a:chOff x="3148313" y="1615743"/>
            <a:chExt cx="2340000" cy="415498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96620203-5337-426B-8AF3-E3378403E853}"/>
                </a:ext>
              </a:extLst>
            </p:cNvPr>
            <p:cNvSpPr txBox="1"/>
            <p:nvPr/>
          </p:nvSpPr>
          <p:spPr>
            <a:xfrm>
              <a:off x="3205601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53A1DE17-832F-4B82-89FC-21D0DEF8424D}"/>
                </a:ext>
              </a:extLst>
            </p:cNvPr>
            <p:cNvSpPr/>
            <p:nvPr/>
          </p:nvSpPr>
          <p:spPr>
            <a:xfrm>
              <a:off x="3148313" y="1622148"/>
              <a:ext cx="234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5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466254" y="333012"/>
            <a:ext cx="2340000" cy="415498"/>
            <a:chOff x="3148313" y="1615743"/>
            <a:chExt cx="2340000" cy="415498"/>
          </a:xfrm>
        </p:grpSpPr>
        <p:sp>
          <p:nvSpPr>
            <p:cNvPr id="19" name="文本框 18"/>
            <p:cNvSpPr txBox="1"/>
            <p:nvPr/>
          </p:nvSpPr>
          <p:spPr>
            <a:xfrm>
              <a:off x="3205601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3" y="1622148"/>
              <a:ext cx="234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88135" y="2571749"/>
            <a:ext cx="1933304" cy="2278199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923960" y="1694587"/>
            <a:ext cx="4470009" cy="1447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后人把十月初一当悼亡节来过时，以红豆饭为奠。迄今江苏大丰一带还有个传说，大意为：从前有个放牛娃，因与地主抗争，被地主砍死，鲜血把撒在地上的米饭染得通红。这一天正是十月初一。此后，穷人在十月初一都要吃红豆饭纪念他，尚有童谣为证：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十月朝，看牛娃儿往家跑；如若不肯走，地主掴你三犁担子一薄刀。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762968" y="1326381"/>
            <a:ext cx="277585" cy="266700"/>
            <a:chOff x="1934936" y="3502479"/>
            <a:chExt cx="277585" cy="266700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116384" y="3542254"/>
            <a:ext cx="277585" cy="266700"/>
            <a:chOff x="1934936" y="3502479"/>
            <a:chExt cx="277585" cy="266700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1964372" y="1300991"/>
            <a:ext cx="5123763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江苏“红豆饭”传说</a:t>
            </a:r>
          </a:p>
        </p:txBody>
      </p:sp>
    </p:spTree>
    <p:extLst>
      <p:ext uri="{BB962C8B-B14F-4D97-AF65-F5344CB8AC3E}">
        <p14:creationId xmlns:p14="http://schemas.microsoft.com/office/powerpoint/2010/main" val="318952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574B76B-5B1B-4FF7-9DDB-F5481A18C9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4" t="26269"/>
          <a:stretch/>
        </p:blipFill>
        <p:spPr>
          <a:xfrm flipH="1">
            <a:off x="6350694" y="37578"/>
            <a:ext cx="2793305" cy="151167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0DF3DF4-BA1C-487D-B8DF-03F0192341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1272">
            <a:off x="7741084" y="1323726"/>
            <a:ext cx="905550" cy="142598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0DF3DF4-BA1C-487D-B8DF-03F0192341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4991">
            <a:off x="1077314" y="2222543"/>
            <a:ext cx="1152320" cy="181458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03955" y="2285121"/>
            <a:ext cx="2336089" cy="58477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88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寒衣节风俗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FCA4C1F9-D1A2-4ACB-88D4-7DA167C18DAA}"/>
              </a:ext>
            </a:extLst>
          </p:cNvPr>
          <p:cNvSpPr/>
          <p:nvPr/>
        </p:nvSpPr>
        <p:spPr>
          <a:xfrm>
            <a:off x="4194000" y="1292764"/>
            <a:ext cx="756000" cy="756000"/>
          </a:xfrm>
          <a:prstGeom prst="ellipse">
            <a:avLst/>
          </a:prstGeom>
          <a:solidFill>
            <a:srgbClr val="E8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4000" dirty="0">
                <a:cs typeface="+mn-ea"/>
                <a:sym typeface="+mn-lt"/>
              </a:rPr>
              <a:t>叁</a:t>
            </a:r>
          </a:p>
        </p:txBody>
      </p:sp>
    </p:spTree>
    <p:extLst>
      <p:ext uri="{BB962C8B-B14F-4D97-AF65-F5344CB8AC3E}">
        <p14:creationId xmlns:p14="http://schemas.microsoft.com/office/powerpoint/2010/main" val="84279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/>
          <p:nvPr/>
        </p:nvSpPr>
        <p:spPr>
          <a:xfrm>
            <a:off x="1084386" y="3028493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据史料记载，重阳糕又称花糕、菊糕、五色糕，九月九日天明时，以片糕搭儿女头额，祝愿子女百事俱高，乃古人九月作糕的本意。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999743" y="2653458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rgbClr val="E86E52"/>
                </a:solidFill>
                <a:cs typeface="+mn-ea"/>
                <a:sym typeface="+mn-lt"/>
              </a:rPr>
              <a:t>晋（山西）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524DFB58-09E5-4FB9-99BD-ACF1E23AF0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19"/>
          <a:stretch/>
        </p:blipFill>
        <p:spPr>
          <a:xfrm>
            <a:off x="1372645" y="1340285"/>
            <a:ext cx="1582358" cy="1218112"/>
          </a:xfrm>
          <a:prstGeom prst="rect">
            <a:avLst/>
          </a:prstGeom>
        </p:spPr>
      </p:pic>
      <p:sp>
        <p:nvSpPr>
          <p:cNvPr id="58" name="Content Placeholder 2"/>
          <p:cNvSpPr txBox="1"/>
          <p:nvPr/>
        </p:nvSpPr>
        <p:spPr>
          <a:xfrm>
            <a:off x="3631726" y="3028493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洛阳话有云：“十月一，油唧唧”，意思是说，十月初一这天，人们要烹炸食品，剁肉、包饺子，准备供奉祖先的食品。这些东西油膏肥腻，操作间不免弄得满手、满脸皆是。</a:t>
            </a:r>
          </a:p>
        </p:txBody>
      </p:sp>
      <p:sp>
        <p:nvSpPr>
          <p:cNvPr id="59" name="Content Placeholder 2"/>
          <p:cNvSpPr txBox="1"/>
          <p:nvPr/>
        </p:nvSpPr>
        <p:spPr>
          <a:xfrm>
            <a:off x="3547083" y="2653458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rgbClr val="E86E52"/>
                </a:solidFill>
                <a:cs typeface="+mn-ea"/>
                <a:sym typeface="+mn-lt"/>
              </a:rPr>
              <a:t>洛阳（河南）</a:t>
            </a:r>
          </a:p>
        </p:txBody>
      </p:sp>
      <p:pic>
        <p:nvPicPr>
          <p:cNvPr id="61" name="图片 60">
            <a:extLst>
              <a:ext uri="{FF2B5EF4-FFF2-40B4-BE49-F238E27FC236}">
                <a16:creationId xmlns="" xmlns:a16="http://schemas.microsoft.com/office/drawing/2014/main" id="{524DFB58-09E5-4FB9-99BD-ACF1E23AF0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137" y="1326788"/>
            <a:ext cx="1824606" cy="1216404"/>
          </a:xfrm>
          <a:prstGeom prst="rect">
            <a:avLst/>
          </a:prstGeom>
        </p:spPr>
      </p:pic>
      <p:sp>
        <p:nvSpPr>
          <p:cNvPr id="63" name="Content Placeholder 2"/>
          <p:cNvSpPr txBox="1"/>
          <p:nvPr/>
        </p:nvSpPr>
        <p:spPr>
          <a:xfrm>
            <a:off x="6234946" y="3028493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宅府门第，在祠堂里设奠；一般人家则将包裹当成主位，在堂上设奠，多以三碗水饺为供，富者不拘此限，乾鲜果品、满汉糕点、冷荤热炒，均无定例。焚香秉烛，全家依尊卑长幼次序行四叩首礼（谓“神三鬼四”）。祭罢，或送坟地，或在门口焚之。老丧一律不举哀。</a:t>
            </a:r>
          </a:p>
        </p:txBody>
      </p:sp>
      <p:sp>
        <p:nvSpPr>
          <p:cNvPr id="64" name="Content Placeholder 2"/>
          <p:cNvSpPr txBox="1"/>
          <p:nvPr/>
        </p:nvSpPr>
        <p:spPr>
          <a:xfrm>
            <a:off x="6150303" y="2653458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rgbClr val="E86E52"/>
                </a:solidFill>
                <a:cs typeface="+mn-ea"/>
                <a:sym typeface="+mn-lt"/>
              </a:rPr>
              <a:t>北京</a:t>
            </a:r>
          </a:p>
        </p:txBody>
      </p:sp>
      <p:pic>
        <p:nvPicPr>
          <p:cNvPr id="66" name="图片 65">
            <a:extLst>
              <a:ext uri="{FF2B5EF4-FFF2-40B4-BE49-F238E27FC236}">
                <a16:creationId xmlns="" xmlns:a16="http://schemas.microsoft.com/office/drawing/2014/main" id="{524DFB58-09E5-4FB9-99BD-ACF1E23AF0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742" y="1373883"/>
            <a:ext cx="2057284" cy="1184514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597C93C-A0C7-4104-91FE-FA5624E273B5}"/>
              </a:ext>
            </a:extLst>
          </p:cNvPr>
          <p:cNvGrpSpPr/>
          <p:nvPr/>
        </p:nvGrpSpPr>
        <p:grpSpPr>
          <a:xfrm>
            <a:off x="3582000" y="339417"/>
            <a:ext cx="1980000" cy="423839"/>
            <a:chOff x="3148313" y="1622148"/>
            <a:chExt cx="1980000" cy="42383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9578CE6C-0403-40EC-8781-BA875AFC4DDB}"/>
                </a:ext>
              </a:extLst>
            </p:cNvPr>
            <p:cNvSpPr txBox="1"/>
            <p:nvPr/>
          </p:nvSpPr>
          <p:spPr>
            <a:xfrm>
              <a:off x="3350870" y="1630489"/>
              <a:ext cx="1728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寒衣节风俗</a:t>
              </a:r>
            </a:p>
          </p:txBody>
        </p:sp>
        <p:sp>
          <p:nvSpPr>
            <p:cNvPr id="27" name="矩形: 剪去对角 10">
              <a:extLst>
                <a:ext uri="{FF2B5EF4-FFF2-40B4-BE49-F238E27FC236}">
                  <a16:creationId xmlns="" xmlns:a16="http://schemas.microsoft.com/office/drawing/2014/main" id="{9EA1EE2D-E265-4C43-AD29-810705D95D2C}"/>
                </a:ext>
              </a:extLst>
            </p:cNvPr>
            <p:cNvSpPr/>
            <p:nvPr/>
          </p:nvSpPr>
          <p:spPr>
            <a:xfrm>
              <a:off x="3148313" y="1622148"/>
              <a:ext cx="198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970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3" grpId="0"/>
      <p:bldP spid="58" grpId="0"/>
      <p:bldP spid="59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C9A9A159-2B47-4D1B-8CB3-7F236E56E37C}"/>
              </a:ext>
            </a:extLst>
          </p:cNvPr>
          <p:cNvGrpSpPr/>
          <p:nvPr/>
        </p:nvGrpSpPr>
        <p:grpSpPr>
          <a:xfrm>
            <a:off x="3486595" y="402312"/>
            <a:ext cx="3175462" cy="646331"/>
            <a:chOff x="3486595" y="518620"/>
            <a:chExt cx="2629570" cy="646331"/>
          </a:xfrm>
        </p:grpSpPr>
        <p:sp>
          <p:nvSpPr>
            <p:cNvPr id="16" name="文本框 15"/>
            <p:cNvSpPr txBox="1"/>
            <p:nvPr/>
          </p:nvSpPr>
          <p:spPr>
            <a:xfrm>
              <a:off x="3486595" y="518620"/>
              <a:ext cx="91752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66420D86-0A69-4BEA-BFF4-04DEE897F8BE}"/>
                </a:ext>
              </a:extLst>
            </p:cNvPr>
            <p:cNvSpPr/>
            <p:nvPr/>
          </p:nvSpPr>
          <p:spPr>
            <a:xfrm>
              <a:off x="4444135" y="708269"/>
              <a:ext cx="167203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 smtClean="0">
                  <a:latin typeface="+mn-lt"/>
                  <a:ea typeface="+mn-ea"/>
                  <a:cs typeface="+mn-ea"/>
                  <a:sym typeface="+mn-lt"/>
                </a:rPr>
                <a:t>请输入相关内容</a:t>
              </a:r>
              <a:endParaRPr lang="zh-CN" alt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148314" y="1412395"/>
            <a:ext cx="2760415" cy="421903"/>
            <a:chOff x="3148314" y="1615743"/>
            <a:chExt cx="2760415" cy="421903"/>
          </a:xfrm>
        </p:grpSpPr>
        <p:sp>
          <p:nvSpPr>
            <p:cNvPr id="19" name="文本框 18"/>
            <p:cNvSpPr txBox="1"/>
            <p:nvPr/>
          </p:nvSpPr>
          <p:spPr>
            <a:xfrm>
              <a:off x="3674087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寒衣节的来源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270633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148314" y="2176780"/>
            <a:ext cx="2760415" cy="421903"/>
            <a:chOff x="3148314" y="1615743"/>
            <a:chExt cx="2760415" cy="421903"/>
          </a:xfrm>
        </p:grpSpPr>
        <p:sp>
          <p:nvSpPr>
            <p:cNvPr id="37" name="文本框 36"/>
            <p:cNvSpPr txBox="1"/>
            <p:nvPr/>
          </p:nvSpPr>
          <p:spPr>
            <a:xfrm>
              <a:off x="3674087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寒衣节民俗由来</a:t>
              </a:r>
            </a:p>
          </p:txBody>
        </p:sp>
        <p:sp>
          <p:nvSpPr>
            <p:cNvPr id="39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270633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148314" y="2941165"/>
            <a:ext cx="2760415" cy="421903"/>
            <a:chOff x="3148314" y="1615743"/>
            <a:chExt cx="2760415" cy="421903"/>
          </a:xfrm>
        </p:grpSpPr>
        <p:sp>
          <p:nvSpPr>
            <p:cNvPr id="42" name="文本框 41"/>
            <p:cNvSpPr txBox="1"/>
            <p:nvPr/>
          </p:nvSpPr>
          <p:spPr>
            <a:xfrm>
              <a:off x="3674087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寒衣节风俗</a:t>
              </a:r>
            </a:p>
          </p:txBody>
        </p:sp>
        <p:sp>
          <p:nvSpPr>
            <p:cNvPr id="44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270633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148314" y="3705550"/>
            <a:ext cx="2729403" cy="421903"/>
            <a:chOff x="3148314" y="1615743"/>
            <a:chExt cx="2729403" cy="421903"/>
          </a:xfrm>
        </p:grpSpPr>
        <p:sp>
          <p:nvSpPr>
            <p:cNvPr id="47" name="文本框 46"/>
            <p:cNvSpPr txBox="1"/>
            <p:nvPr/>
          </p:nvSpPr>
          <p:spPr>
            <a:xfrm>
              <a:off x="3643075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寒衣节诗词鉴赏</a:t>
              </a:r>
            </a:p>
          </p:txBody>
        </p:sp>
        <p:sp>
          <p:nvSpPr>
            <p:cNvPr id="49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270633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29AE9A5F-8EE0-4B8B-9D8A-A30861F9BD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81" y="937628"/>
            <a:ext cx="1607475" cy="164869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3C66DDBB-90D0-4DF2-A64D-005B44219E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81" y="1734296"/>
            <a:ext cx="1607475" cy="164869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9C85B37-A4F2-47F5-833A-D2D593ABAC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81" y="2530964"/>
            <a:ext cx="1607475" cy="164869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1A4497D-760E-4AC8-899D-3ABD34D68A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81" y="3327632"/>
            <a:ext cx="1607475" cy="164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12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582000" y="339417"/>
            <a:ext cx="1980000" cy="423839"/>
            <a:chOff x="3148313" y="1622148"/>
            <a:chExt cx="1980000" cy="423839"/>
          </a:xfrm>
        </p:grpSpPr>
        <p:sp>
          <p:nvSpPr>
            <p:cNvPr id="19" name="文本框 18"/>
            <p:cNvSpPr txBox="1"/>
            <p:nvPr/>
          </p:nvSpPr>
          <p:spPr>
            <a:xfrm>
              <a:off x="3350870" y="1630489"/>
              <a:ext cx="1728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寒衣节风俗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3" y="1622148"/>
              <a:ext cx="198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Content Placeholder 2"/>
          <p:cNvSpPr txBox="1"/>
          <p:nvPr/>
        </p:nvSpPr>
        <p:spPr>
          <a:xfrm>
            <a:off x="1319515" y="1547698"/>
            <a:ext cx="6933234" cy="1786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鲁中一带流行傍晚在野外路口烧寒衣，为无后人的死者或孤魂野鬼祭祀的作法。每年的农历十月初一，也是山东人为死去的亲人上坟的日子，他们会将自己秋收的物品为死去的亲人供上，向祖先报告一年的丰收成果。除了这些之外，他们也会用彩纸剪成衣服，为祖先焚烧，表示“十月一，上坟烧寒衣”的意思。 </a:t>
            </a:r>
          </a:p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鲁西南一带，寒衣节上除了准备寒衣外，还以亡者生前喜爱的戏曲或神话故事为题材制作纸扎供阴间娱乐。</a:t>
            </a:r>
          </a:p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769120" y="1052270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rgbClr val="E86E52"/>
                </a:solidFill>
                <a:cs typeface="+mn-ea"/>
                <a:sym typeface="+mn-lt"/>
              </a:rPr>
              <a:t>鲁（山东）</a:t>
            </a:r>
          </a:p>
        </p:txBody>
      </p:sp>
      <p:sp>
        <p:nvSpPr>
          <p:cNvPr id="25" name="Content Placeholder 2"/>
          <p:cNvSpPr txBox="1"/>
          <p:nvPr/>
        </p:nvSpPr>
        <p:spPr>
          <a:xfrm>
            <a:off x="1319515" y="3264536"/>
            <a:ext cx="6933234" cy="936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受中原影响南京地区也有送寒衣习俗，要将各种冥衣装一红纸袋里，上面写明亡者的身份及姓名，初一当晚，把纸袋供在堂上祭奠一番，而后拿到门外焚化，同时将刚收获的赤豆、糯米等做成美食让祖先尝新。其实，这一系列的祭祀活动都是缅怀祖先，祈求保佑家族兴旺、子孙平安的表现。</a:t>
            </a:r>
          </a:p>
        </p:txBody>
      </p:sp>
      <p:sp>
        <p:nvSpPr>
          <p:cNvPr id="26" name="Content Placeholder 2"/>
          <p:cNvSpPr txBox="1"/>
          <p:nvPr/>
        </p:nvSpPr>
        <p:spPr>
          <a:xfrm>
            <a:off x="428264" y="2769108"/>
            <a:ext cx="2328162" cy="8499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rgbClr val="E86E52"/>
                </a:solidFill>
                <a:cs typeface="+mn-ea"/>
                <a:sym typeface="+mn-lt"/>
              </a:rPr>
              <a:t>南京</a:t>
            </a:r>
          </a:p>
        </p:txBody>
      </p:sp>
    </p:spTree>
    <p:extLst>
      <p:ext uri="{BB962C8B-B14F-4D97-AF65-F5344CB8AC3E}">
        <p14:creationId xmlns:p14="http://schemas.microsoft.com/office/powerpoint/2010/main" val="226178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3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963178" y="2258918"/>
            <a:ext cx="3217643" cy="58477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88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寒衣节诗词鉴赏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C4AE779D-FE44-4235-8301-FED0E9961FCD}"/>
              </a:ext>
            </a:extLst>
          </p:cNvPr>
          <p:cNvSpPr/>
          <p:nvPr/>
        </p:nvSpPr>
        <p:spPr>
          <a:xfrm>
            <a:off x="4194000" y="1292764"/>
            <a:ext cx="756000" cy="756000"/>
          </a:xfrm>
          <a:prstGeom prst="ellipse">
            <a:avLst/>
          </a:prstGeom>
          <a:solidFill>
            <a:srgbClr val="E8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4000" dirty="0">
                <a:cs typeface="+mn-ea"/>
                <a:sym typeface="+mn-lt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333710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63A1513-B7D5-40E5-90AE-0135BBF2D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9" y="1440493"/>
            <a:ext cx="2146441" cy="3703007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2324328" y="1231834"/>
            <a:ext cx="2098585" cy="4631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塞下曲   唐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许浑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3951082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332531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207377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269954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992028" y="1962549"/>
            <a:ext cx="430887" cy="182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夜战桑乾北，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454679" y="1962549"/>
            <a:ext cx="430887" cy="182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秦兵半不归。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765058" y="1962549"/>
            <a:ext cx="430887" cy="182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朝来有乡信，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171213" y="1962549"/>
            <a:ext cx="430887" cy="182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犹自寄寒衣。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5587004" y="1231834"/>
            <a:ext cx="1883143" cy="45910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闺怨   唐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张纮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7176286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655051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529897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592474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7217232" y="1962549"/>
            <a:ext cx="430887" cy="26082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去年离别雁初归，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679883" y="1962548"/>
            <a:ext cx="430887" cy="25319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今夜裁缝萤已飞。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990262" y="1962549"/>
            <a:ext cx="430887" cy="2531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征客近来音信断，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396417" y="1962549"/>
            <a:ext cx="430887" cy="2531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latin typeface="+mn-lt"/>
                <a:ea typeface="+mn-ea"/>
                <a:cs typeface="+mn-ea"/>
                <a:sym typeface="+mn-lt"/>
              </a:rPr>
              <a:t>不知何处寄寒衣？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DD79D495-D58B-440C-A7B2-0E33CCC7334D}"/>
              </a:ext>
            </a:extLst>
          </p:cNvPr>
          <p:cNvGrpSpPr/>
          <p:nvPr/>
        </p:nvGrpSpPr>
        <p:grpSpPr>
          <a:xfrm>
            <a:off x="3454679" y="333012"/>
            <a:ext cx="2234642" cy="415498"/>
            <a:chOff x="3136738" y="1615743"/>
            <a:chExt cx="2234642" cy="415498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FD8FC3A8-28D2-4596-8AF4-DE9B16B19927}"/>
                </a:ext>
              </a:extLst>
            </p:cNvPr>
            <p:cNvSpPr txBox="1"/>
            <p:nvPr/>
          </p:nvSpPr>
          <p:spPr>
            <a:xfrm>
              <a:off x="3136738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寒衣节诗词鉴赏</a:t>
              </a:r>
            </a:p>
          </p:txBody>
        </p:sp>
        <p:sp>
          <p:nvSpPr>
            <p:cNvPr id="32" name="矩形: 剪去对角 10">
              <a:extLst>
                <a:ext uri="{FF2B5EF4-FFF2-40B4-BE49-F238E27FC236}">
                  <a16:creationId xmlns="" xmlns:a16="http://schemas.microsoft.com/office/drawing/2014/main" id="{FFB5F64A-4EA6-4EF1-BC8D-80B60F13C7C6}"/>
                </a:ext>
              </a:extLst>
            </p:cNvPr>
            <p:cNvSpPr/>
            <p:nvPr/>
          </p:nvSpPr>
          <p:spPr>
            <a:xfrm>
              <a:off x="3148313" y="1622148"/>
              <a:ext cx="216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846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" grpId="0"/>
      <p:bldP spid="42" grpId="0"/>
      <p:bldP spid="44" grpId="0"/>
      <p:bldP spid="45" grpId="0"/>
      <p:bldP spid="46" grpId="0"/>
      <p:bldP spid="51" grpId="0"/>
      <p:bldP spid="52" grpId="0"/>
      <p:bldP spid="54" grpId="0"/>
      <p:bldP spid="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454679" y="333012"/>
            <a:ext cx="2234642" cy="415498"/>
            <a:chOff x="3136738" y="1615743"/>
            <a:chExt cx="2234642" cy="415498"/>
          </a:xfrm>
        </p:grpSpPr>
        <p:sp>
          <p:nvSpPr>
            <p:cNvPr id="19" name="文本框 18"/>
            <p:cNvSpPr txBox="1"/>
            <p:nvPr/>
          </p:nvSpPr>
          <p:spPr>
            <a:xfrm>
              <a:off x="3136738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寒衣节诗词鉴赏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3" y="1622148"/>
              <a:ext cx="216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63A1513-B7D5-40E5-90AE-0135BBF2D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5" y="1440492"/>
            <a:ext cx="2071106" cy="366956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2324328" y="1231834"/>
            <a:ext cx="2139531" cy="4631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吊边人  唐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沈彬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3951082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332531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207377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2699541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992028" y="1962548"/>
            <a:ext cx="430887" cy="24856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杀声沈后野风悲，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454679" y="1962549"/>
            <a:ext cx="430887" cy="26082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汉月高时望不归。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765058" y="1962548"/>
            <a:ext cx="430887" cy="23622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白骨已枯沙上草，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171213" y="1962549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家人犹自寄寒衣。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5587004" y="1231834"/>
            <a:ext cx="2061110" cy="4631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君不来  唐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方干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7176286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655051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529897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5924745" y="1897731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7217232" y="1962549"/>
            <a:ext cx="430887" cy="26082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远路东西欲问谁，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679883" y="1962548"/>
            <a:ext cx="430887" cy="25319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寒来无处寄寒衣。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990262" y="1962549"/>
            <a:ext cx="430887" cy="2531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去时初种庭前树，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396417" y="1962549"/>
            <a:ext cx="430887" cy="2531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树已胜巢人未归。</a:t>
            </a:r>
          </a:p>
        </p:txBody>
      </p:sp>
    </p:spTree>
    <p:extLst>
      <p:ext uri="{BB962C8B-B14F-4D97-AF65-F5344CB8AC3E}">
        <p14:creationId xmlns:p14="http://schemas.microsoft.com/office/powerpoint/2010/main" val="284308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" grpId="0"/>
      <p:bldP spid="42" grpId="0"/>
      <p:bldP spid="44" grpId="0"/>
      <p:bldP spid="45" grpId="0"/>
      <p:bldP spid="46" grpId="0"/>
      <p:bldP spid="51" grpId="0"/>
      <p:bldP spid="52" grpId="0"/>
      <p:bldP spid="54" grpId="0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63A1513-B7D5-40E5-90AE-0135BBF2D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6" y="1528175"/>
            <a:ext cx="2239207" cy="3559648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3448140" y="1218080"/>
            <a:ext cx="2868185" cy="4631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江行见鸬鹚   唐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宋之问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6916218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6290447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5038907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5664677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957164" y="1866521"/>
            <a:ext cx="430887" cy="24856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江畔鸬鹚鸟，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173594" y="1866522"/>
            <a:ext cx="677108" cy="26082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迎霜处处飞。</a:t>
            </a:r>
          </a:p>
          <a:p>
            <a:endParaRPr lang="zh-CN" altLang="en-US" sz="1600" kern="1900" spc="6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30194" y="1866521"/>
            <a:ext cx="430887" cy="23622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北看疑是雁，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5136349" y="1866522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南客更思归。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4398827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496269" y="1866522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岭上行人绝，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3719518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580210" y="1866522"/>
            <a:ext cx="677108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关中音信稀。</a:t>
            </a:r>
          </a:p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3026665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2369345" y="1801704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3156162" y="1866522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故园今夜里，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486444" y="1866522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应为捣寒衣。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770418D4-EC1D-40F7-97A3-C864393F3B46}"/>
              </a:ext>
            </a:extLst>
          </p:cNvPr>
          <p:cNvGrpSpPr/>
          <p:nvPr/>
        </p:nvGrpSpPr>
        <p:grpSpPr>
          <a:xfrm>
            <a:off x="3454679" y="333012"/>
            <a:ext cx="2234642" cy="415498"/>
            <a:chOff x="3136738" y="1615743"/>
            <a:chExt cx="2234642" cy="415498"/>
          </a:xfrm>
        </p:grpSpPr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2A0ADC0B-A77A-442F-B9AC-2F8FCBF015EC}"/>
                </a:ext>
              </a:extLst>
            </p:cNvPr>
            <p:cNvSpPr txBox="1"/>
            <p:nvPr/>
          </p:nvSpPr>
          <p:spPr>
            <a:xfrm>
              <a:off x="3136738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寒衣节诗词鉴赏</a:t>
              </a:r>
            </a:p>
          </p:txBody>
        </p:sp>
        <p:sp>
          <p:nvSpPr>
            <p:cNvPr id="40" name="矩形: 剪去对角 10">
              <a:extLst>
                <a:ext uri="{FF2B5EF4-FFF2-40B4-BE49-F238E27FC236}">
                  <a16:creationId xmlns="" xmlns:a16="http://schemas.microsoft.com/office/drawing/2014/main" id="{F6B1A375-6B3A-47BE-A382-FF5D119B6CE3}"/>
                </a:ext>
              </a:extLst>
            </p:cNvPr>
            <p:cNvSpPr/>
            <p:nvPr/>
          </p:nvSpPr>
          <p:spPr>
            <a:xfrm>
              <a:off x="3148313" y="1622148"/>
              <a:ext cx="216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862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" grpId="0"/>
      <p:bldP spid="42" grpId="0"/>
      <p:bldP spid="44" grpId="0"/>
      <p:bldP spid="45" grpId="0"/>
      <p:bldP spid="31" grpId="0"/>
      <p:bldP spid="33" grpId="0"/>
      <p:bldP spid="36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63A1513-B7D5-40E5-90AE-0135BBF2D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93" y="1545042"/>
            <a:ext cx="2060224" cy="3490655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8BA3A00-B9E7-4084-BAD8-E43966AA9C6A}"/>
              </a:ext>
            </a:extLst>
          </p:cNvPr>
          <p:cNvSpPr/>
          <p:nvPr/>
        </p:nvSpPr>
        <p:spPr>
          <a:xfrm>
            <a:off x="3448140" y="1218080"/>
            <a:ext cx="2868185" cy="4631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十二时   宋</a:t>
            </a:r>
            <a:r>
              <a:rPr lang="en-US" altLang="zh-CN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朱敦儒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2DD33139-D828-4BE6-B138-0915512A4169}"/>
              </a:ext>
            </a:extLst>
          </p:cNvPr>
          <p:cNvCxnSpPr>
            <a:cxnSpLocks/>
          </p:cNvCxnSpPr>
          <p:nvPr/>
        </p:nvCxnSpPr>
        <p:spPr>
          <a:xfrm>
            <a:off x="8206358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7F5108D-72B4-435F-BC50-60A70A8EB13B}"/>
              </a:ext>
            </a:extLst>
          </p:cNvPr>
          <p:cNvCxnSpPr>
            <a:cxnSpLocks/>
          </p:cNvCxnSpPr>
          <p:nvPr/>
        </p:nvCxnSpPr>
        <p:spPr>
          <a:xfrm>
            <a:off x="7580587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6329047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8B8DB7AB-43DE-445C-969A-72012B7F91CD}"/>
              </a:ext>
            </a:extLst>
          </p:cNvPr>
          <p:cNvCxnSpPr>
            <a:cxnSpLocks/>
          </p:cNvCxnSpPr>
          <p:nvPr/>
        </p:nvCxnSpPr>
        <p:spPr>
          <a:xfrm>
            <a:off x="6954817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229069" y="1986246"/>
            <a:ext cx="677108" cy="24856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zh-CN" altLang="en-US" sz="1600" kern="1900" spc="6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连云衰草，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709955" y="1986247"/>
            <a:ext cx="430887" cy="26082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连天晚照，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774113" y="1986246"/>
            <a:ext cx="677108" cy="23622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连山红叶。</a:t>
            </a:r>
          </a:p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426489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西风正摇落，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5688967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5786409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更前溪呜咽。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5009658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5116571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燕去鸿归音信绝。。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4316805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3659485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446302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问黄花、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76584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又共谁折。</a:t>
            </a: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2934456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D05FEAE5-E43D-4683-BB46-005777AF71BF}"/>
              </a:ext>
            </a:extLst>
          </p:cNvPr>
          <p:cNvCxnSpPr>
            <a:cxnSpLocks/>
          </p:cNvCxnSpPr>
          <p:nvPr/>
        </p:nvCxnSpPr>
        <p:spPr>
          <a:xfrm>
            <a:off x="2241603" y="1921429"/>
            <a:ext cx="0" cy="176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3090229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征人最愁处，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360370" y="1986247"/>
            <a:ext cx="430887" cy="2485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1900" spc="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送寒衣时节。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0627E6B-BD3B-4176-845D-81003804EE7E}"/>
              </a:ext>
            </a:extLst>
          </p:cNvPr>
          <p:cNvGrpSpPr/>
          <p:nvPr/>
        </p:nvGrpSpPr>
        <p:grpSpPr>
          <a:xfrm>
            <a:off x="3454679" y="333012"/>
            <a:ext cx="2234642" cy="415498"/>
            <a:chOff x="3136738" y="1615743"/>
            <a:chExt cx="2234642" cy="415498"/>
          </a:xfrm>
        </p:grpSpPr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47683E24-9EFD-43F4-B322-9E91ED1C2D5B}"/>
                </a:ext>
              </a:extLst>
            </p:cNvPr>
            <p:cNvSpPr txBox="1"/>
            <p:nvPr/>
          </p:nvSpPr>
          <p:spPr>
            <a:xfrm>
              <a:off x="3136738" y="1615743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寒衣节诗词鉴赏</a:t>
              </a:r>
            </a:p>
          </p:txBody>
        </p:sp>
        <p:sp>
          <p:nvSpPr>
            <p:cNvPr id="47" name="矩形: 剪去对角 10">
              <a:extLst>
                <a:ext uri="{FF2B5EF4-FFF2-40B4-BE49-F238E27FC236}">
                  <a16:creationId xmlns="" xmlns:a16="http://schemas.microsoft.com/office/drawing/2014/main" id="{1AE8C776-4833-464A-9607-90342113C002}"/>
                </a:ext>
              </a:extLst>
            </p:cNvPr>
            <p:cNvSpPr/>
            <p:nvPr/>
          </p:nvSpPr>
          <p:spPr>
            <a:xfrm>
              <a:off x="3148313" y="1622148"/>
              <a:ext cx="2160000" cy="384641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99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" grpId="0"/>
      <p:bldP spid="42" grpId="0"/>
      <p:bldP spid="44" grpId="0"/>
      <p:bldP spid="45" grpId="0"/>
      <p:bldP spid="31" grpId="0"/>
      <p:bldP spid="33" grpId="0"/>
      <p:bldP spid="36" grpId="0"/>
      <p:bldP spid="37" grpId="0"/>
      <p:bldP spid="4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208FD8B-E993-4251-8266-008F5B8D95B7}"/>
              </a:ext>
            </a:extLst>
          </p:cNvPr>
          <p:cNvSpPr/>
          <p:nvPr/>
        </p:nvSpPr>
        <p:spPr>
          <a:xfrm>
            <a:off x="1811549" y="1744325"/>
            <a:ext cx="57342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0"/>
                <a:gradFill>
                  <a:gsLst>
                    <a:gs pos="0">
                      <a:srgbClr val="AF3300"/>
                    </a:gs>
                    <a:gs pos="50000">
                      <a:srgbClr val="7E0700"/>
                    </a:gs>
                    <a:gs pos="100000">
                      <a:srgbClr val="2D0000"/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谢谢您的聆听</a:t>
            </a:r>
            <a:endParaRPr lang="zh-CN" altLang="en-US" sz="7200" b="1" cap="none" spc="0" dirty="0">
              <a:ln w="0"/>
              <a:gradFill>
                <a:gsLst>
                  <a:gs pos="0">
                    <a:srgbClr val="AF3300"/>
                  </a:gs>
                  <a:gs pos="50000">
                    <a:srgbClr val="7E0700"/>
                  </a:gs>
                  <a:gs pos="100000">
                    <a:srgbClr val="2D0000"/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99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068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148423" y="2285121"/>
            <a:ext cx="2847153" cy="58477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188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寒衣节的来源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66809DC9-FB1E-4EE9-A733-1952E884E165}"/>
              </a:ext>
            </a:extLst>
          </p:cNvPr>
          <p:cNvSpPr/>
          <p:nvPr/>
        </p:nvSpPr>
        <p:spPr>
          <a:xfrm>
            <a:off x="4194000" y="1292764"/>
            <a:ext cx="756000" cy="756000"/>
          </a:xfrm>
          <a:prstGeom prst="ellipse">
            <a:avLst/>
          </a:prstGeom>
          <a:solidFill>
            <a:srgbClr val="E8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4000" dirty="0">
                <a:cs typeface="+mn-ea"/>
                <a:sym typeface="+mn-lt"/>
              </a:rPr>
              <a:t>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67200" y="169333"/>
            <a:ext cx="91440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" dirty="0">
                <a:solidFill>
                  <a:srgbClr val="D4F6F8"/>
                </a:solidFill>
              </a:rPr>
              <a:t>https://www.ypppt.com/</a:t>
            </a:r>
            <a:endParaRPr lang="zh-CN" altLang="en-US" sz="400" dirty="0">
              <a:solidFill>
                <a:srgbClr val="D4F6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9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296AAED-0D8B-46F0-8E77-27D885B09C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0" b="20857"/>
          <a:stretch/>
        </p:blipFill>
        <p:spPr>
          <a:xfrm flipH="1">
            <a:off x="6528750" y="1748186"/>
            <a:ext cx="2352201" cy="3400011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20759CC-281D-47F0-9EDC-AF30EA73AE0B}"/>
              </a:ext>
            </a:extLst>
          </p:cNvPr>
          <p:cNvGrpSpPr/>
          <p:nvPr/>
        </p:nvGrpSpPr>
        <p:grpSpPr>
          <a:xfrm>
            <a:off x="3218835" y="339417"/>
            <a:ext cx="2706330" cy="424859"/>
            <a:chOff x="3148314" y="1622148"/>
            <a:chExt cx="2706330" cy="424859"/>
          </a:xfrm>
        </p:grpSpPr>
        <p:sp>
          <p:nvSpPr>
            <p:cNvPr id="19" name="文本框 18"/>
            <p:cNvSpPr txBox="1"/>
            <p:nvPr/>
          </p:nvSpPr>
          <p:spPr>
            <a:xfrm>
              <a:off x="3547961" y="1631509"/>
              <a:ext cx="2234642" cy="415498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寒衣节的来源</a:t>
              </a:r>
            </a:p>
          </p:txBody>
        </p:sp>
        <p:sp>
          <p:nvSpPr>
            <p:cNvPr id="21" name="矩形: 剪去对角 10">
              <a:extLst>
                <a:ext uri="{FF2B5EF4-FFF2-40B4-BE49-F238E27FC236}">
                  <a16:creationId xmlns="" xmlns:a16="http://schemas.microsoft.com/office/drawing/2014/main" id="{1720CE1C-E2CB-4814-A1AA-4EC80850195E}"/>
                </a:ext>
              </a:extLst>
            </p:cNvPr>
            <p:cNvSpPr/>
            <p:nvPr/>
          </p:nvSpPr>
          <p:spPr>
            <a:xfrm>
              <a:off x="3148314" y="1622148"/>
              <a:ext cx="270633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51899" y="1708776"/>
            <a:ext cx="5123763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E86E52"/>
                </a:solidFill>
                <a:latin typeface="+mn-lt"/>
                <a:ea typeface="+mn-ea"/>
                <a:cs typeface="+mn-ea"/>
                <a:sym typeface="+mn-lt"/>
              </a:rPr>
              <a:t>寒衣节</a:t>
            </a: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，每年农历十月初一，又称“十月朝”、“祭祖节”、“冥阴节”，民众称为鬼头日，是我国传统的祭祀节日，相传起源于周代。寒衣节流行于北方，不少北方人会在这一天祭扫，纪念仙逝亲人，谓之送寒衣。</a:t>
            </a:r>
            <a:endParaRPr lang="en-US" altLang="zh-CN" sz="1200" dirty="0">
              <a:latin typeface="+mn-lt"/>
              <a:ea typeface="+mn-ea"/>
              <a:cs typeface="+mn-ea"/>
              <a:sym typeface="+mn-lt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+mn-lt"/>
              <a:ea typeface="+mn-ea"/>
              <a:cs typeface="+mn-ea"/>
              <a:sym typeface="+mn-lt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北方将寒衣节与每年春季的清明节、七月十五的中元节合称为中国的三大“鬼节”。 同时，这一天也标志着严冬的到来，所以也是为父母爱人等所关心的人送御寒衣物的日子。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993879" y="1740022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5859418" y="3637108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09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296AAED-0D8B-46F0-8E77-27D885B09C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18" y="2006722"/>
            <a:ext cx="2696866" cy="293419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151899" y="1708776"/>
            <a:ext cx="51237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诗经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豳风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七月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曾提到“七月流火，九月授衣”，意思是说从九月开始天逐渐要冷了。人们该添置御寒的衣裳了，因此十月初一又俗称授衣节。 故前代授衣多在夏历九月，日期不确定。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993879" y="1740022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5859418" y="2475743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461B142-73DD-4D35-B445-801D4167195F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812782D1-C0DA-415F-B763-43278886517B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11F6EA03-ECD1-414D-A5D7-A2FBF4A73628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82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151899" y="1708776"/>
            <a:ext cx="721486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唐代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唐大诏令集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卷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77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：唐玄宗天宝二年八月制曰：“禋祀者，所以展诚敬之心，荐新者，所以申霜露之思。 是知先王制礼，盖缘情而感时。 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自流火届期，商风改律，载深追远，感物增怀，且诗著授衣，令存休浣，在于臣子，犹及恩私，恭事园陵，未标典式。 自今以后，每至九月一日，荐衣于寝陵，贻范千载，庶展孝思。 且仲夏端午，事无典实，传之浅俗，遂乃移风，况乎以孝道，人因亲设 教，感游衣于 汉纪，成献报 于礼文，宣 示 庶 僚 ，令 知 朕 意 。 ”这一诏令直接影响到中国民间拜墓送衣的习俗。 由于十月方入冬，九月稍嫌早，这一习俗在宋代便推移到十月朔日。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993879" y="1740022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7887421" y="3233716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A06FB33-A902-4706-9713-7B1547E403BC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AB0F4DCB-CE97-4FD5-8632-A6D7DE8D4850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3" name="矩形: 剪去对角 10">
              <a:extLst>
                <a:ext uri="{FF2B5EF4-FFF2-40B4-BE49-F238E27FC236}">
                  <a16:creationId xmlns="" xmlns:a16="http://schemas.microsoft.com/office/drawing/2014/main" id="{64E1E93D-E259-469B-AC83-B4B8F9071E7A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30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010118" y="2006107"/>
            <a:ext cx="51237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宋代十月朔的习俗主要表现在三个方面：授衣、祭祀和开炉。吕希哲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岁时杂记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载：“十月朔，京师将校禁卫以上，并赐锦袍。 皆服之以谢。 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边防大帅、都漕、正任侯，皆赐锦袍。 旧河北、陕西、河东转运使副无此赐。 祖宗朝，有人自陈，乃赐衣袄。 诸军将校皆赐锦袍。 ”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784797" y="2036587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995088" y="3319243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7498681-34EE-4102-81ED-A94C9EB066A8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F31AC13D-9F6E-48E2-A649-0945703D75CA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F91F3AB3-A1CB-4464-8F10-58D7E93873AF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475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296AAED-0D8B-46F0-8E77-27D885B09C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2021" y="1617866"/>
            <a:ext cx="3525634" cy="352563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752790" y="2046957"/>
            <a:ext cx="51237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南宋时，民间开始兴起在十月朔日扫墓，并焚烧衣物。宋代周密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武林旧事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》:“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十月朔，都人出郊拜墓，用棉裘褚衣之类。”至元代，将十月一日祭先上坟称之为送寒衣节。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析津志辑佚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岁纪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：“是月，都城自一日之后，时令谓之送寒衣节。祭先上坟，为之扫黄叶。”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594770" y="2078203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6598968" y="3085773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116AFE8-F1DF-4C05-BE7F-F946EB375F22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732224A-66EB-412E-ADF0-08621A1B6246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4" name="矩形: 剪去对角 10">
              <a:extLst>
                <a:ext uri="{FF2B5EF4-FFF2-40B4-BE49-F238E27FC236}">
                  <a16:creationId xmlns="" xmlns:a16="http://schemas.microsoft.com/office/drawing/2014/main" id="{DAC6258F-2B73-4D75-BF20-657D913B5698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09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296AAED-0D8B-46F0-8E77-27D885B09C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6306" y="1611812"/>
            <a:ext cx="3703154" cy="370315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624865" y="1709063"/>
            <a:ext cx="4739084" cy="1447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明代北京，有专门售卖寒衣的纸店。寒衣上印有文字、印章，写明亡者的籍贯姓氏字号，仿佛邮寄信件一般。这一天晚上，家家准备齐全，出门祭奠，叫着亡者的名字将纸衣烧掉。家有新丧的，要用白纸来做。贫家无力购买，则自行制作。有谚云</a:t>
            </a:r>
            <a:r>
              <a:rPr lang="en-US" altLang="zh-CN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:“</a:t>
            </a:r>
            <a:r>
              <a:rPr lang="zh-CN" altLang="en-US" sz="12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十月一，送寒衣。”寒衣有的在坟上焚烧，也有的在家中烧寄。北方也称之为“烧包袱”。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B26649D-CD08-4AE9-8B2D-218F2FF7660A}"/>
              </a:ext>
            </a:extLst>
          </p:cNvPr>
          <p:cNvGrpSpPr/>
          <p:nvPr/>
        </p:nvGrpSpPr>
        <p:grpSpPr>
          <a:xfrm>
            <a:off x="1466844" y="1740309"/>
            <a:ext cx="277585" cy="266700"/>
            <a:chOff x="1934936" y="3502479"/>
            <a:chExt cx="277585" cy="266700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64DFB521-C8B9-4C0F-A5DC-DDE9C282FAF8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F61A6F77-2CE0-47E5-8B58-F7460DFF09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0E6CCD23-D081-4B9A-9836-07311A419FCD}"/>
              </a:ext>
            </a:extLst>
          </p:cNvPr>
          <p:cNvGrpSpPr/>
          <p:nvPr/>
        </p:nvGrpSpPr>
        <p:grpSpPr>
          <a:xfrm rot="10800000">
            <a:off x="5969922" y="3076343"/>
            <a:ext cx="277585" cy="266700"/>
            <a:chOff x="1934936" y="3502479"/>
            <a:chExt cx="277585" cy="266700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3D7E1C3-474A-436C-A32C-45B525DB1292}"/>
                </a:ext>
              </a:extLst>
            </p:cNvPr>
            <p:cNvCxnSpPr>
              <a:cxnSpLocks/>
            </p:cNvCxnSpPr>
            <p:nvPr/>
          </p:nvCxnSpPr>
          <p:spPr>
            <a:xfrm>
              <a:off x="1934936" y="3510643"/>
              <a:ext cx="277585" cy="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F41885E9-D1BC-4AF9-912B-C6C08D94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9431" y="3502479"/>
              <a:ext cx="0" cy="266700"/>
            </a:xfrm>
            <a:prstGeom prst="line">
              <a:avLst/>
            </a:prstGeom>
            <a:ln w="57150">
              <a:solidFill>
                <a:srgbClr val="E86E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4E66EFD-9A75-4C78-9836-A753ECC30C54}"/>
              </a:ext>
            </a:extLst>
          </p:cNvPr>
          <p:cNvGrpSpPr/>
          <p:nvPr/>
        </p:nvGrpSpPr>
        <p:grpSpPr>
          <a:xfrm>
            <a:off x="3466255" y="333012"/>
            <a:ext cx="1764000" cy="421903"/>
            <a:chOff x="3148314" y="1615743"/>
            <a:chExt cx="1764000" cy="421903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582C988-7EE0-4CF8-BEF6-BAAEEC2E318C}"/>
                </a:ext>
              </a:extLst>
            </p:cNvPr>
            <p:cNvSpPr txBox="1"/>
            <p:nvPr/>
          </p:nvSpPr>
          <p:spPr>
            <a:xfrm>
              <a:off x="3370824" y="1615743"/>
              <a:ext cx="1404000" cy="415498"/>
            </a:xfrm>
            <a:prstGeom prst="rect">
              <a:avLst/>
            </a:prstGeom>
            <a:noFill/>
          </p:spPr>
          <p:txBody>
            <a:bodyPr vert="horz" wrap="square">
              <a:no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spc="188" dirty="0">
                  <a:solidFill>
                    <a:srgbClr val="E86E52"/>
                  </a:solidFill>
                  <a:latin typeface="+mn-lt"/>
                  <a:ea typeface="+mn-ea"/>
                  <a:cs typeface="+mn-ea"/>
                  <a:sym typeface="+mn-lt"/>
                </a:rPr>
                <a:t>古籍记载</a:t>
              </a:r>
            </a:p>
          </p:txBody>
        </p:sp>
        <p:sp>
          <p:nvSpPr>
            <p:cNvPr id="25" name="矩形: 剪去对角 10">
              <a:extLst>
                <a:ext uri="{FF2B5EF4-FFF2-40B4-BE49-F238E27FC236}">
                  <a16:creationId xmlns="" xmlns:a16="http://schemas.microsoft.com/office/drawing/2014/main" id="{64665C6B-459F-4C54-93B3-4E47E0A78341}"/>
                </a:ext>
              </a:extLst>
            </p:cNvPr>
            <p:cNvSpPr/>
            <p:nvPr/>
          </p:nvSpPr>
          <p:spPr>
            <a:xfrm>
              <a:off x="3148314" y="1622148"/>
              <a:ext cx="1764000" cy="415498"/>
            </a:xfrm>
            <a:prstGeom prst="snip2DiagRect">
              <a:avLst/>
            </a:prstGeom>
            <a:noFill/>
            <a:ln w="12700">
              <a:solidFill>
                <a:srgbClr val="E86E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86E5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398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nptyngn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2799</Words>
  <Application>Microsoft Office PowerPoint</Application>
  <PresentationFormat>全屏显示(16:9)</PresentationFormat>
  <Paragraphs>160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方正启体简体</vt:lpstr>
      <vt:lpstr>宋体</vt:lpstr>
      <vt:lpstr>微软雅黑</vt:lpstr>
      <vt:lpstr>义启小魏楷</vt:lpstr>
      <vt:lpstr>Arial</vt:lpstr>
      <vt:lpstr>Calibri</vt:lpstr>
      <vt:lpstr>Calibri Light</vt:lpstr>
      <vt:lpstr>Lao UI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2019-09-20T06:53:09Z</dcterms:created>
  <dcterms:modified xsi:type="dcterms:W3CDTF">2023-06-11T10:20:01Z</dcterms:modified>
</cp:coreProperties>
</file>