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2"/>
    <p:sldMasterId id="2147483666" r:id="rId3"/>
  </p:sldMasterIdLst>
  <p:notesMasterIdLst>
    <p:notesMasterId r:id="rId25"/>
  </p:notesMasterIdLst>
  <p:sldIdLst>
    <p:sldId id="293" r:id="rId4"/>
    <p:sldId id="295" r:id="rId5"/>
    <p:sldId id="258" r:id="rId6"/>
    <p:sldId id="294" r:id="rId7"/>
    <p:sldId id="265" r:id="rId8"/>
    <p:sldId id="263" r:id="rId9"/>
    <p:sldId id="264" r:id="rId10"/>
    <p:sldId id="296" r:id="rId11"/>
    <p:sldId id="266" r:id="rId12"/>
    <p:sldId id="276" r:id="rId13"/>
    <p:sldId id="267" r:id="rId14"/>
    <p:sldId id="297" r:id="rId15"/>
    <p:sldId id="269" r:id="rId16"/>
    <p:sldId id="270" r:id="rId17"/>
    <p:sldId id="271" r:id="rId18"/>
    <p:sldId id="298" r:id="rId19"/>
    <p:sldId id="272" r:id="rId20"/>
    <p:sldId id="273" r:id="rId21"/>
    <p:sldId id="274" r:id="rId22"/>
    <p:sldId id="299" r:id="rId23"/>
    <p:sldId id="300" r:id="rId24"/>
  </p:sldIdLst>
  <p:sldSz cx="12192000" cy="6858000"/>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EEDE"/>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napToGrid="0" showGuides="1">
      <p:cViewPr varScale="1">
        <p:scale>
          <a:sx n="108" d="100"/>
          <a:sy n="108" d="100"/>
        </p:scale>
        <p:origin x="678"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gs" Target="tags/tag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4BCCB6-BF8D-410A-916B-BD1C69C11757}" type="datetimeFigureOut">
              <a:rPr lang="zh-CN" altLang="en-US" smtClean="0"/>
              <a:t>2023/6/13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12F270-99CD-406D-A1EE-9E73BBBB9BE1}" type="slidenum">
              <a:rPr lang="zh-CN" altLang="en-US" smtClean="0"/>
              <a:t>‹#›</a:t>
            </a:fld>
            <a:endParaRPr lang="zh-CN" altLang="en-US"/>
          </a:p>
        </p:txBody>
      </p:sp>
    </p:spTree>
    <p:extLst>
      <p:ext uri="{BB962C8B-B14F-4D97-AF65-F5344CB8AC3E}">
        <p14:creationId xmlns:p14="http://schemas.microsoft.com/office/powerpoint/2010/main" val="26868702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12F270-99CD-406D-A1EE-9E73BBBB9BE1}" type="slidenum">
              <a:rPr lang="zh-CN" altLang="en-US" smtClean="0"/>
              <a:t>1</a:t>
            </a:fld>
            <a:endParaRPr lang="zh-CN" altLang="en-US"/>
          </a:p>
        </p:txBody>
      </p:sp>
    </p:spTree>
    <p:extLst>
      <p:ext uri="{BB962C8B-B14F-4D97-AF65-F5344CB8AC3E}">
        <p14:creationId xmlns:p14="http://schemas.microsoft.com/office/powerpoint/2010/main" val="33170470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5"/>
          </p:nvPr>
        </p:nvSpPr>
        <p:spPr/>
        <p:txBody>
          <a:bodyPr/>
          <a:lstStyle/>
          <a:p>
            <a:fld id="{FF7631C4-1570-45A9-AD0B-68D0AD9F60A8}" type="slidenum">
              <a:rPr lang="zh-CN" altLang="en-US" smtClean="0"/>
              <a:t>10</a:t>
            </a:fld>
            <a:endParaRPr lang="zh-CN" altLang="en-US"/>
          </a:p>
        </p:txBody>
      </p:sp>
    </p:spTree>
    <p:extLst>
      <p:ext uri="{BB962C8B-B14F-4D97-AF65-F5344CB8AC3E}">
        <p14:creationId xmlns:p14="http://schemas.microsoft.com/office/powerpoint/2010/main" val="7235829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12F270-99CD-406D-A1EE-9E73BBBB9BE1}" type="slidenum">
              <a:rPr lang="zh-CN" altLang="en-US" smtClean="0"/>
              <a:t>11</a:t>
            </a:fld>
            <a:endParaRPr lang="zh-CN" altLang="en-US"/>
          </a:p>
        </p:txBody>
      </p:sp>
    </p:spTree>
    <p:extLst>
      <p:ext uri="{BB962C8B-B14F-4D97-AF65-F5344CB8AC3E}">
        <p14:creationId xmlns:p14="http://schemas.microsoft.com/office/powerpoint/2010/main" val="13234015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12F270-99CD-406D-A1EE-9E73BBBB9BE1}" type="slidenum">
              <a:rPr lang="zh-CN" altLang="en-US" smtClean="0"/>
              <a:t>12</a:t>
            </a:fld>
            <a:endParaRPr lang="zh-CN" altLang="en-US"/>
          </a:p>
        </p:txBody>
      </p:sp>
    </p:spTree>
    <p:extLst>
      <p:ext uri="{BB962C8B-B14F-4D97-AF65-F5344CB8AC3E}">
        <p14:creationId xmlns:p14="http://schemas.microsoft.com/office/powerpoint/2010/main" val="10558929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12F270-99CD-406D-A1EE-9E73BBBB9BE1}" type="slidenum">
              <a:rPr lang="zh-CN" altLang="en-US" smtClean="0"/>
              <a:t>13</a:t>
            </a:fld>
            <a:endParaRPr lang="zh-CN" altLang="en-US"/>
          </a:p>
        </p:txBody>
      </p:sp>
    </p:spTree>
    <p:extLst>
      <p:ext uri="{BB962C8B-B14F-4D97-AF65-F5344CB8AC3E}">
        <p14:creationId xmlns:p14="http://schemas.microsoft.com/office/powerpoint/2010/main" val="30203758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12F270-99CD-406D-A1EE-9E73BBBB9BE1}" type="slidenum">
              <a:rPr lang="zh-CN" altLang="en-US" smtClean="0"/>
              <a:t>14</a:t>
            </a:fld>
            <a:endParaRPr lang="zh-CN" altLang="en-US"/>
          </a:p>
        </p:txBody>
      </p:sp>
    </p:spTree>
    <p:extLst>
      <p:ext uri="{BB962C8B-B14F-4D97-AF65-F5344CB8AC3E}">
        <p14:creationId xmlns:p14="http://schemas.microsoft.com/office/powerpoint/2010/main" val="19215875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12F270-99CD-406D-A1EE-9E73BBBB9BE1}" type="slidenum">
              <a:rPr lang="zh-CN" altLang="en-US" smtClean="0"/>
              <a:t>15</a:t>
            </a:fld>
            <a:endParaRPr lang="zh-CN" altLang="en-US"/>
          </a:p>
        </p:txBody>
      </p:sp>
    </p:spTree>
    <p:extLst>
      <p:ext uri="{BB962C8B-B14F-4D97-AF65-F5344CB8AC3E}">
        <p14:creationId xmlns:p14="http://schemas.microsoft.com/office/powerpoint/2010/main" val="25095920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12F270-99CD-406D-A1EE-9E73BBBB9BE1}" type="slidenum">
              <a:rPr lang="zh-CN" altLang="en-US" smtClean="0"/>
              <a:t>16</a:t>
            </a:fld>
            <a:endParaRPr lang="zh-CN" altLang="en-US"/>
          </a:p>
        </p:txBody>
      </p:sp>
    </p:spTree>
    <p:extLst>
      <p:ext uri="{BB962C8B-B14F-4D97-AF65-F5344CB8AC3E}">
        <p14:creationId xmlns:p14="http://schemas.microsoft.com/office/powerpoint/2010/main" val="15965309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12F270-99CD-406D-A1EE-9E73BBBB9BE1}" type="slidenum">
              <a:rPr lang="zh-CN" altLang="en-US" smtClean="0"/>
              <a:t>17</a:t>
            </a:fld>
            <a:endParaRPr lang="zh-CN" altLang="en-US"/>
          </a:p>
        </p:txBody>
      </p:sp>
    </p:spTree>
    <p:extLst>
      <p:ext uri="{BB962C8B-B14F-4D97-AF65-F5344CB8AC3E}">
        <p14:creationId xmlns:p14="http://schemas.microsoft.com/office/powerpoint/2010/main" val="27681952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12F270-99CD-406D-A1EE-9E73BBBB9BE1}" type="slidenum">
              <a:rPr lang="zh-CN" altLang="en-US" smtClean="0"/>
              <a:t>18</a:t>
            </a:fld>
            <a:endParaRPr lang="zh-CN" altLang="en-US"/>
          </a:p>
        </p:txBody>
      </p:sp>
    </p:spTree>
    <p:extLst>
      <p:ext uri="{BB962C8B-B14F-4D97-AF65-F5344CB8AC3E}">
        <p14:creationId xmlns:p14="http://schemas.microsoft.com/office/powerpoint/2010/main" val="15495475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12F270-99CD-406D-A1EE-9E73BBBB9BE1}" type="slidenum">
              <a:rPr lang="zh-CN" altLang="en-US" smtClean="0"/>
              <a:t>19</a:t>
            </a:fld>
            <a:endParaRPr lang="zh-CN" altLang="en-US"/>
          </a:p>
        </p:txBody>
      </p:sp>
    </p:spTree>
    <p:extLst>
      <p:ext uri="{BB962C8B-B14F-4D97-AF65-F5344CB8AC3E}">
        <p14:creationId xmlns:p14="http://schemas.microsoft.com/office/powerpoint/2010/main" val="757570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12F270-99CD-406D-A1EE-9E73BBBB9BE1}" type="slidenum">
              <a:rPr lang="zh-CN" altLang="en-US" smtClean="0"/>
              <a:t>2</a:t>
            </a:fld>
            <a:endParaRPr lang="zh-CN" altLang="en-US"/>
          </a:p>
        </p:txBody>
      </p:sp>
    </p:spTree>
    <p:extLst>
      <p:ext uri="{BB962C8B-B14F-4D97-AF65-F5344CB8AC3E}">
        <p14:creationId xmlns:p14="http://schemas.microsoft.com/office/powerpoint/2010/main" val="3288808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12F270-99CD-406D-A1EE-9E73BBBB9BE1}" type="slidenum">
              <a:rPr lang="zh-CN" altLang="en-US" smtClean="0"/>
              <a:t>20</a:t>
            </a:fld>
            <a:endParaRPr lang="zh-CN" altLang="en-US"/>
          </a:p>
        </p:txBody>
      </p:sp>
    </p:spTree>
    <p:extLst>
      <p:ext uri="{BB962C8B-B14F-4D97-AF65-F5344CB8AC3E}">
        <p14:creationId xmlns:p14="http://schemas.microsoft.com/office/powerpoint/2010/main" val="28204974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2351305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12F270-99CD-406D-A1EE-9E73BBBB9BE1}" type="slidenum">
              <a:rPr lang="zh-CN" altLang="en-US" smtClean="0"/>
              <a:t>3</a:t>
            </a:fld>
            <a:endParaRPr lang="zh-CN" altLang="en-US"/>
          </a:p>
        </p:txBody>
      </p:sp>
    </p:spTree>
    <p:extLst>
      <p:ext uri="{BB962C8B-B14F-4D97-AF65-F5344CB8AC3E}">
        <p14:creationId xmlns:p14="http://schemas.microsoft.com/office/powerpoint/2010/main" val="25851230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12F270-99CD-406D-A1EE-9E73BBBB9BE1}" type="slidenum">
              <a:rPr lang="zh-CN" altLang="en-US" smtClean="0"/>
              <a:t>4</a:t>
            </a:fld>
            <a:endParaRPr lang="zh-CN" altLang="en-US"/>
          </a:p>
        </p:txBody>
      </p:sp>
    </p:spTree>
    <p:extLst>
      <p:ext uri="{BB962C8B-B14F-4D97-AF65-F5344CB8AC3E}">
        <p14:creationId xmlns:p14="http://schemas.microsoft.com/office/powerpoint/2010/main" val="13124262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12F270-99CD-406D-A1EE-9E73BBBB9BE1}" type="slidenum">
              <a:rPr lang="zh-CN" altLang="en-US" smtClean="0"/>
              <a:t>5</a:t>
            </a:fld>
            <a:endParaRPr lang="zh-CN" altLang="en-US"/>
          </a:p>
        </p:txBody>
      </p:sp>
    </p:spTree>
    <p:extLst>
      <p:ext uri="{BB962C8B-B14F-4D97-AF65-F5344CB8AC3E}">
        <p14:creationId xmlns:p14="http://schemas.microsoft.com/office/powerpoint/2010/main" val="1133828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12F270-99CD-406D-A1EE-9E73BBBB9BE1}" type="slidenum">
              <a:rPr lang="zh-CN" altLang="en-US" smtClean="0"/>
              <a:t>6</a:t>
            </a:fld>
            <a:endParaRPr lang="zh-CN" altLang="en-US"/>
          </a:p>
        </p:txBody>
      </p:sp>
    </p:spTree>
    <p:extLst>
      <p:ext uri="{BB962C8B-B14F-4D97-AF65-F5344CB8AC3E}">
        <p14:creationId xmlns:p14="http://schemas.microsoft.com/office/powerpoint/2010/main" val="17950279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12F270-99CD-406D-A1EE-9E73BBBB9BE1}" type="slidenum">
              <a:rPr lang="zh-CN" altLang="en-US" smtClean="0"/>
              <a:t>7</a:t>
            </a:fld>
            <a:endParaRPr lang="zh-CN" altLang="en-US"/>
          </a:p>
        </p:txBody>
      </p:sp>
    </p:spTree>
    <p:extLst>
      <p:ext uri="{BB962C8B-B14F-4D97-AF65-F5344CB8AC3E}">
        <p14:creationId xmlns:p14="http://schemas.microsoft.com/office/powerpoint/2010/main" val="10483357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12F270-99CD-406D-A1EE-9E73BBBB9BE1}" type="slidenum">
              <a:rPr lang="zh-CN" altLang="en-US" smtClean="0"/>
              <a:t>8</a:t>
            </a:fld>
            <a:endParaRPr lang="zh-CN" altLang="en-US"/>
          </a:p>
        </p:txBody>
      </p:sp>
    </p:spTree>
    <p:extLst>
      <p:ext uri="{BB962C8B-B14F-4D97-AF65-F5344CB8AC3E}">
        <p14:creationId xmlns:p14="http://schemas.microsoft.com/office/powerpoint/2010/main" val="27350226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012F270-99CD-406D-A1EE-9E73BBBB9BE1}" type="slidenum">
              <a:rPr lang="zh-CN" altLang="en-US" smtClean="0"/>
              <a:t>9</a:t>
            </a:fld>
            <a:endParaRPr lang="zh-CN" altLang="en-US"/>
          </a:p>
        </p:txBody>
      </p:sp>
    </p:spTree>
    <p:extLst>
      <p:ext uri="{BB962C8B-B14F-4D97-AF65-F5344CB8AC3E}">
        <p14:creationId xmlns:p14="http://schemas.microsoft.com/office/powerpoint/2010/main" val="10918807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C04F126D-1186-4ECA-8511-7648BF2F51EA}" type="datetimeFigureOut">
              <a:rPr lang="zh-CN" altLang="en-US" smtClean="0"/>
              <a:t>2023/6/13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D1E456-5FBF-4F0D-B5D1-3FB2F32F159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C04F126D-1186-4ECA-8511-7648BF2F51EA}" type="datetimeFigureOut">
              <a:rPr lang="zh-CN" altLang="en-US" smtClean="0"/>
              <a:t>2023/6/13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D1E456-5FBF-4F0D-B5D1-3FB2F32F159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C04F126D-1186-4ECA-8511-7648BF2F51EA}" type="datetimeFigureOut">
              <a:rPr lang="zh-CN" altLang="en-US" smtClean="0"/>
              <a:t>2023/6/13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D1E456-5FBF-4F0D-B5D1-3FB2F32F159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C04F126D-1186-4ECA-8511-7648BF2F51EA}" type="datetimeFigureOut">
              <a:rPr lang="zh-CN" altLang="en-US" smtClean="0"/>
              <a:t>2023/6/13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D1E456-5FBF-4F0D-B5D1-3FB2F32F159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3"/>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2023/6/13</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20529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2023/6/13</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6127565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48850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37587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63815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88234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0868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C04F126D-1186-4ECA-8511-7648BF2F51EA}" type="datetimeFigureOut">
              <a:rPr lang="zh-CN" altLang="en-US" smtClean="0"/>
              <a:t>2023/6/13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D1E456-5FBF-4F0D-B5D1-3FB2F32F159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90754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09100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18612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03900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0712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11125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89477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C04F126D-1186-4ECA-8511-7648BF2F51EA}" type="datetimeFigureOut">
              <a:rPr lang="zh-CN" altLang="en-US" smtClean="0"/>
              <a:t>2023/6/13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D1E456-5FBF-4F0D-B5D1-3FB2F32F159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C04F126D-1186-4ECA-8511-7648BF2F51EA}" type="datetimeFigureOut">
              <a:rPr lang="zh-CN" altLang="en-US" smtClean="0"/>
              <a:t>2023/6/13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D1E456-5FBF-4F0D-B5D1-3FB2F32F159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C04F126D-1186-4ECA-8511-7648BF2F51EA}" type="datetimeFigureOut">
              <a:rPr lang="zh-CN" altLang="en-US" smtClean="0"/>
              <a:t>2023/6/13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ED1E456-5FBF-4F0D-B5D1-3FB2F32F159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C04F126D-1186-4ECA-8511-7648BF2F51EA}" type="datetimeFigureOut">
              <a:rPr lang="zh-CN" altLang="en-US" smtClean="0"/>
              <a:t>2023/6/13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ED1E456-5FBF-4F0D-B5D1-3FB2F32F1599}" type="slidenum">
              <a:rPr lang="zh-CN" altLang="en-US" smtClean="0"/>
              <a:t>‹#›</a:t>
            </a:fld>
            <a:endParaRPr lang="zh-CN" altLang="en-US"/>
          </a:p>
        </p:txBody>
      </p:sp>
      <p:sp>
        <p:nvSpPr>
          <p:cNvPr id="11" name="TextBox 10"/>
          <p:cNvSpPr txBox="1"/>
          <p:nvPr userDrawn="1"/>
        </p:nvSpPr>
        <p:spPr>
          <a:xfrm>
            <a:off x="10658004" y="6739570"/>
            <a:ext cx="1440159" cy="123111"/>
          </a:xfrm>
          <a:prstGeom prst="rect">
            <a:avLst/>
          </a:prstGeom>
          <a:noFill/>
        </p:spPr>
        <p:txBody>
          <a:bodyPr wrap="square" rtlCol="0">
            <a:spAutoFit/>
          </a:bodyPr>
          <a:lstStyle/>
          <a:p>
            <a:pPr>
              <a:lnSpc>
                <a:spcPct val="200000"/>
              </a:lnSpc>
            </a:pPr>
            <a:r>
              <a:rPr lang="zh-CN" altLang="en-US" sz="100" dirty="0">
                <a:solidFill>
                  <a:prstClr val="black"/>
                </a:solidFill>
                <a:ea typeface="微软雅黑" panose="020B0503020204020204" pitchFamily="34" charset="-122"/>
                <a:hlinkClick r:id="rId2"/>
              </a:rPr>
              <a:t>节</a:t>
            </a:r>
            <a:r>
              <a:rPr lang="zh-CN" altLang="en-US" sz="100" dirty="0" smtClean="0">
                <a:solidFill>
                  <a:prstClr val="black"/>
                </a:solidFill>
                <a:ea typeface="微软雅黑" panose="020B0503020204020204" pitchFamily="34" charset="-122"/>
                <a:hlinkClick r:id="rId2"/>
              </a:rPr>
              <a:t>日</a:t>
            </a:r>
            <a:r>
              <a:rPr lang="en-US" altLang="zh-CN" sz="100" dirty="0" smtClean="0">
                <a:solidFill>
                  <a:prstClr val="black"/>
                </a:solidFill>
                <a:ea typeface="微软雅黑" panose="020B0503020204020204" pitchFamily="34" charset="-122"/>
                <a:hlinkClick r:id="rId2"/>
              </a:rPr>
              <a:t>PPT</a:t>
            </a:r>
            <a:r>
              <a:rPr lang="zh-CN" altLang="en-US" sz="100" dirty="0" smtClean="0">
                <a:solidFill>
                  <a:prstClr val="black"/>
                </a:solidFill>
                <a:ea typeface="微软雅黑" panose="020B0503020204020204" pitchFamily="34" charset="-122"/>
                <a:hlinkClick r:id="rId2"/>
              </a:rPr>
              <a:t>模板</a:t>
            </a:r>
            <a:r>
              <a:rPr lang="zh-CN" altLang="en-US" sz="100" dirty="0" smtClean="0">
                <a:solidFill>
                  <a:prstClr val="black"/>
                </a:solidFill>
                <a:ea typeface="微软雅黑" panose="020B0503020204020204" pitchFamily="34" charset="-122"/>
              </a:rPr>
              <a:t> </a:t>
            </a:r>
            <a:r>
              <a:rPr lang="en-US" altLang="zh-CN" sz="100" dirty="0">
                <a:solidFill>
                  <a:prstClr val="black"/>
                </a:solidFill>
                <a:ea typeface="微软雅黑" panose="020B0503020204020204" pitchFamily="34" charset="-122"/>
              </a:rPr>
              <a:t>http://</a:t>
            </a:r>
            <a:r>
              <a:rPr lang="en-US" altLang="zh-CN" sz="100" dirty="0" smtClean="0">
                <a:solidFill>
                  <a:prstClr val="black"/>
                </a:solidFill>
                <a:ea typeface="微软雅黑" panose="020B0503020204020204" pitchFamily="34" charset="-122"/>
              </a:rPr>
              <a:t>www.ypppt.com/jieri</a:t>
            </a:r>
            <a:r>
              <a:rPr lang="en-US" altLang="zh-CN" sz="100" dirty="0">
                <a:solidFill>
                  <a:prstClr val="black"/>
                </a:solidFill>
                <a:ea typeface="微软雅黑" panose="020B0503020204020204" pitchFamily="34" charset="-122"/>
              </a:rPr>
              <a:t>/</a:t>
            </a:r>
            <a:endParaRPr lang="en-US" altLang="zh-CN" sz="100" dirty="0" smtClean="0">
              <a:solidFill>
                <a:prstClr val="black"/>
              </a:solidFill>
              <a:ea typeface="微软雅黑" panose="020B0503020204020204" pitchFamily="34" charset="-122"/>
            </a:endParaRPr>
          </a:p>
        </p:txBody>
      </p:sp>
    </p:spTree>
    <p:extLst>
      <p:ext uri="{BB962C8B-B14F-4D97-AF65-F5344CB8AC3E}">
        <p14:creationId xmlns:p14="http://schemas.microsoft.com/office/powerpoint/2010/main" val="1445543788"/>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C04F126D-1186-4ECA-8511-7648BF2F51EA}" type="datetimeFigureOut">
              <a:rPr lang="zh-CN" altLang="en-US" smtClean="0"/>
              <a:t>2023/6/13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ED1E456-5FBF-4F0D-B5D1-3FB2F32F159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04F126D-1186-4ECA-8511-7648BF2F51EA}" type="datetimeFigureOut">
              <a:rPr lang="zh-CN" altLang="en-US" smtClean="0"/>
              <a:t>2023/6/13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ED1E456-5FBF-4F0D-B5D1-3FB2F32F159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C04F126D-1186-4ECA-8511-7648BF2F51EA}" type="datetimeFigureOut">
              <a:rPr lang="zh-CN" altLang="en-US" smtClean="0"/>
              <a:t>2023/6/13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D1E456-5FBF-4F0D-B5D1-3FB2F32F159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4F126D-1186-4ECA-8511-7648BF2F51EA}" type="datetimeFigureOut">
              <a:rPr lang="zh-CN" altLang="en-US" smtClean="0"/>
              <a:t>2023/6/13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D1E456-5FBF-4F0D-B5D1-3FB2F32F159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1" r:id="rId6"/>
    <p:sldLayoutId id="2147483654" r:id="rId7"/>
    <p:sldLayoutId id="2147483655"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266552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2023/6/13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9070799"/>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8.xml"/><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1.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37852647-771D-49CB-9CB6-3A7C69C4FE31}"/>
              </a:ext>
            </a:extLst>
          </p:cNvPr>
          <p:cNvPicPr>
            <a:picLocks noChangeAspect="1"/>
          </p:cNvPicPr>
          <p:nvPr/>
        </p:nvPicPr>
        <p:blipFill>
          <a:blip r:embed="rId3"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flipH="1">
            <a:off x="-1" y="172387"/>
            <a:ext cx="6685614" cy="6685614"/>
          </a:xfrm>
          <a:prstGeom prst="rect">
            <a:avLst/>
          </a:prstGeom>
        </p:spPr>
      </p:pic>
      <p:pic>
        <p:nvPicPr>
          <p:cNvPr id="9" name="图片 8">
            <a:extLst>
              <a:ext uri="{FF2B5EF4-FFF2-40B4-BE49-F238E27FC236}">
                <a16:creationId xmlns="" xmlns:a16="http://schemas.microsoft.com/office/drawing/2014/main" id="{3091E779-BCBF-4BFE-BE38-72D63C12B523}"/>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506386" y="0"/>
            <a:ext cx="6685614" cy="6685614"/>
          </a:xfrm>
          <a:prstGeom prst="rect">
            <a:avLst/>
          </a:prstGeom>
        </p:spPr>
      </p:pic>
      <p:sp>
        <p:nvSpPr>
          <p:cNvPr id="6" name="文本框 5">
            <a:extLst>
              <a:ext uri="{FF2B5EF4-FFF2-40B4-BE49-F238E27FC236}">
                <a16:creationId xmlns="" xmlns:a16="http://schemas.microsoft.com/office/drawing/2014/main" id="{F8F20BCB-31DF-47A6-B1E8-B55F09E9C43A}"/>
              </a:ext>
            </a:extLst>
          </p:cNvPr>
          <p:cNvSpPr txBox="1"/>
          <p:nvPr/>
        </p:nvSpPr>
        <p:spPr>
          <a:xfrm>
            <a:off x="629586" y="6013450"/>
            <a:ext cx="2503805" cy="368300"/>
          </a:xfrm>
          <a:prstGeom prst="rect">
            <a:avLst/>
          </a:prstGeom>
          <a:noFill/>
        </p:spPr>
        <p:txBody>
          <a:bodyPr wrap="square" rtlCol="0">
            <a:spAutoFit/>
          </a:bodyPr>
          <a:lstStyle/>
          <a:p>
            <a:pPr algn="ctr"/>
            <a:r>
              <a:rPr lang="zh-CN" altLang="en-US" dirty="0">
                <a:cs typeface="+mn-ea"/>
                <a:sym typeface="+mn-lt"/>
              </a:rPr>
              <a:t>演讲人</a:t>
            </a:r>
            <a:r>
              <a:rPr lang="zh-CN" altLang="en-US" dirty="0" smtClean="0">
                <a:cs typeface="+mn-ea"/>
                <a:sym typeface="+mn-lt"/>
              </a:rPr>
              <a:t>：</a:t>
            </a:r>
            <a:r>
              <a:rPr lang="zh-CN" altLang="en-US" dirty="0">
                <a:cs typeface="+mn-ea"/>
                <a:sym typeface="+mn-lt"/>
              </a:rPr>
              <a:t>优品</a:t>
            </a:r>
            <a:r>
              <a:rPr lang="en-US" altLang="zh-CN" dirty="0" smtClean="0">
                <a:cs typeface="+mn-ea"/>
                <a:sym typeface="+mn-lt"/>
              </a:rPr>
              <a:t>PPT</a:t>
            </a:r>
            <a:endParaRPr lang="zh-CN" altLang="en-US" dirty="0">
              <a:cs typeface="+mn-ea"/>
              <a:sym typeface="+mn-lt"/>
            </a:endParaRPr>
          </a:p>
        </p:txBody>
      </p:sp>
    </p:spTree>
    <p:extLst>
      <p:ext uri="{BB962C8B-B14F-4D97-AF65-F5344CB8AC3E}">
        <p14:creationId xmlns:p14="http://schemas.microsoft.com/office/powerpoint/2010/main" val="3072629774"/>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9259149" y="401682"/>
            <a:ext cx="923330" cy="2619829"/>
          </a:xfrm>
          <a:prstGeom prst="rect">
            <a:avLst/>
          </a:prstGeom>
          <a:noFill/>
        </p:spPr>
        <p:txBody>
          <a:bodyPr vert="eaVert" wrap="square" rtlCol="0">
            <a:spAutoFit/>
          </a:bodyPr>
          <a:lstStyle/>
          <a:p>
            <a:pPr algn="dist"/>
            <a:r>
              <a:rPr lang="zh-CN" altLang="en-US" sz="4800" dirty="0">
                <a:cs typeface="+mn-ea"/>
                <a:sym typeface="+mn-lt"/>
              </a:rPr>
              <a:t>气候特点</a:t>
            </a:r>
          </a:p>
        </p:txBody>
      </p:sp>
      <p:sp>
        <p:nvSpPr>
          <p:cNvPr id="8" name="矩形 7"/>
          <p:cNvSpPr/>
          <p:nvPr/>
        </p:nvSpPr>
        <p:spPr>
          <a:xfrm>
            <a:off x="1858955" y="1037771"/>
            <a:ext cx="1431161" cy="4782457"/>
          </a:xfrm>
          <a:prstGeom prst="rect">
            <a:avLst/>
          </a:prstGeom>
        </p:spPr>
        <p:txBody>
          <a:bodyPr vert="eaVert" wrap="square">
            <a:spAutoFit/>
          </a:bodyPr>
          <a:lstStyle/>
          <a:p>
            <a:pPr>
              <a:lnSpc>
                <a:spcPct val="150000"/>
              </a:lnSpc>
            </a:pPr>
            <a:r>
              <a:rPr lang="zh-CN" altLang="en-US" dirty="0">
                <a:cs typeface="+mn-ea"/>
                <a:sym typeface="+mn-lt"/>
              </a:rPr>
              <a:t>发生霜冻时不一定出现霜，出现霜时也不一定就有霜冻发生；但是，因为见霜时的温度已经比较低，要是继续冷却，便很容易导致霜冻的发生。</a:t>
            </a:r>
          </a:p>
        </p:txBody>
      </p:sp>
      <p:sp>
        <p:nvSpPr>
          <p:cNvPr id="15" name="矩形 14"/>
          <p:cNvSpPr/>
          <p:nvPr/>
        </p:nvSpPr>
        <p:spPr>
          <a:xfrm>
            <a:off x="7695523" y="2635427"/>
            <a:ext cx="1846659" cy="3214841"/>
          </a:xfrm>
          <a:prstGeom prst="rect">
            <a:avLst/>
          </a:prstGeom>
        </p:spPr>
        <p:txBody>
          <a:bodyPr vert="eaVert" wrap="square">
            <a:spAutoFit/>
          </a:bodyPr>
          <a:lstStyle/>
          <a:p>
            <a:pPr>
              <a:lnSpc>
                <a:spcPct val="150000"/>
              </a:lnSpc>
            </a:pPr>
            <a:r>
              <a:rPr lang="zh-CN" altLang="en-US" dirty="0">
                <a:cs typeface="+mn-ea"/>
                <a:sym typeface="+mn-lt"/>
              </a:rPr>
              <a:t>这时节冷空气南下，天气越来越冻，我国南方地区昼夜温差变化较大；而北方部分地区温度已降到</a:t>
            </a:r>
            <a:r>
              <a:rPr lang="en-US" altLang="zh-CN" dirty="0">
                <a:cs typeface="+mn-ea"/>
                <a:sym typeface="+mn-lt"/>
              </a:rPr>
              <a:t>0</a:t>
            </a:r>
            <a:r>
              <a:rPr lang="zh-CN" altLang="en-US" dirty="0">
                <a:cs typeface="+mn-ea"/>
                <a:sym typeface="+mn-lt"/>
              </a:rPr>
              <a:t>摄氏度以下。</a:t>
            </a:r>
          </a:p>
        </p:txBody>
      </p:sp>
      <p:pic>
        <p:nvPicPr>
          <p:cNvPr id="9" name="图片 8">
            <a:extLst>
              <a:ext uri="{FF2B5EF4-FFF2-40B4-BE49-F238E27FC236}">
                <a16:creationId xmlns="" xmlns:a16="http://schemas.microsoft.com/office/drawing/2014/main" id="{DF4194FA-8F24-4DEC-908B-BCD4F84C0E4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21811" y="3741576"/>
            <a:ext cx="3685875" cy="2457250"/>
          </a:xfrm>
          <a:prstGeom prst="rect">
            <a:avLst/>
          </a:prstGeom>
        </p:spPr>
      </p:pic>
      <p:pic>
        <p:nvPicPr>
          <p:cNvPr id="11" name="图片 10">
            <a:extLst>
              <a:ext uri="{FF2B5EF4-FFF2-40B4-BE49-F238E27FC236}">
                <a16:creationId xmlns="" xmlns:a16="http://schemas.microsoft.com/office/drawing/2014/main" id="{6BAFA6D3-A4A7-49A3-B254-8FA2B71A22B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21811" y="1037771"/>
            <a:ext cx="3685875" cy="24572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down)">
                                      <p:cBhvr>
                                        <p:cTn id="10" dur="500"/>
                                        <p:tgtEl>
                                          <p:spTgt spid="9"/>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down)">
                                      <p:cBhvr>
                                        <p:cTn id="14" dur="500"/>
                                        <p:tgtEl>
                                          <p:spTgt spid="14"/>
                                        </p:tgtEl>
                                      </p:cBhvr>
                                    </p:animEffect>
                                  </p:childTnLst>
                                </p:cTn>
                              </p:par>
                              <p:par>
                                <p:cTn id="15" presetID="23" presetClass="entr" presetSubtype="16"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childTnLst>
                                </p:cTn>
                              </p:par>
                              <p:par>
                                <p:cTn id="19" presetID="23" presetClass="entr" presetSubtype="16"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8" grpId="0"/>
      <p:bldP spid="8" grpId="1"/>
      <p:bldP spid="15" grpId="0"/>
      <p:bldP spid="15"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圆角 6"/>
          <p:cNvSpPr/>
          <p:nvPr/>
        </p:nvSpPr>
        <p:spPr>
          <a:xfrm>
            <a:off x="5932920" y="1603146"/>
            <a:ext cx="5727586" cy="3875615"/>
          </a:xfrm>
          <a:prstGeom prst="round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文本框 1"/>
          <p:cNvSpPr txBox="1"/>
          <p:nvPr/>
        </p:nvSpPr>
        <p:spPr>
          <a:xfrm>
            <a:off x="6697973" y="2880403"/>
            <a:ext cx="4451797" cy="2169825"/>
          </a:xfrm>
          <a:prstGeom prst="rect">
            <a:avLst/>
          </a:prstGeom>
          <a:noFill/>
        </p:spPr>
        <p:txBody>
          <a:bodyPr wrap="square" rtlCol="0">
            <a:spAutoFit/>
          </a:bodyPr>
          <a:lstStyle/>
          <a:p>
            <a:pPr>
              <a:lnSpc>
                <a:spcPct val="150000"/>
              </a:lnSpc>
            </a:pPr>
            <a:r>
              <a:rPr lang="zh-CN" altLang="en-US" dirty="0">
                <a:cs typeface="+mn-ea"/>
                <a:sym typeface="+mn-lt"/>
              </a:rPr>
              <a:t>霜降之后，天气渐冷，原先覆盖在农作物上的大量水汽就会凝结成霜，在这样的凝华过程中，水汽会释放出大量的热，它会使重霜变轻霜，轻霜变露水，从而保护农作物免受冻害之苦。</a:t>
            </a:r>
          </a:p>
        </p:txBody>
      </p:sp>
      <p:sp>
        <p:nvSpPr>
          <p:cNvPr id="3" name="文本框 2"/>
          <p:cNvSpPr txBox="1"/>
          <p:nvPr/>
        </p:nvSpPr>
        <p:spPr>
          <a:xfrm>
            <a:off x="7264037" y="2025875"/>
            <a:ext cx="2552700" cy="769441"/>
          </a:xfrm>
          <a:prstGeom prst="rect">
            <a:avLst/>
          </a:prstGeom>
          <a:noFill/>
        </p:spPr>
        <p:txBody>
          <a:bodyPr wrap="square" rtlCol="0">
            <a:spAutoFit/>
          </a:bodyPr>
          <a:lstStyle/>
          <a:p>
            <a:pPr algn="dist"/>
            <a:r>
              <a:rPr lang="zh-CN" altLang="en-US" sz="4400" dirty="0">
                <a:cs typeface="+mn-ea"/>
                <a:sym typeface="+mn-lt"/>
              </a:rPr>
              <a:t>气候特点</a:t>
            </a:r>
          </a:p>
        </p:txBody>
      </p:sp>
      <p:pic>
        <p:nvPicPr>
          <p:cNvPr id="9" name="图片 8">
            <a:extLst>
              <a:ext uri="{FF2B5EF4-FFF2-40B4-BE49-F238E27FC236}">
                <a16:creationId xmlns="" xmlns:a16="http://schemas.microsoft.com/office/drawing/2014/main" id="{2924BCE7-F2DF-4F59-85D6-9F10F2582B9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03063" y="1321570"/>
            <a:ext cx="5029857" cy="488485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17" presetClass="entr" presetSubtype="1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strVal val="#ppt_h"/>
                                          </p:val>
                                        </p:tav>
                                        <p:tav tm="100000">
                                          <p:val>
                                            <p:strVal val="#ppt_h"/>
                                          </p:val>
                                        </p:tav>
                                      </p:tavLst>
                                    </p:anim>
                                  </p:childTnLst>
                                </p:cTn>
                              </p:par>
                              <p:par>
                                <p:cTn id="14" presetID="17" presetClass="entr" presetSubtype="10"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3"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01C089D7-7501-43C6-8C1D-81CD671E6BA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7418305" y="19743"/>
            <a:ext cx="4773693" cy="4773693"/>
          </a:xfrm>
          <a:prstGeom prst="rect">
            <a:avLst/>
          </a:prstGeom>
        </p:spPr>
      </p:pic>
      <p:sp>
        <p:nvSpPr>
          <p:cNvPr id="7" name="文本框 6">
            <a:extLst>
              <a:ext uri="{FF2B5EF4-FFF2-40B4-BE49-F238E27FC236}">
                <a16:creationId xmlns="" xmlns:a16="http://schemas.microsoft.com/office/drawing/2014/main" id="{9CA3E8E9-628C-45C1-8998-DCB750082AD9}"/>
              </a:ext>
            </a:extLst>
          </p:cNvPr>
          <p:cNvSpPr txBox="1"/>
          <p:nvPr/>
        </p:nvSpPr>
        <p:spPr>
          <a:xfrm>
            <a:off x="7945663" y="2403716"/>
            <a:ext cx="1700508" cy="1198880"/>
          </a:xfrm>
          <a:prstGeom prst="rect">
            <a:avLst/>
          </a:prstGeom>
          <a:noFill/>
        </p:spPr>
        <p:txBody>
          <a:bodyPr wrap="square" rtlCol="0">
            <a:spAutoFit/>
          </a:bodyPr>
          <a:lstStyle/>
          <a:p>
            <a:pPr algn="ctr"/>
            <a:r>
              <a:rPr lang="zh-CN" altLang="en-US" sz="7200" dirty="0">
                <a:cs typeface="+mn-ea"/>
                <a:sym typeface="+mn-lt"/>
              </a:rPr>
              <a:t>叁</a:t>
            </a:r>
          </a:p>
        </p:txBody>
      </p:sp>
      <p:pic>
        <p:nvPicPr>
          <p:cNvPr id="9" name="图片 8">
            <a:extLst>
              <a:ext uri="{FF2B5EF4-FFF2-40B4-BE49-F238E27FC236}">
                <a16:creationId xmlns="" xmlns:a16="http://schemas.microsoft.com/office/drawing/2014/main" id="{B0928B3A-DB08-4A7D-A43D-146EBA24A3BE}"/>
              </a:ext>
            </a:extLst>
          </p:cNvPr>
          <p:cNvPicPr>
            <a:picLocks noChangeAspect="1"/>
          </p:cNvPicPr>
          <p:nvPr/>
        </p:nvPicPr>
        <p:blipFill>
          <a:blip r:embed="rId4"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flipH="1">
            <a:off x="-1" y="172387"/>
            <a:ext cx="6685614" cy="6685614"/>
          </a:xfrm>
          <a:prstGeom prst="rect">
            <a:avLst/>
          </a:prstGeom>
        </p:spPr>
      </p:pic>
      <p:sp>
        <p:nvSpPr>
          <p:cNvPr id="6" name="文本框 5">
            <a:extLst>
              <a:ext uri="{FF2B5EF4-FFF2-40B4-BE49-F238E27FC236}">
                <a16:creationId xmlns="" xmlns:a16="http://schemas.microsoft.com/office/drawing/2014/main" id="{5AF2AED5-F38D-4173-9091-C6DFD6BC7805}"/>
              </a:ext>
            </a:extLst>
          </p:cNvPr>
          <p:cNvSpPr txBox="1"/>
          <p:nvPr/>
        </p:nvSpPr>
        <p:spPr>
          <a:xfrm>
            <a:off x="4596481" y="3868658"/>
            <a:ext cx="4773692" cy="1200329"/>
          </a:xfrm>
          <a:prstGeom prst="rect">
            <a:avLst/>
          </a:prstGeom>
          <a:noFill/>
        </p:spPr>
        <p:txBody>
          <a:bodyPr wrap="square" rtlCol="0">
            <a:spAutoFit/>
          </a:bodyPr>
          <a:lstStyle/>
          <a:p>
            <a:pPr algn="dist"/>
            <a:r>
              <a:rPr lang="zh-CN" altLang="en-US" sz="7200" dirty="0">
                <a:cs typeface="+mn-ea"/>
                <a:sym typeface="+mn-lt"/>
              </a:rPr>
              <a:t>节气习俗</a:t>
            </a:r>
          </a:p>
        </p:txBody>
      </p:sp>
    </p:spTree>
    <p:extLst>
      <p:ext uri="{BB962C8B-B14F-4D97-AF65-F5344CB8AC3E}">
        <p14:creationId xmlns:p14="http://schemas.microsoft.com/office/powerpoint/2010/main" val="1952014119"/>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par>
                                <p:cTn id="22" presetID="3" presetClass="entr" presetSubtype="10"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blinds(horizontal)">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P spid="6"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351730" y="2124797"/>
            <a:ext cx="5104940" cy="1338828"/>
          </a:xfrm>
          <a:prstGeom prst="rect">
            <a:avLst/>
          </a:prstGeom>
          <a:noFill/>
        </p:spPr>
        <p:txBody>
          <a:bodyPr wrap="square" rtlCol="0">
            <a:spAutoFit/>
          </a:bodyPr>
          <a:lstStyle/>
          <a:p>
            <a:pPr>
              <a:lnSpc>
                <a:spcPct val="150000"/>
              </a:lnSpc>
            </a:pPr>
            <a:r>
              <a:rPr lang="zh-CN" altLang="en-US" dirty="0">
                <a:cs typeface="+mn-ea"/>
                <a:sym typeface="+mn-lt"/>
              </a:rPr>
              <a:t>在中国的一些地方，霜降时节要吃红柿子，在当地人看来，这样不但可以御寒保暖，同时还能补筋骨，是非常不错的霜降食品。</a:t>
            </a:r>
          </a:p>
        </p:txBody>
      </p:sp>
      <p:sp>
        <p:nvSpPr>
          <p:cNvPr id="3" name="文本框 2"/>
          <p:cNvSpPr txBox="1"/>
          <p:nvPr/>
        </p:nvSpPr>
        <p:spPr>
          <a:xfrm>
            <a:off x="6351500" y="4482865"/>
            <a:ext cx="5104940" cy="1338828"/>
          </a:xfrm>
          <a:prstGeom prst="rect">
            <a:avLst/>
          </a:prstGeom>
          <a:noFill/>
        </p:spPr>
        <p:txBody>
          <a:bodyPr wrap="square" rtlCol="0">
            <a:spAutoFit/>
          </a:bodyPr>
          <a:lstStyle/>
          <a:p>
            <a:pPr>
              <a:lnSpc>
                <a:spcPct val="150000"/>
              </a:lnSpc>
            </a:pPr>
            <a:r>
              <a:rPr lang="zh-CN" altLang="en-US" dirty="0">
                <a:cs typeface="+mn-ea"/>
                <a:sym typeface="+mn-lt"/>
              </a:rPr>
              <a:t>霜降这天要吃柿子，不然整个冬天嘴唇都会裂开。住在农村的人们到了这个时候，则会爬上一棵棵高大的柿子树，摘几个香甜的柿子吃。</a:t>
            </a:r>
          </a:p>
        </p:txBody>
      </p:sp>
      <p:sp>
        <p:nvSpPr>
          <p:cNvPr id="4" name="文本框 3"/>
          <p:cNvSpPr txBox="1"/>
          <p:nvPr/>
        </p:nvSpPr>
        <p:spPr>
          <a:xfrm>
            <a:off x="6351500" y="1273611"/>
            <a:ext cx="2552700" cy="769441"/>
          </a:xfrm>
          <a:prstGeom prst="rect">
            <a:avLst/>
          </a:prstGeom>
          <a:noFill/>
        </p:spPr>
        <p:txBody>
          <a:bodyPr wrap="square" rtlCol="0">
            <a:spAutoFit/>
          </a:bodyPr>
          <a:lstStyle/>
          <a:p>
            <a:pPr algn="dist"/>
            <a:r>
              <a:rPr lang="zh-CN" altLang="en-US" sz="4400" dirty="0">
                <a:cs typeface="+mn-ea"/>
                <a:sym typeface="+mn-lt"/>
              </a:rPr>
              <a:t>节气习俗</a:t>
            </a:r>
          </a:p>
        </p:txBody>
      </p:sp>
      <p:sp>
        <p:nvSpPr>
          <p:cNvPr id="5" name="文本框 4"/>
          <p:cNvSpPr txBox="1"/>
          <p:nvPr/>
        </p:nvSpPr>
        <p:spPr>
          <a:xfrm>
            <a:off x="6351500" y="3571212"/>
            <a:ext cx="1950986" cy="769441"/>
          </a:xfrm>
          <a:prstGeom prst="rect">
            <a:avLst/>
          </a:prstGeom>
          <a:noFill/>
        </p:spPr>
        <p:txBody>
          <a:bodyPr wrap="square" rtlCol="0">
            <a:spAutoFit/>
          </a:bodyPr>
          <a:lstStyle/>
          <a:p>
            <a:pPr algn="dist"/>
            <a:r>
              <a:rPr lang="zh-CN" altLang="en-US" sz="4400" dirty="0">
                <a:solidFill>
                  <a:srgbClr val="C00000"/>
                </a:solidFill>
                <a:cs typeface="+mn-ea"/>
                <a:sym typeface="+mn-lt"/>
              </a:rPr>
              <a:t>吃柿子</a:t>
            </a:r>
          </a:p>
        </p:txBody>
      </p:sp>
      <p:pic>
        <p:nvPicPr>
          <p:cNvPr id="9" name="图片 8">
            <a:extLst>
              <a:ext uri="{FF2B5EF4-FFF2-40B4-BE49-F238E27FC236}">
                <a16:creationId xmlns="" xmlns:a16="http://schemas.microsoft.com/office/drawing/2014/main" id="{302BF24A-F167-438F-92BE-0C188ED408E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572753" y="868583"/>
            <a:ext cx="3719663" cy="512083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3" presetClass="entr" presetSubtype="1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blinds(horizontal)">
                                      <p:cBhvr>
                                        <p:cTn id="15" dur="500"/>
                                        <p:tgtEl>
                                          <p:spTgt spid="3"/>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linds(horizontal)">
                                      <p:cBhvr>
                                        <p:cTn id="18" dur="500"/>
                                        <p:tgtEl>
                                          <p:spTgt spid="4"/>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blinds(horizontal)">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3" grpId="1"/>
      <p:bldP spid="4" grpId="0"/>
      <p:bldP spid="4" grpId="1"/>
      <p:bldP spid="5" grpId="0"/>
      <p:bldP spid="5"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81604" y="4815487"/>
            <a:ext cx="9187130" cy="1686913"/>
          </a:xfrm>
          <a:prstGeom prst="rect">
            <a:avLst/>
          </a:prstGeom>
          <a:noFill/>
        </p:spPr>
        <p:txBody>
          <a:bodyPr vert="eaVert" wrap="square" rtlCol="0">
            <a:spAutoFit/>
          </a:bodyPr>
          <a:lstStyle>
            <a:defPPr>
              <a:defRPr lang="zh-CN"/>
            </a:defPPr>
            <a:lvl1pPr>
              <a:lnSpc>
                <a:spcPct val="150000"/>
              </a:lnSpc>
              <a:defRPr>
                <a:latin typeface="字魂36号-正文宋楷" panose="00000500000000000000" pitchFamily="2" charset="-122"/>
                <a:ea typeface="字魂36号-正文宋楷" panose="00000500000000000000" pitchFamily="2" charset="-122"/>
              </a:defRPr>
            </a:lvl1pPr>
          </a:lstStyle>
          <a:p>
            <a:pPr>
              <a:lnSpc>
                <a:spcPts val="2600"/>
              </a:lnSpc>
            </a:pPr>
            <a:r>
              <a:rPr lang="zh-CN" altLang="en-US" dirty="0">
                <a:latin typeface="+mn-lt"/>
                <a:ea typeface="+mn-ea"/>
                <a:cs typeface="+mn-ea"/>
                <a:sym typeface="+mn-lt"/>
              </a:rPr>
              <a:t>霜降时节，天气越发寒冷，民间食俗也非常有特色。人们认为先“补重阳”后“补霜降”，而且“秋补”比“冬补”更要紧。因此，霜降时节，民间有“煲羊肉”、“煲羊头”、“迎霜兔肉”的食俗。据说吃煲羊头有助于“头风”等疾病的治疗。医书上也有加“四珍”、“八珍”的补药煲羊肉，可以辅疗肺病、疟疾的记载。迎霜兔肉就是经霜的（即霜降）的兔子肉，这时候的兔肉味道鲜美，营养价值较高。</a:t>
            </a:r>
          </a:p>
          <a:p>
            <a:pPr>
              <a:lnSpc>
                <a:spcPts val="2600"/>
              </a:lnSpc>
            </a:pPr>
            <a:endParaRPr lang="zh-CN" altLang="en-US" dirty="0">
              <a:latin typeface="+mn-lt"/>
              <a:ea typeface="+mn-ea"/>
              <a:cs typeface="+mn-ea"/>
              <a:sym typeface="+mn-lt"/>
            </a:endParaRPr>
          </a:p>
        </p:txBody>
      </p:sp>
      <p:sp>
        <p:nvSpPr>
          <p:cNvPr id="3" name="文本框 2"/>
          <p:cNvSpPr txBox="1"/>
          <p:nvPr/>
        </p:nvSpPr>
        <p:spPr>
          <a:xfrm>
            <a:off x="4281170" y="3790084"/>
            <a:ext cx="2552700" cy="769441"/>
          </a:xfrm>
          <a:prstGeom prst="rect">
            <a:avLst/>
          </a:prstGeom>
          <a:noFill/>
        </p:spPr>
        <p:txBody>
          <a:bodyPr wrap="square" rtlCol="0">
            <a:spAutoFit/>
          </a:bodyPr>
          <a:lstStyle/>
          <a:p>
            <a:pPr algn="dist"/>
            <a:r>
              <a:rPr lang="zh-CN" altLang="en-US" sz="4400" dirty="0">
                <a:cs typeface="+mn-ea"/>
                <a:sym typeface="+mn-lt"/>
              </a:rPr>
              <a:t>节气习俗</a:t>
            </a:r>
          </a:p>
        </p:txBody>
      </p:sp>
      <p:sp>
        <p:nvSpPr>
          <p:cNvPr id="4" name="文本框 3"/>
          <p:cNvSpPr txBox="1"/>
          <p:nvPr/>
        </p:nvSpPr>
        <p:spPr>
          <a:xfrm>
            <a:off x="9668583" y="3970342"/>
            <a:ext cx="1200151" cy="646331"/>
          </a:xfrm>
          <a:prstGeom prst="rect">
            <a:avLst/>
          </a:prstGeom>
          <a:noFill/>
        </p:spPr>
        <p:txBody>
          <a:bodyPr wrap="square" rtlCol="0">
            <a:spAutoFit/>
          </a:bodyPr>
          <a:lstStyle/>
          <a:p>
            <a:pPr algn="dist"/>
            <a:r>
              <a:rPr lang="zh-CN" altLang="en-US" sz="3600" dirty="0">
                <a:solidFill>
                  <a:srgbClr val="C00000"/>
                </a:solidFill>
                <a:cs typeface="+mn-ea"/>
                <a:sym typeface="+mn-lt"/>
              </a:rPr>
              <a:t>进补</a:t>
            </a:r>
          </a:p>
        </p:txBody>
      </p:sp>
      <p:pic>
        <p:nvPicPr>
          <p:cNvPr id="8" name="图片 7">
            <a:extLst>
              <a:ext uri="{FF2B5EF4-FFF2-40B4-BE49-F238E27FC236}">
                <a16:creationId xmlns="" xmlns:a16="http://schemas.microsoft.com/office/drawing/2014/main" id="{BAE1DA27-2484-42AE-846D-E3B6E813818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93601" y="0"/>
            <a:ext cx="9695200" cy="306791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arn(inVertical)">
                                      <p:cBhvr>
                                        <p:cTn id="10" dur="500"/>
                                        <p:tgtEl>
                                          <p:spTgt spid="2"/>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arn(inVertical)">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3" grpId="1"/>
      <p:bldP spid="4" grpId="0"/>
      <p:bldP spid="4"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圆角 7"/>
          <p:cNvSpPr/>
          <p:nvPr/>
        </p:nvSpPr>
        <p:spPr>
          <a:xfrm>
            <a:off x="1889084" y="3985277"/>
            <a:ext cx="9181986" cy="1954149"/>
          </a:xfrm>
          <a:prstGeom prst="round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圆角 8"/>
          <p:cNvSpPr/>
          <p:nvPr/>
        </p:nvSpPr>
        <p:spPr>
          <a:xfrm>
            <a:off x="821241" y="1340614"/>
            <a:ext cx="7721599" cy="2088386"/>
          </a:xfrm>
          <a:prstGeom prst="round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文本框 1"/>
          <p:cNvSpPr txBox="1"/>
          <p:nvPr/>
        </p:nvSpPr>
        <p:spPr>
          <a:xfrm>
            <a:off x="1272998" y="2010844"/>
            <a:ext cx="7144701" cy="1338828"/>
          </a:xfrm>
          <a:prstGeom prst="rect">
            <a:avLst/>
          </a:prstGeom>
          <a:noFill/>
        </p:spPr>
        <p:txBody>
          <a:bodyPr wrap="square" rtlCol="0">
            <a:spAutoFit/>
          </a:bodyPr>
          <a:lstStyle>
            <a:defPPr>
              <a:defRPr lang="zh-CN"/>
            </a:defPPr>
            <a:lvl1pPr>
              <a:lnSpc>
                <a:spcPct val="150000"/>
              </a:lnSpc>
              <a:defRPr>
                <a:latin typeface="字魂36号-正文宋楷" panose="00000500000000000000" pitchFamily="2" charset="-122"/>
                <a:ea typeface="字魂36号-正文宋楷" panose="00000500000000000000" pitchFamily="2" charset="-122"/>
              </a:defRPr>
            </a:lvl1pPr>
          </a:lstStyle>
          <a:p>
            <a:r>
              <a:rPr lang="zh-CN" altLang="en-US" dirty="0">
                <a:latin typeface="+mn-lt"/>
                <a:ea typeface="+mn-ea"/>
                <a:cs typeface="+mn-ea"/>
                <a:sym typeface="+mn-lt"/>
              </a:rPr>
              <a:t>古时霜降时节有登高远眺的习俗。登高能使人的肺通气量和肺活量明显增加，血液循环增强，脑血流量增加，达到增强体质、防病治病的目的，而且，登高还可以培养人的意志，陶冶情操。</a:t>
            </a:r>
          </a:p>
        </p:txBody>
      </p:sp>
      <p:sp>
        <p:nvSpPr>
          <p:cNvPr id="3" name="文本框 2"/>
          <p:cNvSpPr txBox="1"/>
          <p:nvPr/>
        </p:nvSpPr>
        <p:spPr>
          <a:xfrm>
            <a:off x="2269041" y="4856519"/>
            <a:ext cx="8524875" cy="877741"/>
          </a:xfrm>
          <a:prstGeom prst="rect">
            <a:avLst/>
          </a:prstGeom>
          <a:noFill/>
        </p:spPr>
        <p:txBody>
          <a:bodyPr wrap="square" rtlCol="0">
            <a:spAutoFit/>
          </a:bodyPr>
          <a:lstStyle>
            <a:defPPr>
              <a:defRPr lang="zh-CN"/>
            </a:defPPr>
            <a:lvl1pPr>
              <a:lnSpc>
                <a:spcPct val="150000"/>
              </a:lnSpc>
              <a:defRPr>
                <a:latin typeface="字魂36号-正文宋楷" panose="00000500000000000000" pitchFamily="2" charset="-122"/>
                <a:ea typeface="字魂36号-正文宋楷" panose="00000500000000000000" pitchFamily="2" charset="-122"/>
              </a:defRPr>
            </a:lvl1pPr>
          </a:lstStyle>
          <a:p>
            <a:r>
              <a:rPr lang="zh-CN" altLang="en-US" dirty="0">
                <a:latin typeface="+mn-lt"/>
                <a:ea typeface="+mn-ea"/>
                <a:cs typeface="+mn-ea"/>
                <a:sym typeface="+mn-lt"/>
              </a:rPr>
              <a:t>古时候，霜降时节有扫墓祭祖的习俗。据</a:t>
            </a:r>
            <a:r>
              <a:rPr lang="en-US" altLang="zh-CN" dirty="0">
                <a:latin typeface="+mn-lt"/>
                <a:ea typeface="+mn-ea"/>
                <a:cs typeface="+mn-ea"/>
                <a:sym typeface="+mn-lt"/>
              </a:rPr>
              <a:t>《</a:t>
            </a:r>
            <a:r>
              <a:rPr lang="zh-CN" altLang="en-US" dirty="0">
                <a:latin typeface="+mn-lt"/>
                <a:ea typeface="+mn-ea"/>
                <a:cs typeface="+mn-ea"/>
                <a:sym typeface="+mn-lt"/>
              </a:rPr>
              <a:t>清通礼</a:t>
            </a:r>
            <a:r>
              <a:rPr lang="en-US" altLang="zh-CN" dirty="0">
                <a:latin typeface="+mn-lt"/>
                <a:ea typeface="+mn-ea"/>
                <a:cs typeface="+mn-ea"/>
                <a:sym typeface="+mn-lt"/>
              </a:rPr>
              <a:t>》</a:t>
            </a:r>
            <a:r>
              <a:rPr lang="zh-CN" altLang="en-US" dirty="0">
                <a:latin typeface="+mn-lt"/>
                <a:ea typeface="+mn-ea"/>
                <a:cs typeface="+mn-ea"/>
                <a:sym typeface="+mn-lt"/>
              </a:rPr>
              <a:t>中说：“岁寒食及霜降节，拜扫扩荃，届期素服诣墓，具酒撰及菱剪草木之器；周服封树剪除荆草故称扫墓。</a:t>
            </a:r>
          </a:p>
        </p:txBody>
      </p:sp>
      <p:sp>
        <p:nvSpPr>
          <p:cNvPr id="4" name="文本框 3"/>
          <p:cNvSpPr txBox="1"/>
          <p:nvPr/>
        </p:nvSpPr>
        <p:spPr>
          <a:xfrm>
            <a:off x="1272998" y="1484433"/>
            <a:ext cx="2071455" cy="646331"/>
          </a:xfrm>
          <a:prstGeom prst="rect">
            <a:avLst/>
          </a:prstGeom>
          <a:noFill/>
        </p:spPr>
        <p:txBody>
          <a:bodyPr wrap="square" rtlCol="0">
            <a:spAutoFit/>
          </a:bodyPr>
          <a:lstStyle/>
          <a:p>
            <a:pPr algn="dist"/>
            <a:r>
              <a:rPr lang="zh-CN" altLang="en-US" sz="3600" dirty="0">
                <a:solidFill>
                  <a:srgbClr val="C00000"/>
                </a:solidFill>
                <a:cs typeface="+mn-ea"/>
                <a:sym typeface="+mn-lt"/>
              </a:rPr>
              <a:t>登高远眺</a:t>
            </a:r>
          </a:p>
        </p:txBody>
      </p:sp>
      <p:sp>
        <p:nvSpPr>
          <p:cNvPr id="5" name="文本框 4"/>
          <p:cNvSpPr txBox="1"/>
          <p:nvPr/>
        </p:nvSpPr>
        <p:spPr>
          <a:xfrm>
            <a:off x="2269041" y="4210188"/>
            <a:ext cx="2127003" cy="646331"/>
          </a:xfrm>
          <a:prstGeom prst="rect">
            <a:avLst/>
          </a:prstGeom>
          <a:noFill/>
        </p:spPr>
        <p:txBody>
          <a:bodyPr wrap="square" rtlCol="0">
            <a:spAutoFit/>
          </a:bodyPr>
          <a:lstStyle/>
          <a:p>
            <a:pPr algn="dist"/>
            <a:r>
              <a:rPr lang="zh-CN" altLang="en-US" sz="3600" dirty="0">
                <a:solidFill>
                  <a:srgbClr val="C00000"/>
                </a:solidFill>
                <a:cs typeface="+mn-ea"/>
                <a:sym typeface="+mn-lt"/>
              </a:rPr>
              <a:t>扫墓祭祖</a:t>
            </a:r>
          </a:p>
        </p:txBody>
      </p:sp>
      <p:pic>
        <p:nvPicPr>
          <p:cNvPr id="10" name="图片 9">
            <a:extLst>
              <a:ext uri="{FF2B5EF4-FFF2-40B4-BE49-F238E27FC236}">
                <a16:creationId xmlns="" xmlns:a16="http://schemas.microsoft.com/office/drawing/2014/main" id="{33A04106-72D6-493C-B459-D7A468703C8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8095560" y="19743"/>
            <a:ext cx="4096439" cy="409643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dissolve">
                                      <p:cBhvr>
                                        <p:cTn id="13" dur="500"/>
                                        <p:tgtEl>
                                          <p:spTgt spid="3"/>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dissolve">
                                      <p:cBhvr>
                                        <p:cTn id="16" dur="500"/>
                                        <p:tgtEl>
                                          <p:spTgt spid="4"/>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dissolv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3" grpId="1"/>
      <p:bldP spid="4" grpId="0"/>
      <p:bldP spid="4" grpId="1"/>
      <p:bldP spid="5" grpId="0"/>
      <p:bldP spid="5"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01C089D7-7501-43C6-8C1D-81CD671E6BA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7418305" y="19743"/>
            <a:ext cx="4773693" cy="4773693"/>
          </a:xfrm>
          <a:prstGeom prst="rect">
            <a:avLst/>
          </a:prstGeom>
        </p:spPr>
      </p:pic>
      <p:sp>
        <p:nvSpPr>
          <p:cNvPr id="7" name="文本框 6">
            <a:extLst>
              <a:ext uri="{FF2B5EF4-FFF2-40B4-BE49-F238E27FC236}">
                <a16:creationId xmlns="" xmlns:a16="http://schemas.microsoft.com/office/drawing/2014/main" id="{9CA3E8E9-628C-45C1-8998-DCB750082AD9}"/>
              </a:ext>
            </a:extLst>
          </p:cNvPr>
          <p:cNvSpPr txBox="1"/>
          <p:nvPr/>
        </p:nvSpPr>
        <p:spPr>
          <a:xfrm>
            <a:off x="7945663" y="2403716"/>
            <a:ext cx="1700508" cy="1198880"/>
          </a:xfrm>
          <a:prstGeom prst="rect">
            <a:avLst/>
          </a:prstGeom>
          <a:noFill/>
        </p:spPr>
        <p:txBody>
          <a:bodyPr wrap="square" rtlCol="0">
            <a:spAutoFit/>
          </a:bodyPr>
          <a:lstStyle/>
          <a:p>
            <a:pPr algn="ctr"/>
            <a:r>
              <a:rPr lang="zh-CN" altLang="en-US" sz="7200" dirty="0">
                <a:cs typeface="+mn-ea"/>
                <a:sym typeface="+mn-lt"/>
              </a:rPr>
              <a:t>肆</a:t>
            </a:r>
          </a:p>
        </p:txBody>
      </p:sp>
      <p:pic>
        <p:nvPicPr>
          <p:cNvPr id="9" name="图片 8">
            <a:extLst>
              <a:ext uri="{FF2B5EF4-FFF2-40B4-BE49-F238E27FC236}">
                <a16:creationId xmlns="" xmlns:a16="http://schemas.microsoft.com/office/drawing/2014/main" id="{B0928B3A-DB08-4A7D-A43D-146EBA24A3BE}"/>
              </a:ext>
            </a:extLst>
          </p:cNvPr>
          <p:cNvPicPr>
            <a:picLocks noChangeAspect="1"/>
          </p:cNvPicPr>
          <p:nvPr/>
        </p:nvPicPr>
        <p:blipFill>
          <a:blip r:embed="rId4"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flipH="1">
            <a:off x="-1" y="172387"/>
            <a:ext cx="6685614" cy="6685614"/>
          </a:xfrm>
          <a:prstGeom prst="rect">
            <a:avLst/>
          </a:prstGeom>
        </p:spPr>
      </p:pic>
      <p:sp>
        <p:nvSpPr>
          <p:cNvPr id="6" name="文本框 5">
            <a:extLst>
              <a:ext uri="{FF2B5EF4-FFF2-40B4-BE49-F238E27FC236}">
                <a16:creationId xmlns="" xmlns:a16="http://schemas.microsoft.com/office/drawing/2014/main" id="{5AF2AED5-F38D-4173-9091-C6DFD6BC7805}"/>
              </a:ext>
            </a:extLst>
          </p:cNvPr>
          <p:cNvSpPr txBox="1"/>
          <p:nvPr/>
        </p:nvSpPr>
        <p:spPr>
          <a:xfrm>
            <a:off x="4596481" y="3868658"/>
            <a:ext cx="4773692" cy="1200329"/>
          </a:xfrm>
          <a:prstGeom prst="rect">
            <a:avLst/>
          </a:prstGeom>
          <a:noFill/>
        </p:spPr>
        <p:txBody>
          <a:bodyPr wrap="square" rtlCol="0">
            <a:spAutoFit/>
          </a:bodyPr>
          <a:lstStyle/>
          <a:p>
            <a:pPr algn="dist"/>
            <a:r>
              <a:rPr lang="zh-CN" altLang="en-US" sz="7200" dirty="0">
                <a:cs typeface="+mn-ea"/>
                <a:sym typeface="+mn-lt"/>
              </a:rPr>
              <a:t>节气养生</a:t>
            </a:r>
          </a:p>
        </p:txBody>
      </p:sp>
    </p:spTree>
    <p:extLst>
      <p:ext uri="{BB962C8B-B14F-4D97-AF65-F5344CB8AC3E}">
        <p14:creationId xmlns:p14="http://schemas.microsoft.com/office/powerpoint/2010/main" val="3736236420"/>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par>
                                <p:cTn id="22" presetID="3" presetClass="entr" presetSubtype="10"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blinds(horizontal)">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P spid="6"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528706" y="2464736"/>
            <a:ext cx="4847542" cy="1338828"/>
          </a:xfrm>
          <a:prstGeom prst="rect">
            <a:avLst/>
          </a:prstGeom>
          <a:noFill/>
        </p:spPr>
        <p:txBody>
          <a:bodyPr wrap="square" rtlCol="0">
            <a:spAutoFit/>
          </a:bodyPr>
          <a:lstStyle>
            <a:defPPr>
              <a:defRPr lang="zh-CN"/>
            </a:defPPr>
            <a:lvl1pPr>
              <a:lnSpc>
                <a:spcPct val="150000"/>
              </a:lnSpc>
              <a:defRPr>
                <a:latin typeface="字魂36号-正文宋楷" panose="00000500000000000000" pitchFamily="2" charset="-122"/>
                <a:ea typeface="字魂36号-正文宋楷" panose="00000500000000000000" pitchFamily="2" charset="-122"/>
              </a:defRPr>
            </a:lvl1pPr>
          </a:lstStyle>
          <a:p>
            <a:r>
              <a:rPr lang="zh-CN" altLang="en-US" dirty="0">
                <a:latin typeface="+mn-lt"/>
                <a:ea typeface="+mn-ea"/>
                <a:cs typeface="+mn-ea"/>
                <a:sym typeface="+mn-lt"/>
              </a:rPr>
              <a:t>霜降时节是秋冬气候的转折点，也是阳气由收到藏的过渡，养生关键应注意做好“外御寒、内清热”。霜降是秋季到冬季过渡的开始。</a:t>
            </a:r>
          </a:p>
        </p:txBody>
      </p:sp>
      <p:sp>
        <p:nvSpPr>
          <p:cNvPr id="3" name="文本框 2"/>
          <p:cNvSpPr txBox="1"/>
          <p:nvPr/>
        </p:nvSpPr>
        <p:spPr>
          <a:xfrm>
            <a:off x="6528706" y="4055913"/>
            <a:ext cx="5066393" cy="1338828"/>
          </a:xfrm>
          <a:prstGeom prst="rect">
            <a:avLst/>
          </a:prstGeom>
          <a:noFill/>
        </p:spPr>
        <p:txBody>
          <a:bodyPr wrap="square" rtlCol="0">
            <a:spAutoFit/>
          </a:bodyPr>
          <a:lstStyle>
            <a:defPPr>
              <a:defRPr lang="zh-CN"/>
            </a:defPPr>
            <a:lvl1pPr>
              <a:lnSpc>
                <a:spcPct val="150000"/>
              </a:lnSpc>
              <a:defRPr>
                <a:latin typeface="字魂36号-正文宋楷" panose="00000500000000000000" pitchFamily="2" charset="-122"/>
                <a:ea typeface="字魂36号-正文宋楷" panose="00000500000000000000" pitchFamily="2" charset="-122"/>
              </a:defRPr>
            </a:lvl1pPr>
          </a:lstStyle>
          <a:p>
            <a:r>
              <a:rPr lang="zh-CN" altLang="en-US" dirty="0">
                <a:latin typeface="+mn-lt"/>
                <a:ea typeface="+mn-ea"/>
                <a:cs typeface="+mn-ea"/>
                <a:sym typeface="+mn-lt"/>
              </a:rPr>
              <a:t>俗语有“霜降不算冷，霜降变了天”。此时节，昼夜温差变化增大，因此要注意添加衣服，特别要注意脚部和胃部保暖。最好养成睡前用热水泡脚的习惯。</a:t>
            </a:r>
          </a:p>
        </p:txBody>
      </p:sp>
      <p:sp>
        <p:nvSpPr>
          <p:cNvPr id="4" name="文本框 3"/>
          <p:cNvSpPr txBox="1"/>
          <p:nvPr/>
        </p:nvSpPr>
        <p:spPr>
          <a:xfrm>
            <a:off x="6399777" y="1544883"/>
            <a:ext cx="2552700" cy="769441"/>
          </a:xfrm>
          <a:prstGeom prst="rect">
            <a:avLst/>
          </a:prstGeom>
          <a:noFill/>
        </p:spPr>
        <p:txBody>
          <a:bodyPr wrap="square" rtlCol="0">
            <a:spAutoFit/>
          </a:bodyPr>
          <a:lstStyle/>
          <a:p>
            <a:pPr algn="dist"/>
            <a:r>
              <a:rPr lang="zh-CN" altLang="en-US" sz="4400" dirty="0">
                <a:cs typeface="+mn-ea"/>
                <a:sym typeface="+mn-lt"/>
              </a:rPr>
              <a:t>节气养生</a:t>
            </a:r>
          </a:p>
        </p:txBody>
      </p:sp>
      <p:pic>
        <p:nvPicPr>
          <p:cNvPr id="8" name="图片 7">
            <a:extLst>
              <a:ext uri="{FF2B5EF4-FFF2-40B4-BE49-F238E27FC236}">
                <a16:creationId xmlns="" xmlns:a16="http://schemas.microsoft.com/office/drawing/2014/main" id="{514961DD-16B3-48F6-AA83-01F3866E9A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5752" y="2126151"/>
            <a:ext cx="5230839" cy="348722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17" presetClass="entr" presetSubtype="1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strVal val="#ppt_h"/>
                                          </p:val>
                                        </p:tav>
                                        <p:tav tm="100000">
                                          <p:val>
                                            <p:strVal val="#ppt_h"/>
                                          </p:val>
                                        </p:tav>
                                      </p:tavLst>
                                    </p:anim>
                                  </p:childTnLst>
                                </p:cTn>
                              </p:par>
                              <p:par>
                                <p:cTn id="14" presetID="17" presetClass="entr" presetSubtype="10"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strVal val="#ppt_h"/>
                                          </p:val>
                                        </p:tav>
                                        <p:tav tm="100000">
                                          <p:val>
                                            <p:strVal val="#ppt_h"/>
                                          </p:val>
                                        </p:tav>
                                      </p:tavLst>
                                    </p:anim>
                                  </p:childTnLst>
                                </p:cTn>
                              </p:par>
                              <p:par>
                                <p:cTn id="18" presetID="17" presetClass="entr" presetSubtype="10"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3" grpId="1"/>
      <p:bldP spid="4" grpId="0"/>
      <p:bldP spid="4"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01756" y="726368"/>
            <a:ext cx="4411321" cy="1754326"/>
          </a:xfrm>
          <a:prstGeom prst="rect">
            <a:avLst/>
          </a:prstGeom>
          <a:noFill/>
        </p:spPr>
        <p:txBody>
          <a:bodyPr wrap="square" rtlCol="0">
            <a:spAutoFit/>
          </a:bodyPr>
          <a:lstStyle>
            <a:defPPr>
              <a:defRPr lang="zh-CN"/>
            </a:defPPr>
            <a:lvl1pPr>
              <a:lnSpc>
                <a:spcPct val="150000"/>
              </a:lnSpc>
              <a:defRPr>
                <a:latin typeface="字魂36号-正文宋楷" panose="00000500000000000000" pitchFamily="2" charset="-122"/>
                <a:ea typeface="字魂36号-正文宋楷" panose="00000500000000000000" pitchFamily="2" charset="-122"/>
              </a:defRPr>
            </a:lvl1pPr>
          </a:lstStyle>
          <a:p>
            <a:r>
              <a:rPr lang="zh-CN" altLang="en-US" dirty="0">
                <a:latin typeface="+mn-lt"/>
                <a:ea typeface="+mn-ea"/>
                <a:cs typeface="+mn-ea"/>
                <a:sym typeface="+mn-lt"/>
              </a:rPr>
              <a:t>天气逐渐变冷，身体局部保暖不当或人体为适应寒冷的刺激而有所增加的新陈代谢等原因，使得慢性胃病、“老寒腿”等疾病的发病随之增多。</a:t>
            </a:r>
          </a:p>
        </p:txBody>
      </p:sp>
      <p:sp>
        <p:nvSpPr>
          <p:cNvPr id="3" name="矩形 2"/>
          <p:cNvSpPr/>
          <p:nvPr/>
        </p:nvSpPr>
        <p:spPr>
          <a:xfrm>
            <a:off x="6541749" y="726368"/>
            <a:ext cx="4411320" cy="1338828"/>
          </a:xfrm>
          <a:prstGeom prst="rect">
            <a:avLst/>
          </a:prstGeom>
          <a:noFill/>
        </p:spPr>
        <p:txBody>
          <a:bodyPr wrap="square" rtlCol="0">
            <a:spAutoFit/>
          </a:bodyPr>
          <a:lstStyle/>
          <a:p>
            <a:pPr>
              <a:lnSpc>
                <a:spcPct val="150000"/>
              </a:lnSpc>
            </a:pPr>
            <a:r>
              <a:rPr lang="zh-CN" altLang="en-US" dirty="0">
                <a:cs typeface="+mn-ea"/>
                <a:sym typeface="+mn-lt"/>
              </a:rPr>
              <a:t>尤其是有消化道溃疡病史的人，要特别注意自我保养，一定要坚持医生的指导治疗，避免服用对胃肠黏膜刺激性大的食物和药物。</a:t>
            </a:r>
          </a:p>
        </p:txBody>
      </p:sp>
      <p:sp>
        <p:nvSpPr>
          <p:cNvPr id="4" name="文本框 3"/>
          <p:cNvSpPr txBox="1"/>
          <p:nvPr/>
        </p:nvSpPr>
        <p:spPr>
          <a:xfrm>
            <a:off x="3948815" y="2720199"/>
            <a:ext cx="4324350" cy="1107996"/>
          </a:xfrm>
          <a:prstGeom prst="rect">
            <a:avLst/>
          </a:prstGeom>
          <a:noFill/>
        </p:spPr>
        <p:txBody>
          <a:bodyPr wrap="square" rtlCol="0">
            <a:spAutoFit/>
          </a:bodyPr>
          <a:lstStyle/>
          <a:p>
            <a:pPr algn="ctr"/>
            <a:r>
              <a:rPr lang="zh-CN" altLang="en-US" sz="6600" dirty="0">
                <a:effectLst>
                  <a:outerShdw blurRad="38100" dist="38100" dir="2700000" algn="tl">
                    <a:srgbClr val="000000">
                      <a:alpha val="43137"/>
                    </a:srgbClr>
                  </a:outerShdw>
                </a:effectLst>
                <a:cs typeface="+mn-ea"/>
                <a:sym typeface="+mn-lt"/>
              </a:rPr>
              <a:t>节气养生</a:t>
            </a:r>
          </a:p>
        </p:txBody>
      </p:sp>
      <p:pic>
        <p:nvPicPr>
          <p:cNvPr id="13" name="图片 12">
            <a:extLst>
              <a:ext uri="{FF2B5EF4-FFF2-40B4-BE49-F238E27FC236}">
                <a16:creationId xmlns="" xmlns:a16="http://schemas.microsoft.com/office/drawing/2014/main" id="{F04C95DA-04AB-4A46-BD8F-F9B2AEA5DCE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42144" y="4039698"/>
            <a:ext cx="3685875" cy="2457250"/>
          </a:xfrm>
          <a:prstGeom prst="rect">
            <a:avLst/>
          </a:prstGeom>
        </p:spPr>
      </p:pic>
      <p:pic>
        <p:nvPicPr>
          <p:cNvPr id="14" name="图片 13">
            <a:extLst>
              <a:ext uri="{FF2B5EF4-FFF2-40B4-BE49-F238E27FC236}">
                <a16:creationId xmlns="" xmlns:a16="http://schemas.microsoft.com/office/drawing/2014/main" id="{F048F7C0-AC0E-4558-9DFA-9DE1F41606A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76706" y="3985703"/>
            <a:ext cx="3685875" cy="24572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3" presetClass="entr" presetSubtype="1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linds(horizontal)">
                                      <p:cBhvr>
                                        <p:cTn id="17" dur="500"/>
                                        <p:tgtEl>
                                          <p:spTgt spid="2"/>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blinds(horizontal)">
                                      <p:cBhvr>
                                        <p:cTn id="20" dur="500"/>
                                        <p:tgtEl>
                                          <p:spTgt spid="3"/>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blinds(horizontal)">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3" grpId="1"/>
      <p:bldP spid="4" grpId="0"/>
      <p:bldP spid="4"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363751" y="2031803"/>
            <a:ext cx="4066962" cy="923330"/>
          </a:xfrm>
          <a:prstGeom prst="rect">
            <a:avLst/>
          </a:prstGeom>
          <a:noFill/>
        </p:spPr>
        <p:txBody>
          <a:bodyPr vert="horz" wrap="square" rtlCol="0">
            <a:spAutoFit/>
          </a:bodyPr>
          <a:lstStyle/>
          <a:p>
            <a:pPr algn="ctr"/>
            <a:r>
              <a:rPr lang="zh-CN" altLang="en-US" sz="5400" dirty="0">
                <a:cs typeface="+mn-ea"/>
                <a:sym typeface="+mn-lt"/>
              </a:rPr>
              <a:t>节气养生</a:t>
            </a:r>
          </a:p>
        </p:txBody>
      </p:sp>
      <p:sp>
        <p:nvSpPr>
          <p:cNvPr id="7" name="文本框 6"/>
          <p:cNvSpPr txBox="1"/>
          <p:nvPr/>
        </p:nvSpPr>
        <p:spPr>
          <a:xfrm>
            <a:off x="1000592" y="3080438"/>
            <a:ext cx="4482619" cy="2169825"/>
          </a:xfrm>
          <a:prstGeom prst="rect">
            <a:avLst/>
          </a:prstGeom>
          <a:noFill/>
        </p:spPr>
        <p:txBody>
          <a:bodyPr vert="horz" wrap="square" rtlCol="0">
            <a:spAutoFit/>
          </a:bodyPr>
          <a:lstStyle/>
          <a:p>
            <a:pPr>
              <a:lnSpc>
                <a:spcPct val="150000"/>
              </a:lnSpc>
            </a:pPr>
            <a:r>
              <a:rPr lang="zh-CN" altLang="en-US" dirty="0">
                <a:cs typeface="+mn-ea"/>
                <a:sym typeface="+mn-lt"/>
              </a:rPr>
              <a:t>栗子具有养胃健脾、补肾强筋、活血止血、止咳化痰的功效，是这时的进补佳品。霜遍布在草木土石上，俗称打霜，而经过霜覆盖的蔬菜如菠菜、冬瓜，吃起来味道特别鲜美，霜打过的水果，如葡萄就很甜。</a:t>
            </a:r>
          </a:p>
        </p:txBody>
      </p:sp>
      <p:pic>
        <p:nvPicPr>
          <p:cNvPr id="9" name="图片 8">
            <a:extLst>
              <a:ext uri="{FF2B5EF4-FFF2-40B4-BE49-F238E27FC236}">
                <a16:creationId xmlns="" xmlns:a16="http://schemas.microsoft.com/office/drawing/2014/main" id="{1BF1EF26-CBC3-4FCA-9F1D-6A2CCCB6F34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708790" y="1568180"/>
            <a:ext cx="5483210" cy="414807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childTnLst>
                          </p:cTn>
                        </p:par>
                        <p:par>
                          <p:cTn id="14" fill="hold">
                            <p:stCondLst>
                              <p:cond delay="1500"/>
                            </p:stCondLst>
                            <p:childTnLst>
                              <p:par>
                                <p:cTn id="15" presetID="6" presetClass="entr" presetSubtype="1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circle(in)">
                                      <p:cBhvr>
                                        <p:cTn id="1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DD062164-DA1F-4ADF-880D-ACBF5DDF40B7}"/>
              </a:ext>
            </a:extLst>
          </p:cNvPr>
          <p:cNvPicPr>
            <a:picLocks noChangeAspect="1"/>
          </p:cNvPicPr>
          <p:nvPr/>
        </p:nvPicPr>
        <p:blipFill>
          <a:blip r:embed="rId3"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flipH="1">
            <a:off x="-1" y="172387"/>
            <a:ext cx="6685614" cy="6685614"/>
          </a:xfrm>
          <a:prstGeom prst="rect">
            <a:avLst/>
          </a:prstGeom>
        </p:spPr>
      </p:pic>
      <p:sp>
        <p:nvSpPr>
          <p:cNvPr id="2" name="矩形: 圆角 1">
            <a:extLst>
              <a:ext uri="{FF2B5EF4-FFF2-40B4-BE49-F238E27FC236}">
                <a16:creationId xmlns="" xmlns:a16="http://schemas.microsoft.com/office/drawing/2014/main" id="{8020A5CE-6C0E-4D28-82C1-FF1462D1248D}"/>
              </a:ext>
            </a:extLst>
          </p:cNvPr>
          <p:cNvSpPr/>
          <p:nvPr/>
        </p:nvSpPr>
        <p:spPr>
          <a:xfrm>
            <a:off x="4508271" y="1305982"/>
            <a:ext cx="5422900" cy="5211233"/>
          </a:xfrm>
          <a:prstGeom prst="roundRect">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文本框 2">
            <a:extLst>
              <a:ext uri="{FF2B5EF4-FFF2-40B4-BE49-F238E27FC236}">
                <a16:creationId xmlns="" xmlns:a16="http://schemas.microsoft.com/office/drawing/2014/main" id="{185119B5-7E6A-4A25-961D-937FD1CBB565}"/>
              </a:ext>
            </a:extLst>
          </p:cNvPr>
          <p:cNvSpPr txBox="1"/>
          <p:nvPr/>
        </p:nvSpPr>
        <p:spPr>
          <a:xfrm>
            <a:off x="5049896" y="1717609"/>
            <a:ext cx="4339650" cy="4387980"/>
          </a:xfrm>
          <a:prstGeom prst="rect">
            <a:avLst/>
          </a:prstGeom>
          <a:noFill/>
        </p:spPr>
        <p:txBody>
          <a:bodyPr vert="eaVert" wrap="square" rtlCol="0">
            <a:spAutoFit/>
          </a:bodyPr>
          <a:lstStyle/>
          <a:p>
            <a:pPr>
              <a:lnSpc>
                <a:spcPct val="150000"/>
              </a:lnSpc>
            </a:pPr>
            <a:r>
              <a:rPr lang="zh-CN" altLang="en-US" dirty="0">
                <a:cs typeface="+mn-ea"/>
                <a:sym typeface="+mn-lt"/>
              </a:rPr>
              <a:t>霜降，是二十四节气之第十八个节气。斗指戌；太阳黄经为</a:t>
            </a:r>
            <a:r>
              <a:rPr lang="en-US" altLang="zh-CN" dirty="0">
                <a:cs typeface="+mn-ea"/>
                <a:sym typeface="+mn-lt"/>
              </a:rPr>
              <a:t>210°</a:t>
            </a:r>
            <a:r>
              <a:rPr lang="zh-CN" altLang="en-US" dirty="0">
                <a:cs typeface="+mn-ea"/>
                <a:sym typeface="+mn-lt"/>
              </a:rPr>
              <a:t>；每年公历</a:t>
            </a:r>
            <a:r>
              <a:rPr lang="en-US" altLang="zh-CN" dirty="0">
                <a:cs typeface="+mn-ea"/>
                <a:sym typeface="+mn-lt"/>
              </a:rPr>
              <a:t>10</a:t>
            </a:r>
            <a:r>
              <a:rPr lang="zh-CN" altLang="en-US" dirty="0">
                <a:cs typeface="+mn-ea"/>
                <a:sym typeface="+mn-lt"/>
              </a:rPr>
              <a:t>月</a:t>
            </a:r>
            <a:r>
              <a:rPr lang="en-US" altLang="zh-CN" dirty="0">
                <a:cs typeface="+mn-ea"/>
                <a:sym typeface="+mn-lt"/>
              </a:rPr>
              <a:t>23</a:t>
            </a:r>
            <a:r>
              <a:rPr lang="zh-CN" altLang="en-US" dirty="0">
                <a:cs typeface="+mn-ea"/>
                <a:sym typeface="+mn-lt"/>
              </a:rPr>
              <a:t>－</a:t>
            </a:r>
            <a:r>
              <a:rPr lang="en-US" altLang="zh-CN" dirty="0">
                <a:cs typeface="+mn-ea"/>
                <a:sym typeface="+mn-lt"/>
              </a:rPr>
              <a:t>24</a:t>
            </a:r>
            <a:r>
              <a:rPr lang="zh-CN" altLang="en-US" dirty="0">
                <a:cs typeface="+mn-ea"/>
                <a:sym typeface="+mn-lt"/>
              </a:rPr>
              <a:t>日交节。天气渐寒始于霜降，霜降是秋季的最后一个节气，是反映气温变化的节气，是秋季到冬季的过渡，意味着即将进入冬天。俗话有讲“霜降杀百草”，霜降过后，植物渐渐失去生机，大地一片萧索。霜降不是表示“降霜”，而是表示天气渐冷；冻则有霜，大地因冷冻或将会产生初霜的现象。霜降节气后，深秋景象明显，冷空气越来越频繁。</a:t>
            </a:r>
          </a:p>
        </p:txBody>
      </p:sp>
      <p:sp>
        <p:nvSpPr>
          <p:cNvPr id="4" name="文本框 3">
            <a:extLst>
              <a:ext uri="{FF2B5EF4-FFF2-40B4-BE49-F238E27FC236}">
                <a16:creationId xmlns="" xmlns:a16="http://schemas.microsoft.com/office/drawing/2014/main" id="{4B75C677-022C-49BC-8464-2FB394050E38}"/>
              </a:ext>
            </a:extLst>
          </p:cNvPr>
          <p:cNvSpPr txBox="1"/>
          <p:nvPr/>
        </p:nvSpPr>
        <p:spPr>
          <a:xfrm>
            <a:off x="8355324" y="752411"/>
            <a:ext cx="1846659" cy="1839397"/>
          </a:xfrm>
          <a:prstGeom prst="rect">
            <a:avLst/>
          </a:prstGeom>
          <a:noFill/>
        </p:spPr>
        <p:txBody>
          <a:bodyPr vert="eaVert" wrap="square" rtlCol="0">
            <a:spAutoFit/>
          </a:bodyPr>
          <a:lstStyle/>
          <a:p>
            <a:pPr algn="dist"/>
            <a:r>
              <a:rPr lang="zh-CN" altLang="en-US" sz="5400" dirty="0">
                <a:cs typeface="+mn-ea"/>
                <a:sym typeface="+mn-lt"/>
              </a:rPr>
              <a:t>概述</a:t>
            </a:r>
          </a:p>
        </p:txBody>
      </p:sp>
      <p:pic>
        <p:nvPicPr>
          <p:cNvPr id="6" name="图片 5">
            <a:extLst>
              <a:ext uri="{FF2B5EF4-FFF2-40B4-BE49-F238E27FC236}">
                <a16:creationId xmlns="" xmlns:a16="http://schemas.microsoft.com/office/drawing/2014/main" id="{15A74039-6C5C-4A94-ACA3-9DC4EE6049D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03436" y="0"/>
            <a:ext cx="2188564" cy="2188564"/>
          </a:xfrm>
          <a:prstGeom prst="rect">
            <a:avLst/>
          </a:prstGeom>
        </p:spPr>
      </p:pic>
    </p:spTree>
    <p:extLst>
      <p:ext uri="{BB962C8B-B14F-4D97-AF65-F5344CB8AC3E}">
        <p14:creationId xmlns:p14="http://schemas.microsoft.com/office/powerpoint/2010/main" val="3862712236"/>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23" presetClass="entr" presetSubtype="16"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4"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37852647-771D-49CB-9CB6-3A7C69C4FE31}"/>
              </a:ext>
            </a:extLst>
          </p:cNvPr>
          <p:cNvPicPr>
            <a:picLocks noChangeAspect="1"/>
          </p:cNvPicPr>
          <p:nvPr/>
        </p:nvPicPr>
        <p:blipFill>
          <a:blip r:embed="rId3"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flipH="1">
            <a:off x="-1" y="172387"/>
            <a:ext cx="6685614" cy="6685614"/>
          </a:xfrm>
          <a:prstGeom prst="rect">
            <a:avLst/>
          </a:prstGeom>
        </p:spPr>
      </p:pic>
      <p:pic>
        <p:nvPicPr>
          <p:cNvPr id="9" name="图片 8">
            <a:extLst>
              <a:ext uri="{FF2B5EF4-FFF2-40B4-BE49-F238E27FC236}">
                <a16:creationId xmlns="" xmlns:a16="http://schemas.microsoft.com/office/drawing/2014/main" id="{3091E779-BCBF-4BFE-BE38-72D63C12B523}"/>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506386" y="0"/>
            <a:ext cx="6685614" cy="6685614"/>
          </a:xfrm>
          <a:prstGeom prst="rect">
            <a:avLst/>
          </a:prstGeom>
        </p:spPr>
      </p:pic>
      <p:sp>
        <p:nvSpPr>
          <p:cNvPr id="6" name="文本框 5">
            <a:extLst>
              <a:ext uri="{FF2B5EF4-FFF2-40B4-BE49-F238E27FC236}">
                <a16:creationId xmlns="" xmlns:a16="http://schemas.microsoft.com/office/drawing/2014/main" id="{F8F20BCB-31DF-47A6-B1E8-B55F09E9C43A}"/>
              </a:ext>
            </a:extLst>
          </p:cNvPr>
          <p:cNvSpPr txBox="1"/>
          <p:nvPr/>
        </p:nvSpPr>
        <p:spPr>
          <a:xfrm>
            <a:off x="629586" y="6013450"/>
            <a:ext cx="2503805" cy="368300"/>
          </a:xfrm>
          <a:prstGeom prst="rect">
            <a:avLst/>
          </a:prstGeom>
          <a:noFill/>
        </p:spPr>
        <p:txBody>
          <a:bodyPr wrap="square" rtlCol="0">
            <a:spAutoFit/>
          </a:bodyPr>
          <a:lstStyle/>
          <a:p>
            <a:pPr algn="ctr"/>
            <a:r>
              <a:rPr lang="zh-CN" altLang="en-US" dirty="0">
                <a:cs typeface="+mn-ea"/>
                <a:sym typeface="+mn-lt"/>
              </a:rPr>
              <a:t>演讲人</a:t>
            </a:r>
            <a:r>
              <a:rPr lang="zh-CN" altLang="en-US" dirty="0" smtClean="0">
                <a:cs typeface="+mn-ea"/>
                <a:sym typeface="+mn-lt"/>
              </a:rPr>
              <a:t>：</a:t>
            </a:r>
            <a:r>
              <a:rPr lang="zh-CN" altLang="en-US" dirty="0">
                <a:cs typeface="+mn-ea"/>
                <a:sym typeface="+mn-lt"/>
              </a:rPr>
              <a:t>优品</a:t>
            </a:r>
            <a:r>
              <a:rPr lang="en-US" altLang="zh-CN" dirty="0" smtClean="0">
                <a:cs typeface="+mn-ea"/>
                <a:sym typeface="+mn-lt"/>
              </a:rPr>
              <a:t>PPT</a:t>
            </a:r>
            <a:endParaRPr lang="zh-CN" altLang="en-US" dirty="0">
              <a:cs typeface="+mn-ea"/>
              <a:sym typeface="+mn-lt"/>
            </a:endParaRPr>
          </a:p>
        </p:txBody>
      </p:sp>
    </p:spTree>
    <p:extLst>
      <p:ext uri="{BB962C8B-B14F-4D97-AF65-F5344CB8AC3E}">
        <p14:creationId xmlns:p14="http://schemas.microsoft.com/office/powerpoint/2010/main" val="784807555"/>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331012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圆角 7"/>
          <p:cNvSpPr/>
          <p:nvPr/>
        </p:nvSpPr>
        <p:spPr>
          <a:xfrm>
            <a:off x="480102" y="284813"/>
            <a:ext cx="11257196" cy="6268387"/>
          </a:xfrm>
          <a:prstGeom prst="round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文本框 1"/>
          <p:cNvSpPr txBox="1"/>
          <p:nvPr/>
        </p:nvSpPr>
        <p:spPr>
          <a:xfrm>
            <a:off x="9223257" y="3011837"/>
            <a:ext cx="861774" cy="2882326"/>
          </a:xfrm>
          <a:prstGeom prst="rect">
            <a:avLst/>
          </a:prstGeom>
          <a:noFill/>
        </p:spPr>
        <p:txBody>
          <a:bodyPr vert="eaVert" wrap="square" rtlCol="0">
            <a:spAutoFit/>
          </a:bodyPr>
          <a:lstStyle/>
          <a:p>
            <a:pPr algn="dist"/>
            <a:r>
              <a:rPr lang="zh-CN" altLang="en-US" sz="4400" dirty="0">
                <a:cs typeface="+mn-ea"/>
                <a:sym typeface="+mn-lt"/>
              </a:rPr>
              <a:t>节气简介</a:t>
            </a:r>
          </a:p>
        </p:txBody>
      </p:sp>
      <p:sp>
        <p:nvSpPr>
          <p:cNvPr id="3" name="文本框 2"/>
          <p:cNvSpPr txBox="1"/>
          <p:nvPr/>
        </p:nvSpPr>
        <p:spPr>
          <a:xfrm>
            <a:off x="4444590" y="3011837"/>
            <a:ext cx="861774" cy="2882326"/>
          </a:xfrm>
          <a:prstGeom prst="rect">
            <a:avLst/>
          </a:prstGeom>
          <a:noFill/>
        </p:spPr>
        <p:txBody>
          <a:bodyPr vert="eaVert" wrap="square" rtlCol="0">
            <a:spAutoFit/>
          </a:bodyPr>
          <a:lstStyle/>
          <a:p>
            <a:pPr algn="dist"/>
            <a:r>
              <a:rPr lang="zh-CN" altLang="en-US" sz="4400" dirty="0">
                <a:cs typeface="+mn-ea"/>
                <a:sym typeface="+mn-lt"/>
              </a:rPr>
              <a:t>气候特点</a:t>
            </a:r>
          </a:p>
        </p:txBody>
      </p:sp>
      <p:sp>
        <p:nvSpPr>
          <p:cNvPr id="4" name="文本框 3"/>
          <p:cNvSpPr txBox="1"/>
          <p:nvPr/>
        </p:nvSpPr>
        <p:spPr>
          <a:xfrm>
            <a:off x="6833924" y="3011837"/>
            <a:ext cx="861774" cy="2882326"/>
          </a:xfrm>
          <a:prstGeom prst="rect">
            <a:avLst/>
          </a:prstGeom>
          <a:noFill/>
        </p:spPr>
        <p:txBody>
          <a:bodyPr vert="eaVert" wrap="square" rtlCol="0">
            <a:spAutoFit/>
          </a:bodyPr>
          <a:lstStyle/>
          <a:p>
            <a:pPr algn="dist"/>
            <a:r>
              <a:rPr lang="zh-CN" altLang="en-US" sz="4400" dirty="0">
                <a:cs typeface="+mn-ea"/>
                <a:sym typeface="+mn-lt"/>
              </a:rPr>
              <a:t>节气习俗</a:t>
            </a:r>
          </a:p>
        </p:txBody>
      </p:sp>
      <p:sp>
        <p:nvSpPr>
          <p:cNvPr id="5" name="文本框 4"/>
          <p:cNvSpPr txBox="1"/>
          <p:nvPr/>
        </p:nvSpPr>
        <p:spPr>
          <a:xfrm>
            <a:off x="2055256" y="3011837"/>
            <a:ext cx="861774" cy="2882326"/>
          </a:xfrm>
          <a:prstGeom prst="rect">
            <a:avLst/>
          </a:prstGeom>
          <a:noFill/>
        </p:spPr>
        <p:txBody>
          <a:bodyPr vert="eaVert" wrap="square" rtlCol="0">
            <a:spAutoFit/>
          </a:bodyPr>
          <a:lstStyle/>
          <a:p>
            <a:pPr algn="dist"/>
            <a:r>
              <a:rPr lang="zh-CN" altLang="en-US" sz="4400" dirty="0">
                <a:cs typeface="+mn-ea"/>
                <a:sym typeface="+mn-lt"/>
              </a:rPr>
              <a:t>节气养生</a:t>
            </a:r>
          </a:p>
        </p:txBody>
      </p:sp>
      <p:sp>
        <p:nvSpPr>
          <p:cNvPr id="9" name="文本框 8"/>
          <p:cNvSpPr txBox="1"/>
          <p:nvPr/>
        </p:nvSpPr>
        <p:spPr>
          <a:xfrm>
            <a:off x="9292194" y="1802205"/>
            <a:ext cx="723900" cy="1015663"/>
          </a:xfrm>
          <a:prstGeom prst="rect">
            <a:avLst/>
          </a:prstGeom>
          <a:noFill/>
        </p:spPr>
        <p:txBody>
          <a:bodyPr wrap="square" rtlCol="0">
            <a:spAutoFit/>
          </a:bodyPr>
          <a:lstStyle/>
          <a:p>
            <a:pPr algn="ctr"/>
            <a:r>
              <a:rPr lang="zh-CN" altLang="en-US" sz="6000" dirty="0">
                <a:solidFill>
                  <a:srgbClr val="C00000"/>
                </a:solidFill>
                <a:cs typeface="+mn-ea"/>
                <a:sym typeface="+mn-lt"/>
              </a:rPr>
              <a:t>壹</a:t>
            </a:r>
          </a:p>
        </p:txBody>
      </p:sp>
      <p:sp>
        <p:nvSpPr>
          <p:cNvPr id="10" name="文本框 9"/>
          <p:cNvSpPr txBox="1"/>
          <p:nvPr/>
        </p:nvSpPr>
        <p:spPr>
          <a:xfrm>
            <a:off x="2124193" y="1802205"/>
            <a:ext cx="723900" cy="1015663"/>
          </a:xfrm>
          <a:prstGeom prst="rect">
            <a:avLst/>
          </a:prstGeom>
          <a:noFill/>
        </p:spPr>
        <p:txBody>
          <a:bodyPr wrap="square" rtlCol="0">
            <a:spAutoFit/>
          </a:bodyPr>
          <a:lstStyle/>
          <a:p>
            <a:pPr algn="ctr"/>
            <a:r>
              <a:rPr lang="zh-CN" altLang="en-US" sz="6000" dirty="0">
                <a:solidFill>
                  <a:srgbClr val="C00000"/>
                </a:solidFill>
                <a:cs typeface="+mn-ea"/>
                <a:sym typeface="+mn-lt"/>
              </a:rPr>
              <a:t>肆</a:t>
            </a:r>
          </a:p>
        </p:txBody>
      </p:sp>
      <p:sp>
        <p:nvSpPr>
          <p:cNvPr id="11" name="文本框 10"/>
          <p:cNvSpPr txBox="1"/>
          <p:nvPr/>
        </p:nvSpPr>
        <p:spPr>
          <a:xfrm>
            <a:off x="6902861" y="1802205"/>
            <a:ext cx="723900" cy="1015663"/>
          </a:xfrm>
          <a:prstGeom prst="rect">
            <a:avLst/>
          </a:prstGeom>
          <a:noFill/>
        </p:spPr>
        <p:txBody>
          <a:bodyPr wrap="square" rtlCol="0">
            <a:spAutoFit/>
          </a:bodyPr>
          <a:lstStyle/>
          <a:p>
            <a:pPr algn="ctr"/>
            <a:r>
              <a:rPr lang="zh-CN" altLang="en-US" sz="6000" dirty="0">
                <a:solidFill>
                  <a:srgbClr val="C00000"/>
                </a:solidFill>
                <a:cs typeface="+mn-ea"/>
                <a:sym typeface="+mn-lt"/>
              </a:rPr>
              <a:t>贰</a:t>
            </a:r>
          </a:p>
        </p:txBody>
      </p:sp>
      <p:sp>
        <p:nvSpPr>
          <p:cNvPr id="12" name="文本框 11"/>
          <p:cNvSpPr txBox="1"/>
          <p:nvPr/>
        </p:nvSpPr>
        <p:spPr>
          <a:xfrm>
            <a:off x="4513527" y="1802205"/>
            <a:ext cx="723900" cy="1015663"/>
          </a:xfrm>
          <a:prstGeom prst="rect">
            <a:avLst/>
          </a:prstGeom>
          <a:noFill/>
        </p:spPr>
        <p:txBody>
          <a:bodyPr wrap="square" rtlCol="0">
            <a:spAutoFit/>
          </a:bodyPr>
          <a:lstStyle/>
          <a:p>
            <a:pPr algn="ctr"/>
            <a:r>
              <a:rPr lang="zh-CN" altLang="en-US" sz="6000" dirty="0">
                <a:solidFill>
                  <a:srgbClr val="C00000"/>
                </a:solidFill>
                <a:cs typeface="+mn-ea"/>
                <a:sym typeface="+mn-lt"/>
              </a:rPr>
              <a:t>叁</a:t>
            </a:r>
          </a:p>
        </p:txBody>
      </p:sp>
      <p:sp>
        <p:nvSpPr>
          <p:cNvPr id="13" name="文本框 12"/>
          <p:cNvSpPr txBox="1"/>
          <p:nvPr/>
        </p:nvSpPr>
        <p:spPr>
          <a:xfrm>
            <a:off x="4254188" y="505546"/>
            <a:ext cx="3682353" cy="922020"/>
          </a:xfrm>
          <a:prstGeom prst="rect">
            <a:avLst/>
          </a:prstGeom>
          <a:noFill/>
        </p:spPr>
        <p:txBody>
          <a:bodyPr wrap="square" rtlCol="0">
            <a:spAutoFit/>
          </a:bodyPr>
          <a:lstStyle/>
          <a:p>
            <a:pPr algn="ctr"/>
            <a:r>
              <a:rPr lang="zh-CN" altLang="en-US" sz="5400" dirty="0">
                <a:cs typeface="+mn-ea"/>
                <a:sym typeface="+mn-lt"/>
              </a:rPr>
              <a:t>目   录</a:t>
            </a:r>
          </a:p>
        </p:txBody>
      </p:sp>
    </p:spTree>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par>
                                <p:cTn id="32" presetID="17" presetClass="entr" presetSubtype="10" fill="hold" grpId="0" nodeType="with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p:cTn id="34" dur="500" fill="hold"/>
                                        <p:tgtEl>
                                          <p:spTgt spid="2"/>
                                        </p:tgtEl>
                                        <p:attrNameLst>
                                          <p:attrName>ppt_w</p:attrName>
                                        </p:attrNameLst>
                                      </p:cBhvr>
                                      <p:tavLst>
                                        <p:tav tm="0">
                                          <p:val>
                                            <p:fltVal val="0"/>
                                          </p:val>
                                        </p:tav>
                                        <p:tav tm="100000">
                                          <p:val>
                                            <p:strVal val="#ppt_w"/>
                                          </p:val>
                                        </p:tav>
                                      </p:tavLst>
                                    </p:anim>
                                    <p:anim calcmode="lin" valueType="num">
                                      <p:cBhvr>
                                        <p:cTn id="35" dur="500" fill="hold"/>
                                        <p:tgtEl>
                                          <p:spTgt spid="2"/>
                                        </p:tgtEl>
                                        <p:attrNameLst>
                                          <p:attrName>ppt_h</p:attrName>
                                        </p:attrNameLst>
                                      </p:cBhvr>
                                      <p:tavLst>
                                        <p:tav tm="0">
                                          <p:val>
                                            <p:strVal val="#ppt_h"/>
                                          </p:val>
                                        </p:tav>
                                        <p:tav tm="100000">
                                          <p:val>
                                            <p:strVal val="#ppt_h"/>
                                          </p:val>
                                        </p:tav>
                                      </p:tavLst>
                                    </p:anim>
                                  </p:childTnLst>
                                </p:cTn>
                              </p:par>
                              <p:par>
                                <p:cTn id="36" presetID="17" presetClass="entr" presetSubtype="10" fill="hold" grpId="0" nodeType="with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p:cTn id="38" dur="500" fill="hold"/>
                                        <p:tgtEl>
                                          <p:spTgt spid="3"/>
                                        </p:tgtEl>
                                        <p:attrNameLst>
                                          <p:attrName>ppt_w</p:attrName>
                                        </p:attrNameLst>
                                      </p:cBhvr>
                                      <p:tavLst>
                                        <p:tav tm="0">
                                          <p:val>
                                            <p:fltVal val="0"/>
                                          </p:val>
                                        </p:tav>
                                        <p:tav tm="100000">
                                          <p:val>
                                            <p:strVal val="#ppt_w"/>
                                          </p:val>
                                        </p:tav>
                                      </p:tavLst>
                                    </p:anim>
                                    <p:anim calcmode="lin" valueType="num">
                                      <p:cBhvr>
                                        <p:cTn id="39" dur="500" fill="hold"/>
                                        <p:tgtEl>
                                          <p:spTgt spid="3"/>
                                        </p:tgtEl>
                                        <p:attrNameLst>
                                          <p:attrName>ppt_h</p:attrName>
                                        </p:attrNameLst>
                                      </p:cBhvr>
                                      <p:tavLst>
                                        <p:tav tm="0">
                                          <p:val>
                                            <p:strVal val="#ppt_h"/>
                                          </p:val>
                                        </p:tav>
                                        <p:tav tm="100000">
                                          <p:val>
                                            <p:strVal val="#ppt_h"/>
                                          </p:val>
                                        </p:tav>
                                      </p:tavLst>
                                    </p:anim>
                                  </p:childTnLst>
                                </p:cTn>
                              </p:par>
                              <p:par>
                                <p:cTn id="40" presetID="17" presetClass="entr" presetSubtype="10" fill="hold" grpId="0" nodeType="withEffect">
                                  <p:stCondLst>
                                    <p:cond delay="0"/>
                                  </p:stCondLst>
                                  <p:childTnLst>
                                    <p:set>
                                      <p:cBhvr>
                                        <p:cTn id="41" dur="1" fill="hold">
                                          <p:stCondLst>
                                            <p:cond delay="0"/>
                                          </p:stCondLst>
                                        </p:cTn>
                                        <p:tgtEl>
                                          <p:spTgt spid="4"/>
                                        </p:tgtEl>
                                        <p:attrNameLst>
                                          <p:attrName>style.visibility</p:attrName>
                                        </p:attrNameLst>
                                      </p:cBhvr>
                                      <p:to>
                                        <p:strVal val="visible"/>
                                      </p:to>
                                    </p:set>
                                    <p:anim calcmode="lin" valueType="num">
                                      <p:cBhvr>
                                        <p:cTn id="42" dur="500" fill="hold"/>
                                        <p:tgtEl>
                                          <p:spTgt spid="4"/>
                                        </p:tgtEl>
                                        <p:attrNameLst>
                                          <p:attrName>ppt_w</p:attrName>
                                        </p:attrNameLst>
                                      </p:cBhvr>
                                      <p:tavLst>
                                        <p:tav tm="0">
                                          <p:val>
                                            <p:fltVal val="0"/>
                                          </p:val>
                                        </p:tav>
                                        <p:tav tm="100000">
                                          <p:val>
                                            <p:strVal val="#ppt_w"/>
                                          </p:val>
                                        </p:tav>
                                      </p:tavLst>
                                    </p:anim>
                                    <p:anim calcmode="lin" valueType="num">
                                      <p:cBhvr>
                                        <p:cTn id="43" dur="500" fill="hold"/>
                                        <p:tgtEl>
                                          <p:spTgt spid="4"/>
                                        </p:tgtEl>
                                        <p:attrNameLst>
                                          <p:attrName>ppt_h</p:attrName>
                                        </p:attrNameLst>
                                      </p:cBhvr>
                                      <p:tavLst>
                                        <p:tav tm="0">
                                          <p:val>
                                            <p:strVal val="#ppt_h"/>
                                          </p:val>
                                        </p:tav>
                                        <p:tav tm="100000">
                                          <p:val>
                                            <p:strVal val="#ppt_h"/>
                                          </p:val>
                                        </p:tav>
                                      </p:tavLst>
                                    </p:anim>
                                  </p:childTnLst>
                                </p:cTn>
                              </p:par>
                              <p:par>
                                <p:cTn id="44" presetID="17" presetClass="entr" presetSubtype="10" fill="hold" grpId="0" nodeType="with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p:cTn id="46" dur="500" fill="hold"/>
                                        <p:tgtEl>
                                          <p:spTgt spid="5"/>
                                        </p:tgtEl>
                                        <p:attrNameLst>
                                          <p:attrName>ppt_w</p:attrName>
                                        </p:attrNameLst>
                                      </p:cBhvr>
                                      <p:tavLst>
                                        <p:tav tm="0">
                                          <p:val>
                                            <p:fltVal val="0"/>
                                          </p:val>
                                        </p:tav>
                                        <p:tav tm="100000">
                                          <p:val>
                                            <p:strVal val="#ppt_w"/>
                                          </p:val>
                                        </p:tav>
                                      </p:tavLst>
                                    </p:anim>
                                    <p:anim calcmode="lin" valueType="num">
                                      <p:cBhvr>
                                        <p:cTn id="47"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3" grpId="1"/>
      <p:bldP spid="4" grpId="0"/>
      <p:bldP spid="4" grpId="1"/>
      <p:bldP spid="5" grpId="0"/>
      <p:bldP spid="5" grpId="1"/>
      <p:bldP spid="9" grpId="0"/>
      <p:bldP spid="10" grpId="0"/>
      <p:bldP spid="11"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01C089D7-7501-43C6-8C1D-81CD671E6BA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7418305" y="19743"/>
            <a:ext cx="4773693" cy="4773693"/>
          </a:xfrm>
          <a:prstGeom prst="rect">
            <a:avLst/>
          </a:prstGeom>
        </p:spPr>
      </p:pic>
      <p:sp>
        <p:nvSpPr>
          <p:cNvPr id="7" name="文本框 6">
            <a:extLst>
              <a:ext uri="{FF2B5EF4-FFF2-40B4-BE49-F238E27FC236}">
                <a16:creationId xmlns="" xmlns:a16="http://schemas.microsoft.com/office/drawing/2014/main" id="{9CA3E8E9-628C-45C1-8998-DCB750082AD9}"/>
              </a:ext>
            </a:extLst>
          </p:cNvPr>
          <p:cNvSpPr txBox="1"/>
          <p:nvPr/>
        </p:nvSpPr>
        <p:spPr>
          <a:xfrm>
            <a:off x="7945663" y="2403716"/>
            <a:ext cx="1700508" cy="1198880"/>
          </a:xfrm>
          <a:prstGeom prst="rect">
            <a:avLst/>
          </a:prstGeom>
          <a:noFill/>
        </p:spPr>
        <p:txBody>
          <a:bodyPr wrap="square" rtlCol="0">
            <a:spAutoFit/>
          </a:bodyPr>
          <a:lstStyle/>
          <a:p>
            <a:pPr algn="ctr"/>
            <a:r>
              <a:rPr lang="zh-CN" altLang="en-US" sz="7200" dirty="0">
                <a:cs typeface="+mn-ea"/>
                <a:sym typeface="+mn-lt"/>
              </a:rPr>
              <a:t>壹</a:t>
            </a:r>
          </a:p>
        </p:txBody>
      </p:sp>
      <p:pic>
        <p:nvPicPr>
          <p:cNvPr id="9" name="图片 8">
            <a:extLst>
              <a:ext uri="{FF2B5EF4-FFF2-40B4-BE49-F238E27FC236}">
                <a16:creationId xmlns="" xmlns:a16="http://schemas.microsoft.com/office/drawing/2014/main" id="{B0928B3A-DB08-4A7D-A43D-146EBA24A3BE}"/>
              </a:ext>
            </a:extLst>
          </p:cNvPr>
          <p:cNvPicPr>
            <a:picLocks noChangeAspect="1"/>
          </p:cNvPicPr>
          <p:nvPr/>
        </p:nvPicPr>
        <p:blipFill>
          <a:blip r:embed="rId4"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flipH="1">
            <a:off x="-1" y="172387"/>
            <a:ext cx="6685614" cy="6685614"/>
          </a:xfrm>
          <a:prstGeom prst="rect">
            <a:avLst/>
          </a:prstGeom>
        </p:spPr>
      </p:pic>
      <p:sp>
        <p:nvSpPr>
          <p:cNvPr id="6" name="文本框 5">
            <a:extLst>
              <a:ext uri="{FF2B5EF4-FFF2-40B4-BE49-F238E27FC236}">
                <a16:creationId xmlns="" xmlns:a16="http://schemas.microsoft.com/office/drawing/2014/main" id="{5AF2AED5-F38D-4173-9091-C6DFD6BC7805}"/>
              </a:ext>
            </a:extLst>
          </p:cNvPr>
          <p:cNvSpPr txBox="1"/>
          <p:nvPr/>
        </p:nvSpPr>
        <p:spPr>
          <a:xfrm>
            <a:off x="4596481" y="3868658"/>
            <a:ext cx="4773692" cy="1200329"/>
          </a:xfrm>
          <a:prstGeom prst="rect">
            <a:avLst/>
          </a:prstGeom>
          <a:noFill/>
        </p:spPr>
        <p:txBody>
          <a:bodyPr wrap="square" rtlCol="0">
            <a:spAutoFit/>
          </a:bodyPr>
          <a:lstStyle/>
          <a:p>
            <a:pPr algn="dist"/>
            <a:r>
              <a:rPr lang="zh-CN" altLang="en-US" sz="7200" dirty="0">
                <a:cs typeface="+mn-ea"/>
                <a:sym typeface="+mn-lt"/>
              </a:rPr>
              <a:t>节气简介</a:t>
            </a:r>
          </a:p>
        </p:txBody>
      </p:sp>
      <p:sp>
        <p:nvSpPr>
          <p:cNvPr id="2" name="文本框 1"/>
          <p:cNvSpPr txBox="1"/>
          <p:nvPr/>
        </p:nvSpPr>
        <p:spPr>
          <a:xfrm>
            <a:off x="4749553" y="172387"/>
            <a:ext cx="1660125" cy="215444"/>
          </a:xfrm>
          <a:prstGeom prst="rect">
            <a:avLst/>
          </a:prstGeom>
          <a:noFill/>
        </p:spPr>
        <p:txBody>
          <a:bodyPr wrap="square" rtlCol="0">
            <a:spAutoFit/>
          </a:bodyPr>
          <a:lstStyle/>
          <a:p>
            <a:r>
              <a:rPr lang="en-US" altLang="zh-CN" sz="800" dirty="0">
                <a:solidFill>
                  <a:srgbClr val="EDEEDE"/>
                </a:solidFill>
              </a:rPr>
              <a:t>https://www.ypppt.com/</a:t>
            </a:r>
            <a:endParaRPr lang="zh-CN" altLang="en-US" sz="800" dirty="0">
              <a:solidFill>
                <a:srgbClr val="EDEEDE"/>
              </a:solidFill>
            </a:endParaRPr>
          </a:p>
        </p:txBody>
      </p:sp>
    </p:spTree>
    <p:extLst>
      <p:ext uri="{BB962C8B-B14F-4D97-AF65-F5344CB8AC3E}">
        <p14:creationId xmlns:p14="http://schemas.microsoft.com/office/powerpoint/2010/main" val="111819312"/>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par>
                                <p:cTn id="22" presetID="3" presetClass="entr" presetSubtype="10"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blinds(horizontal)">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P spid="6"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20534" y="2823664"/>
            <a:ext cx="5835296" cy="3000821"/>
          </a:xfrm>
          <a:prstGeom prst="rect">
            <a:avLst/>
          </a:prstGeom>
          <a:noFill/>
        </p:spPr>
        <p:txBody>
          <a:bodyPr wrap="square" rtlCol="0">
            <a:spAutoFit/>
          </a:bodyPr>
          <a:lstStyle/>
          <a:p>
            <a:pPr>
              <a:lnSpc>
                <a:spcPct val="150000"/>
              </a:lnSpc>
            </a:pPr>
            <a:r>
              <a:rPr lang="zh-CN" altLang="en-US" dirty="0">
                <a:cs typeface="+mn-ea"/>
                <a:sym typeface="+mn-lt"/>
              </a:rPr>
              <a:t>霜降节气后，天气渐渐变冷，昼夜温差变化大。“霜降”反映的是气温骤降，并不是表示进入这个节气就会“降霜”。在气象学上没有“霜降”的概念，气象学上一般把秋季出现的第一次霜称做“早霜”或“初霜”，而把春季出现的最后一次霜称为“晚霜”或“终霜”；从终霜到初霜的间隔时期，就是无霜期。“降霜”通常出现在秋季至春季时间段。“霜”是天冷的表现，由于冻则有霜，所以把秋霜和春霜统称霜冻。</a:t>
            </a:r>
          </a:p>
        </p:txBody>
      </p:sp>
      <p:sp>
        <p:nvSpPr>
          <p:cNvPr id="5" name="文本框 4"/>
          <p:cNvSpPr txBox="1"/>
          <p:nvPr/>
        </p:nvSpPr>
        <p:spPr>
          <a:xfrm>
            <a:off x="520534" y="1652302"/>
            <a:ext cx="2484855" cy="769441"/>
          </a:xfrm>
          <a:prstGeom prst="rect">
            <a:avLst/>
          </a:prstGeom>
          <a:noFill/>
        </p:spPr>
        <p:txBody>
          <a:bodyPr wrap="square" rtlCol="0">
            <a:spAutoFit/>
          </a:bodyPr>
          <a:lstStyle/>
          <a:p>
            <a:pPr algn="dist"/>
            <a:r>
              <a:rPr lang="zh-CN" altLang="en-US" sz="4400" dirty="0">
                <a:cs typeface="+mn-ea"/>
                <a:sym typeface="+mn-lt"/>
              </a:rPr>
              <a:t>节气简介</a:t>
            </a:r>
          </a:p>
        </p:txBody>
      </p:sp>
      <p:pic>
        <p:nvPicPr>
          <p:cNvPr id="7" name="图片 6">
            <a:extLst>
              <a:ext uri="{FF2B5EF4-FFF2-40B4-BE49-F238E27FC236}">
                <a16:creationId xmlns="" xmlns:a16="http://schemas.microsoft.com/office/drawing/2014/main" id="{5FA7290F-8321-4770-A0DF-283D7E6AF76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614778" y="1148292"/>
            <a:ext cx="2210229" cy="3367397"/>
          </a:xfrm>
          <a:prstGeom prst="rect">
            <a:avLst/>
          </a:prstGeom>
        </p:spPr>
      </p:pic>
      <p:pic>
        <p:nvPicPr>
          <p:cNvPr id="8" name="图片 7">
            <a:extLst>
              <a:ext uri="{FF2B5EF4-FFF2-40B4-BE49-F238E27FC236}">
                <a16:creationId xmlns="" xmlns:a16="http://schemas.microsoft.com/office/drawing/2014/main" id="{179FA90B-CF89-4135-B796-C779CCB0951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b="-329"/>
          <a:stretch/>
        </p:blipFill>
        <p:spPr>
          <a:xfrm>
            <a:off x="9260139" y="2823664"/>
            <a:ext cx="2210229" cy="336739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23" presetClass="entr" presetSubtype="16"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childTnLst>
                                </p:cTn>
                              </p:par>
                              <p:par>
                                <p:cTn id="19" presetID="23" presetClass="entr" presetSubtype="16"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6163255" y="3812827"/>
            <a:ext cx="4985980" cy="2138280"/>
          </a:xfrm>
          <a:prstGeom prst="rect">
            <a:avLst/>
          </a:prstGeom>
          <a:noFill/>
        </p:spPr>
        <p:txBody>
          <a:bodyPr vert="eaVert" wrap="square" rtlCol="0">
            <a:spAutoFit/>
          </a:bodyPr>
          <a:lstStyle/>
          <a:p>
            <a:pPr>
              <a:lnSpc>
                <a:spcPct val="150000"/>
              </a:lnSpc>
            </a:pPr>
            <a:r>
              <a:rPr lang="zh-CN" altLang="en-US" sz="1600" dirty="0">
                <a:cs typeface="+mn-ea"/>
                <a:sym typeface="+mn-lt"/>
              </a:rPr>
              <a:t>在气象学上没有“霜降”的概念。气象学上，一般把秋季出现的第一次霜叫做“早霜”或“初霜”，而把春季出现的最后一次霜称为“晚霜”或“终霜”。从终霜到初霜的间隔时期，就是无霜期。霜是天冷的表现，由于冻则有霜，所以把秋霜和春霜统称为霜冻。霜降节气后，深秋景象明显，冷空气越来越频繁。</a:t>
            </a:r>
          </a:p>
        </p:txBody>
      </p:sp>
      <p:sp>
        <p:nvSpPr>
          <p:cNvPr id="16" name="文本框 15"/>
          <p:cNvSpPr txBox="1"/>
          <p:nvPr/>
        </p:nvSpPr>
        <p:spPr>
          <a:xfrm>
            <a:off x="7862291" y="993345"/>
            <a:ext cx="2484855" cy="2554545"/>
          </a:xfrm>
          <a:prstGeom prst="rect">
            <a:avLst/>
          </a:prstGeom>
          <a:noFill/>
        </p:spPr>
        <p:txBody>
          <a:bodyPr wrap="square" rtlCol="0">
            <a:spAutoFit/>
          </a:bodyPr>
          <a:lstStyle/>
          <a:p>
            <a:pPr algn="ctr"/>
            <a:r>
              <a:rPr lang="zh-CN" altLang="en-US" sz="8000" dirty="0">
                <a:cs typeface="+mn-ea"/>
                <a:sym typeface="+mn-lt"/>
              </a:rPr>
              <a:t>节气</a:t>
            </a:r>
            <a:endParaRPr lang="en-US" altLang="zh-CN" sz="8000" dirty="0">
              <a:cs typeface="+mn-ea"/>
              <a:sym typeface="+mn-lt"/>
            </a:endParaRPr>
          </a:p>
          <a:p>
            <a:pPr algn="ctr"/>
            <a:r>
              <a:rPr lang="zh-CN" altLang="en-US" sz="8000" dirty="0">
                <a:cs typeface="+mn-ea"/>
                <a:sym typeface="+mn-lt"/>
              </a:rPr>
              <a:t>简介</a:t>
            </a:r>
          </a:p>
        </p:txBody>
      </p:sp>
      <p:pic>
        <p:nvPicPr>
          <p:cNvPr id="18" name="图片 17">
            <a:extLst>
              <a:ext uri="{FF2B5EF4-FFF2-40B4-BE49-F238E27FC236}">
                <a16:creationId xmlns="" xmlns:a16="http://schemas.microsoft.com/office/drawing/2014/main" id="{F84337C8-503A-42E9-83BC-8EAF996EA36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934222"/>
            <a:ext cx="5355312" cy="401688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3" presetClass="entr" presetSubtype="1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linds(horizontal)">
                                      <p:cBhvr>
                                        <p:cTn id="12" dur="500"/>
                                        <p:tgtEl>
                                          <p:spTgt spid="15"/>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blinds(horizontal)">
                                      <p:cBhvr>
                                        <p:cTn id="1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5" grpId="1"/>
      <p:bldP spid="16" grpId="0"/>
      <p:bldP spid="16"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圆角 8"/>
          <p:cNvSpPr/>
          <p:nvPr/>
        </p:nvSpPr>
        <p:spPr>
          <a:xfrm>
            <a:off x="800100" y="850900"/>
            <a:ext cx="10680700" cy="5219700"/>
          </a:xfrm>
          <a:prstGeom prst="round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文本框 1"/>
          <p:cNvSpPr txBox="1"/>
          <p:nvPr/>
        </p:nvSpPr>
        <p:spPr>
          <a:xfrm>
            <a:off x="3432321" y="1806449"/>
            <a:ext cx="1431161" cy="3893772"/>
          </a:xfrm>
          <a:prstGeom prst="rect">
            <a:avLst/>
          </a:prstGeom>
          <a:noFill/>
        </p:spPr>
        <p:txBody>
          <a:bodyPr vert="eaVert" wrap="square" rtlCol="0">
            <a:spAutoFit/>
          </a:bodyPr>
          <a:lstStyle/>
          <a:p>
            <a:pPr>
              <a:lnSpc>
                <a:spcPct val="150000"/>
              </a:lnSpc>
            </a:pPr>
            <a:r>
              <a:rPr lang="zh-CN" altLang="en-US" dirty="0">
                <a:cs typeface="+mn-ea"/>
                <a:sym typeface="+mn-lt"/>
              </a:rPr>
              <a:t>虽然霜降定在了一天，但因各地的海拔、纬度、气候、地形的不同，农业劳动当然也是千差万别。</a:t>
            </a:r>
          </a:p>
        </p:txBody>
      </p:sp>
      <p:sp>
        <p:nvSpPr>
          <p:cNvPr id="3" name="文本框 2"/>
          <p:cNvSpPr txBox="1"/>
          <p:nvPr/>
        </p:nvSpPr>
        <p:spPr>
          <a:xfrm>
            <a:off x="5394717" y="1806449"/>
            <a:ext cx="1431161" cy="3893772"/>
          </a:xfrm>
          <a:prstGeom prst="rect">
            <a:avLst/>
          </a:prstGeom>
          <a:noFill/>
        </p:spPr>
        <p:txBody>
          <a:bodyPr vert="eaVert" wrap="square" rtlCol="0">
            <a:spAutoFit/>
          </a:bodyPr>
          <a:lstStyle/>
          <a:p>
            <a:pPr>
              <a:lnSpc>
                <a:spcPct val="150000"/>
              </a:lnSpc>
            </a:pPr>
            <a:r>
              <a:rPr lang="zh-CN" altLang="en-US" dirty="0">
                <a:cs typeface="+mn-ea"/>
                <a:sym typeface="+mn-lt"/>
              </a:rPr>
              <a:t>在山东，要抓紧收割地瓜、花生，麦田里则要查漏补缺，有缺苗断垄的，要及时补种上。</a:t>
            </a:r>
          </a:p>
        </p:txBody>
      </p:sp>
      <p:sp>
        <p:nvSpPr>
          <p:cNvPr id="4" name="文本框 3"/>
          <p:cNvSpPr txBox="1"/>
          <p:nvPr/>
        </p:nvSpPr>
        <p:spPr>
          <a:xfrm>
            <a:off x="7264183" y="1806449"/>
            <a:ext cx="1431161" cy="3893772"/>
          </a:xfrm>
          <a:prstGeom prst="rect">
            <a:avLst/>
          </a:prstGeom>
          <a:noFill/>
        </p:spPr>
        <p:txBody>
          <a:bodyPr vert="eaVert" wrap="square" rtlCol="0">
            <a:spAutoFit/>
          </a:bodyPr>
          <a:lstStyle/>
          <a:p>
            <a:pPr>
              <a:lnSpc>
                <a:spcPct val="150000"/>
              </a:lnSpc>
            </a:pPr>
            <a:r>
              <a:rPr lang="zh-CN" altLang="en-US" dirty="0">
                <a:cs typeface="+mn-ea"/>
                <a:sym typeface="+mn-lt"/>
              </a:rPr>
              <a:t>在上海，霜降时节是农民们最忙碌的时候，不仅收割的晚稻得抓紧脱粒，铺晒着的棉花也要帮助不停翻身。</a:t>
            </a:r>
          </a:p>
        </p:txBody>
      </p:sp>
      <p:sp>
        <p:nvSpPr>
          <p:cNvPr id="5" name="文本框 4"/>
          <p:cNvSpPr txBox="1"/>
          <p:nvPr/>
        </p:nvSpPr>
        <p:spPr>
          <a:xfrm>
            <a:off x="2116343" y="1806449"/>
            <a:ext cx="861774" cy="2635497"/>
          </a:xfrm>
          <a:prstGeom prst="rect">
            <a:avLst/>
          </a:prstGeom>
          <a:noFill/>
        </p:spPr>
        <p:txBody>
          <a:bodyPr vert="eaVert" wrap="square" rtlCol="0">
            <a:spAutoFit/>
          </a:bodyPr>
          <a:lstStyle/>
          <a:p>
            <a:pPr algn="dist"/>
            <a:r>
              <a:rPr lang="zh-CN" altLang="en-US" sz="4400" dirty="0">
                <a:cs typeface="+mn-ea"/>
                <a:sym typeface="+mn-lt"/>
              </a:rPr>
              <a:t>节气简介</a:t>
            </a:r>
          </a:p>
        </p:txBody>
      </p:sp>
      <p:pic>
        <p:nvPicPr>
          <p:cNvPr id="8" name="图片 7">
            <a:extLst>
              <a:ext uri="{FF2B5EF4-FFF2-40B4-BE49-F238E27FC236}">
                <a16:creationId xmlns="" xmlns:a16="http://schemas.microsoft.com/office/drawing/2014/main" id="{3888782F-AC3C-4B15-B69A-159DCB01B63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79764" y="0"/>
            <a:ext cx="4212236" cy="421223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down)">
                                      <p:cBhvr>
                                        <p:cTn id="18" dur="500"/>
                                        <p:tgtEl>
                                          <p:spTgt spid="4"/>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down)">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3" grpId="1"/>
      <p:bldP spid="4" grpId="0"/>
      <p:bldP spid="4" grpId="1"/>
      <p:bldP spid="5" grpId="0"/>
      <p:bldP spid="5"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01C089D7-7501-43C6-8C1D-81CD671E6BA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7418305" y="19743"/>
            <a:ext cx="4773693" cy="4773693"/>
          </a:xfrm>
          <a:prstGeom prst="rect">
            <a:avLst/>
          </a:prstGeom>
        </p:spPr>
      </p:pic>
      <p:sp>
        <p:nvSpPr>
          <p:cNvPr id="7" name="文本框 6">
            <a:extLst>
              <a:ext uri="{FF2B5EF4-FFF2-40B4-BE49-F238E27FC236}">
                <a16:creationId xmlns="" xmlns:a16="http://schemas.microsoft.com/office/drawing/2014/main" id="{9CA3E8E9-628C-45C1-8998-DCB750082AD9}"/>
              </a:ext>
            </a:extLst>
          </p:cNvPr>
          <p:cNvSpPr txBox="1"/>
          <p:nvPr/>
        </p:nvSpPr>
        <p:spPr>
          <a:xfrm>
            <a:off x="7945663" y="2403716"/>
            <a:ext cx="1700508" cy="1198880"/>
          </a:xfrm>
          <a:prstGeom prst="rect">
            <a:avLst/>
          </a:prstGeom>
          <a:noFill/>
        </p:spPr>
        <p:txBody>
          <a:bodyPr wrap="square" rtlCol="0">
            <a:spAutoFit/>
          </a:bodyPr>
          <a:lstStyle/>
          <a:p>
            <a:pPr algn="ctr"/>
            <a:r>
              <a:rPr lang="zh-CN" altLang="en-US" sz="7200" dirty="0">
                <a:cs typeface="+mn-ea"/>
                <a:sym typeface="+mn-lt"/>
              </a:rPr>
              <a:t>贰</a:t>
            </a:r>
          </a:p>
        </p:txBody>
      </p:sp>
      <p:pic>
        <p:nvPicPr>
          <p:cNvPr id="9" name="图片 8">
            <a:extLst>
              <a:ext uri="{FF2B5EF4-FFF2-40B4-BE49-F238E27FC236}">
                <a16:creationId xmlns="" xmlns:a16="http://schemas.microsoft.com/office/drawing/2014/main" id="{B0928B3A-DB08-4A7D-A43D-146EBA24A3BE}"/>
              </a:ext>
            </a:extLst>
          </p:cNvPr>
          <p:cNvPicPr>
            <a:picLocks noChangeAspect="1"/>
          </p:cNvPicPr>
          <p:nvPr/>
        </p:nvPicPr>
        <p:blipFill>
          <a:blip r:embed="rId4"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flipH="1">
            <a:off x="-1" y="172387"/>
            <a:ext cx="6685614" cy="6685614"/>
          </a:xfrm>
          <a:prstGeom prst="rect">
            <a:avLst/>
          </a:prstGeom>
        </p:spPr>
      </p:pic>
      <p:sp>
        <p:nvSpPr>
          <p:cNvPr id="6" name="文本框 5">
            <a:extLst>
              <a:ext uri="{FF2B5EF4-FFF2-40B4-BE49-F238E27FC236}">
                <a16:creationId xmlns="" xmlns:a16="http://schemas.microsoft.com/office/drawing/2014/main" id="{5AF2AED5-F38D-4173-9091-C6DFD6BC7805}"/>
              </a:ext>
            </a:extLst>
          </p:cNvPr>
          <p:cNvSpPr txBox="1"/>
          <p:nvPr/>
        </p:nvSpPr>
        <p:spPr>
          <a:xfrm>
            <a:off x="4596481" y="3868658"/>
            <a:ext cx="4773692" cy="1200329"/>
          </a:xfrm>
          <a:prstGeom prst="rect">
            <a:avLst/>
          </a:prstGeom>
          <a:noFill/>
        </p:spPr>
        <p:txBody>
          <a:bodyPr wrap="square" rtlCol="0">
            <a:spAutoFit/>
          </a:bodyPr>
          <a:lstStyle/>
          <a:p>
            <a:pPr algn="dist"/>
            <a:r>
              <a:rPr lang="zh-CN" altLang="en-US" sz="7200" dirty="0">
                <a:cs typeface="+mn-ea"/>
                <a:sym typeface="+mn-lt"/>
              </a:rPr>
              <a:t>节气简介</a:t>
            </a:r>
          </a:p>
        </p:txBody>
      </p:sp>
    </p:spTree>
    <p:extLst>
      <p:ext uri="{BB962C8B-B14F-4D97-AF65-F5344CB8AC3E}">
        <p14:creationId xmlns:p14="http://schemas.microsoft.com/office/powerpoint/2010/main" val="3958796014"/>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par>
                                <p:cTn id="22" presetID="3" presetClass="entr" presetSubtype="10"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blinds(horizontal)">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P spid="6"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8520912" y="2514556"/>
            <a:ext cx="2328211" cy="2308324"/>
          </a:xfrm>
          <a:prstGeom prst="rect">
            <a:avLst/>
          </a:prstGeom>
          <a:noFill/>
        </p:spPr>
        <p:txBody>
          <a:bodyPr vert="horz" wrap="square" rtlCol="0">
            <a:spAutoFit/>
          </a:bodyPr>
          <a:lstStyle/>
          <a:p>
            <a:pPr algn="ctr"/>
            <a:r>
              <a:rPr lang="zh-CN" altLang="en-US" sz="7200" b="1" dirty="0">
                <a:cs typeface="+mn-ea"/>
                <a:sym typeface="+mn-lt"/>
              </a:rPr>
              <a:t>气候特点</a:t>
            </a:r>
          </a:p>
        </p:txBody>
      </p:sp>
      <p:sp>
        <p:nvSpPr>
          <p:cNvPr id="10" name="文本框 9"/>
          <p:cNvSpPr txBox="1"/>
          <p:nvPr/>
        </p:nvSpPr>
        <p:spPr>
          <a:xfrm>
            <a:off x="772971" y="4135201"/>
            <a:ext cx="5865989" cy="923330"/>
          </a:xfrm>
          <a:prstGeom prst="rect">
            <a:avLst/>
          </a:prstGeom>
          <a:noFill/>
        </p:spPr>
        <p:txBody>
          <a:bodyPr wrap="square" rtlCol="0">
            <a:spAutoFit/>
          </a:bodyPr>
          <a:lstStyle/>
          <a:p>
            <a:r>
              <a:rPr lang="zh-CN" altLang="en-US" dirty="0">
                <a:cs typeface="+mn-ea"/>
                <a:sym typeface="+mn-lt"/>
              </a:rPr>
              <a:t>秋天的主要气候特点是干燥，气温渐渐转冷。霜降后，昼夜温差更大，早晚天气很冷，中午则比较热。秋燥明显。霜降过后，植物渐渐失去生机，大地一片萧索。</a:t>
            </a:r>
          </a:p>
        </p:txBody>
      </p:sp>
      <p:sp>
        <p:nvSpPr>
          <p:cNvPr id="11" name="矩形 10"/>
          <p:cNvSpPr/>
          <p:nvPr/>
        </p:nvSpPr>
        <p:spPr>
          <a:xfrm>
            <a:off x="772970" y="5297346"/>
            <a:ext cx="5865989" cy="923330"/>
          </a:xfrm>
          <a:prstGeom prst="rect">
            <a:avLst/>
          </a:prstGeom>
        </p:spPr>
        <p:txBody>
          <a:bodyPr wrap="square">
            <a:spAutoFit/>
          </a:bodyPr>
          <a:lstStyle/>
          <a:p>
            <a:r>
              <a:rPr lang="zh-CN" altLang="en-US" dirty="0">
                <a:cs typeface="+mn-ea"/>
                <a:sym typeface="+mn-lt"/>
              </a:rPr>
              <a:t>用科学的眼光来看，露滴冻结而成的冻露，是坚硬的小冰珠。而霜冻是指由于温度剧降而引起的作物冻害现象，其致害温度因作物、品种和生育期的不同而异。</a:t>
            </a:r>
            <a:endParaRPr lang="en-US" altLang="zh-CN" dirty="0">
              <a:cs typeface="+mn-ea"/>
              <a:sym typeface="+mn-lt"/>
            </a:endParaRPr>
          </a:p>
        </p:txBody>
      </p:sp>
      <p:pic>
        <p:nvPicPr>
          <p:cNvPr id="8" name="图片 7">
            <a:extLst>
              <a:ext uri="{FF2B5EF4-FFF2-40B4-BE49-F238E27FC236}">
                <a16:creationId xmlns="" xmlns:a16="http://schemas.microsoft.com/office/drawing/2014/main" id="{809EB494-4DA5-4597-890A-B14FB0B1583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84420" y="884420"/>
            <a:ext cx="6729458" cy="2758028"/>
          </a:xfrm>
          <a:prstGeom prst="rect">
            <a:avLst/>
          </a:prstGeom>
        </p:spPr>
      </p:pic>
      <p:sp>
        <p:nvSpPr>
          <p:cNvPr id="9" name="TextBox 8"/>
          <p:cNvSpPr txBox="1"/>
          <p:nvPr/>
        </p:nvSpPr>
        <p:spPr>
          <a:xfrm>
            <a:off x="10129043" y="97160"/>
            <a:ext cx="1440159" cy="123111"/>
          </a:xfrm>
          <a:prstGeom prst="rect">
            <a:avLst/>
          </a:prstGeom>
          <a:noFill/>
        </p:spPr>
        <p:txBody>
          <a:bodyPr wrap="square" rtlCol="0">
            <a:spAutoFit/>
          </a:bodyPr>
          <a:lstStyle/>
          <a:p>
            <a:pPr>
              <a:lnSpc>
                <a:spcPct val="200000"/>
              </a:lnSpc>
            </a:pPr>
            <a:r>
              <a:rPr lang="zh-CN" altLang="en-US" sz="100" dirty="0">
                <a:solidFill>
                  <a:schemeClr val="bg1"/>
                </a:solidFill>
                <a:ea typeface="微软雅黑" panose="020B0503020204020204" pitchFamily="34" charset="-122"/>
              </a:rPr>
              <a:t>节</a:t>
            </a:r>
            <a:r>
              <a:rPr lang="zh-CN" altLang="en-US" sz="100" dirty="0" smtClean="0">
                <a:solidFill>
                  <a:schemeClr val="bg1"/>
                </a:solidFill>
                <a:ea typeface="微软雅黑" panose="020B0503020204020204" pitchFamily="34" charset="-122"/>
              </a:rPr>
              <a:t>日</a:t>
            </a:r>
            <a:r>
              <a:rPr lang="en-US" altLang="zh-CN" sz="100" dirty="0" smtClean="0">
                <a:solidFill>
                  <a:schemeClr val="bg1"/>
                </a:solidFill>
                <a:ea typeface="微软雅黑" panose="020B0503020204020204" pitchFamily="34" charset="-122"/>
              </a:rPr>
              <a:t>PPT</a:t>
            </a:r>
            <a:r>
              <a:rPr lang="zh-CN" altLang="en-US" sz="100" dirty="0" smtClean="0">
                <a:solidFill>
                  <a:schemeClr val="bg1"/>
                </a:solidFill>
                <a:ea typeface="微软雅黑" panose="020B0503020204020204" pitchFamily="34" charset="-122"/>
              </a:rPr>
              <a:t>模板 </a:t>
            </a:r>
            <a:r>
              <a:rPr lang="en-US" altLang="zh-CN" sz="100" dirty="0">
                <a:solidFill>
                  <a:schemeClr val="bg1"/>
                </a:solidFill>
                <a:ea typeface="微软雅黑" panose="020B0503020204020204" pitchFamily="34" charset="-122"/>
              </a:rPr>
              <a:t>http://</a:t>
            </a:r>
            <a:r>
              <a:rPr lang="en-US" altLang="zh-CN" sz="100" dirty="0" smtClean="0">
                <a:solidFill>
                  <a:schemeClr val="bg1"/>
                </a:solidFill>
                <a:ea typeface="微软雅黑" panose="020B0503020204020204" pitchFamily="34" charset="-122"/>
              </a:rPr>
              <a:t>www.ypppt.com/jieri</a:t>
            </a:r>
            <a:r>
              <a:rPr lang="en-US" altLang="zh-CN" sz="100" dirty="0">
                <a:solidFill>
                  <a:schemeClr val="bg1"/>
                </a:solidFill>
                <a:ea typeface="微软雅黑" panose="020B0503020204020204" pitchFamily="34" charset="-122"/>
              </a:rPr>
              <a:t>/</a:t>
            </a:r>
            <a:endParaRPr lang="en-US" altLang="zh-CN" sz="100" dirty="0" smtClean="0">
              <a:solidFill>
                <a:schemeClr val="bg1"/>
              </a:solidFill>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randombar(horizontal)">
                                      <p:cBhvr>
                                        <p:cTn id="16" dur="500"/>
                                        <p:tgtEl>
                                          <p:spTgt spid="10"/>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randombar(horizontal)">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0" grpId="1"/>
      <p:bldP spid="11" grpId="0"/>
      <p:bldP spid="11" grpId="1"/>
    </p:bldLst>
  </p:timing>
</p:sld>
</file>

<file path=ppt/tags/tag1.xml><?xml version="1.0" encoding="utf-8"?>
<p:tagLst xmlns:a="http://schemas.openxmlformats.org/drawingml/2006/main" xmlns:r="http://schemas.openxmlformats.org/officeDocument/2006/relationships" xmlns:p="http://schemas.openxmlformats.org/presentationml/2006/main">
  <p:tag name="ISPRING_SCORM_RATE_SLIDES" val="0"/>
  <p:tag name="ISPRING_SCORM_RATE_QUIZZES" val="0"/>
  <p:tag name="ISPRING_SCORM_PASSING_SCORE" val="0.000000"/>
  <p:tag name="ISPRING_ULTRA_SCORM_COURSE_ID" val="FCA65984-2393-4EA5-990E-12103586F1FA"/>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内容列表"/>
  <p:tag name="ISPRINGCLOUDFOLDERID" val="0"/>
  <p:tag name="ISPRINGCLOUDFOLDERPATH" val="资源库"/>
  <p:tag name="ISPRING_OUTPUT_FOLDER" val="C:\Users\Administrator\Desktop"/>
  <p:tag name="ISPRING_FIRST_PUBLISH" val="1"/>
  <p:tag name="ISPRING_PRESENTATION_TITLE" val="当图网www.99ppt.com"/>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x4ljj3z1">
      <a:majorFont>
        <a:latin typeface="微软雅黑"/>
        <a:ea typeface="义启小魏楷"/>
        <a:cs typeface=""/>
      </a:majorFont>
      <a:minorFont>
        <a:latin typeface="微软雅黑"/>
        <a:ea typeface="义启小魏楷"/>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TotalTime>
  <Words>1329</Words>
  <Application>Microsoft Office PowerPoint</Application>
  <PresentationFormat>宽屏</PresentationFormat>
  <Paragraphs>89</Paragraphs>
  <Slides>21</Slides>
  <Notes>21</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21</vt:i4>
      </vt:variant>
    </vt:vector>
  </HeadingPairs>
  <TitlesOfParts>
    <vt:vector size="32" baseType="lpstr">
      <vt:lpstr>Meiryo</vt:lpstr>
      <vt:lpstr>等线</vt:lpstr>
      <vt:lpstr>宋体</vt:lpstr>
      <vt:lpstr>微软雅黑</vt:lpstr>
      <vt:lpstr>义启小魏楷</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45</cp:revision>
  <dcterms:created xsi:type="dcterms:W3CDTF">2019-09-26T12:13:00Z</dcterms:created>
  <dcterms:modified xsi:type="dcterms:W3CDTF">2023-06-13T06:51:59Z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2052-11.1.0.9098</vt:lpwstr>
  </property>
</Properties>
</file>