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ags/tag12.xml" ContentType="application/vnd.openxmlformats-officedocument.presentationml.tags+xml"/>
  <Override PartName="/ppt/theme/themeOverride11.xml" ContentType="application/vnd.openxmlformats-officedocument.themeOverride+xml"/>
  <Override PartName="/ppt/tags/tag13.xml" ContentType="application/vnd.openxmlformats-officedocument.presentationml.tags+xml"/>
  <Override PartName="/ppt/theme/themeOverride12.xml" ContentType="application/vnd.openxmlformats-officedocument.themeOverride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0" r:id="rId2"/>
    <p:sldMasterId id="2147483674" r:id="rId3"/>
  </p:sldMasterIdLst>
  <p:notesMasterIdLst>
    <p:notesMasterId r:id="rId29"/>
  </p:notesMasterIdLst>
  <p:handoutMasterIdLst>
    <p:handoutMasterId r:id="rId30"/>
  </p:handoutMasterIdLst>
  <p:sldIdLst>
    <p:sldId id="260" r:id="rId4"/>
    <p:sldId id="268" r:id="rId5"/>
    <p:sldId id="263" r:id="rId6"/>
    <p:sldId id="264" r:id="rId7"/>
    <p:sldId id="262" r:id="rId8"/>
    <p:sldId id="269" r:id="rId9"/>
    <p:sldId id="266" r:id="rId10"/>
    <p:sldId id="270" r:id="rId11"/>
    <p:sldId id="271" r:id="rId12"/>
    <p:sldId id="284" r:id="rId13"/>
    <p:sldId id="285" r:id="rId14"/>
    <p:sldId id="286" r:id="rId15"/>
    <p:sldId id="272" r:id="rId16"/>
    <p:sldId id="273" r:id="rId17"/>
    <p:sldId id="282" r:id="rId18"/>
    <p:sldId id="283" r:id="rId19"/>
    <p:sldId id="274" r:id="rId20"/>
    <p:sldId id="281" r:id="rId21"/>
    <p:sldId id="275" r:id="rId22"/>
    <p:sldId id="280" r:id="rId23"/>
    <p:sldId id="276" r:id="rId24"/>
    <p:sldId id="277" r:id="rId25"/>
    <p:sldId id="278" r:id="rId26"/>
    <p:sldId id="290" r:id="rId27"/>
    <p:sldId id="291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orient="horz" pos="1706" userDrawn="1">
          <p15:clr>
            <a:srgbClr val="A4A3A4"/>
          </p15:clr>
        </p15:guide>
        <p15:guide id="3" orient="horz" pos="1162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AF6"/>
    <a:srgbClr val="B54D4E"/>
    <a:srgbClr val="5A3208"/>
    <a:srgbClr val="342A28"/>
    <a:srgbClr val="593107"/>
    <a:srgbClr val="C58744"/>
    <a:srgbClr val="D64E3C"/>
    <a:srgbClr val="F1D8A0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600" autoAdjust="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>
        <p:guide orient="horz" pos="2092"/>
        <p:guide orient="horz" pos="1706"/>
        <p:guide orient="horz" pos="1162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5059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2282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3679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3944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6324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531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487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1172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72105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9733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628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0913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007818" y="653103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24712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24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9467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5656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2023/6/13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811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2023/6/13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276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62696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65613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3810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3025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6439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585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1" y="-497"/>
            <a:ext cx="12192000" cy="685849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6313" y="5598347"/>
            <a:ext cx="2411413" cy="103768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53" y="0"/>
            <a:ext cx="1063036" cy="98490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51750" y="4056596"/>
            <a:ext cx="1540249" cy="280140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9696" y="6019800"/>
            <a:ext cx="1125274" cy="94193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128145" cy="1430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5496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5190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875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3442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47655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2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p14="http://schemas.microsoft.com/office/powerpoint/2010/main" xmlns:a16="http://schemas.microsoft.com/office/drawing/2014/main" id="{660FE25A-F59E-4A74-B665-864FD89EC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n-ea"/>
                <a:ea typeface="+mn-ea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p14="http://schemas.microsoft.com/office/powerpoint/2010/main" xmlns:a16="http://schemas.microsoft.com/office/drawing/2014/main" id="{1A42CC18-0C10-4C0D-A0F2-E6045AE31D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p14="http://schemas.microsoft.com/office/powerpoint/2010/main" xmlns:a16="http://schemas.microsoft.com/office/drawing/2014/main" id="{601D336C-545D-4EB5-97AD-1195B1E10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66177337-1161-4CB2-8B69-3E24C9ADD514}" type="datetimeFigureOut">
              <a:rPr lang="zh-CN" altLang="en-US" smtClean="0"/>
              <a:pPr/>
              <a:t>2023/6/13</a:t>
            </a:fld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="" xmlns:p14="http://schemas.microsoft.com/office/powerpoint/2010/main" xmlns:a16="http://schemas.microsoft.com/office/drawing/2014/main" id="{B3F62F5E-1F39-4ED3-9466-620AD89BE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p14="http://schemas.microsoft.com/office/powerpoint/2010/main" xmlns:a16="http://schemas.microsoft.com/office/drawing/2014/main" id="{BDAB90C6-7DD8-450C-B97D-289F0B93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ea"/>
                <a:ea typeface="+mn-ea"/>
              </a:defRPr>
            </a:lvl1pPr>
          </a:lstStyle>
          <a:p>
            <a:fld id="{2EED884B-F155-42E3-9801-487CD0C3BEE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766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4339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389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273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2023/6/13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3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7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1.png"/><Relationship Id="rId3" Type="http://schemas.openxmlformats.org/officeDocument/2006/relationships/tags" Target="../tags/tag2.xml"/><Relationship Id="rId21" Type="http://schemas.openxmlformats.org/officeDocument/2006/relationships/image" Target="../media/image14.png"/><Relationship Id="rId7" Type="http://schemas.openxmlformats.org/officeDocument/2006/relationships/tags" Target="../tags/tag6.xml"/><Relationship Id="rId12" Type="http://schemas.openxmlformats.org/officeDocument/2006/relationships/tags" Target="../tags/tag11.xml"/><Relationship Id="rId17" Type="http://schemas.openxmlformats.org/officeDocument/2006/relationships/image" Target="../media/image10.png"/><Relationship Id="rId2" Type="http://schemas.openxmlformats.org/officeDocument/2006/relationships/tags" Target="../tags/tag1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1" Type="http://schemas.openxmlformats.org/officeDocument/2006/relationships/themeOverride" Target="../theme/themeOverride1.xml"/><Relationship Id="rId6" Type="http://schemas.openxmlformats.org/officeDocument/2006/relationships/tags" Target="../tags/tag5.xml"/><Relationship Id="rId11" Type="http://schemas.openxmlformats.org/officeDocument/2006/relationships/tags" Target="../tags/tag10.xml"/><Relationship Id="rId24" Type="http://schemas.openxmlformats.org/officeDocument/2006/relationships/image" Target="../media/image17.png"/><Relationship Id="rId5" Type="http://schemas.openxmlformats.org/officeDocument/2006/relationships/tags" Target="../tags/tag4.xml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10" Type="http://schemas.openxmlformats.org/officeDocument/2006/relationships/tags" Target="../tags/tag9.xml"/><Relationship Id="rId19" Type="http://schemas.openxmlformats.org/officeDocument/2006/relationships/image" Target="../media/image12.png"/><Relationship Id="rId4" Type="http://schemas.openxmlformats.org/officeDocument/2006/relationships/tags" Target="../tags/tag3.xml"/><Relationship Id="rId9" Type="http://schemas.openxmlformats.org/officeDocument/2006/relationships/tags" Target="../tags/tag8.xml"/><Relationship Id="rId14" Type="http://schemas.openxmlformats.org/officeDocument/2006/relationships/image" Target="../media/image7.png"/><Relationship Id="rId22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39.png"/><Relationship Id="rId4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24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slideLayout" Target="../slideLayouts/slideLayout2.xml"/><Relationship Id="rId18" Type="http://schemas.openxmlformats.org/officeDocument/2006/relationships/image" Target="../media/image11.png"/><Relationship Id="rId3" Type="http://schemas.openxmlformats.org/officeDocument/2006/relationships/tags" Target="../tags/tag16.xml"/><Relationship Id="rId21" Type="http://schemas.openxmlformats.org/officeDocument/2006/relationships/image" Target="../media/image14.png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image" Target="../media/image10.png"/><Relationship Id="rId2" Type="http://schemas.openxmlformats.org/officeDocument/2006/relationships/tags" Target="../tags/tag15.xml"/><Relationship Id="rId16" Type="http://schemas.openxmlformats.org/officeDocument/2006/relationships/image" Target="../media/image9.png"/><Relationship Id="rId20" Type="http://schemas.openxmlformats.org/officeDocument/2006/relationships/image" Target="../media/image13.png"/><Relationship Id="rId1" Type="http://schemas.openxmlformats.org/officeDocument/2006/relationships/themeOverride" Target="../theme/themeOverride2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image" Target="../media/image17.png"/><Relationship Id="rId5" Type="http://schemas.openxmlformats.org/officeDocument/2006/relationships/tags" Target="../tags/tag18.xml"/><Relationship Id="rId15" Type="http://schemas.openxmlformats.org/officeDocument/2006/relationships/image" Target="../media/image8.png"/><Relationship Id="rId23" Type="http://schemas.openxmlformats.org/officeDocument/2006/relationships/image" Target="../media/image16.png"/><Relationship Id="rId10" Type="http://schemas.openxmlformats.org/officeDocument/2006/relationships/tags" Target="../tags/tag23.xml"/><Relationship Id="rId19" Type="http://schemas.openxmlformats.org/officeDocument/2006/relationships/image" Target="../media/image12.png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image" Target="../media/image7.png"/><Relationship Id="rId22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11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图片 1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" y="-497"/>
            <a:ext cx="12229636" cy="696223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248" y="2463034"/>
            <a:ext cx="12211248" cy="356721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700" y="-497"/>
            <a:ext cx="3162299" cy="313434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5958908"/>
            <a:ext cx="12300658" cy="100283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-19248" y="3498770"/>
            <a:ext cx="12293458" cy="33190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4326" y="3498770"/>
            <a:ext cx="1419507" cy="336393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6820" y="4694466"/>
            <a:ext cx="1221111" cy="2528883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4683" y="601268"/>
            <a:ext cx="503133" cy="3477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PA_PA-图片 20"/>
          <p:cNvSpPr/>
          <p:nvPr>
            <p:custDataLst>
              <p:tags r:id="rId10"/>
            </p:custDataLst>
          </p:nvPr>
        </p:nvSpPr>
        <p:spPr>
          <a:xfrm>
            <a:off x="248812" y="997258"/>
            <a:ext cx="2118750" cy="1963021"/>
          </a:xfrm>
          <a:custGeom>
            <a:avLst/>
            <a:gdLst/>
            <a:ahLst/>
            <a:cxnLst/>
            <a:rect l="0" t="0" r="0" b="0"/>
            <a:pathLst>
              <a:path w="1854555" h="1718244">
                <a:moveTo>
                  <a:pt x="0" y="0"/>
                </a:moveTo>
                <a:lnTo>
                  <a:pt x="1854554" y="0"/>
                </a:lnTo>
                <a:lnTo>
                  <a:pt x="1854554" y="1718243"/>
                </a:lnTo>
                <a:lnTo>
                  <a:pt x="0" y="1718243"/>
                </a:lnTo>
                <a:close/>
              </a:path>
            </a:pathLst>
          </a:custGeom>
          <a:blipFill dpi="0" rotWithShape="1">
            <a:blip r:embed="rId22">
              <a:alphaModFix amt="47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8791A5-290D-40AB-9F70-079F5B4E491F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7946" y="454898"/>
            <a:ext cx="3596603" cy="3477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图片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0E78B5C-1DDD-48C3-85B3-20BFD5BDB0CB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2722" y="259565"/>
            <a:ext cx="407660" cy="28959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72924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500">
        <p:random/>
      </p:transition>
    </mc:Choice>
    <mc:Fallback xmlns="" xmlns:a14="http://schemas.microsoft.com/office/drawing/2010/main" xmlns:a16="http://schemas.microsoft.com/office/drawing/2014/main">
      <p:transition spd="slow" advTm="4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91B76A-89AB-4918-AC69-0EC7999AE5A8}"/>
              </a:ext>
            </a:extLst>
          </p:cNvPr>
          <p:cNvSpPr/>
          <p:nvPr/>
        </p:nvSpPr>
        <p:spPr>
          <a:xfrm>
            <a:off x="597445" y="2507719"/>
            <a:ext cx="10997110" cy="363796"/>
          </a:xfrm>
          <a:prstGeom prst="rect">
            <a:avLst/>
          </a:prstGeom>
          <a:solidFill>
            <a:srgbClr val="B54D4E"/>
          </a:solidFill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98BFB1-B8F9-43D3-970B-EB291696D275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霜降气候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0F8777B-D31C-4D29-8B37-98CA7469D97E}"/>
              </a:ext>
            </a:extLst>
          </p:cNvPr>
          <p:cNvSpPr/>
          <p:nvPr/>
        </p:nvSpPr>
        <p:spPr>
          <a:xfrm>
            <a:off x="4622492" y="1723106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dirty="0">
                <a:solidFill>
                  <a:srgbClr val="B54D4E"/>
                </a:solidFill>
                <a:cs typeface="+mn-ea"/>
                <a:sym typeface="+mn-lt"/>
              </a:rPr>
              <a:t>霜降气候特点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911D2F-E3FC-4A34-90C4-A3E8EB8A862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121" y="1706636"/>
            <a:ext cx="3716371" cy="369902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PA-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1B94EA3-4469-4768-B63C-E1FB022E2D4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622492" y="3105639"/>
            <a:ext cx="6369358" cy="2310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霜降节气含有天气渐冷、开始降霜的意思。纬度偏南的南方地区，平均气温多在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16℃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左右，离初霜日期还有三个节气。在华南南部河谷地带，则要到隆冬时节，才能见霜。当然，即使在纬度相同的地方，由于海拔高度和地形不同，贴地层空气的温度和湿度有差异，初霜期和霜日数也就不一样了。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[1]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霜降时节，凉爽的秋风已吹到花城广州。东北北部、内蒙东部和西北大部平均气温已在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0℃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以下。</a:t>
            </a:r>
          </a:p>
        </p:txBody>
      </p:sp>
    </p:spTree>
    <p:extLst>
      <p:ext uri="{BB962C8B-B14F-4D97-AF65-F5344CB8AC3E}">
        <p14:creationId xmlns:p14="http://schemas.microsoft.com/office/powerpoint/2010/main" val="424443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 xmlns:a16="http://schemas.microsoft.com/office/drawing/2014/main" xmlns:a14="http://schemas.microsoft.com/office/drawing/2010/main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429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" grpId="0"/>
      <p:bldP spid="4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98BFB1-B8F9-43D3-970B-EB291696D275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霜降气候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FF0BB5-C956-4566-B082-0F20F3893D74}"/>
              </a:ext>
            </a:extLst>
          </p:cNvPr>
          <p:cNvSpPr/>
          <p:nvPr/>
        </p:nvSpPr>
        <p:spPr>
          <a:xfrm>
            <a:off x="597445" y="2507719"/>
            <a:ext cx="10997110" cy="363796"/>
          </a:xfrm>
          <a:prstGeom prst="rect">
            <a:avLst/>
          </a:prstGeom>
          <a:solidFill>
            <a:srgbClr val="B54D4E"/>
          </a:solidFill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A3B66F-EA1F-422E-BAE1-544EBF3AE9F9}"/>
              </a:ext>
            </a:extLst>
          </p:cNvPr>
          <p:cNvSpPr/>
          <p:nvPr/>
        </p:nvSpPr>
        <p:spPr>
          <a:xfrm>
            <a:off x="4622492" y="1723106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dirty="0">
                <a:solidFill>
                  <a:srgbClr val="B54D4E"/>
                </a:solidFill>
                <a:cs typeface="+mn-ea"/>
                <a:sym typeface="+mn-lt"/>
              </a:rPr>
              <a:t>霜降气候特点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1D46168-B4D2-46F4-8F0E-9B4EA16DCB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28031" y="597847"/>
            <a:ext cx="5647731" cy="6777278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PA-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6C33D6-E707-4CF0-B63A-DFA969E839F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622492" y="3105639"/>
            <a:ext cx="636935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秋季出现的第一次霜称为初霜，初霜愈早对作物危害愈大。我国各地的初霜是自北向南、自高山向平原逐渐推迟的。除全年有霜的地区外，最早见霜的是大兴安岭北部，一般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月底便可见霜；东北大部、内蒙和北疆初霜多在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月份；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月初寒霜已出现在沈阳、承德、榆林、昌都至拉萨一线；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月初山东半岛、郑州、西安到滇西北已可见霜；我国东部北纬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30°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左右、汉水、云南省北纬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20°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左右的地区要到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月初才开始见霜；而厦门、广州到百色、思茅一带见霜时已是新年过后的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月上旬了。</a:t>
            </a:r>
          </a:p>
        </p:txBody>
      </p:sp>
    </p:spTree>
    <p:extLst>
      <p:ext uri="{BB962C8B-B14F-4D97-AF65-F5344CB8AC3E}">
        <p14:creationId xmlns:p14="http://schemas.microsoft.com/office/powerpoint/2010/main" val="258998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 xmlns:a16="http://schemas.microsoft.com/office/drawing/2014/main" xmlns:a14="http://schemas.microsoft.com/office/drawing/2010/main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429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98BFB1-B8F9-43D3-970B-EB291696D275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霜降气候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C073C9A-A72A-4157-850C-9AE2715F5F9E}"/>
              </a:ext>
            </a:extLst>
          </p:cNvPr>
          <p:cNvSpPr/>
          <p:nvPr/>
        </p:nvSpPr>
        <p:spPr>
          <a:xfrm>
            <a:off x="597445" y="2507719"/>
            <a:ext cx="10997110" cy="363796"/>
          </a:xfrm>
          <a:prstGeom prst="rect">
            <a:avLst/>
          </a:prstGeom>
          <a:solidFill>
            <a:srgbClr val="B54D4E"/>
          </a:solidFill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5945DA3-D7FC-432A-825E-2019E7AC73A7}"/>
              </a:ext>
            </a:extLst>
          </p:cNvPr>
          <p:cNvSpPr/>
          <p:nvPr/>
        </p:nvSpPr>
        <p:spPr>
          <a:xfrm>
            <a:off x="4622492" y="1723106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dirty="0">
                <a:solidFill>
                  <a:srgbClr val="B54D4E"/>
                </a:solidFill>
                <a:cs typeface="+mn-ea"/>
                <a:sym typeface="+mn-lt"/>
              </a:rPr>
              <a:t>霜降气候特点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5E57F8C-12CC-4185-80B9-423FDD9E49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363" y="942458"/>
            <a:ext cx="4567888" cy="522738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PA-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98EE493-9F4F-4974-A111-6E96B15D92C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622492" y="3105639"/>
            <a:ext cx="63693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霜降杀百草”，严霜打过的植物，一点生机也没有。这是由于植株体内的液体，因霜冻结成冰晶，蛋白质沉淀，细胞内的水分外渗，使原生质严重脱水而变质。“风刀霜剑严相逼”说明霜是无情的、残酷的。其实，霜和霜冻虽形影相连，但危害庄稼的是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冻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不是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"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。</a:t>
            </a:r>
          </a:p>
        </p:txBody>
      </p:sp>
    </p:spTree>
    <p:extLst>
      <p:ext uri="{BB962C8B-B14F-4D97-AF65-F5344CB8AC3E}">
        <p14:creationId xmlns:p14="http://schemas.microsoft.com/office/powerpoint/2010/main" val="3077298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000">
        <p:random/>
      </p:transition>
    </mc:Choice>
    <mc:Fallback xmlns="" xmlns:a16="http://schemas.microsoft.com/office/drawing/2014/main" xmlns:a14="http://schemas.microsoft.com/office/drawing/2010/main">
      <p:transition spd="slow" advTm="6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429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" y="-497"/>
            <a:ext cx="12229636" cy="68584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7292"/>
            <a:ext cx="12192000" cy="35615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4168208"/>
            <a:ext cx="12300658" cy="2689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0" y="2699031"/>
            <a:ext cx="12192000" cy="32916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883147" y="782592"/>
            <a:ext cx="5016503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B54D4E"/>
                </a:solidFill>
                <a:cs typeface="+mn-ea"/>
                <a:sym typeface="+mn-lt"/>
              </a:rPr>
              <a:t>霜降习俗</a:t>
            </a:r>
          </a:p>
        </p:txBody>
      </p:sp>
      <p:sp>
        <p:nvSpPr>
          <p:cNvPr id="11" name="椭圆 10"/>
          <p:cNvSpPr/>
          <p:nvPr/>
        </p:nvSpPr>
        <p:spPr>
          <a:xfrm>
            <a:off x="3335746" y="832209"/>
            <a:ext cx="1142738" cy="1142738"/>
          </a:xfrm>
          <a:prstGeom prst="ellipse">
            <a:avLst/>
          </a:prstGeom>
          <a:solidFill>
            <a:srgbClr val="B54D4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88452" cy="18748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755" y="2960279"/>
            <a:ext cx="1646738" cy="39024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3316565" y="858792"/>
            <a:ext cx="1181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9654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200">
        <p:random/>
      </p:transition>
    </mc:Choice>
    <mc:Fallback xmlns="" xmlns:a14="http://schemas.microsoft.com/office/drawing/2010/main">
      <p:transition spd="slow" advTm="42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25"/>
                            </p:stCondLst>
                            <p:childTnLst>
                              <p:par>
                                <p:cTn id="32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霜降习俗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C1A2DED8-BE67-4743-9895-5D70B1CB0E1F}"/>
              </a:ext>
            </a:extLst>
          </p:cNvPr>
          <p:cNvSpPr/>
          <p:nvPr/>
        </p:nvSpPr>
        <p:spPr>
          <a:xfrm>
            <a:off x="2505070" y="2407713"/>
            <a:ext cx="445366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时节，正是菊花盛开之际。此时，民间会举行菊花会。以表达对菊花的喜爱和崇敬。有一种小范围的菊花会，是富贵人举办的，不必出家门的。在霜降前就采集百盆名品菊花，放置广厦中，前轩后轻，也搭菊花塔。菊花塔前放上好酒好菜，先是家人按长幼秩序，鞠躬作揖拜菊花神，然后喝酒赏菊，赋诗泼墨。而北京文人多在天宁寺、陶然亭、龙爪槐等处举行菊花会。</a:t>
            </a:r>
          </a:p>
        </p:txBody>
      </p:sp>
      <p:sp>
        <p:nvSpPr>
          <p:cNvPr id="7" name="菱形 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427A3B72-E566-4DBE-BDFB-D003E750D575}"/>
              </a:ext>
            </a:extLst>
          </p:cNvPr>
          <p:cNvSpPr/>
          <p:nvPr/>
        </p:nvSpPr>
        <p:spPr>
          <a:xfrm>
            <a:off x="7363144" y="1743426"/>
            <a:ext cx="3672675" cy="3672675"/>
          </a:xfrm>
          <a:prstGeom prst="diamond">
            <a:avLst/>
          </a:prstGeom>
          <a:blipFill>
            <a:blip r:embed="rId3"/>
            <a:stretch>
              <a:fillRect/>
            </a:stretch>
          </a:blipFill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17B6422E-7C2B-49BF-B832-1F4E591A1292}"/>
              </a:ext>
            </a:extLst>
          </p:cNvPr>
          <p:cNvSpPr/>
          <p:nvPr/>
        </p:nvSpPr>
        <p:spPr>
          <a:xfrm>
            <a:off x="1291318" y="1656865"/>
            <a:ext cx="809342" cy="2421649"/>
          </a:xfrm>
          <a:prstGeom prst="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p14="http://schemas.microsoft.com/office/powerpoint/2010/main" xmlns:mc="http://schemas.openxmlformats.org/markup-compatibility/2006" xmlns:a16="http://schemas.microsoft.com/office/drawing/2014/main" id="{23E0FD62-D0C7-4289-B3AB-520B7499AC68}"/>
              </a:ext>
            </a:extLst>
          </p:cNvPr>
          <p:cNvSpPr txBox="1"/>
          <p:nvPr/>
        </p:nvSpPr>
        <p:spPr>
          <a:xfrm>
            <a:off x="1156181" y="1743426"/>
            <a:ext cx="1076733" cy="2004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dirty="0">
                <a:solidFill>
                  <a:srgbClr val="B54D4E"/>
                </a:solidFill>
                <a:cs typeface="+mn-ea"/>
                <a:sym typeface="+mn-lt"/>
              </a:rPr>
              <a:t>赏菊</a:t>
            </a:r>
          </a:p>
        </p:txBody>
      </p:sp>
    </p:spTree>
    <p:extLst>
      <p:ext uri="{BB962C8B-B14F-4D97-AF65-F5344CB8AC3E}">
        <p14:creationId xmlns:p14="http://schemas.microsoft.com/office/powerpoint/2010/main" val="357486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6500">
        <p:random/>
      </p:transition>
    </mc:Choice>
    <mc:Fallback xmlns="" xmlns:a16="http://schemas.microsoft.com/office/drawing/2014/main">
      <p:transition spd="slow" advTm="6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67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7" grpId="0" animBg="1"/>
      <p:bldP spid="12" grpId="0" animBg="1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霜降习俗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09E107-85A3-45C6-B4E5-B2DA6888AF08}"/>
              </a:ext>
            </a:extLst>
          </p:cNvPr>
          <p:cNvSpPr/>
          <p:nvPr/>
        </p:nvSpPr>
        <p:spPr>
          <a:xfrm>
            <a:off x="10359974" y="1521150"/>
            <a:ext cx="809342" cy="2421649"/>
          </a:xfrm>
          <a:prstGeom prst="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BBFD680-E262-4054-9364-DE269EFC151A}"/>
              </a:ext>
            </a:extLst>
          </p:cNvPr>
          <p:cNvSpPr txBox="1"/>
          <p:nvPr/>
        </p:nvSpPr>
        <p:spPr>
          <a:xfrm>
            <a:off x="10224837" y="1607711"/>
            <a:ext cx="10767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B54D4E"/>
                </a:solidFill>
                <a:cs typeface="+mn-ea"/>
                <a:sym typeface="+mn-lt"/>
              </a:rPr>
              <a:t>吃柿子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7C80F3B-4D4A-4745-BF4A-90567ACD96A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6351" y="3914402"/>
            <a:ext cx="2916216" cy="284489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822341-FD69-49AC-9AA8-153552427A46}"/>
              </a:ext>
            </a:extLst>
          </p:cNvPr>
          <p:cNvSpPr/>
          <p:nvPr/>
        </p:nvSpPr>
        <p:spPr>
          <a:xfrm>
            <a:off x="1227161" y="1521150"/>
            <a:ext cx="88654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是秋季的最后一个节气。此时，在南方很多地区都有吃柿子的习俗。俗话说：“霜降吃灯柿，不会流鼻涕。”民间认为霜降吃柿子，冬天就不会感冒、流鼻涕。事实上，由于柿子都是在霜降前后完全成熟，此时节的柿子皮薄、肉多、味鲜美，且营养丰富，深受广大人民的喜爱。因而就形成霜降时节吃柿子的习俗。霜降时节，正值柿子成熟之时，在我国有些地方则有霜降时节吃柿子的习俗。此时天气转寒，人们认为吃柿子不仅可以防寒保暖，而且还能补筋骨，非常适合霜降时节食用。如在福建闽南地区，有俗话说“一年补透透，不如补霜降。”人们认为此时节吃柿子，冬天就不会感冒、流鼻涕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ACEDECF-B06D-494A-A3A3-BE933CEA1D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74533" y="3654387"/>
            <a:ext cx="5451384" cy="320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74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 xmlns:a16="http://schemas.microsoft.com/office/drawing/2014/main" xmlns:a14="http://schemas.microsoft.com/office/drawing/2010/main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642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霜降习俗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B0995A9-F5A8-4107-8BF8-AC2593D6F154}"/>
              </a:ext>
            </a:extLst>
          </p:cNvPr>
          <p:cNvSpPr/>
          <p:nvPr/>
        </p:nvSpPr>
        <p:spPr>
          <a:xfrm>
            <a:off x="2315026" y="2178224"/>
            <a:ext cx="5387086" cy="3372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，是秋天最后一个节气，人们同样非常重视，各地还有祛凶、扫墓等习俗，以祈求风调雨顺，生活幸福安康。如在山东烟台等一些地方，霜降这一天人们要去西郊迎霜；在广东高明地区，霜降前有“送芋鬼”的习俗。霜降时节，人们会用瓦片堆砌成河内塔，在塔里面放入干柴点燃，火烧得越旺越好，直至瓦片烧红，再将河内塔推倒，用烧红的瓦片热垠芋头，这在当地称为“打芋煲”，最后把瓦片丢到村外，这就是“送芋鬼”。人们以这样的方式，辟凶迎祥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40CD46-2313-41A8-B1E7-0D12D747054F}"/>
              </a:ext>
            </a:extLst>
          </p:cNvPr>
          <p:cNvSpPr/>
          <p:nvPr/>
        </p:nvSpPr>
        <p:spPr>
          <a:xfrm>
            <a:off x="1291318" y="1656865"/>
            <a:ext cx="809342" cy="2421649"/>
          </a:xfrm>
          <a:prstGeom prst="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871E0C9-153C-4ECA-B1C8-52403F0DFEBE}"/>
              </a:ext>
            </a:extLst>
          </p:cNvPr>
          <p:cNvSpPr txBox="1"/>
          <p:nvPr/>
        </p:nvSpPr>
        <p:spPr>
          <a:xfrm>
            <a:off x="1156181" y="1743426"/>
            <a:ext cx="10767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B54D4E"/>
                </a:solidFill>
                <a:cs typeface="+mn-ea"/>
                <a:sym typeface="+mn-lt"/>
              </a:rPr>
              <a:t>送芋鬼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0D129FE-1FDB-4F3D-9377-90DC4A9C0C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432" y="299941"/>
            <a:ext cx="55513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5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000">
        <p:random/>
      </p:transition>
    </mc:Choice>
    <mc:Fallback xmlns="" xmlns:a16="http://schemas.microsoft.com/office/drawing/2014/main" xmlns:a14="http://schemas.microsoft.com/office/drawing/2010/main">
      <p:transition spd="slow" advTm="8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922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" y="-497"/>
            <a:ext cx="12229636" cy="68584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62592"/>
            <a:ext cx="12192000" cy="35615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4168208"/>
            <a:ext cx="12300658" cy="2689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0" y="3194331"/>
            <a:ext cx="12192000" cy="32916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883147" y="1373142"/>
            <a:ext cx="5016503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B54D4E"/>
                </a:solidFill>
                <a:cs typeface="+mn-ea"/>
                <a:sym typeface="+mn-lt"/>
              </a:rPr>
              <a:t>霜降养生</a:t>
            </a:r>
          </a:p>
        </p:txBody>
      </p:sp>
      <p:sp>
        <p:nvSpPr>
          <p:cNvPr id="11" name="椭圆 10"/>
          <p:cNvSpPr/>
          <p:nvPr/>
        </p:nvSpPr>
        <p:spPr>
          <a:xfrm>
            <a:off x="3335746" y="1422759"/>
            <a:ext cx="1142738" cy="1142738"/>
          </a:xfrm>
          <a:prstGeom prst="ellipse">
            <a:avLst/>
          </a:prstGeom>
          <a:solidFill>
            <a:srgbClr val="B54D4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88452" cy="18748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755" y="2960279"/>
            <a:ext cx="1646738" cy="39024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3316565" y="1449342"/>
            <a:ext cx="1181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2393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200">
        <p:random/>
      </p:transition>
    </mc:Choice>
    <mc:Fallback xmlns="" xmlns:a14="http://schemas.microsoft.com/office/drawing/2010/main">
      <p:transition spd="slow" advTm="42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25"/>
                            </p:stCondLst>
                            <p:childTnLst>
                              <p:par>
                                <p:cTn id="32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霜降养生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DF72453-D524-46A3-B2CF-6C5EE8458EAB}"/>
              </a:ext>
            </a:extLst>
          </p:cNvPr>
          <p:cNvSpPr/>
          <p:nvPr/>
        </p:nvSpPr>
        <p:spPr>
          <a:xfrm>
            <a:off x="1239124" y="2517169"/>
            <a:ext cx="601805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“霜叶红于二月花”。霜降过后，枫树、黄栌树等树木在秋霜的抚慰下，开始漫山遍野地变成红黄色，如火似锦，非常壮观。大家在外出登山、欣赏美景的时候，一定要注意保暖，尤其要保护膝关节，切不可运动过量。膝关节在遇到寒冷刺激时，血管收缩，血液循环变差，往往使疼痛加重，故在天冷时应注意保暖，必要时戴上护膝。老年人运动时，不宜做屈膝动作时间较长的运动，要尽量减少膝关节的负重。</a:t>
            </a:r>
          </a:p>
        </p:txBody>
      </p:sp>
      <p:sp>
        <p:nvSpPr>
          <p:cNvPr id="11" name="矩形: 剪去单角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804224-8C1B-4941-A67D-BCEFD7ACC900}"/>
              </a:ext>
            </a:extLst>
          </p:cNvPr>
          <p:cNvSpPr/>
          <p:nvPr/>
        </p:nvSpPr>
        <p:spPr>
          <a:xfrm>
            <a:off x="965200" y="2038350"/>
            <a:ext cx="6565900" cy="3520495"/>
          </a:xfrm>
          <a:prstGeom prst="snip1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1794BBE-A356-4A09-8172-AE9C90D65F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7250" y="-1"/>
            <a:ext cx="3714750" cy="742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61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300">
        <p:random/>
      </p:transition>
    </mc:Choice>
    <mc:Fallback xmlns="" xmlns:a16="http://schemas.microsoft.com/office/drawing/2014/main" xmlns:a14="http://schemas.microsoft.com/office/drawing/2010/main">
      <p:transition spd="slow" advTm="53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987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霜降养生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46C7F4F-327F-4DB1-BC0D-BF763C056B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783" y="1965359"/>
            <a:ext cx="3525332" cy="3439114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8274943-023C-4994-B9F3-1A0D0612F391}"/>
              </a:ext>
            </a:extLst>
          </p:cNvPr>
          <p:cNvSpPr/>
          <p:nvPr/>
        </p:nvSpPr>
        <p:spPr>
          <a:xfrm>
            <a:off x="4785162" y="3174161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柿子一般是在霜降前后完全成熟，这时候的柿子皮薄肉鲜味美，营养价值高。柿子不但营养丰富，而且有较高的药用价值。生柿能清热解毒，是降压止血的良药，对治疗高血压、痔疮出血、便秘有良好的疗效，另外，柿蒡、柿叶都是很有价值的药材。</a:t>
            </a:r>
          </a:p>
        </p:txBody>
      </p:sp>
      <p:sp>
        <p:nvSpPr>
          <p:cNvPr id="13" name="矩形: 剪去单角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AE69C9D-57E0-4C6B-BCCA-4DF242BF95B0}"/>
              </a:ext>
            </a:extLst>
          </p:cNvPr>
          <p:cNvSpPr/>
          <p:nvPr/>
        </p:nvSpPr>
        <p:spPr>
          <a:xfrm>
            <a:off x="4550212" y="2750976"/>
            <a:ext cx="6565900" cy="2323699"/>
          </a:xfrm>
          <a:prstGeom prst="snip1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56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 xmlns:a16="http://schemas.microsoft.com/office/drawing/2014/main" xmlns:a14="http://schemas.microsoft.com/office/drawing/2010/main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422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24BBD40-316F-4EEB-80A6-B0F9180C29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" y="-497"/>
            <a:ext cx="12229636" cy="6858497"/>
          </a:xfrm>
          <a:prstGeom prst="rect">
            <a:avLst/>
          </a:prstGeom>
        </p:spPr>
      </p:pic>
      <p:pic>
        <p:nvPicPr>
          <p:cNvPr id="1028" name="Picture 4" descr="https://timgsa.baidu.com/timg?image&amp;quality=80&amp;size=b9999_10000&amp;sec=1539691389702&amp;di=dd7ce4d3b4352e6452082cc46bd166e8&amp;imgtype=0&amp;src=http%3A%2F%2Fs7.sinaimg.cn%2Fmw690%2F0d57435cgd5f6e65ddd36%2669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EE4B157-1122-43C0-8EA1-C8B6E8F983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2853" y="728663"/>
            <a:ext cx="5692599" cy="5600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文本框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2179671-821A-4573-B686-321DBD2DD212}"/>
              </a:ext>
            </a:extLst>
          </p:cNvPr>
          <p:cNvSpPr txBox="1"/>
          <p:nvPr/>
        </p:nvSpPr>
        <p:spPr>
          <a:xfrm>
            <a:off x="976564" y="2598451"/>
            <a:ext cx="4140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春雨惊春清谷天，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夏满芒夏暑相连，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秋处露秋寒霜降，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冬雪雪冬小大寒。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0E11BB8-3653-4AD4-9B16-2BABA4C063FA}"/>
              </a:ext>
            </a:extLst>
          </p:cNvPr>
          <p:cNvSpPr/>
          <p:nvPr/>
        </p:nvSpPr>
        <p:spPr>
          <a:xfrm>
            <a:off x="1107671" y="1503664"/>
            <a:ext cx="3877985" cy="1069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4800" dirty="0">
                <a:solidFill>
                  <a:srgbClr val="B54D4E"/>
                </a:solidFill>
                <a:cs typeface="+mn-ea"/>
                <a:sym typeface="+mn-lt"/>
              </a:rPr>
              <a:t>二十四节气歌</a:t>
            </a:r>
            <a:endParaRPr lang="en-US" altLang="zh-CN" sz="4800" dirty="0">
              <a:solidFill>
                <a:srgbClr val="B54D4E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5113CD-902B-40E1-822D-DCC0FA62F07B}"/>
              </a:ext>
            </a:extLst>
          </p:cNvPr>
          <p:cNvSpPr/>
          <p:nvPr/>
        </p:nvSpPr>
        <p:spPr>
          <a:xfrm>
            <a:off x="771525" y="728663"/>
            <a:ext cx="10558463" cy="5621338"/>
          </a:xfrm>
          <a:prstGeom prst="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0FA709B-B3F4-41DD-BDB8-20DD0404A5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88452" cy="187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330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500">
        <p:random/>
      </p:transition>
    </mc:Choice>
    <mc:Fallback xmlns="" xmlns:a16="http://schemas.microsoft.com/office/drawing/2014/main" xmlns:a14="http://schemas.microsoft.com/office/drawing/2010/main">
      <p:transition spd="slow" advTm="3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霜降养生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569945-500C-43CF-8BC2-627B6C2A207D}"/>
              </a:ext>
            </a:extLst>
          </p:cNvPr>
          <p:cNvSpPr/>
          <p:nvPr/>
        </p:nvSpPr>
        <p:spPr>
          <a:xfrm>
            <a:off x="3951824" y="1313683"/>
            <a:ext cx="42883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B54D4E"/>
                </a:solidFill>
                <a:cs typeface="+mn-ea"/>
                <a:sym typeface="+mn-lt"/>
              </a:rPr>
              <a:t>霜降吃柿子的传说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D8CEBEA-95CE-48EC-A76A-FF6DBDE68395}"/>
              </a:ext>
            </a:extLst>
          </p:cNvPr>
          <p:cNvSpPr/>
          <p:nvPr/>
        </p:nvSpPr>
        <p:spPr>
          <a:xfrm>
            <a:off x="911465" y="1988339"/>
            <a:ext cx="103690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大明王朝的开国皇帝朱元璋，小的时候家中十分贫困，经常吃了上顿没下顿，没有办法，只好拿起讨饭碗、扯起打狗棍四处讨饭。有一年霜降节，已经两天没饭吃的朱元璋饿得两眼发黑，四肢无力。当他跌跌撞撞走到一个小村庄时，顿时眼前一亮，发现村边的一处烂瓦堆里长着一棵柿子树，上面结满了红彤彤的柿子。朱元璋一见，兴奋极了，心里想着老天爷饿不死瞎家雀儿。于是，使出浑身力气爬到树上，吃了一顿柿子大餐，这才得以从阎王爷那里捡回了一条小命。而且一整个冬天没有流鼻涕，也没有裂嘴唇。</a:t>
            </a:r>
          </a:p>
          <a:p>
            <a:pPr indent="457200" algn="just">
              <a:lnSpc>
                <a:spcPct val="150000"/>
              </a:lnSpc>
            </a:pPr>
            <a:r>
              <a:rPr lang="zh-CN" altLang="en-US" sz="1200" dirty="0">
                <a:cs typeface="+mn-ea"/>
                <a:sym typeface="+mn-lt"/>
              </a:rPr>
              <a:t>后来，朱元璋当了皇帝，有一年霜降节领兵再次路过那个小村庄，发现那棵柿子树还在，上面依然挂满了红彤彤的柿子。面对此情此景，朱元璋思绪万千，正是这棵柿子树才使自己免于成为饿殍。他仰望着这棵平平常常的柿子树，缓缓脱下自己的红色战袍，又亲自爬了上去，郑重其事地把战袍披在柿子树上，并封它为“凌霜侯”，这才依依不舍地离去。这个故事在民间流传开来后，就逐渐形成了霜降吃柿子的习俗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5A75C8-A5FD-4AF5-9BDE-11F26597C1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180" y="3990682"/>
            <a:ext cx="3735134" cy="2867318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08D2B43-5F5B-4DCF-AB9B-B15E45A692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4533363" y="5035639"/>
            <a:ext cx="1803328" cy="182236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7684F1D-45FF-440B-B76C-7DF506005F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0107" y="1136451"/>
            <a:ext cx="1244163" cy="106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52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900">
        <p:random/>
      </p:transition>
    </mc:Choice>
    <mc:Fallback xmlns="" xmlns:a16="http://schemas.microsoft.com/office/drawing/2014/main" xmlns:a14="http://schemas.microsoft.com/office/drawing/2010/main">
      <p:transition spd="slow" advTm="59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01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" y="-497"/>
            <a:ext cx="12229636" cy="68584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7292"/>
            <a:ext cx="12192000" cy="35615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4168208"/>
            <a:ext cx="12300658" cy="2689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0" y="3175281"/>
            <a:ext cx="12192000" cy="32916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883147" y="1373142"/>
            <a:ext cx="5016503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B54D4E"/>
                </a:solidFill>
                <a:cs typeface="+mn-ea"/>
                <a:sym typeface="+mn-lt"/>
              </a:rPr>
              <a:t>霜降诗词</a:t>
            </a:r>
          </a:p>
        </p:txBody>
      </p:sp>
      <p:sp>
        <p:nvSpPr>
          <p:cNvPr id="11" name="椭圆 10"/>
          <p:cNvSpPr/>
          <p:nvPr/>
        </p:nvSpPr>
        <p:spPr>
          <a:xfrm>
            <a:off x="3335746" y="1422759"/>
            <a:ext cx="1142738" cy="1142738"/>
          </a:xfrm>
          <a:prstGeom prst="ellipse">
            <a:avLst/>
          </a:prstGeom>
          <a:solidFill>
            <a:srgbClr val="B54D4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88452" cy="18748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755" y="2960279"/>
            <a:ext cx="1646738" cy="39024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3316565" y="1449342"/>
            <a:ext cx="1181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230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200">
        <p:random/>
      </p:transition>
    </mc:Choice>
    <mc:Fallback xmlns="" xmlns:a14="http://schemas.microsoft.com/office/drawing/2010/main">
      <p:transition spd="slow" advTm="42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25"/>
                            </p:stCondLst>
                            <p:childTnLst>
                              <p:par>
                                <p:cTn id="32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霜降诗词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2D1295-7ADD-4214-AE46-8AEAC77976A5}"/>
              </a:ext>
            </a:extLst>
          </p:cNvPr>
          <p:cNvSpPr/>
          <p:nvPr/>
        </p:nvSpPr>
        <p:spPr>
          <a:xfrm>
            <a:off x="980877" y="2830325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28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霜降三旬后，蓂馀一叶秋。</a:t>
            </a:r>
            <a:endParaRPr lang="en-US" altLang="zh-CN" sz="2800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28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玄阴迎落日，凉魄尽残钩。</a:t>
            </a:r>
          </a:p>
          <a:p>
            <a:pPr algn="r">
              <a:lnSpc>
                <a:spcPct val="150000"/>
              </a:lnSpc>
            </a:pPr>
            <a:r>
              <a:rPr lang="zh-CN" altLang="en-US" sz="28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半夜灰移管，明朝帝御裘。</a:t>
            </a:r>
            <a:endParaRPr lang="en-US" altLang="zh-CN" sz="2800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28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潘安过今夕，休咏赋中愁。</a:t>
            </a:r>
            <a:endParaRPr lang="zh-CN" altLang="en-US" sz="2800" b="0" i="0" spc="6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DE521E5-B8EF-46A8-9B1E-683013C9636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427" y="190500"/>
            <a:ext cx="3171825" cy="685800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FE5E48-71AE-4547-B281-191F51412012}"/>
              </a:ext>
            </a:extLst>
          </p:cNvPr>
          <p:cNvSpPr/>
          <p:nvPr/>
        </p:nvSpPr>
        <p:spPr>
          <a:xfrm>
            <a:off x="1603311" y="2077760"/>
            <a:ext cx="4166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b="1" dirty="0">
                <a:solidFill>
                  <a:srgbClr val="B54D4E"/>
                </a:solidFill>
                <a:cs typeface="+mn-ea"/>
                <a:sym typeface="+mn-lt"/>
              </a:rPr>
              <a:t>《</a:t>
            </a:r>
            <a:r>
              <a:rPr lang="zh-CN" altLang="en-US" sz="3200" b="1" dirty="0">
                <a:solidFill>
                  <a:srgbClr val="B54D4E"/>
                </a:solidFill>
                <a:cs typeface="+mn-ea"/>
                <a:sym typeface="+mn-lt"/>
              </a:rPr>
              <a:t>赋得九月尽</a:t>
            </a:r>
            <a:r>
              <a:rPr lang="en-US" altLang="zh-CN" sz="3200" b="1" dirty="0">
                <a:solidFill>
                  <a:srgbClr val="B54D4E"/>
                </a:solidFill>
                <a:cs typeface="+mn-ea"/>
                <a:sym typeface="+mn-lt"/>
              </a:rPr>
              <a:t>(</a:t>
            </a:r>
            <a:r>
              <a:rPr lang="zh-CN" altLang="en-US" sz="3200" b="1" dirty="0">
                <a:solidFill>
                  <a:srgbClr val="B54D4E"/>
                </a:solidFill>
                <a:cs typeface="+mn-ea"/>
                <a:sym typeface="+mn-lt"/>
              </a:rPr>
              <a:t>秋字</a:t>
            </a:r>
            <a:r>
              <a:rPr lang="en-US" altLang="zh-CN" sz="3200" b="1" dirty="0">
                <a:solidFill>
                  <a:srgbClr val="B54D4E"/>
                </a:solidFill>
                <a:cs typeface="+mn-ea"/>
                <a:sym typeface="+mn-lt"/>
              </a:rPr>
              <a:t>)》</a:t>
            </a:r>
            <a:endParaRPr lang="zh-CN" altLang="en-US" sz="3200" b="1" dirty="0">
              <a:solidFill>
                <a:srgbClr val="B54D4E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271EC48-5A7D-47C5-BFDB-ADEFF03853A5}"/>
              </a:ext>
            </a:extLst>
          </p:cNvPr>
          <p:cNvSpPr/>
          <p:nvPr/>
        </p:nvSpPr>
        <p:spPr>
          <a:xfrm>
            <a:off x="5635572" y="2170092"/>
            <a:ext cx="6976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元稹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28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 xmlns:a16="http://schemas.microsoft.com/office/drawing/2014/main" xmlns:a14="http://schemas.microsoft.com/office/drawing/2010/main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6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096D44E-5D8F-4DA1-BBD9-601578E2FA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31" y="1447800"/>
            <a:ext cx="4058615" cy="5600699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B0A9B37-E73A-4F40-941F-45621E5104E7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霜降诗词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9B369D0-24C8-4B00-845F-EE891173FC01}"/>
              </a:ext>
            </a:extLst>
          </p:cNvPr>
          <p:cNvSpPr/>
          <p:nvPr/>
        </p:nvSpPr>
        <p:spPr>
          <a:xfrm>
            <a:off x="4491646" y="1130938"/>
            <a:ext cx="5455340" cy="4549066"/>
          </a:xfrm>
          <a:prstGeom prst="rect">
            <a:avLst/>
          </a:prstGeom>
        </p:spPr>
        <p:txBody>
          <a:bodyPr vert="eaVert">
            <a:spAutoFit/>
          </a:bodyPr>
          <a:lstStyle/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霜降水返壑，风落木归山。</a:t>
            </a:r>
            <a:endParaRPr lang="en-US" altLang="zh-CN" sz="2000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冉冉岁将宴，物皆复本源。</a:t>
            </a:r>
          </a:p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何此南迁客，五年独未还。</a:t>
            </a:r>
            <a:endParaRPr lang="en-US" altLang="zh-CN" sz="2000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命屯分已定，日久心弥安。</a:t>
            </a:r>
          </a:p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亦尝心与口，静念私自言。</a:t>
            </a:r>
            <a:endParaRPr lang="en-US" altLang="zh-CN" sz="2000" spc="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去国固非乐，归乡未必欢。</a:t>
            </a:r>
          </a:p>
          <a:p>
            <a:pPr algn="r">
              <a:lnSpc>
                <a:spcPct val="250000"/>
              </a:lnSpc>
            </a:pPr>
            <a:r>
              <a:rPr lang="zh-CN" altLang="en-US" sz="20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何须自生苦，舍易求其难。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5AE6AAB-CCAA-4010-9118-527BAD8180D9}"/>
              </a:ext>
            </a:extLst>
          </p:cNvPr>
          <p:cNvSpPr/>
          <p:nvPr/>
        </p:nvSpPr>
        <p:spPr>
          <a:xfrm>
            <a:off x="10078908" y="1659977"/>
            <a:ext cx="800219" cy="2051676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B54D4E"/>
                </a:solidFill>
                <a:cs typeface="+mn-ea"/>
                <a:sym typeface="+mn-lt"/>
              </a:rPr>
              <a:t>岁晚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C869D5C-F388-4A79-86D6-36381B91DAD3}"/>
              </a:ext>
            </a:extLst>
          </p:cNvPr>
          <p:cNvSpPr/>
          <p:nvPr/>
        </p:nvSpPr>
        <p:spPr>
          <a:xfrm>
            <a:off x="10232799" y="3357521"/>
            <a:ext cx="492443" cy="861774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白居易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775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random/>
      </p:transition>
    </mc:Choice>
    <mc:Fallback xmlns="" xmlns:a16="http://schemas.microsoft.com/office/drawing/2014/main" xmlns:a14="http://schemas.microsoft.com/office/drawing/2010/main">
      <p:transition spd="slow" advTm="10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uiExpand="1" build="p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C8884A0-B3CF-487D-84F5-0856DE81C24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3" y="-497"/>
            <a:ext cx="12229636" cy="696223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F13BDE9-5160-44B7-AE09-F4C6ABCCF1B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248" y="2463034"/>
            <a:ext cx="12211248" cy="3567214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B1B5A29-1D1B-44F5-8ED8-7C177089F3D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9700" y="-497"/>
            <a:ext cx="3162299" cy="3134348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EB6438-447F-4D6E-BAA2-8A727BA15D2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5958908"/>
            <a:ext cx="12300658" cy="100283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1291EC-3158-49D3-A2EA-0216FB07F984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 rotWithShape="1">
          <a:blip r:embed="rId1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-19248" y="3498770"/>
            <a:ext cx="12293458" cy="33190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D410A17-4A79-47C9-AB7D-32EEEDA5F94A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4326" y="3498770"/>
            <a:ext cx="1419507" cy="3363936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pic>
        <p:nvPicPr>
          <p:cNvPr id="22" name="图片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9674B79-4BAB-4771-AADD-E9C1FB2D63C4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6820" y="4694466"/>
            <a:ext cx="1221111" cy="252888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5C78B5F2-AB6C-4BFF-988F-87FD8AB4108D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04683" y="601268"/>
            <a:ext cx="503133" cy="3477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PA_PA-图片 2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27CB6C4-ABA6-4D6A-8A56-1C532B133F94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248812" y="997258"/>
            <a:ext cx="2118750" cy="1963021"/>
          </a:xfrm>
          <a:custGeom>
            <a:avLst/>
            <a:gdLst/>
            <a:ahLst/>
            <a:cxnLst/>
            <a:rect l="0" t="0" r="0" b="0"/>
            <a:pathLst>
              <a:path w="1854555" h="1718244">
                <a:moveTo>
                  <a:pt x="0" y="0"/>
                </a:moveTo>
                <a:lnTo>
                  <a:pt x="1854554" y="0"/>
                </a:lnTo>
                <a:lnTo>
                  <a:pt x="1854554" y="1718243"/>
                </a:lnTo>
                <a:lnTo>
                  <a:pt x="0" y="1718243"/>
                </a:lnTo>
                <a:close/>
              </a:path>
            </a:pathLst>
          </a:custGeom>
          <a:blipFill dpi="0" rotWithShape="1">
            <a:blip r:embed="rId22">
              <a:alphaModFix amt="47000"/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1C71616-B20E-45D1-884E-746FA39991E8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 rotWithShape="1"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7946" y="454898"/>
            <a:ext cx="3596603" cy="34777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图片 2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AA2085D-4127-4DF1-8A99-9B4C1AF00FBE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 rotWithShape="1"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2722" y="259565"/>
            <a:ext cx="407660" cy="28959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37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500">
        <p:random/>
      </p:transition>
    </mc:Choice>
    <mc:Fallback xmlns="" xmlns:a16="http://schemas.microsoft.com/office/drawing/2014/main" xmlns:a14="http://schemas.microsoft.com/office/drawing/2010/main">
      <p:transition spd="slow" advTm="4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27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55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" y="-497"/>
            <a:ext cx="12229636" cy="69622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229869" cy="68580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-1" y="2902131"/>
            <a:ext cx="12229869" cy="3934895"/>
          </a:xfrm>
          <a:prstGeom prst="rect">
            <a:avLst/>
          </a:prstGeom>
          <a:solidFill>
            <a:srgbClr val="B54D4E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474514" y="3705833"/>
            <a:ext cx="738664" cy="2801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霜降的由来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236931" y="3705833"/>
            <a:ext cx="738664" cy="2801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霜降气候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999348" y="3705833"/>
            <a:ext cx="738664" cy="2801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霜降习俗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761765" y="3705833"/>
            <a:ext cx="738664" cy="2801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霜降养生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524180" y="3705833"/>
            <a:ext cx="738664" cy="2801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霜降诗词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386003" y="-50800"/>
            <a:ext cx="1292662" cy="28012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1110" y="997858"/>
            <a:ext cx="738664" cy="289197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3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83505" y="0"/>
            <a:ext cx="3208495" cy="2729977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65670" y="6086782"/>
            <a:ext cx="1244163" cy="106235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62276" y="2900679"/>
            <a:ext cx="746535" cy="709941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2526099" y="2968733"/>
            <a:ext cx="663644" cy="634180"/>
            <a:chOff x="1843651" y="3480620"/>
            <a:chExt cx="663644" cy="634180"/>
          </a:xfrm>
        </p:grpSpPr>
        <p:sp>
          <p:nvSpPr>
            <p:cNvPr id="25" name="椭圆 24"/>
            <p:cNvSpPr/>
            <p:nvPr/>
          </p:nvSpPr>
          <p:spPr>
            <a:xfrm>
              <a:off x="1843652" y="3480620"/>
              <a:ext cx="634180" cy="63418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843651" y="3511386"/>
              <a:ext cx="663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288955" y="2968733"/>
            <a:ext cx="663644" cy="634180"/>
            <a:chOff x="1843651" y="3480620"/>
            <a:chExt cx="663644" cy="634180"/>
          </a:xfrm>
        </p:grpSpPr>
        <p:sp>
          <p:nvSpPr>
            <p:cNvPr id="29" name="椭圆 28"/>
            <p:cNvSpPr/>
            <p:nvPr/>
          </p:nvSpPr>
          <p:spPr>
            <a:xfrm>
              <a:off x="1843652" y="3480620"/>
              <a:ext cx="634180" cy="63418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843651" y="3511386"/>
              <a:ext cx="663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51372" y="2968733"/>
            <a:ext cx="663644" cy="634180"/>
            <a:chOff x="1843651" y="3480620"/>
            <a:chExt cx="663644" cy="634180"/>
          </a:xfrm>
        </p:grpSpPr>
        <p:sp>
          <p:nvSpPr>
            <p:cNvPr id="32" name="椭圆 31"/>
            <p:cNvSpPr/>
            <p:nvPr/>
          </p:nvSpPr>
          <p:spPr>
            <a:xfrm>
              <a:off x="1843652" y="3480620"/>
              <a:ext cx="634180" cy="63418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843651" y="3511386"/>
              <a:ext cx="663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800505" y="2968733"/>
            <a:ext cx="663644" cy="634180"/>
            <a:chOff x="1843651" y="3480620"/>
            <a:chExt cx="663644" cy="634180"/>
          </a:xfrm>
        </p:grpSpPr>
        <p:sp>
          <p:nvSpPr>
            <p:cNvPr id="35" name="椭圆 34"/>
            <p:cNvSpPr/>
            <p:nvPr/>
          </p:nvSpPr>
          <p:spPr>
            <a:xfrm>
              <a:off x="1843652" y="3480620"/>
              <a:ext cx="634180" cy="63418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843651" y="3511386"/>
              <a:ext cx="663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559408" y="2968733"/>
            <a:ext cx="663644" cy="634180"/>
            <a:chOff x="1843651" y="3480620"/>
            <a:chExt cx="663644" cy="634180"/>
          </a:xfrm>
        </p:grpSpPr>
        <p:sp>
          <p:nvSpPr>
            <p:cNvPr id="38" name="椭圆 37"/>
            <p:cNvSpPr/>
            <p:nvPr/>
          </p:nvSpPr>
          <p:spPr>
            <a:xfrm>
              <a:off x="1843652" y="3480620"/>
              <a:ext cx="634180" cy="634180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1843651" y="3511386"/>
              <a:ext cx="6636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578004">
            <a:off x="11227002" y="5991902"/>
            <a:ext cx="1209826" cy="12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231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9000">
        <p:random/>
      </p:transition>
    </mc:Choice>
    <mc:Fallback xmlns="" xmlns:a14="http://schemas.microsoft.com/office/drawing/2010/main">
      <p:transition spd="slow" advTm="9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600" decel="100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600" decel="100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6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6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7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600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75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" y="-497"/>
            <a:ext cx="12229636" cy="68584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1692"/>
            <a:ext cx="12192000" cy="35615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4168208"/>
            <a:ext cx="12300658" cy="2689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0" y="3175281"/>
            <a:ext cx="12192000" cy="32916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59297" y="1385930"/>
            <a:ext cx="5745846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B54D4E"/>
                </a:solidFill>
                <a:cs typeface="+mn-ea"/>
                <a:sym typeface="+mn-lt"/>
              </a:rPr>
              <a:t>霜降的由来</a:t>
            </a:r>
          </a:p>
        </p:txBody>
      </p:sp>
      <p:sp>
        <p:nvSpPr>
          <p:cNvPr id="11" name="椭圆 10"/>
          <p:cNvSpPr/>
          <p:nvPr/>
        </p:nvSpPr>
        <p:spPr>
          <a:xfrm>
            <a:off x="3011896" y="1435547"/>
            <a:ext cx="1142738" cy="1142738"/>
          </a:xfrm>
          <a:prstGeom prst="ellipse">
            <a:avLst/>
          </a:prstGeom>
          <a:solidFill>
            <a:srgbClr val="B54D4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298148" cy="429814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755" y="2960279"/>
            <a:ext cx="1646738" cy="39024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2992715" y="1462130"/>
            <a:ext cx="1181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04155" y="213064"/>
            <a:ext cx="142042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ECFAF6"/>
                </a:solidFill>
              </a:rPr>
              <a:t>https://www.ypppt.com/</a:t>
            </a:r>
            <a:endParaRPr lang="zh-CN" altLang="en-US" sz="700" dirty="0">
              <a:solidFill>
                <a:srgbClr val="ECFA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90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300">
        <p:random/>
      </p:transition>
    </mc:Choice>
    <mc:Fallback xmlns="" xmlns:a14="http://schemas.microsoft.com/office/drawing/2010/main">
      <p:transition spd="slow" advTm="43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00"/>
                            </p:stCondLst>
                            <p:childTnLst>
                              <p:par>
                                <p:cTn id="32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霜降的由来</a:t>
            </a:r>
          </a:p>
        </p:txBody>
      </p:sp>
      <p:sp>
        <p:nvSpPr>
          <p:cNvPr id="10" name="矩形 9"/>
          <p:cNvSpPr/>
          <p:nvPr/>
        </p:nvSpPr>
        <p:spPr>
          <a:xfrm>
            <a:off x="4657468" y="3028238"/>
            <a:ext cx="601805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霜降二十四节气之一，天气渐冷，开始有霜。霜降一般是在每年公历的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日，太阳到达黄经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度时为二十四节气中的霜降。霜降是秋季的最后一个节气，是秋季到冬季的过渡节气。秋晚地面上散热很多，温度骤然下降到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度以下，空气中的水蒸气在地面或植物上直接凝结形成细微的冰针，有的成为六角形的霜花，色白且结构疏松。</a:t>
            </a:r>
          </a:p>
        </p:txBody>
      </p:sp>
      <p:sp>
        <p:nvSpPr>
          <p:cNvPr id="11" name="矩形 10"/>
          <p:cNvSpPr/>
          <p:nvPr/>
        </p:nvSpPr>
        <p:spPr>
          <a:xfrm>
            <a:off x="4657468" y="2258797"/>
            <a:ext cx="1313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dirty="0">
                <a:solidFill>
                  <a:srgbClr val="B54D4E"/>
                </a:solidFill>
                <a:cs typeface="+mn-ea"/>
                <a:sym typeface="+mn-lt"/>
              </a:rPr>
              <a:t>霜降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374C5AA-FFEB-4266-B8AA-CE30101C7A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872" y="1695368"/>
            <a:ext cx="4237215" cy="4244558"/>
          </a:xfrm>
          <a:prstGeom prst="rect">
            <a:avLst/>
          </a:prstGeom>
        </p:spPr>
      </p:pic>
      <p:sp>
        <p:nvSpPr>
          <p:cNvPr id="9" name="矩形: 剪去单角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30F655-2567-4FDB-B445-DC36901CBA9B}"/>
              </a:ext>
            </a:extLst>
          </p:cNvPr>
          <p:cNvSpPr/>
          <p:nvPr/>
        </p:nvSpPr>
        <p:spPr>
          <a:xfrm>
            <a:off x="4318000" y="2057400"/>
            <a:ext cx="6565900" cy="3520495"/>
          </a:xfrm>
          <a:prstGeom prst="snip1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1583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500">
        <p:random/>
      </p:transition>
    </mc:Choice>
    <mc:Fallback xmlns="" xmlns:a16="http://schemas.microsoft.com/office/drawing/2014/main" xmlns:a14="http://schemas.microsoft.com/office/drawing/2010/main">
      <p:transition spd="slow" advTm="5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987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A795BD1-7FD1-4973-8904-71FDA660D2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063" r="23455"/>
          <a:stretch/>
        </p:blipFill>
        <p:spPr>
          <a:xfrm>
            <a:off x="7734299" y="1130938"/>
            <a:ext cx="3415795" cy="572706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969025" y="2314929"/>
            <a:ext cx="601805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每年阳历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23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日前后，太阳到达黄经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210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度时为二十四节气中的霜降。霜降是秋季的最后一个节气，是秋季到冬季的过渡节气。秋晚地面上散热很多，温度骤然下降到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0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度以下，空气中的水蒸气在地面或植物上直接凝结形成细微的冰针，有的成为六角形的霜花，色白且结构疏松。</a:t>
            </a:r>
          </a:p>
        </p:txBody>
      </p:sp>
      <p:sp>
        <p:nvSpPr>
          <p:cNvPr id="9" name="矩形: 剪去单角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430F655-2567-4FDB-B445-DC36901CBA9B}"/>
              </a:ext>
            </a:extLst>
          </p:cNvPr>
          <p:cNvSpPr/>
          <p:nvPr/>
        </p:nvSpPr>
        <p:spPr>
          <a:xfrm>
            <a:off x="695100" y="2103276"/>
            <a:ext cx="6565900" cy="2323699"/>
          </a:xfrm>
          <a:prstGeom prst="snip1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329965A-BCE3-4528-A6F5-D4C23F374992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霜降的由来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F8B8EF6-D565-4587-95E5-2441773058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7"/>
          <a:stretch/>
        </p:blipFill>
        <p:spPr>
          <a:xfrm>
            <a:off x="0" y="5259733"/>
            <a:ext cx="8761714" cy="159826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6D03B19-8436-4FB2-A313-C9F035784D3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54038" y="3359341"/>
            <a:ext cx="2540000" cy="171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01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 xmlns:a16="http://schemas.microsoft.com/office/drawing/2014/main" xmlns:a14="http://schemas.microsoft.com/office/drawing/2010/main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968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6DBB2F1-6ED3-4CFC-B224-C45622B7CDFC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霜降的由来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1DF0792-664E-4A0D-9614-234E26BC5214}"/>
              </a:ext>
            </a:extLst>
          </p:cNvPr>
          <p:cNvSpPr/>
          <p:nvPr/>
        </p:nvSpPr>
        <p:spPr>
          <a:xfrm>
            <a:off x="4460791" y="3094318"/>
            <a:ext cx="6096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月令七十二候集解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关于霜降说：九月中，气肃而凝，露结为霜矣。“霜降”表示天气逐渐变冷，露水凝结成霜。我国古代将霜降分为三候：一候豺乃祭兽；二候草木黄落；三候蜇虫咸俯。豺狼开始捕获猎物，祭兽，以兽而祭天报本也，方铺而祭秋金之义；大地上的树叶枯黄掉落；蜇虫也全在洞中不动不食，垂下头来进入冬眠状态中。</a:t>
            </a:r>
          </a:p>
        </p:txBody>
      </p:sp>
      <p:sp>
        <p:nvSpPr>
          <p:cNvPr id="8" name="矩形: 剪去单角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74A89B-73C2-40E0-BE7B-65ADB238A743}"/>
              </a:ext>
            </a:extLst>
          </p:cNvPr>
          <p:cNvSpPr/>
          <p:nvPr/>
        </p:nvSpPr>
        <p:spPr>
          <a:xfrm>
            <a:off x="899886" y="2057400"/>
            <a:ext cx="9984014" cy="3520495"/>
          </a:xfrm>
          <a:prstGeom prst="snip1Rect">
            <a:avLst/>
          </a:prstGeom>
          <a:noFill/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26F5743-62D6-49D6-BB88-C504267D10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7172" y="2029165"/>
            <a:ext cx="3606376" cy="36063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F30280F-002E-4771-9430-28EA0C7134A1}"/>
              </a:ext>
            </a:extLst>
          </p:cNvPr>
          <p:cNvSpPr/>
          <p:nvPr/>
        </p:nvSpPr>
        <p:spPr>
          <a:xfrm>
            <a:off x="4578256" y="2324877"/>
            <a:ext cx="18902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4400" dirty="0">
                <a:solidFill>
                  <a:srgbClr val="B54D4E"/>
                </a:solidFill>
                <a:cs typeface="+mn-ea"/>
                <a:sym typeface="+mn-lt"/>
              </a:rPr>
              <a:t>霜降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63820" y="24072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cs typeface="+mn-ea"/>
                <a:sym typeface="+mn-lt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cs typeface="+mn-ea"/>
                <a:sym typeface="+mn-lt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cs typeface="+mn-ea"/>
                <a:sym typeface="+mn-lt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cs typeface="+mn-ea"/>
                <a:sym typeface="+mn-lt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cs typeface="+mn-ea"/>
                <a:sym typeface="+mn-lt"/>
              </a:rPr>
              <a:t>/</a:t>
            </a:r>
            <a:endParaRPr lang="en-US" altLang="zh-CN" sz="1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56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7000">
        <p:random/>
      </p:transition>
    </mc:Choice>
    <mc:Fallback xmlns="" xmlns:a16="http://schemas.microsoft.com/office/drawing/2014/main" xmlns:a14="http://schemas.microsoft.com/office/drawing/2010/main">
      <p:transition spd="slow" advTm="7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54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 animBg="1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" y="-497"/>
            <a:ext cx="12229636" cy="685849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3542"/>
            <a:ext cx="12192000" cy="356159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08" y="4168208"/>
            <a:ext cx="12300658" cy="268979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1" b="-215"/>
          <a:stretch/>
        </p:blipFill>
        <p:spPr>
          <a:xfrm>
            <a:off x="0" y="3175281"/>
            <a:ext cx="12192000" cy="3291616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883147" y="1373142"/>
            <a:ext cx="5016503" cy="132343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8000" b="1" dirty="0">
                <a:solidFill>
                  <a:srgbClr val="B54D4E"/>
                </a:solidFill>
                <a:cs typeface="+mn-ea"/>
                <a:sym typeface="+mn-lt"/>
              </a:rPr>
              <a:t>霜降气候</a:t>
            </a:r>
          </a:p>
        </p:txBody>
      </p:sp>
      <p:sp>
        <p:nvSpPr>
          <p:cNvPr id="11" name="椭圆 10"/>
          <p:cNvSpPr/>
          <p:nvPr/>
        </p:nvSpPr>
        <p:spPr>
          <a:xfrm>
            <a:off x="3335746" y="1422759"/>
            <a:ext cx="1142738" cy="1142738"/>
          </a:xfrm>
          <a:prstGeom prst="ellipse">
            <a:avLst/>
          </a:prstGeom>
          <a:solidFill>
            <a:srgbClr val="B54D4E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788452" cy="187484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0755" y="2960279"/>
            <a:ext cx="1646738" cy="3902427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3316565" y="1449342"/>
            <a:ext cx="1181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6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049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4200">
        <p:random/>
      </p:transition>
    </mc:Choice>
    <mc:Fallback xmlns="" xmlns:a14="http://schemas.microsoft.com/office/drawing/2010/main">
      <p:transition spd="slow" advTm="42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28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7" dur="37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8" dur="37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9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0" dur="7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25"/>
                            </p:stCondLst>
                            <p:childTnLst>
                              <p:par>
                                <p:cTn id="32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598BFB1-B8F9-43D3-970B-EB291696D275}"/>
              </a:ext>
            </a:extLst>
          </p:cNvPr>
          <p:cNvSpPr txBox="1"/>
          <p:nvPr/>
        </p:nvSpPr>
        <p:spPr>
          <a:xfrm>
            <a:off x="2100660" y="299941"/>
            <a:ext cx="4014391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4800" spc="600" dirty="0">
                <a:solidFill>
                  <a:srgbClr val="B54D4E"/>
                </a:solidFill>
                <a:cs typeface="+mn-ea"/>
                <a:sym typeface="+mn-lt"/>
              </a:rPr>
              <a:t>霜降气候</a:t>
            </a:r>
          </a:p>
        </p:txBody>
      </p:sp>
      <p:sp>
        <p:nvSpPr>
          <p:cNvPr id="7" name="矩形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2DAF307-4634-4D66-BA92-89E26382C8F1}"/>
              </a:ext>
            </a:extLst>
          </p:cNvPr>
          <p:cNvSpPr/>
          <p:nvPr/>
        </p:nvSpPr>
        <p:spPr>
          <a:xfrm>
            <a:off x="843280" y="5832912"/>
            <a:ext cx="73661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此节气中豺狼将捕获的猎物先陈列后再食用。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D9CC998-12E6-40EE-AD76-581D4C2533C3}"/>
              </a:ext>
            </a:extLst>
          </p:cNvPr>
          <p:cNvSpPr/>
          <p:nvPr/>
        </p:nvSpPr>
        <p:spPr>
          <a:xfrm>
            <a:off x="597445" y="2507719"/>
            <a:ext cx="10997110" cy="363796"/>
          </a:xfrm>
          <a:prstGeom prst="rect">
            <a:avLst/>
          </a:prstGeom>
          <a:solidFill>
            <a:srgbClr val="B54D4E"/>
          </a:solidFill>
          <a:ln w="28575"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FE01E22-9271-48D2-8D16-D0E47758457A}"/>
              </a:ext>
            </a:extLst>
          </p:cNvPr>
          <p:cNvSpPr/>
          <p:nvPr/>
        </p:nvSpPr>
        <p:spPr>
          <a:xfrm>
            <a:off x="4622492" y="1723106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zh-CN" altLang="en-US" sz="3600" dirty="0">
                <a:solidFill>
                  <a:srgbClr val="B54D4E"/>
                </a:solidFill>
                <a:cs typeface="+mn-ea"/>
                <a:sym typeface="+mn-lt"/>
              </a:rPr>
              <a:t>霜降分为三候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D33DDA-025C-41B1-A3F3-CA101E3525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366" y="1495089"/>
            <a:ext cx="4465880" cy="446588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grpSp>
        <p:nvGrpSpPr>
          <p:cNvPr id="16" name="组合 15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47E31F6-3928-4A58-AB48-43D6FCEACC43}"/>
              </a:ext>
            </a:extLst>
          </p:cNvPr>
          <p:cNvGrpSpPr/>
          <p:nvPr/>
        </p:nvGrpSpPr>
        <p:grpSpPr>
          <a:xfrm>
            <a:off x="4931168" y="3298763"/>
            <a:ext cx="850908" cy="2106901"/>
            <a:chOff x="4931168" y="3298763"/>
            <a:chExt cx="850908" cy="2106901"/>
          </a:xfrm>
        </p:grpSpPr>
        <p:sp>
          <p:nvSpPr>
            <p:cNvPr id="4" name="矩形 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0F8777B-D31C-4D29-8B37-98CA7469D97E}"/>
                </a:ext>
              </a:extLst>
            </p:cNvPr>
            <p:cNvSpPr/>
            <p:nvPr/>
          </p:nvSpPr>
          <p:spPr>
            <a:xfrm>
              <a:off x="5104939" y="3384550"/>
              <a:ext cx="553998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一候豺乃祭兽</a:t>
              </a:r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1347C16-F1B9-4BF1-8FD0-CEDE37B2F499}"/>
                </a:ext>
              </a:extLst>
            </p:cNvPr>
            <p:cNvSpPr/>
            <p:nvPr/>
          </p:nvSpPr>
          <p:spPr>
            <a:xfrm>
              <a:off x="4931168" y="3298763"/>
              <a:ext cx="850908" cy="2106901"/>
            </a:xfrm>
            <a:prstGeom prst="rect">
              <a:avLst/>
            </a:prstGeom>
            <a:noFill/>
            <a:ln w="19050">
              <a:solidFill>
                <a:srgbClr val="B54D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12E319C-D0F9-4020-BA79-A0DFF49052BB}"/>
              </a:ext>
            </a:extLst>
          </p:cNvPr>
          <p:cNvGrpSpPr/>
          <p:nvPr/>
        </p:nvGrpSpPr>
        <p:grpSpPr>
          <a:xfrm>
            <a:off x="7194755" y="3298763"/>
            <a:ext cx="850908" cy="2106901"/>
            <a:chOff x="7194755" y="3298763"/>
            <a:chExt cx="850908" cy="2106901"/>
          </a:xfrm>
        </p:grpSpPr>
        <p:sp>
          <p:nvSpPr>
            <p:cNvPr id="5" name="矩形 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35B72F1-BBF8-4C2C-8D97-1D42069B224D}"/>
                </a:ext>
              </a:extLst>
            </p:cNvPr>
            <p:cNvSpPr/>
            <p:nvPr/>
          </p:nvSpPr>
          <p:spPr>
            <a:xfrm>
              <a:off x="7360006" y="3384550"/>
              <a:ext cx="553998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二候草木黄落</a:t>
              </a:r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8C96311-7126-456E-BA04-F49F43E453B8}"/>
                </a:ext>
              </a:extLst>
            </p:cNvPr>
            <p:cNvSpPr/>
            <p:nvPr/>
          </p:nvSpPr>
          <p:spPr>
            <a:xfrm>
              <a:off x="7194755" y="3298763"/>
              <a:ext cx="850908" cy="2106901"/>
            </a:xfrm>
            <a:prstGeom prst="rect">
              <a:avLst/>
            </a:prstGeom>
            <a:noFill/>
            <a:ln w="19050">
              <a:solidFill>
                <a:srgbClr val="B54D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7F995FA-FBD3-4C1D-BE36-367C45EFEDF1}"/>
              </a:ext>
            </a:extLst>
          </p:cNvPr>
          <p:cNvGrpSpPr/>
          <p:nvPr/>
        </p:nvGrpSpPr>
        <p:grpSpPr>
          <a:xfrm>
            <a:off x="9716219" y="3298763"/>
            <a:ext cx="850908" cy="2106901"/>
            <a:chOff x="9716219" y="3298763"/>
            <a:chExt cx="850908" cy="2106901"/>
          </a:xfrm>
        </p:grpSpPr>
        <p:sp>
          <p:nvSpPr>
            <p:cNvPr id="6" name="矩形 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DDB5435-BAF4-42A8-9D05-A0AD9789B628}"/>
                </a:ext>
              </a:extLst>
            </p:cNvPr>
            <p:cNvSpPr/>
            <p:nvPr/>
          </p:nvSpPr>
          <p:spPr>
            <a:xfrm>
              <a:off x="9879978" y="3384550"/>
              <a:ext cx="553998" cy="1938992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dirty="0">
                  <a:cs typeface="+mn-ea"/>
                  <a:sym typeface="+mn-lt"/>
                </a:rPr>
                <a:t>三候蜇虫咸俯</a:t>
              </a: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F4D579A-0C5E-4730-8D09-3C969415CD92}"/>
                </a:ext>
              </a:extLst>
            </p:cNvPr>
            <p:cNvSpPr/>
            <p:nvPr/>
          </p:nvSpPr>
          <p:spPr>
            <a:xfrm>
              <a:off x="9716219" y="3298763"/>
              <a:ext cx="850908" cy="2106901"/>
            </a:xfrm>
            <a:prstGeom prst="rect">
              <a:avLst/>
            </a:prstGeom>
            <a:noFill/>
            <a:ln w="19050">
              <a:solidFill>
                <a:srgbClr val="B54D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椭圆 1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3E0A6F9-0ED7-41D4-B46C-208BF1C0B0E8}"/>
              </a:ext>
            </a:extLst>
          </p:cNvPr>
          <p:cNvSpPr/>
          <p:nvPr/>
        </p:nvSpPr>
        <p:spPr>
          <a:xfrm>
            <a:off x="6376006" y="4216482"/>
            <a:ext cx="185737" cy="185737"/>
          </a:xfrm>
          <a:prstGeom prst="ellipse">
            <a:avLst/>
          </a:prstGeom>
          <a:solidFill>
            <a:srgbClr val="B54D4E"/>
          </a:solidFill>
          <a:ln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4654803-646A-45CA-BDAB-E25B79368E55}"/>
              </a:ext>
            </a:extLst>
          </p:cNvPr>
          <p:cNvSpPr/>
          <p:nvPr/>
        </p:nvSpPr>
        <p:spPr>
          <a:xfrm>
            <a:off x="8789006" y="4216482"/>
            <a:ext cx="185737" cy="185737"/>
          </a:xfrm>
          <a:prstGeom prst="ellipse">
            <a:avLst/>
          </a:prstGeom>
          <a:solidFill>
            <a:srgbClr val="B54D4E"/>
          </a:solidFill>
          <a:ln>
            <a:solidFill>
              <a:srgbClr val="B54D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074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500">
        <p:random/>
      </p:transition>
    </mc:Choice>
    <mc:Fallback xmlns="" xmlns:a16="http://schemas.microsoft.com/office/drawing/2014/main" xmlns:a14="http://schemas.microsoft.com/office/drawing/2010/main">
      <p:transition spd="slow" advTm="85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000"/>
                            </p:stCondLst>
                            <p:childTnLst>
                              <p:par>
                                <p:cTn id="5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animBg="1"/>
      <p:bldP spid="9" grpId="0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67B5"/>
      </a:accent1>
      <a:accent2>
        <a:srgbClr val="54ABED"/>
      </a:accent2>
      <a:accent3>
        <a:srgbClr val="99BED9"/>
      </a:accent3>
      <a:accent4>
        <a:srgbClr val="77777A"/>
      </a:accent4>
      <a:accent5>
        <a:srgbClr val="979797"/>
      </a:accent5>
      <a:accent6>
        <a:srgbClr val="BEBEBE"/>
      </a:accent6>
      <a:hlink>
        <a:srgbClr val="4472C4"/>
      </a:hlink>
      <a:folHlink>
        <a:srgbClr val="BFBFBF"/>
      </a:folHlink>
    </a:clrScheme>
    <a:fontScheme name="o2snrqpf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2">
    <a:dk1>
      <a:srgbClr val="000000"/>
    </a:dk1>
    <a:lt1>
      <a:srgbClr val="FFFFFF"/>
    </a:lt1>
    <a:dk2>
      <a:srgbClr val="768395"/>
    </a:dk2>
    <a:lt2>
      <a:srgbClr val="F0F0F0"/>
    </a:lt2>
    <a:accent1>
      <a:srgbClr val="0067B5"/>
    </a:accent1>
    <a:accent2>
      <a:srgbClr val="54ABED"/>
    </a:accent2>
    <a:accent3>
      <a:srgbClr val="99BED9"/>
    </a:accent3>
    <a:accent4>
      <a:srgbClr val="77777A"/>
    </a:accent4>
    <a:accent5>
      <a:srgbClr val="979797"/>
    </a:accent5>
    <a:accent6>
      <a:srgbClr val="BEB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511</TotalTime>
  <Words>1897</Words>
  <Application>Microsoft Office PowerPoint</Application>
  <PresentationFormat>宽屏</PresentationFormat>
  <Paragraphs>97</Paragraphs>
  <Slides>25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34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98</cp:revision>
  <dcterms:created xsi:type="dcterms:W3CDTF">2017-08-18T03:02:00Z</dcterms:created>
  <dcterms:modified xsi:type="dcterms:W3CDTF">2023-06-13T07:03:54Z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