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30"/>
  </p:notesMasterIdLst>
  <p:sldIdLst>
    <p:sldId id="256" r:id="rId4"/>
    <p:sldId id="257" r:id="rId5"/>
    <p:sldId id="260" r:id="rId6"/>
    <p:sldId id="265" r:id="rId7"/>
    <p:sldId id="266" r:id="rId8"/>
    <p:sldId id="267" r:id="rId9"/>
    <p:sldId id="268" r:id="rId10"/>
    <p:sldId id="261" r:id="rId11"/>
    <p:sldId id="269" r:id="rId12"/>
    <p:sldId id="270" r:id="rId13"/>
    <p:sldId id="262" r:id="rId14"/>
    <p:sldId id="271" r:id="rId15"/>
    <p:sldId id="274" r:id="rId16"/>
    <p:sldId id="275" r:id="rId17"/>
    <p:sldId id="276" r:id="rId18"/>
    <p:sldId id="263" r:id="rId19"/>
    <p:sldId id="272" r:id="rId20"/>
    <p:sldId id="277" r:id="rId21"/>
    <p:sldId id="278" r:id="rId22"/>
    <p:sldId id="279" r:id="rId23"/>
    <p:sldId id="264" r:id="rId24"/>
    <p:sldId id="273" r:id="rId25"/>
    <p:sldId id="280" r:id="rId26"/>
    <p:sldId id="281" r:id="rId27"/>
    <p:sldId id="282" r:id="rId28"/>
    <p:sldId id="28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8FB"/>
    <a:srgbClr val="064D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57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9B818-E259-4F0D-AD9A-00486788015A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13D31-0AD3-4BAE-8F4E-27572D6873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75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824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564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220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598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0012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00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0978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3538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0067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9662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329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6278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1221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3817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0495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8201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721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5196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5472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041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98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49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213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221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379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713D31-0AD3-4BAE-8F4E-27572D6873F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998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440F533-8EF7-4871-A1B2-8E619453EA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650" y="3737834"/>
            <a:ext cx="5427849" cy="312016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C65F4F-1DCB-4D24-B33A-1C17D9680F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C4EE582-7667-4671-B21A-EB54C39E14F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650" y="4878724"/>
            <a:ext cx="2440810" cy="197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516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81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1700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133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178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25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031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8294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054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535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956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917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5608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34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22333" y="674072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988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13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226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2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10" Type="http://schemas.openxmlformats.org/officeDocument/2006/relationships/image" Target="../media/image21.png"/><Relationship Id="rId4" Type="http://schemas.openxmlformats.org/officeDocument/2006/relationships/image" Target="../media/image22.png"/><Relationship Id="rId9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2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9AFC88-5462-4F84-BA15-AD101F9499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2432" y="5911102"/>
            <a:ext cx="5867791" cy="15875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9" name="图片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F03E370-38BD-48DB-92B0-02B6DAEABC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91" t="57962" r="14185" b="15677"/>
          <a:stretch/>
        </p:blipFill>
        <p:spPr>
          <a:xfrm rot="5400000">
            <a:off x="103447" y="1487848"/>
            <a:ext cx="5845828" cy="359400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14379E-DBE7-4F28-816E-D21363CA5A4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650" y="3737834"/>
            <a:ext cx="5427849" cy="312016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C73E1C9-AD45-4037-9ACB-B2906571B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8DBA8C-CD93-421C-94D4-7F139209931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650" y="4527764"/>
            <a:ext cx="2873609" cy="233023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689307-B593-43C5-BCCD-C326657054F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72" y="4570717"/>
            <a:ext cx="1546300" cy="58230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70D888-BA00-4583-9513-9BCC3145CDE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294" y="1151188"/>
            <a:ext cx="1236386" cy="39074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98D610-A95B-4D2A-9F64-C115B47813B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569" y="4701455"/>
            <a:ext cx="1399838" cy="31186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2BF66DC-E0A5-49D1-9A7A-680BE37B155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9616" y="0"/>
            <a:ext cx="6299726" cy="5080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0EF803-9016-47F5-AA83-675712F3803D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417" y="810713"/>
            <a:ext cx="1065933" cy="33019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13F1F9-AEE7-47DF-8CE9-F3F5572A7D0A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51" y="213085"/>
            <a:ext cx="328536" cy="167413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D52F50-DB7B-4082-93E3-FA670B4CA7E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942" y="2381092"/>
            <a:ext cx="680822" cy="193255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213102-6AF7-4011-B6B0-78FBA54D50AD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15509" y="5769974"/>
            <a:ext cx="932376" cy="264660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4207884-60D6-4A6E-8FC7-19F1571C7386}"/>
              </a:ext>
            </a:extLst>
          </p:cNvPr>
          <p:cNvSpPr txBox="1"/>
          <p:nvPr/>
        </p:nvSpPr>
        <p:spPr>
          <a:xfrm>
            <a:off x="1540417" y="855555"/>
            <a:ext cx="223506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rgbClr val="064D6E"/>
                </a:solidFill>
                <a:cs typeface="+mn-ea"/>
                <a:sym typeface="+mn-lt"/>
              </a:rPr>
              <a:t>霜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0521AE-D7FD-479B-BDC1-72DD98E73556}"/>
              </a:ext>
            </a:extLst>
          </p:cNvPr>
          <p:cNvSpPr/>
          <p:nvPr/>
        </p:nvSpPr>
        <p:spPr>
          <a:xfrm>
            <a:off x="2482633" y="2939038"/>
            <a:ext cx="268741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600" dirty="0">
                <a:solidFill>
                  <a:srgbClr val="064D6E"/>
                </a:solidFill>
                <a:cs typeface="+mn-ea"/>
                <a:sym typeface="+mn-lt"/>
              </a:rPr>
              <a:t>降</a:t>
            </a:r>
            <a:endParaRPr lang="zh-CN" altLang="en-US" sz="16600" dirty="0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AD8C778-568E-406F-A40A-0D66DDA450EB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669" y="1651464"/>
            <a:ext cx="4693787" cy="274619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76228B0-C389-4371-918C-629EE0992451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6458" y="3961848"/>
            <a:ext cx="774643" cy="535572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49C1229-A74A-4E43-816D-22993F461DB4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5509" y="-30792"/>
            <a:ext cx="1602430" cy="1107884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6C84E89-1421-47D7-8778-2EC75F3610D5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0761" y="1696486"/>
            <a:ext cx="85921" cy="180594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2DF1D46-EFF0-455F-BBEA-7B1B3391C0B3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573" y="5967917"/>
            <a:ext cx="598924" cy="133434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53B2F3-72C8-4270-BE1C-DCDAFEF814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64" y="5769973"/>
            <a:ext cx="5867791" cy="15875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7" name="图片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8AA27CA-170A-4EE8-8583-F06F9C48E2A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849" y="5327616"/>
            <a:ext cx="1106358" cy="416635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B77FFD-5568-411E-97E8-639F70603E28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82680" y="5535934"/>
            <a:ext cx="1441527" cy="116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09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B58E2F-2E49-4BA8-BBC2-95210585F8E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霜降气候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AE0C7B3-8385-4A64-A82A-454FB99E7C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5D528F-3C6D-4BA0-9756-0015A5BAEB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2A07BE2-ADAD-4B86-ACDC-232241422804}"/>
              </a:ext>
            </a:extLst>
          </p:cNvPr>
          <p:cNvSpPr/>
          <p:nvPr/>
        </p:nvSpPr>
        <p:spPr>
          <a:xfrm>
            <a:off x="1187106" y="1662489"/>
            <a:ext cx="60254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endParaRPr lang="zh-CN" altLang="en-US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就北方而言，冷空气过后，依旧是天高云淡，给人印象较深的也就是一次次的降温了。除东北、西北一些偏北的地方、海拔高的地方已是万物凋零，雪花飞舞外，偏南的大部分地区正是“霜叶红于二月花”，游人留连忘返时。</a:t>
            </a:r>
          </a:p>
          <a:p>
            <a:pPr defTabSz="457200"/>
            <a:endParaRPr lang="en-US" altLang="zh-CN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/>
            <a:endParaRPr lang="zh-CN" altLang="en-US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就江南、华南大部而言，雨水过后，秋风送爽，天朗气清，橙黄橘绿。华南沿海的人们，即将跨入秋天的门槛，夏末的阳光，已经没有那么酷热，碧海蓝天、金色海滩，鲜花绿树，满目清新，广大农村瓜果飘香，稻谷丰收在望。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AE3E4B-AF93-489F-85C4-5B57678A60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2526" y="1889878"/>
            <a:ext cx="4998661" cy="499866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01470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14379E-DBE7-4F28-816E-D21363CA5A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650" y="3737834"/>
            <a:ext cx="5427849" cy="312016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C73E1C9-AD45-4037-9ACB-B2906571BE1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8DBA8C-CD93-421C-94D4-7F13920993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650" y="4527764"/>
            <a:ext cx="2873609" cy="233023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689307-B593-43C5-BCCD-C326657054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88" y="4278584"/>
            <a:ext cx="1546300" cy="58230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70D888-BA00-4583-9513-9BCC3145CDE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689" y="1035924"/>
            <a:ext cx="1236386" cy="39074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98D610-A95B-4D2A-9F64-C115B47813B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740" y="5184393"/>
            <a:ext cx="1608499" cy="35835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2BF66DC-E0A5-49D1-9A7A-680BE37B155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811" y="0"/>
            <a:ext cx="6678510" cy="538544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0EF803-9016-47F5-AA83-675712F3803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055" y="3981712"/>
            <a:ext cx="1065933" cy="33019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13F1F9-AEE7-47DF-8CE9-F3F5572A7D0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51" y="192765"/>
            <a:ext cx="328536" cy="167413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D52F50-DB7B-4082-93E3-FA670B4CA7E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621" y="1822857"/>
            <a:ext cx="680822" cy="193255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213102-6AF7-4011-B6B0-78FBA54D50A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15509" y="5841378"/>
            <a:ext cx="680822" cy="19325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A19A70-FDE2-4B5A-9E70-B619C891394C}"/>
              </a:ext>
            </a:extLst>
          </p:cNvPr>
          <p:cNvSpPr/>
          <p:nvPr/>
        </p:nvSpPr>
        <p:spPr>
          <a:xfrm>
            <a:off x="550488" y="1972069"/>
            <a:ext cx="5128327" cy="2069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600" b="1" dirty="0">
                <a:solidFill>
                  <a:srgbClr val="064D6E"/>
                </a:solidFill>
                <a:cs typeface="+mn-ea"/>
                <a:sym typeface="+mn-lt"/>
              </a:rPr>
              <a:t>霜降风俗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987763F-93B3-4ED0-AC4D-0CF33EB682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E497BA6-EE17-4E72-A0A7-9D11CE80C5D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64" y="5769973"/>
            <a:ext cx="5867791" cy="15875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4E99DCD-DC15-40A6-8DAA-EE71C99E2A7E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82680" y="5535934"/>
            <a:ext cx="1441527" cy="116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53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B58E2F-2E49-4BA8-BBC2-95210585F8E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霜降风俗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AE0C7B3-8385-4A64-A82A-454FB99E7C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5D528F-3C6D-4BA0-9756-0015A5BAEB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0A8EFA4-03F8-47D5-AA37-94FB5BD4A7EF}"/>
              </a:ext>
            </a:extLst>
          </p:cNvPr>
          <p:cNvGrpSpPr/>
          <p:nvPr/>
        </p:nvGrpSpPr>
        <p:grpSpPr>
          <a:xfrm>
            <a:off x="1854383" y="1584736"/>
            <a:ext cx="647934" cy="646331"/>
            <a:chOff x="2196844" y="1318382"/>
            <a:chExt cx="647934" cy="646331"/>
          </a:xfrm>
        </p:grpSpPr>
        <p:sp>
          <p:nvSpPr>
            <p:cNvPr id="8" name="矩形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55B44C-6DE6-4F9E-A54F-C6312DE85296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AFDAB83-C7EB-4E8D-9C0D-2B97250E920E}"/>
                </a:ext>
              </a:extLst>
            </p:cNvPr>
            <p:cNvCxnSpPr>
              <a:stCxn id="8" idx="1"/>
              <a:endCxn id="8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B98C01-3484-49C4-B4AF-27CC452F508E}"/>
                </a:ext>
              </a:extLst>
            </p:cNvPr>
            <p:cNvCxnSpPr>
              <a:cxnSpLocks/>
              <a:stCxn id="8" idx="0"/>
              <a:endCxn id="8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68208A-102D-4467-939C-0DE052FDF66D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吃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6FC67C-EE2A-4C1A-A193-9CD419830362}"/>
              </a:ext>
            </a:extLst>
          </p:cNvPr>
          <p:cNvGrpSpPr/>
          <p:nvPr/>
        </p:nvGrpSpPr>
        <p:grpSpPr>
          <a:xfrm>
            <a:off x="2998032" y="1584736"/>
            <a:ext cx="647934" cy="646331"/>
            <a:chOff x="2196844" y="1318382"/>
            <a:chExt cx="647934" cy="646331"/>
          </a:xfrm>
        </p:grpSpPr>
        <p:sp>
          <p:nvSpPr>
            <p:cNvPr id="13" name="矩形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3810567-B3BD-4D62-A063-D48CA327A9F1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A1D5B9B-AF13-4EC8-BE06-8190BADED7A8}"/>
                </a:ext>
              </a:extLst>
            </p:cNvPr>
            <p:cNvCxnSpPr>
              <a:stCxn id="13" idx="1"/>
              <a:endCxn id="13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24E56E-E3B2-460F-AEF5-85CE302B454E}"/>
                </a:ext>
              </a:extLst>
            </p:cNvPr>
            <p:cNvCxnSpPr>
              <a:cxnSpLocks/>
              <a:stCxn id="13" idx="0"/>
              <a:endCxn id="13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386EBD3-6381-47EA-9394-DDF61A04FFC5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柿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6362254-2D1D-4871-89A6-0D1513A23A58}"/>
              </a:ext>
            </a:extLst>
          </p:cNvPr>
          <p:cNvGrpSpPr/>
          <p:nvPr/>
        </p:nvGrpSpPr>
        <p:grpSpPr>
          <a:xfrm>
            <a:off x="4141681" y="1584736"/>
            <a:ext cx="647934" cy="646331"/>
            <a:chOff x="2196844" y="1318382"/>
            <a:chExt cx="647934" cy="646331"/>
          </a:xfrm>
        </p:grpSpPr>
        <p:sp>
          <p:nvSpPr>
            <p:cNvPr id="18" name="矩形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72ACDB-4D39-4C0B-8618-F2C4D7EF1412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927EBAF-5007-4BC0-AED4-80ED8C016991}"/>
                </a:ext>
              </a:extLst>
            </p:cNvPr>
            <p:cNvCxnSpPr>
              <a:stCxn id="18" idx="1"/>
              <a:endCxn id="18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4771862-9BBF-4715-ABE5-ADEDFA2C587A}"/>
                </a:ext>
              </a:extLst>
            </p:cNvPr>
            <p:cNvCxnSpPr>
              <a:cxnSpLocks/>
              <a:stCxn id="18" idx="0"/>
              <a:endCxn id="18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F12A89-94C5-4361-99F2-6C3CB0459851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子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F01A022-EA7B-4F5C-B6DD-C73ED27E5C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0" y="1488975"/>
            <a:ext cx="5820073" cy="3880049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7718447-F8C7-4562-A14C-7EF2D501B107}"/>
              </a:ext>
            </a:extLst>
          </p:cNvPr>
          <p:cNvSpPr/>
          <p:nvPr/>
        </p:nvSpPr>
        <p:spPr>
          <a:xfrm>
            <a:off x="905039" y="2643794"/>
            <a:ext cx="540066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霜降是秋季的最后一个节气。此时，在南方很多地区都有吃柿子的习俗。俗话说：“霜降吃灯柿，不会流鼻涕。” 霜降时节，正值柿子成熟之时，在我国有些地方则有霜降时节吃柿子的习俗。此时天气转寒，人们认为吃柿子不仅可以防寒保暖，而且还能补筋骨，非常适合霜降时节食用。如在福建闽南地区，有俗话说“一年补透透，不如补霜降。”人们认为此时节吃柿子，冬天就不会感冒、流鼻涕。</a:t>
            </a:r>
          </a:p>
        </p:txBody>
      </p:sp>
    </p:spTree>
    <p:extLst>
      <p:ext uri="{BB962C8B-B14F-4D97-AF65-F5344CB8AC3E}">
        <p14:creationId xmlns:p14="http://schemas.microsoft.com/office/powerpoint/2010/main" val="381460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2CDF39-F45D-4E68-9CEF-2866BEC38C8D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霜降风俗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11F53AA-C51C-4081-834E-EE412865DB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C615A1-4F84-490F-BFE2-73E7CD964E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6BC74B-6C7B-43D7-8AD0-92B538B6A00A}"/>
              </a:ext>
            </a:extLst>
          </p:cNvPr>
          <p:cNvGrpSpPr/>
          <p:nvPr/>
        </p:nvGrpSpPr>
        <p:grpSpPr>
          <a:xfrm>
            <a:off x="1854383" y="1584736"/>
            <a:ext cx="647934" cy="646331"/>
            <a:chOff x="2196844" y="1318382"/>
            <a:chExt cx="647934" cy="646331"/>
          </a:xfrm>
        </p:grpSpPr>
        <p:sp>
          <p:nvSpPr>
            <p:cNvPr id="8" name="矩形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6E98554-E57D-478B-9C22-0958522235D1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1132B6-39FD-4631-80EF-E5460F436E39}"/>
                </a:ext>
              </a:extLst>
            </p:cNvPr>
            <p:cNvCxnSpPr>
              <a:stCxn id="8" idx="1"/>
              <a:endCxn id="8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0FD377-1CB3-4ACD-8AFA-B87506822628}"/>
                </a:ext>
              </a:extLst>
            </p:cNvPr>
            <p:cNvCxnSpPr>
              <a:cxnSpLocks/>
              <a:stCxn id="8" idx="0"/>
              <a:endCxn id="8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919544-C5AB-45A4-AB1D-EFA38416C37F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祭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3601FA2-2A79-42A4-8723-FFA21C820F76}"/>
              </a:ext>
            </a:extLst>
          </p:cNvPr>
          <p:cNvGrpSpPr/>
          <p:nvPr/>
        </p:nvGrpSpPr>
        <p:grpSpPr>
          <a:xfrm>
            <a:off x="2998032" y="1584736"/>
            <a:ext cx="647934" cy="646331"/>
            <a:chOff x="2196844" y="1318382"/>
            <a:chExt cx="647934" cy="646331"/>
          </a:xfrm>
        </p:grpSpPr>
        <p:sp>
          <p:nvSpPr>
            <p:cNvPr id="13" name="矩形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963ECCC-E37A-4248-9B41-B39DABF86B1C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E7A2EAC-D176-4472-9BB4-F276BDF4A140}"/>
                </a:ext>
              </a:extLst>
            </p:cNvPr>
            <p:cNvCxnSpPr>
              <a:stCxn id="13" idx="1"/>
              <a:endCxn id="13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3DC934-8943-4B83-89E9-1D1A2B830606}"/>
                </a:ext>
              </a:extLst>
            </p:cNvPr>
            <p:cNvCxnSpPr>
              <a:cxnSpLocks/>
              <a:stCxn id="13" idx="0"/>
              <a:endCxn id="13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EBBA503-4046-4510-BC1A-CE736D948798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旗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507468E-AD2C-4235-9A68-A8B85DB536DC}"/>
              </a:ext>
            </a:extLst>
          </p:cNvPr>
          <p:cNvGrpSpPr/>
          <p:nvPr/>
        </p:nvGrpSpPr>
        <p:grpSpPr>
          <a:xfrm>
            <a:off x="4141681" y="1584736"/>
            <a:ext cx="647934" cy="646331"/>
            <a:chOff x="2196844" y="1318382"/>
            <a:chExt cx="647934" cy="646331"/>
          </a:xfrm>
        </p:grpSpPr>
        <p:sp>
          <p:nvSpPr>
            <p:cNvPr id="18" name="矩形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4F32BF-223B-4CCF-A7D3-E4C5BB73329A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3AD51E-2562-469B-8F3E-2348C7357C9A}"/>
                </a:ext>
              </a:extLst>
            </p:cNvPr>
            <p:cNvCxnSpPr>
              <a:stCxn id="18" idx="1"/>
              <a:endCxn id="18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06FE64-AF2F-4B82-ACB0-048D21364C42}"/>
                </a:ext>
              </a:extLst>
            </p:cNvPr>
            <p:cNvCxnSpPr>
              <a:cxnSpLocks/>
              <a:stCxn id="18" idx="0"/>
              <a:endCxn id="18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452AEC-C841-447A-B97C-081B25BBECAE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纛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63621AD-F5FA-49B4-BD4B-E4719E088C98}"/>
              </a:ext>
            </a:extLst>
          </p:cNvPr>
          <p:cNvSpPr/>
          <p:nvPr/>
        </p:nvSpPr>
        <p:spPr>
          <a:xfrm>
            <a:off x="1474006" y="2756923"/>
            <a:ext cx="42627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周礼</a:t>
            </a:r>
            <a:r>
              <a:rPr lang="en-US" altLang="zh-CN" sz="1600" dirty="0">
                <a:solidFill>
                  <a:srgbClr val="000000"/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中记载，大司马（统管全国军事的官职）凡是出师的时候，都很重视旗鼓的作用，要对旗纛进行祭祀，称之为军牙六纛之神。（牙旗，是主帅在军队中位置的标识。纛，是浦头，古代马头上的一种札饰，是皇帝乘舆的标记性装饰。天子有六军，因而称六斌。）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360943-B669-458A-AF94-6DA3BF99FBC6}"/>
              </a:ext>
            </a:extLst>
          </p:cNvPr>
          <p:cNvGrpSpPr/>
          <p:nvPr/>
        </p:nvGrpSpPr>
        <p:grpSpPr>
          <a:xfrm>
            <a:off x="7412003" y="1609449"/>
            <a:ext cx="647934" cy="646331"/>
            <a:chOff x="2196844" y="1318382"/>
            <a:chExt cx="647934" cy="646331"/>
          </a:xfrm>
        </p:grpSpPr>
        <p:sp>
          <p:nvSpPr>
            <p:cNvPr id="27" name="矩形 2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601291-9ACE-48DD-8FF6-79BAC3E9DF6D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D95F6F-E91C-44D7-A4C2-1FC245C8FC71}"/>
                </a:ext>
              </a:extLst>
            </p:cNvPr>
            <p:cNvCxnSpPr>
              <a:stCxn id="27" idx="1"/>
              <a:endCxn id="27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16BA29B-1027-4E3A-8BC5-0CF21BB06886}"/>
                </a:ext>
              </a:extLst>
            </p:cNvPr>
            <p:cNvCxnSpPr>
              <a:cxnSpLocks/>
              <a:stCxn id="27" idx="0"/>
              <a:endCxn id="27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126679F-E2D1-495B-9951-C0C2414E859A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习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B81E15-D1A8-47C9-A8A2-9AC20F44F47A}"/>
              </a:ext>
            </a:extLst>
          </p:cNvPr>
          <p:cNvGrpSpPr/>
          <p:nvPr/>
        </p:nvGrpSpPr>
        <p:grpSpPr>
          <a:xfrm>
            <a:off x="8555652" y="1609449"/>
            <a:ext cx="647934" cy="646331"/>
            <a:chOff x="2196844" y="1318382"/>
            <a:chExt cx="647934" cy="646331"/>
          </a:xfrm>
        </p:grpSpPr>
        <p:sp>
          <p:nvSpPr>
            <p:cNvPr id="32" name="矩形 3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F34E97A-D979-4387-ACD5-94E9DAFBBA1D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33" name="直接连接符 3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E687C80-CECD-4B1D-A094-7D3E3561BECB}"/>
                </a:ext>
              </a:extLst>
            </p:cNvPr>
            <p:cNvCxnSpPr>
              <a:stCxn id="32" idx="1"/>
              <a:endCxn id="32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D8EE90-F9B0-4415-A8EA-3A91E39645B5}"/>
                </a:ext>
              </a:extLst>
            </p:cNvPr>
            <p:cNvCxnSpPr>
              <a:cxnSpLocks/>
              <a:stCxn id="32" idx="0"/>
              <a:endCxn id="32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矩形 3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CD718F-3747-4426-B557-9111BE41D317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战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5000F0-4A57-480C-BB0C-284EC2E7EE53}"/>
              </a:ext>
            </a:extLst>
          </p:cNvPr>
          <p:cNvGrpSpPr/>
          <p:nvPr/>
        </p:nvGrpSpPr>
        <p:grpSpPr>
          <a:xfrm>
            <a:off x="9699301" y="1609449"/>
            <a:ext cx="647934" cy="646331"/>
            <a:chOff x="2196844" y="1318382"/>
            <a:chExt cx="647934" cy="646331"/>
          </a:xfrm>
        </p:grpSpPr>
        <p:sp>
          <p:nvSpPr>
            <p:cNvPr id="37" name="矩形 3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63930A0-2CC6-4364-AEB3-D23D82C3E96F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38" name="直接连接符 3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F06DA8-D0B4-43B0-97C5-50C349399E03}"/>
                </a:ext>
              </a:extLst>
            </p:cNvPr>
            <p:cNvCxnSpPr>
              <a:stCxn id="37" idx="1"/>
              <a:endCxn id="37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ADF5742-2775-4D45-9B97-9DC791F306F2}"/>
                </a:ext>
              </a:extLst>
            </p:cNvPr>
            <p:cNvCxnSpPr>
              <a:cxnSpLocks/>
              <a:stCxn id="37" idx="0"/>
              <a:endCxn id="37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矩形 3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69817D1-C30E-4F00-9097-B0C7A11001FD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射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42" name="矩形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98F425-1121-4ADB-A3FD-5A9536987FF6}"/>
              </a:ext>
            </a:extLst>
          </p:cNvPr>
          <p:cNvSpPr/>
          <p:nvPr/>
        </p:nvSpPr>
        <p:spPr>
          <a:xfrm>
            <a:off x="6707468" y="2756923"/>
            <a:ext cx="4010526" cy="1529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箱是杀伐的象征。古人为了顺应秋天的严峻肃杀，都在这个月操练战阵，进行围猎。正如</a:t>
            </a:r>
            <a:r>
              <a:rPr lang="en-US" altLang="zh-CN" sz="1600" dirty="0">
                <a:solidFill>
                  <a:srgbClr val="000000"/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春秋感精符</a:t>
            </a:r>
            <a:r>
              <a:rPr lang="en-US" altLang="zh-CN" sz="1600" dirty="0">
                <a:solidFill>
                  <a:srgbClr val="000000"/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所记载：“季秋霜始降，鹰隼击，王者顺天行诛，以成肃杀之威。”</a:t>
            </a:r>
          </a:p>
        </p:txBody>
      </p:sp>
      <p:cxnSp>
        <p:nvCxnSpPr>
          <p:cNvPr id="44" name="直接连接符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7A03212-FC39-4DD7-AD42-A831422BA99D}"/>
              </a:ext>
            </a:extLst>
          </p:cNvPr>
          <p:cNvCxnSpPr/>
          <p:nvPr/>
        </p:nvCxnSpPr>
        <p:spPr>
          <a:xfrm>
            <a:off x="6096000" y="2422358"/>
            <a:ext cx="0" cy="3160295"/>
          </a:xfrm>
          <a:prstGeom prst="line">
            <a:avLst/>
          </a:prstGeom>
          <a:ln w="19050">
            <a:solidFill>
              <a:srgbClr val="064D6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91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2CDF39-F45D-4E68-9CEF-2866BEC38C8D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霜降风俗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11F53AA-C51C-4081-834E-EE412865DB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C615A1-4F84-490F-BFE2-73E7CD964E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8E5DA2A-19C5-4A5B-A93E-DE667C9803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448" y="1447800"/>
            <a:ext cx="4010663" cy="39624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0EA312D-BB96-4509-BE20-469710574560}"/>
              </a:ext>
            </a:extLst>
          </p:cNvPr>
          <p:cNvGrpSpPr/>
          <p:nvPr/>
        </p:nvGrpSpPr>
        <p:grpSpPr>
          <a:xfrm>
            <a:off x="7513320" y="1598294"/>
            <a:ext cx="647934" cy="646331"/>
            <a:chOff x="2196844" y="1318382"/>
            <a:chExt cx="647934" cy="646331"/>
          </a:xfrm>
        </p:grpSpPr>
        <p:sp>
          <p:nvSpPr>
            <p:cNvPr id="8" name="矩形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A011924-B71A-4829-8F96-0DF539BBD2DD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3611B4-F1A0-4E66-AC22-1D1F2C1A3E54}"/>
                </a:ext>
              </a:extLst>
            </p:cNvPr>
            <p:cNvCxnSpPr>
              <a:stCxn id="8" idx="1"/>
              <a:endCxn id="8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A7BFFA-BE6A-4B1C-AB0D-47C61FB06E4D}"/>
                </a:ext>
              </a:extLst>
            </p:cNvPr>
            <p:cNvCxnSpPr>
              <a:cxnSpLocks/>
              <a:stCxn id="8" idx="0"/>
              <a:endCxn id="8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6A536C4-F04C-4276-B242-CB289B284DA1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赏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5716B9F-974D-4A73-BB87-BCE52C55B054}"/>
              </a:ext>
            </a:extLst>
          </p:cNvPr>
          <p:cNvGrpSpPr/>
          <p:nvPr/>
        </p:nvGrpSpPr>
        <p:grpSpPr>
          <a:xfrm>
            <a:off x="8656969" y="1598294"/>
            <a:ext cx="647934" cy="646331"/>
            <a:chOff x="2196844" y="1318382"/>
            <a:chExt cx="647934" cy="646331"/>
          </a:xfrm>
        </p:grpSpPr>
        <p:sp>
          <p:nvSpPr>
            <p:cNvPr id="13" name="矩形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A02B8F7-6E81-4403-97E3-5715AD18E8B3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D42C3E-032D-443B-B93F-1B4EA6CF40BE}"/>
                </a:ext>
              </a:extLst>
            </p:cNvPr>
            <p:cNvCxnSpPr>
              <a:stCxn id="13" idx="1"/>
              <a:endCxn id="13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55E295-6B29-4D46-919E-260C50E5E440}"/>
                </a:ext>
              </a:extLst>
            </p:cNvPr>
            <p:cNvCxnSpPr>
              <a:cxnSpLocks/>
              <a:stCxn id="13" idx="0"/>
              <a:endCxn id="13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27E5D4A-7BDA-40A8-A549-E3A88E2AB573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菊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FD95878-A66B-435E-8DE7-E5AFE4FAC090}"/>
              </a:ext>
            </a:extLst>
          </p:cNvPr>
          <p:cNvSpPr/>
          <p:nvPr/>
        </p:nvSpPr>
        <p:spPr>
          <a:xfrm>
            <a:off x="5338002" y="2776017"/>
            <a:ext cx="59306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       霜降时节，正是菊花盛开之际。此时，民间会举行菊花会。以表达对菊花的喜爱和崇敬。有一种小范围的菊花会，是富贵人举办的，不必出家门的。</a:t>
            </a:r>
            <a:endParaRPr lang="en-US" altLang="zh-CN" sz="1600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cs typeface="+mn-ea"/>
                <a:sym typeface="+mn-lt"/>
              </a:rPr>
              <a:t>      </a:t>
            </a: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在霜降前就采集百盆名品菊花，放置广厦中，前轩后轻，也搭菊花塔。菊花塔前放上好酒好菜，先是家人按长幼秩序，鞠躬作揖拜菊花神，然后喝酒赏菊，赋诗泼墨。而北京文人多在天宁寺、陶然亭、龙爪槐等处举行菊花会。</a:t>
            </a:r>
          </a:p>
        </p:txBody>
      </p:sp>
    </p:spTree>
    <p:extLst>
      <p:ext uri="{BB962C8B-B14F-4D97-AF65-F5344CB8AC3E}">
        <p14:creationId xmlns:p14="http://schemas.microsoft.com/office/powerpoint/2010/main" val="50076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8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2CDF39-F45D-4E68-9CEF-2866BEC38C8D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霜降风俗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11F53AA-C51C-4081-834E-EE412865DB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C615A1-4F84-490F-BFE2-73E7CD964E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81AC4D-8FC2-4375-9D68-09746E79E0E4}"/>
              </a:ext>
            </a:extLst>
          </p:cNvPr>
          <p:cNvGrpSpPr/>
          <p:nvPr/>
        </p:nvGrpSpPr>
        <p:grpSpPr>
          <a:xfrm>
            <a:off x="1854383" y="1584736"/>
            <a:ext cx="647934" cy="646331"/>
            <a:chOff x="2196844" y="1318382"/>
            <a:chExt cx="647934" cy="646331"/>
          </a:xfrm>
        </p:grpSpPr>
        <p:sp>
          <p:nvSpPr>
            <p:cNvPr id="18" name="矩形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C2208FB-71A5-4D75-9714-AA2EEADDFD18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2F79965-ED17-47B6-9FFE-48A18263ED1B}"/>
                </a:ext>
              </a:extLst>
            </p:cNvPr>
            <p:cNvCxnSpPr>
              <a:stCxn id="18" idx="1"/>
              <a:endCxn id="18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DEA8212-2034-4022-9695-FEDEF5B44236}"/>
                </a:ext>
              </a:extLst>
            </p:cNvPr>
            <p:cNvCxnSpPr>
              <a:cxnSpLocks/>
              <a:stCxn id="18" idx="0"/>
              <a:endCxn id="18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D3BC078-011D-4E35-8B3E-7612905E8774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送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6EDD80-C665-45F7-9097-ADE1153DF169}"/>
              </a:ext>
            </a:extLst>
          </p:cNvPr>
          <p:cNvGrpSpPr/>
          <p:nvPr/>
        </p:nvGrpSpPr>
        <p:grpSpPr>
          <a:xfrm>
            <a:off x="2998032" y="1584736"/>
            <a:ext cx="647934" cy="646331"/>
            <a:chOff x="2196844" y="1318382"/>
            <a:chExt cx="647934" cy="646331"/>
          </a:xfrm>
        </p:grpSpPr>
        <p:sp>
          <p:nvSpPr>
            <p:cNvPr id="24" name="矩形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1DA619-BC9C-41B1-8343-7F507ACE6835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46FECD6-35C3-4803-8270-6DD7F068A766}"/>
                </a:ext>
              </a:extLst>
            </p:cNvPr>
            <p:cNvCxnSpPr>
              <a:stCxn id="24" idx="1"/>
              <a:endCxn id="24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205BDC-8333-466F-B208-43B15F3EE06E}"/>
                </a:ext>
              </a:extLst>
            </p:cNvPr>
            <p:cNvCxnSpPr>
              <a:cxnSpLocks/>
              <a:stCxn id="24" idx="0"/>
              <a:endCxn id="24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矩形 2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B54B77-734B-40E2-8267-1736F6DECF8D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芋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B5EA469-561E-4607-A6EB-74B67C0C12E3}"/>
              </a:ext>
            </a:extLst>
          </p:cNvPr>
          <p:cNvGrpSpPr/>
          <p:nvPr/>
        </p:nvGrpSpPr>
        <p:grpSpPr>
          <a:xfrm>
            <a:off x="4141681" y="1584736"/>
            <a:ext cx="647934" cy="646331"/>
            <a:chOff x="2196844" y="1318382"/>
            <a:chExt cx="647934" cy="646331"/>
          </a:xfrm>
        </p:grpSpPr>
        <p:sp>
          <p:nvSpPr>
            <p:cNvPr id="29" name="矩形 2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EAEB471-D8AD-42AC-B517-21DE27A7D6A3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9F5AAD-C8A3-4DDC-8533-1D0C656E763A}"/>
                </a:ext>
              </a:extLst>
            </p:cNvPr>
            <p:cNvCxnSpPr>
              <a:stCxn id="29" idx="1"/>
              <a:endCxn id="29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1DF677-1BB3-463F-87A0-844C0F99C924}"/>
                </a:ext>
              </a:extLst>
            </p:cNvPr>
            <p:cNvCxnSpPr>
              <a:cxnSpLocks/>
              <a:stCxn id="29" idx="0"/>
              <a:endCxn id="29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E36CF3E-8CBA-448B-A911-C8BB0963E44C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鬼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D00EACE-4344-4278-967A-6A29BBC6C067}"/>
              </a:ext>
            </a:extLst>
          </p:cNvPr>
          <p:cNvSpPr/>
          <p:nvPr/>
        </p:nvSpPr>
        <p:spPr>
          <a:xfrm>
            <a:off x="1201292" y="2756923"/>
            <a:ext cx="42627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霜降，是秋天最后一个节气，人们同样非常重视，各地还有祛凶、扫墓等习俗，以祈求风调雨顺，生活幸福安康。如在山东烟台等一些地方，霜降这一天人们要去西郊迎霜；在广东高明地区，霜降前有“送芋鬼”的习俗。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78D1228-55FE-407A-9C6F-74DBE1FFE8FE}"/>
              </a:ext>
            </a:extLst>
          </p:cNvPr>
          <p:cNvSpPr/>
          <p:nvPr/>
        </p:nvSpPr>
        <p:spPr>
          <a:xfrm>
            <a:off x="6707467" y="2756923"/>
            <a:ext cx="4473873" cy="2637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古时候，霜降时节人们还要去扫墓。据</a:t>
            </a:r>
            <a:r>
              <a:rPr lang="en-US" altLang="zh-CN" sz="1600" dirty="0">
                <a:solidFill>
                  <a:srgbClr val="000000"/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清通礼</a:t>
            </a:r>
            <a:r>
              <a:rPr lang="en-US" altLang="zh-CN" sz="1600" dirty="0">
                <a:solidFill>
                  <a:srgbClr val="000000"/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记载：“岁寒食及霜降节，拜扫扩荃，届期素服诣墓，具酒撰及菱剪草木之器；周服封树，剪除荆草，故称扫墓。”如今，霜降扫墓的风俗已少见。但霜降时节的十月初一“寒衣节”，在民间仍较为盛行。寒衣节，也称“十月朝”、“祭祖节”、“冥阴节”、“鬼节”等，与清明节、中元节并称为三大“鬼节”。</a:t>
            </a:r>
          </a:p>
        </p:txBody>
      </p:sp>
      <p:cxnSp>
        <p:nvCxnSpPr>
          <p:cNvPr id="50" name="直接连接符 4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36CDF2B-5E0F-40AD-A124-2C58F0147852}"/>
              </a:ext>
            </a:extLst>
          </p:cNvPr>
          <p:cNvCxnSpPr>
            <a:cxnSpLocks/>
          </p:cNvCxnSpPr>
          <p:nvPr/>
        </p:nvCxnSpPr>
        <p:spPr>
          <a:xfrm>
            <a:off x="6096000" y="2236272"/>
            <a:ext cx="0" cy="3661341"/>
          </a:xfrm>
          <a:prstGeom prst="line">
            <a:avLst/>
          </a:prstGeom>
          <a:ln w="19050">
            <a:solidFill>
              <a:srgbClr val="064D6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269901-8769-467B-B17B-FD876F139B5E}"/>
              </a:ext>
            </a:extLst>
          </p:cNvPr>
          <p:cNvGrpSpPr/>
          <p:nvPr/>
        </p:nvGrpSpPr>
        <p:grpSpPr>
          <a:xfrm>
            <a:off x="8034182" y="1584736"/>
            <a:ext cx="647934" cy="646331"/>
            <a:chOff x="2196844" y="1318382"/>
            <a:chExt cx="647934" cy="646331"/>
          </a:xfrm>
        </p:grpSpPr>
        <p:sp>
          <p:nvSpPr>
            <p:cNvPr id="52" name="矩形 5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7B4A04-683F-487C-AEE5-1C0F6501FA7E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53" name="直接连接符 5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EBF0C0-FB05-4843-BEE1-D741567982B8}"/>
                </a:ext>
              </a:extLst>
            </p:cNvPr>
            <p:cNvCxnSpPr>
              <a:stCxn id="52" idx="1"/>
              <a:endCxn id="52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A73391E-FD48-4B70-AE5D-FFB1232158EF}"/>
                </a:ext>
              </a:extLst>
            </p:cNvPr>
            <p:cNvCxnSpPr>
              <a:cxnSpLocks/>
              <a:stCxn id="52" idx="0"/>
              <a:endCxn id="52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矩形 5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8E7C0A-7514-47B7-85CF-DDC1C262BAF3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赏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EA5D46-208A-4865-9B63-91D102D038E2}"/>
              </a:ext>
            </a:extLst>
          </p:cNvPr>
          <p:cNvGrpSpPr/>
          <p:nvPr/>
        </p:nvGrpSpPr>
        <p:grpSpPr>
          <a:xfrm>
            <a:off x="9177831" y="1584736"/>
            <a:ext cx="647934" cy="646331"/>
            <a:chOff x="2196844" y="1318382"/>
            <a:chExt cx="647934" cy="646331"/>
          </a:xfrm>
        </p:grpSpPr>
        <p:sp>
          <p:nvSpPr>
            <p:cNvPr id="57" name="矩形 5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052F1B0-A312-4CF4-8CC7-BC357EDBB3BA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58" name="直接连接符 5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D2CBF0-ACE3-4C4B-90D2-947CCEA9985C}"/>
                </a:ext>
              </a:extLst>
            </p:cNvPr>
            <p:cNvCxnSpPr>
              <a:stCxn id="57" idx="1"/>
              <a:endCxn id="57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1A41F18-E52D-4961-B7BF-60BEA461999C}"/>
                </a:ext>
              </a:extLst>
            </p:cNvPr>
            <p:cNvCxnSpPr>
              <a:cxnSpLocks/>
              <a:stCxn id="57" idx="0"/>
              <a:endCxn id="57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矩形 5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AAD45B8-53E9-4C86-B50C-00DE6DF41721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菊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903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14379E-DBE7-4F28-816E-D21363CA5A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650" y="3737834"/>
            <a:ext cx="5427849" cy="312016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C73E1C9-AD45-4037-9ACB-B2906571BE1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8DBA8C-CD93-421C-94D4-7F13920993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650" y="4527764"/>
            <a:ext cx="2873609" cy="233023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689307-B593-43C5-BCCD-C326657054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88" y="4278584"/>
            <a:ext cx="1546300" cy="58230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70D888-BA00-4583-9513-9BCC3145CDE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689" y="1035924"/>
            <a:ext cx="1236386" cy="39074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98D610-A95B-4D2A-9F64-C115B47813B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740" y="5184393"/>
            <a:ext cx="1608499" cy="35835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2BF66DC-E0A5-49D1-9A7A-680BE37B155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811" y="0"/>
            <a:ext cx="6678510" cy="538544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0EF803-9016-47F5-AA83-675712F3803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968" y="3556624"/>
            <a:ext cx="1065933" cy="33019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13F1F9-AEE7-47DF-8CE9-F3F5572A7D0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51" y="192765"/>
            <a:ext cx="328536" cy="167413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D52F50-DB7B-4082-93E3-FA670B4CA7E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481" y="2588964"/>
            <a:ext cx="680822" cy="193255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213102-6AF7-4011-B6B0-78FBA54D50A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15509" y="5841378"/>
            <a:ext cx="680822" cy="19325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A19A70-FDE2-4B5A-9E70-B619C891394C}"/>
              </a:ext>
            </a:extLst>
          </p:cNvPr>
          <p:cNvSpPr/>
          <p:nvPr/>
        </p:nvSpPr>
        <p:spPr>
          <a:xfrm>
            <a:off x="705847" y="1987011"/>
            <a:ext cx="5128327" cy="2069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600" b="1" dirty="0">
                <a:solidFill>
                  <a:srgbClr val="064D6E"/>
                </a:solidFill>
                <a:cs typeface="+mn-ea"/>
                <a:sym typeface="+mn-lt"/>
              </a:rPr>
              <a:t>霜降养生</a:t>
            </a:r>
            <a:endParaRPr lang="en-US" altLang="zh-CN" sz="96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F7CE6BF-BF58-4C87-B51E-42C06B7705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5BC436-1F02-40D1-99FB-3B063FBFDA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64" y="5769973"/>
            <a:ext cx="5867791" cy="15875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AB9DA4C-BE66-4522-8FDF-794CA0343AC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82680" y="5535934"/>
            <a:ext cx="1441527" cy="116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6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B58E2F-2E49-4BA8-BBC2-95210585F8E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霜降养生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AE0C7B3-8385-4A64-A82A-454FB99E7C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5D528F-3C6D-4BA0-9756-0015A5BAEB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83DDBC-3C02-4A6E-A1D4-EAD4ECB95867}"/>
              </a:ext>
            </a:extLst>
          </p:cNvPr>
          <p:cNvSpPr/>
          <p:nvPr/>
        </p:nvSpPr>
        <p:spPr>
          <a:xfrm>
            <a:off x="945990" y="1312916"/>
            <a:ext cx="330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zh-CN" altLang="en-US" sz="2400" b="1" dirty="0">
                <a:solidFill>
                  <a:srgbClr val="064D6E"/>
                </a:solidFill>
                <a:cs typeface="+mn-ea"/>
                <a:sym typeface="+mn-lt"/>
              </a:rPr>
              <a:t>饮食：补冬不如补霜降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EAE8188-9243-469A-93BB-192907E1AD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646956" y="-59969"/>
            <a:ext cx="4545043" cy="6817564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5721C5-0286-491A-A793-B6EB8C0DCB93}"/>
              </a:ext>
            </a:extLst>
          </p:cNvPr>
          <p:cNvSpPr/>
          <p:nvPr/>
        </p:nvSpPr>
        <p:spPr>
          <a:xfrm>
            <a:off x="683474" y="2028616"/>
            <a:ext cx="63750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这个时节常用的进补中药有沙参、天冬、麦冬、百合、地黄、玉竹、甜杏仁、女贞子、玄参、大枣、川贝母、白果、西洋参、党参、白术、人参、茯苓、薏苡仁等。不过从中医的角度来看“药补不如食补”，而且即使是药补，也要根据个人的体质而定，不能乱补。</a:t>
            </a:r>
            <a:endParaRPr lang="en-US" altLang="zh-CN" sz="1600" dirty="0">
              <a:solidFill>
                <a:srgbClr val="000000"/>
              </a:solidFill>
              <a:cs typeface="+mn-ea"/>
              <a:sym typeface="+mn-lt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rgbClr val="000000"/>
              </a:solidFill>
              <a:cs typeface="+mn-ea"/>
              <a:sym typeface="+mn-lt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rgbClr val="000000"/>
              </a:solidFill>
              <a:cs typeface="+mn-ea"/>
              <a:sym typeface="+mn-lt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此时节宜选择润燥滋阴的饮食，此类饮食品有增强免疫力的功效。全麦面、小麦仁、豆芽、豆浆、花生、芝麻、红薯、山药、南瓜、萝卜、白菜、洋葱、藕、百合、木耳、梨、苹果、葡萄、枸杞、大枣、橄榄、甜杏仁、甘蔗、蜂蜜、鸭蛋等都比较适宜这个时节食用。</a:t>
            </a:r>
          </a:p>
        </p:txBody>
      </p:sp>
    </p:spTree>
    <p:extLst>
      <p:ext uri="{BB962C8B-B14F-4D97-AF65-F5344CB8AC3E}">
        <p14:creationId xmlns:p14="http://schemas.microsoft.com/office/powerpoint/2010/main" val="428260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8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CA3F39-C122-45DD-BA54-E759903A1E4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霜降养生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93A783A-C6B4-4EDD-A342-743293FF76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6ED96A-E4D9-4298-8BB9-D9A2A1664B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7C37735-263C-4475-92E3-7893C2FE1E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3" b="22978"/>
          <a:stretch/>
        </p:blipFill>
        <p:spPr>
          <a:xfrm>
            <a:off x="7189926" y="1475874"/>
            <a:ext cx="4282220" cy="4460118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C509BF-C50E-4622-A15E-206ED7D8D07F}"/>
              </a:ext>
            </a:extLst>
          </p:cNvPr>
          <p:cNvSpPr/>
          <p:nvPr/>
        </p:nvSpPr>
        <p:spPr>
          <a:xfrm>
            <a:off x="1250288" y="1636296"/>
            <a:ext cx="40158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>
                <a:solidFill>
                  <a:srgbClr val="064D6E"/>
                </a:solidFill>
                <a:cs typeface="+mn-ea"/>
                <a:sym typeface="+mn-lt"/>
              </a:rPr>
              <a:t>起居：穿衣要保暖，早晨莫贪睡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29AC155-8936-49F9-8AE0-F626166C5EA2}"/>
              </a:ext>
            </a:extLst>
          </p:cNvPr>
          <p:cNvSpPr/>
          <p:nvPr/>
        </p:nvSpPr>
        <p:spPr>
          <a:xfrm>
            <a:off x="1072780" y="2342861"/>
            <a:ext cx="588949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霜降是秋季的最后一个节气，是秋季到冬季过渡的开始，最低气温可达到零摄氏度左右。俗语有“霜降不算冷，霜降变了天”。此时节，昼夜温差变化增大，人们要注意添加衣服，特别要注意脚部和胃部保暖，同时要加强体育锻炼，做好御寒准备，预防感冒。</a:t>
            </a:r>
          </a:p>
          <a:p>
            <a:pPr defTabSz="457200"/>
            <a:endParaRPr lang="en-US" altLang="zh-CN" sz="1600" dirty="0">
              <a:solidFill>
                <a:srgbClr val="000000"/>
              </a:solidFill>
              <a:cs typeface="+mn-ea"/>
              <a:sym typeface="+mn-lt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时节，由于天气寒冷，很多人喜欢赖床贪睡。睡眠时间过长，还有可能降低心肌及全身肌肉收缩力，破坏心脏活动和休息的规律。长期下来，人体体质会变差，容易生病。因此，霜降时节要避免赖床不起，宜早睡早起，养成规律。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zh-CN" altLang="en-US" sz="1600" dirty="0">
              <a:solidFill>
                <a:srgbClr val="000000"/>
              </a:solidFill>
              <a:cs typeface="+mn-ea"/>
              <a:sym typeface="+mn-lt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zh-CN" altLang="en-US" sz="160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45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2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" accel="100000" fill="hold">
                                          <p:stCondLst>
                                            <p:cond delay="162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2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" accel="100000" fill="hold">
                                          <p:stCondLst>
                                            <p:cond delay="1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CA3F39-C122-45DD-BA54-E759903A1E4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霜降养生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93A783A-C6B4-4EDD-A342-743293FF76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6ED96A-E4D9-4298-8BB9-D9A2A1664B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C509BF-C50E-4622-A15E-206ED7D8D07F}"/>
              </a:ext>
            </a:extLst>
          </p:cNvPr>
          <p:cNvSpPr/>
          <p:nvPr/>
        </p:nvSpPr>
        <p:spPr>
          <a:xfrm>
            <a:off x="1250288" y="2117556"/>
            <a:ext cx="3967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064D6E"/>
                </a:solidFill>
                <a:cs typeface="+mn-ea"/>
                <a:sym typeface="+mn-lt"/>
              </a:rPr>
              <a:t>运动：注意动与静的合理安排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29AC155-8936-49F9-8AE0-F626166C5EA2}"/>
              </a:ext>
            </a:extLst>
          </p:cNvPr>
          <p:cNvSpPr/>
          <p:nvPr/>
        </p:nvSpPr>
        <p:spPr>
          <a:xfrm>
            <a:off x="1072780" y="2824121"/>
            <a:ext cx="518364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霜降一般在农历九月，一片秋高气爽的景象，此时肺金主事，运动量可适当加大，可选择登高、踢球等运动。登高既可使肺的功能得到舒畅，同时登至高处极目远眺，心旷神怡，可舒缓心情。也可选择广播体操、健美操、太极拳、太极剑、球类运动等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8C5AB2-F5A7-4889-B423-E415525A8B4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4847" y="1873096"/>
            <a:ext cx="4476525" cy="358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89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73F2BA-DD8C-43A7-9C20-8BEA8547F4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650" y="3737834"/>
            <a:ext cx="5427849" cy="312016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E002365-5C7A-42E1-B51B-8C51D84CC4D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6123334" cy="493776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F04D42-0C4F-4BE9-9BBC-3DCBA394E497}"/>
              </a:ext>
            </a:extLst>
          </p:cNvPr>
          <p:cNvSpPr txBox="1"/>
          <p:nvPr/>
        </p:nvSpPr>
        <p:spPr>
          <a:xfrm>
            <a:off x="3047999" y="4304216"/>
            <a:ext cx="344424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solidFill>
                  <a:srgbClr val="064D6E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D96EAC-1634-4C3A-9294-2CE22578226C}"/>
              </a:ext>
            </a:extLst>
          </p:cNvPr>
          <p:cNvSpPr txBox="1"/>
          <p:nvPr/>
        </p:nvSpPr>
        <p:spPr>
          <a:xfrm>
            <a:off x="7526651" y="632392"/>
            <a:ext cx="35966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64D6E"/>
                </a:solidFill>
                <a:cs typeface="+mn-ea"/>
                <a:sym typeface="+mn-lt"/>
              </a:rPr>
              <a:t>01  </a:t>
            </a:r>
            <a:r>
              <a:rPr lang="zh-CN" altLang="en-US" sz="4000" b="1" dirty="0">
                <a:solidFill>
                  <a:srgbClr val="064D6E"/>
                </a:solidFill>
                <a:cs typeface="+mn-ea"/>
                <a:sym typeface="+mn-lt"/>
              </a:rPr>
              <a:t>霜降节气</a:t>
            </a:r>
            <a:endParaRPr lang="en-US" altLang="zh-CN" sz="4000" b="1" dirty="0">
              <a:solidFill>
                <a:srgbClr val="064D6E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64D6E"/>
                </a:solidFill>
                <a:cs typeface="+mn-ea"/>
                <a:sym typeface="+mn-lt"/>
              </a:rPr>
              <a:t>02  </a:t>
            </a:r>
            <a:r>
              <a:rPr lang="zh-CN" altLang="en-US" sz="4000" b="1" dirty="0">
                <a:solidFill>
                  <a:srgbClr val="064D6E"/>
                </a:solidFill>
                <a:cs typeface="+mn-ea"/>
                <a:sym typeface="+mn-lt"/>
              </a:rPr>
              <a:t>霜降气候</a:t>
            </a:r>
            <a:endParaRPr lang="en-US" altLang="zh-CN" sz="4000" b="1" dirty="0">
              <a:solidFill>
                <a:srgbClr val="064D6E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64D6E"/>
                </a:solidFill>
                <a:cs typeface="+mn-ea"/>
                <a:sym typeface="+mn-lt"/>
              </a:rPr>
              <a:t>03  </a:t>
            </a:r>
            <a:r>
              <a:rPr lang="zh-CN" altLang="en-US" sz="4000" b="1" dirty="0">
                <a:solidFill>
                  <a:srgbClr val="064D6E"/>
                </a:solidFill>
                <a:cs typeface="+mn-ea"/>
                <a:sym typeface="+mn-lt"/>
              </a:rPr>
              <a:t>霜降风俗</a:t>
            </a: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64D6E"/>
                </a:solidFill>
                <a:cs typeface="+mn-ea"/>
                <a:sym typeface="+mn-lt"/>
              </a:rPr>
              <a:t>04  </a:t>
            </a:r>
            <a:r>
              <a:rPr lang="zh-CN" altLang="en-US" sz="4000" b="1" dirty="0">
                <a:solidFill>
                  <a:srgbClr val="064D6E"/>
                </a:solidFill>
                <a:cs typeface="+mn-ea"/>
                <a:sym typeface="+mn-lt"/>
              </a:rPr>
              <a:t>霜降养生</a:t>
            </a:r>
            <a:endParaRPr lang="en-US" altLang="zh-CN" sz="4000" b="1" dirty="0">
              <a:solidFill>
                <a:srgbClr val="064D6E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64D6E"/>
                </a:solidFill>
                <a:cs typeface="+mn-ea"/>
                <a:sym typeface="+mn-lt"/>
              </a:rPr>
              <a:t>05  </a:t>
            </a:r>
            <a:r>
              <a:rPr lang="zh-CN" altLang="en-US" sz="4000" b="1" dirty="0">
                <a:solidFill>
                  <a:srgbClr val="064D6E"/>
                </a:solidFill>
                <a:cs typeface="+mn-ea"/>
                <a:sym typeface="+mn-lt"/>
              </a:rPr>
              <a:t>霜降诗词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25A99A-BE8E-419B-856F-8ADB9E0BCA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3611" y="296399"/>
            <a:ext cx="328536" cy="167413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91E483E-6491-413E-A686-A37A828C129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CCA1E9-F74D-43E4-8463-1680558234A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650" y="4527764"/>
            <a:ext cx="2873609" cy="23302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0C7DC4D-49CA-461C-A65B-1AF7536BE33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88" y="4278584"/>
            <a:ext cx="1546300" cy="58230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EAF35E-4E31-4F58-929E-BEF1F8AC711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97E70CD-53F5-4252-BA5D-122EA41B2BB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64" y="5769973"/>
            <a:ext cx="5867791" cy="15875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471369-8E56-4247-B425-E5B7DD0B1F6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849" y="5327616"/>
            <a:ext cx="1106358" cy="41663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AFBE46-E010-4636-9635-51A1CD7C5C5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82680" y="5535934"/>
            <a:ext cx="1441527" cy="11689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903650" y="3222594"/>
            <a:ext cx="16230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CF8FB"/>
                </a:solidFill>
              </a:rPr>
              <a:t>https://www.ypppt.com/</a:t>
            </a:r>
            <a:endParaRPr lang="zh-CN" altLang="en-US" sz="800" dirty="0">
              <a:solidFill>
                <a:srgbClr val="FCF8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06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1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3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CA3F39-C122-45DD-BA54-E759903A1E4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霜降养生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93A783A-C6B4-4EDD-A342-743293FF76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6ED96A-E4D9-4298-8BB9-D9A2A1664B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C509BF-C50E-4622-A15E-206ED7D8D07F}"/>
              </a:ext>
            </a:extLst>
          </p:cNvPr>
          <p:cNvSpPr/>
          <p:nvPr/>
        </p:nvSpPr>
        <p:spPr>
          <a:xfrm>
            <a:off x="1250288" y="1780674"/>
            <a:ext cx="2111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064D6E"/>
                </a:solidFill>
                <a:cs typeface="+mn-ea"/>
                <a:sym typeface="+mn-lt"/>
              </a:rPr>
              <a:t>防病：重在保暖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29AC155-8936-49F9-8AE0-F626166C5EA2}"/>
              </a:ext>
            </a:extLst>
          </p:cNvPr>
          <p:cNvSpPr/>
          <p:nvPr/>
        </p:nvSpPr>
        <p:spPr>
          <a:xfrm>
            <a:off x="1072780" y="2487239"/>
            <a:ext cx="51836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霜降时节，气温可能突然下降，昼夜的温差会拉大</a:t>
            </a:r>
            <a:r>
              <a:rPr lang="en-US" altLang="zh-CN" sz="1600" dirty="0">
                <a:solidFill>
                  <a:srgbClr val="000000"/>
                </a:solidFill>
                <a:cs typeface="+mn-ea"/>
                <a:sym typeface="+mn-lt"/>
              </a:rPr>
              <a:t>10℃</a:t>
            </a: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以上，而我们的皮肤和呼吸系统并不能很好地适应这样的变化。这时，慢性病患者和那些体质差、抵抗力弱的人很容易病情加重或是感冒发烧。另外，冷空气的刺激会使人体血管发生收缩，血压突然上升，从而诱发各种心脏血管疾病。</a:t>
            </a:r>
          </a:p>
          <a:p>
            <a:pPr lvl="0" defTabSz="457200"/>
            <a:endParaRPr lang="zh-CN" altLang="en-US" sz="1600" dirty="0">
              <a:solidFill>
                <a:srgbClr val="000000"/>
              </a:solidFill>
              <a:cs typeface="+mn-ea"/>
              <a:sym typeface="+mn-lt"/>
            </a:endParaRPr>
          </a:p>
          <a:p>
            <a:pPr marL="285750" lvl="0" indent="-285750" defTabSz="45720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霜降天凉慎防病，应避免剧烈运动，保持情绪稳定和心情舒畅，早晚减少外出，尽量避免受冷空气侵袭，是积极主动预防疾病的有效途径。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180401-5FF0-4627-BB56-CF3E72F967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19" y="1887585"/>
            <a:ext cx="5185678" cy="398926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929CF4-86B5-49A9-925D-7E7A683B99D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01955" y="4534195"/>
            <a:ext cx="2147751" cy="165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14379E-DBE7-4F28-816E-D21363CA5A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650" y="3737834"/>
            <a:ext cx="5427849" cy="312016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C73E1C9-AD45-4037-9ACB-B2906571BE1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8DBA8C-CD93-421C-94D4-7F13920993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650" y="4527764"/>
            <a:ext cx="2873609" cy="233023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689307-B593-43C5-BCCD-C326657054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88" y="4278584"/>
            <a:ext cx="1546300" cy="58230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70D888-BA00-4583-9513-9BCC3145CDE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689" y="1035924"/>
            <a:ext cx="1236386" cy="39074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98D610-A95B-4D2A-9F64-C115B47813B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740" y="5184393"/>
            <a:ext cx="1608499" cy="35835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2BF66DC-E0A5-49D1-9A7A-680BE37B155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811" y="0"/>
            <a:ext cx="6678510" cy="538544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0EF803-9016-47F5-AA83-675712F3803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968" y="3556624"/>
            <a:ext cx="1065933" cy="33019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13F1F9-AEE7-47DF-8CE9-F3F5572A7D0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51" y="192765"/>
            <a:ext cx="328536" cy="167413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D52F50-DB7B-4082-93E3-FA670B4CA7E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481" y="2588964"/>
            <a:ext cx="680822" cy="193255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213102-6AF7-4011-B6B0-78FBA54D50A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15509" y="5841378"/>
            <a:ext cx="680822" cy="19325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A19A70-FDE2-4B5A-9E70-B619C891394C}"/>
              </a:ext>
            </a:extLst>
          </p:cNvPr>
          <p:cNvSpPr/>
          <p:nvPr/>
        </p:nvSpPr>
        <p:spPr>
          <a:xfrm>
            <a:off x="705847" y="1987011"/>
            <a:ext cx="5128327" cy="2069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600" b="1" dirty="0">
                <a:solidFill>
                  <a:srgbClr val="064D6E"/>
                </a:solidFill>
                <a:cs typeface="+mn-ea"/>
                <a:sym typeface="+mn-lt"/>
              </a:rPr>
              <a:t>霜降诗词</a:t>
            </a:r>
            <a:endParaRPr lang="en-US" altLang="zh-CN" sz="96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D1D135-9239-4F75-81C8-575F5B2897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FCED75-3EEA-4DF1-8C4C-B7FF73F270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64" y="5769973"/>
            <a:ext cx="5867791" cy="15875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C6A3AD8-31AA-4FB6-A30D-878A8F0A0E0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82680" y="5535934"/>
            <a:ext cx="1441527" cy="116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6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B58E2F-2E49-4BA8-BBC2-95210585F8E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霜降诗词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AE0C7B3-8385-4A64-A82A-454FB99E7C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5D528F-3C6D-4BA0-9756-0015A5BAEB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54F61C-C922-446E-90DE-76E7C269DBA4}"/>
              </a:ext>
            </a:extLst>
          </p:cNvPr>
          <p:cNvSpPr/>
          <p:nvPr/>
        </p:nvSpPr>
        <p:spPr>
          <a:xfrm>
            <a:off x="358535" y="1828818"/>
            <a:ext cx="357611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《</a:t>
            </a:r>
            <a:r>
              <a:rPr lang="zh-CN" altLang="en-US" sz="2800" b="1" dirty="0">
                <a:solidFill>
                  <a:srgbClr val="064D6E"/>
                </a:solidFill>
                <a:cs typeface="+mn-ea"/>
                <a:sym typeface="+mn-lt"/>
              </a:rPr>
              <a:t>霜降</a:t>
            </a:r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》</a:t>
            </a:r>
          </a:p>
          <a:p>
            <a:pPr algn="ctr"/>
            <a:r>
              <a:rPr lang="en-US" altLang="zh-CN" sz="2000" dirty="0">
                <a:cs typeface="+mn-ea"/>
                <a:sym typeface="+mn-lt"/>
              </a:rPr>
              <a:t>                      ——</a:t>
            </a:r>
            <a:r>
              <a:rPr lang="zh-CN" altLang="en-US" sz="2000" dirty="0">
                <a:cs typeface="+mn-ea"/>
                <a:sym typeface="+mn-lt"/>
              </a:rPr>
              <a:t>左河水</a:t>
            </a:r>
            <a:endParaRPr lang="en-US" altLang="zh-CN" sz="2000" dirty="0"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一朝秋暮露成霜，</a:t>
            </a:r>
            <a:endParaRPr lang="en-US" altLang="zh-CN" sz="2000" dirty="0"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几份凝结几份阳。</a:t>
            </a:r>
            <a:endParaRPr lang="en-US" altLang="zh-CN" sz="2000" dirty="0"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荷败千池萧瑟岸，</a:t>
            </a:r>
            <a:endParaRPr lang="en-US" altLang="zh-CN" sz="2000" dirty="0"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棉白万顷采收忙。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7B7BA67-8EF3-4AC5-9C36-DB419A5D0ED5}"/>
              </a:ext>
            </a:extLst>
          </p:cNvPr>
          <p:cNvSpPr/>
          <p:nvPr/>
        </p:nvSpPr>
        <p:spPr>
          <a:xfrm>
            <a:off x="7137458" y="1828818"/>
            <a:ext cx="486130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《</a:t>
            </a:r>
            <a:r>
              <a:rPr lang="zh-CN" altLang="en-US" sz="2800" b="1" dirty="0">
                <a:solidFill>
                  <a:srgbClr val="064D6E"/>
                </a:solidFill>
                <a:cs typeface="+mn-ea"/>
                <a:sym typeface="+mn-lt"/>
              </a:rPr>
              <a:t>赋得九月尽</a:t>
            </a:r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(</a:t>
            </a:r>
            <a:r>
              <a:rPr lang="zh-CN" altLang="en-US" sz="2800" b="1" dirty="0">
                <a:solidFill>
                  <a:srgbClr val="064D6E"/>
                </a:solidFill>
                <a:cs typeface="+mn-ea"/>
                <a:sym typeface="+mn-lt"/>
              </a:rPr>
              <a:t>秋字</a:t>
            </a:r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)》</a:t>
            </a:r>
          </a:p>
          <a:p>
            <a:pPr algn="ctr" defTabSz="457200"/>
            <a:r>
              <a:rPr lang="en-US" altLang="zh-CN" sz="2000" dirty="0">
                <a:cs typeface="+mn-ea"/>
                <a:sym typeface="+mn-lt"/>
              </a:rPr>
              <a:t>                          ——</a:t>
            </a:r>
            <a:r>
              <a:rPr lang="zh-CN" altLang="en-US" sz="2000" dirty="0">
                <a:cs typeface="+mn-ea"/>
                <a:sym typeface="+mn-lt"/>
              </a:rPr>
              <a:t>元稹　　</a:t>
            </a:r>
            <a:endParaRPr lang="en-US" altLang="zh-CN" sz="2000" dirty="0">
              <a:cs typeface="+mn-ea"/>
              <a:sym typeface="+mn-lt"/>
            </a:endParaRPr>
          </a:p>
          <a:p>
            <a:pPr algn="ctr" defTabSz="457200"/>
            <a:endParaRPr lang="en-US" altLang="zh-CN" dirty="0">
              <a:solidFill>
                <a:srgbClr val="000000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霜降三旬后，蓂馀一叶秋。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玄阴迎落日，凉魄尽残钩。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半夜灰移琯，明朝帝御裘。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潘安过今夕，休咏赋中愁。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AF651C0-0B8F-434C-9A94-85BEA6201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9294" y="1058038"/>
            <a:ext cx="3576110" cy="474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6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B58E2F-2E49-4BA8-BBC2-95210585F8E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霜降诗词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AE0C7B3-8385-4A64-A82A-454FB99E7C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5D528F-3C6D-4BA0-9756-0015A5BAEB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C53DAB6-66A0-42A8-A11A-C95B86404185}"/>
              </a:ext>
            </a:extLst>
          </p:cNvPr>
          <p:cNvSpPr/>
          <p:nvPr/>
        </p:nvSpPr>
        <p:spPr>
          <a:xfrm>
            <a:off x="652084" y="1611939"/>
            <a:ext cx="34417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《</a:t>
            </a:r>
            <a:r>
              <a:rPr lang="zh-CN" altLang="en-US" sz="2800" b="1" dirty="0">
                <a:solidFill>
                  <a:srgbClr val="064D6E"/>
                </a:solidFill>
                <a:cs typeface="+mn-ea"/>
                <a:sym typeface="+mn-lt"/>
              </a:rPr>
              <a:t>泊舟盱眙</a:t>
            </a:r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》</a:t>
            </a:r>
          </a:p>
          <a:p>
            <a:pPr algn="ctr"/>
            <a:r>
              <a:rPr lang="en-US" altLang="zh-CN" dirty="0">
                <a:cs typeface="+mn-ea"/>
                <a:sym typeface="+mn-lt"/>
              </a:rPr>
              <a:t>                       ——</a:t>
            </a:r>
            <a:r>
              <a:rPr lang="zh-CN" altLang="en-US" dirty="0">
                <a:cs typeface="+mn-ea"/>
                <a:sym typeface="+mn-lt"/>
              </a:rPr>
              <a:t>韦建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　泊舟淮水次，霜降夕流清。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　夜久潮侵岸，天寒月近城。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　平沙依雁宿，候馆听鸡鸣。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　乡国云霄外，谁堪羁旅情。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4479A79-4DBF-4406-82F9-0F6B00E2DE16}"/>
              </a:ext>
            </a:extLst>
          </p:cNvPr>
          <p:cNvSpPr/>
          <p:nvPr/>
        </p:nvSpPr>
        <p:spPr>
          <a:xfrm>
            <a:off x="7260507" y="1611939"/>
            <a:ext cx="45339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《</a:t>
            </a:r>
            <a:r>
              <a:rPr lang="zh-CN" altLang="en-US" sz="2800" b="1" dirty="0">
                <a:solidFill>
                  <a:srgbClr val="064D6E"/>
                </a:solidFill>
                <a:cs typeface="+mn-ea"/>
                <a:sym typeface="+mn-lt"/>
              </a:rPr>
              <a:t>谪居</a:t>
            </a:r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》</a:t>
            </a:r>
          </a:p>
          <a:p>
            <a:pPr algn="ctr"/>
            <a:r>
              <a:rPr lang="en-US" altLang="zh-CN" dirty="0">
                <a:cs typeface="+mn-ea"/>
                <a:sym typeface="+mn-lt"/>
              </a:rPr>
              <a:t>                           ——</a:t>
            </a:r>
            <a:r>
              <a:rPr lang="zh-CN" altLang="en-US" dirty="0">
                <a:cs typeface="+mn-ea"/>
                <a:sym typeface="+mn-lt"/>
              </a:rPr>
              <a:t>白居易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　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面瘦头斑四十四，远谪江州为郡吏。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逢时弃置从不才，未老衰羸为何事。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火烧寒涧松为烬，霜降春林花委地。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遭时荣悴一时间，岂是昭昭上天意。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8FA24E5-24D7-403B-8638-A4A70D87FC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1526801"/>
            <a:ext cx="5331199" cy="533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57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B58E2F-2E49-4BA8-BBC2-95210585F8E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霜降诗词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AE0C7B3-8385-4A64-A82A-454FB99E7C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5D528F-3C6D-4BA0-9756-0015A5BAEB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3A6773-916F-46FD-B6C7-7B8840217E09}"/>
              </a:ext>
            </a:extLst>
          </p:cNvPr>
          <p:cNvSpPr/>
          <p:nvPr/>
        </p:nvSpPr>
        <p:spPr>
          <a:xfrm>
            <a:off x="1089684" y="1645870"/>
            <a:ext cx="4457700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《</a:t>
            </a:r>
            <a:r>
              <a:rPr lang="zh-CN" altLang="en-US" sz="2800" b="1" dirty="0">
                <a:solidFill>
                  <a:srgbClr val="064D6E"/>
                </a:solidFill>
                <a:cs typeface="+mn-ea"/>
                <a:sym typeface="+mn-lt"/>
              </a:rPr>
              <a:t>岁晚</a:t>
            </a:r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》 </a:t>
            </a:r>
          </a:p>
          <a:p>
            <a:pPr algn="ctr"/>
            <a:r>
              <a:rPr lang="en-US" altLang="zh-CN" dirty="0">
                <a:cs typeface="+mn-ea"/>
                <a:sym typeface="+mn-lt"/>
              </a:rPr>
              <a:t>                     ——</a:t>
            </a:r>
            <a:r>
              <a:rPr lang="zh-CN" altLang="en-US" dirty="0">
                <a:cs typeface="+mn-ea"/>
                <a:sym typeface="+mn-lt"/>
              </a:rPr>
              <a:t>白居易　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</a:t>
            </a:r>
            <a:endParaRPr lang="en-US" altLang="zh-CN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霜降水返壑，风落木归山。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冉冉岁将宴，物皆复本源。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何此南迁客，五年独未还。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命屯分已定，日久心弥安。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亦尝心与口，静念私自言。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去国固非乐，归乡未必欢。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何须自生苦，舍易求其难。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270B46-6CB2-4C70-B42B-4840462AB07F}"/>
              </a:ext>
            </a:extLst>
          </p:cNvPr>
          <p:cNvSpPr/>
          <p:nvPr/>
        </p:nvSpPr>
        <p:spPr>
          <a:xfrm>
            <a:off x="5701706" y="1645870"/>
            <a:ext cx="6096000" cy="41242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《</a:t>
            </a:r>
            <a:r>
              <a:rPr lang="zh-CN" altLang="en-US" sz="2800" b="1" dirty="0">
                <a:solidFill>
                  <a:srgbClr val="064D6E"/>
                </a:solidFill>
                <a:cs typeface="+mn-ea"/>
                <a:sym typeface="+mn-lt"/>
              </a:rPr>
              <a:t>秋怀奉寄朱补阙</a:t>
            </a:r>
            <a:r>
              <a:rPr lang="en-US" altLang="zh-CN" sz="2800" b="1" dirty="0">
                <a:solidFill>
                  <a:srgbClr val="064D6E"/>
                </a:solidFill>
                <a:cs typeface="+mn-ea"/>
                <a:sym typeface="+mn-lt"/>
              </a:rPr>
              <a:t>》</a:t>
            </a:r>
          </a:p>
          <a:p>
            <a:pPr algn="ctr"/>
            <a:r>
              <a:rPr lang="en-US" altLang="zh-CN" dirty="0">
                <a:cs typeface="+mn-ea"/>
                <a:sym typeface="+mn-lt"/>
              </a:rPr>
              <a:t>                                      ——</a:t>
            </a:r>
            <a:r>
              <a:rPr lang="zh-CN" altLang="en-US" dirty="0">
                <a:cs typeface="+mn-ea"/>
                <a:sym typeface="+mn-lt"/>
              </a:rPr>
              <a:t>武元衡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en-US" altLang="zh-CN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　上苑繁霜降，骚人起恨初。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　白云深陋巷，衰草遍闲居。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　暮色秋烟重，寒声牖叶虚。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　潘生秋思苦，陶令世情疏。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　已制归田赋，犹陈谏猎书。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　　不知青琐客，投分竟何如。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D71AF6-C5F0-4B25-A41D-29737DE16C52}"/>
              </a:ext>
            </a:extLst>
          </p:cNvPr>
          <p:cNvCxnSpPr>
            <a:cxnSpLocks/>
          </p:cNvCxnSpPr>
          <p:nvPr/>
        </p:nvCxnSpPr>
        <p:spPr>
          <a:xfrm>
            <a:off x="6096000" y="1824937"/>
            <a:ext cx="0" cy="3859316"/>
          </a:xfrm>
          <a:prstGeom prst="line">
            <a:avLst/>
          </a:prstGeom>
          <a:ln w="19050">
            <a:solidFill>
              <a:srgbClr val="064D6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07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9AFC88-5462-4F84-BA15-AD101F9499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2432" y="5911102"/>
            <a:ext cx="5867791" cy="15875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9" name="图片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F03E370-38BD-48DB-92B0-02B6DAEABC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91" t="57962" r="14185" b="15677"/>
          <a:stretch/>
        </p:blipFill>
        <p:spPr>
          <a:xfrm rot="5400000">
            <a:off x="103447" y="1487848"/>
            <a:ext cx="5845828" cy="359400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14379E-DBE7-4F28-816E-D21363CA5A4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650" y="3737834"/>
            <a:ext cx="5427849" cy="312016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C73E1C9-AD45-4037-9ACB-B2906571B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8DBA8C-CD93-421C-94D4-7F139209931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650" y="4527764"/>
            <a:ext cx="2873609" cy="233023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689307-B593-43C5-BCCD-C326657054F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72" y="4570717"/>
            <a:ext cx="1546300" cy="58230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70D888-BA00-4583-9513-9BCC3145CDE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294" y="1151188"/>
            <a:ext cx="1236386" cy="39074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98D610-A95B-4D2A-9F64-C115B47813B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569" y="4701455"/>
            <a:ext cx="1399838" cy="31186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2BF66DC-E0A5-49D1-9A7A-680BE37B155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9616" y="0"/>
            <a:ext cx="6299726" cy="5080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0EF803-9016-47F5-AA83-675712F3803D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417" y="810713"/>
            <a:ext cx="1065933" cy="33019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13F1F9-AEE7-47DF-8CE9-F3F5572A7D0A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51" y="213085"/>
            <a:ext cx="328536" cy="167413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D52F50-DB7B-4082-93E3-FA670B4CA7E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942" y="2381092"/>
            <a:ext cx="680822" cy="193255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213102-6AF7-4011-B6B0-78FBA54D50AD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15509" y="5769974"/>
            <a:ext cx="932376" cy="264660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4207884-60D6-4A6E-8FC7-19F1571C7386}"/>
              </a:ext>
            </a:extLst>
          </p:cNvPr>
          <p:cNvSpPr txBox="1"/>
          <p:nvPr/>
        </p:nvSpPr>
        <p:spPr>
          <a:xfrm>
            <a:off x="1540417" y="855555"/>
            <a:ext cx="223506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rgbClr val="064D6E"/>
                </a:solidFill>
                <a:cs typeface="+mn-ea"/>
                <a:sym typeface="+mn-lt"/>
              </a:rPr>
              <a:t>霜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0521AE-D7FD-479B-BDC1-72DD98E73556}"/>
              </a:ext>
            </a:extLst>
          </p:cNvPr>
          <p:cNvSpPr/>
          <p:nvPr/>
        </p:nvSpPr>
        <p:spPr>
          <a:xfrm>
            <a:off x="2482633" y="2939038"/>
            <a:ext cx="268741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600" dirty="0">
                <a:solidFill>
                  <a:srgbClr val="064D6E"/>
                </a:solidFill>
                <a:cs typeface="+mn-ea"/>
                <a:sym typeface="+mn-lt"/>
              </a:rPr>
              <a:t>降</a:t>
            </a:r>
            <a:endParaRPr lang="zh-CN" altLang="en-US" sz="16600" dirty="0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AD8C778-568E-406F-A40A-0D66DDA450EB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669" y="1651464"/>
            <a:ext cx="4693787" cy="274619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76228B0-C389-4371-918C-629EE0992451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6458" y="3961848"/>
            <a:ext cx="774643" cy="535572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49C1229-A74A-4E43-816D-22993F461DB4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5509" y="-30792"/>
            <a:ext cx="1602430" cy="1107884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6C84E89-1421-47D7-8778-2EC75F3610D5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0761" y="1696486"/>
            <a:ext cx="85921" cy="180594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2DF1D46-EFF0-455F-BBEA-7B1B3391C0B3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573" y="5967917"/>
            <a:ext cx="598924" cy="133434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53B2F3-72C8-4270-BE1C-DCDAFEF814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64" y="5769973"/>
            <a:ext cx="5867791" cy="15875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7" name="图片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8AA27CA-170A-4EE8-8583-F06F9C48E2A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849" y="5327616"/>
            <a:ext cx="1106358" cy="416635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B77FFD-5568-411E-97E8-639F70603E28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82680" y="5535934"/>
            <a:ext cx="1441527" cy="116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1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76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14379E-DBE7-4F28-816E-D21363CA5A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650" y="3737834"/>
            <a:ext cx="5427849" cy="312016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C73E1C9-AD45-4037-9ACB-B2906571BE1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8DBA8C-CD93-421C-94D4-7F13920993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650" y="4527764"/>
            <a:ext cx="2873609" cy="233023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689307-B593-43C5-BCCD-C326657054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88" y="4278584"/>
            <a:ext cx="1546300" cy="58230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70D888-BA00-4583-9513-9BCC3145CDE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689" y="1035924"/>
            <a:ext cx="1236386" cy="39074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98D610-A95B-4D2A-9F64-C115B47813B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740" y="5184393"/>
            <a:ext cx="1608499" cy="35835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2BF66DC-E0A5-49D1-9A7A-680BE37B155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811" y="0"/>
            <a:ext cx="6678510" cy="538544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0EF803-9016-47F5-AA83-675712F3803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968" y="3556624"/>
            <a:ext cx="1065933" cy="33019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13F1F9-AEE7-47DF-8CE9-F3F5572A7D0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51" y="192765"/>
            <a:ext cx="328536" cy="167413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D52F50-DB7B-4082-93E3-FA670B4CA7E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481" y="2588964"/>
            <a:ext cx="680822" cy="193255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213102-6AF7-4011-B6B0-78FBA54D50A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15509" y="5841378"/>
            <a:ext cx="680822" cy="19325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A19A70-FDE2-4B5A-9E70-B619C891394C}"/>
              </a:ext>
            </a:extLst>
          </p:cNvPr>
          <p:cNvSpPr/>
          <p:nvPr/>
        </p:nvSpPr>
        <p:spPr>
          <a:xfrm>
            <a:off x="705847" y="1987011"/>
            <a:ext cx="5128327" cy="2069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600" b="1" dirty="0">
                <a:solidFill>
                  <a:srgbClr val="064D6E"/>
                </a:solidFill>
                <a:cs typeface="+mn-ea"/>
                <a:sym typeface="+mn-lt"/>
              </a:rPr>
              <a:t>霜降节气</a:t>
            </a:r>
            <a:endParaRPr lang="en-US" altLang="zh-CN" sz="96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1A8DF3-8711-4096-A217-9A2501148C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55D57D5-ABE1-4167-AE3C-11A7C0B379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64" y="5769973"/>
            <a:ext cx="5867791" cy="15875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65FE3CC-4C6E-40D0-BC5A-8B94C18827BC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82680" y="5535934"/>
            <a:ext cx="1441527" cy="116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93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FA5050-F43F-4614-B232-11D0A6582E4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霜降节气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C1E312E-ED4F-40CC-A259-19DBAA6E6A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9E0D95-273D-4990-A9F0-B1042C75F9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5EBE9A3-C4CA-4836-A637-F39A874B3342}"/>
              </a:ext>
            </a:extLst>
          </p:cNvPr>
          <p:cNvSpPr/>
          <p:nvPr/>
        </p:nvSpPr>
        <p:spPr>
          <a:xfrm>
            <a:off x="1506272" y="2611059"/>
            <a:ext cx="5943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霜降，含有天气渐冷、开始降霜的意思，是二十四节气中的第十八个节气。每年九月底（西历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23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日或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24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日）视太阳到达黄经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210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时为霜降，是秋季的最后一个节气。</a:t>
            </a:r>
          </a:p>
          <a:p>
            <a:pPr defTabSz="457200"/>
            <a:endParaRPr lang="zh-CN" altLang="en-US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/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月令七十二候集解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中说：“九月中，气肃而凝，露结为霜矣。”此时气温降至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0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度以下，空气中的水汽在地面凝结成白色结晶体，称为霜。霜降是指初霜。不耐寒的植物将停止生长，呈现一片深秋景象，为欣赏枫叶的好时机。</a:t>
            </a:r>
          </a:p>
          <a:p>
            <a:pPr defTabSz="457200"/>
            <a:endParaRPr lang="zh-CN" altLang="en-US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霜降在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23-24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日之间，太阳位于黄经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210°</a:t>
            </a:r>
            <a:endParaRPr lang="zh-CN" altLang="en-US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A64123-9EB2-4C94-9FC6-9B2E82B391A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2390" y="1579826"/>
            <a:ext cx="3698347" cy="3698347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D1D7344-D8B4-40A6-A135-028143175CED}"/>
              </a:ext>
            </a:extLst>
          </p:cNvPr>
          <p:cNvGrpSpPr/>
          <p:nvPr/>
        </p:nvGrpSpPr>
        <p:grpSpPr>
          <a:xfrm>
            <a:off x="2221254" y="1599511"/>
            <a:ext cx="647934" cy="646331"/>
            <a:chOff x="2196844" y="1318382"/>
            <a:chExt cx="647934" cy="646331"/>
          </a:xfrm>
        </p:grpSpPr>
        <p:sp>
          <p:nvSpPr>
            <p:cNvPr id="24" name="矩形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6FA3FF-EFD5-4A38-9FD4-4A7D3E3588C7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86214A-4883-4765-8054-43554A16A353}"/>
                </a:ext>
              </a:extLst>
            </p:cNvPr>
            <p:cNvCxnSpPr>
              <a:stCxn id="24" idx="1"/>
              <a:endCxn id="24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C6EDBF2-E5DA-4CBD-B5D2-A95D1E50EECB}"/>
                </a:ext>
              </a:extLst>
            </p:cNvPr>
            <p:cNvCxnSpPr>
              <a:cxnSpLocks/>
              <a:stCxn id="24" idx="0"/>
              <a:endCxn id="24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C2569DC-8D27-4584-B904-C8C967FEED49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霜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9864FA-8235-40D3-919F-338C2C64C7DC}"/>
              </a:ext>
            </a:extLst>
          </p:cNvPr>
          <p:cNvGrpSpPr/>
          <p:nvPr/>
        </p:nvGrpSpPr>
        <p:grpSpPr>
          <a:xfrm>
            <a:off x="3364903" y="1599511"/>
            <a:ext cx="647934" cy="646331"/>
            <a:chOff x="2196844" y="1318382"/>
            <a:chExt cx="647934" cy="646331"/>
          </a:xfrm>
        </p:grpSpPr>
        <p:sp>
          <p:nvSpPr>
            <p:cNvPr id="34" name="矩形 3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A79299E-2500-4BD0-AE96-19DFB8230E19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35" name="直接连接符 3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E3D313-656C-4210-B199-7686CEAB700A}"/>
                </a:ext>
              </a:extLst>
            </p:cNvPr>
            <p:cNvCxnSpPr>
              <a:stCxn id="34" idx="1"/>
              <a:endCxn id="34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B001DB-FA50-44E0-AFDD-869446A0F98D}"/>
                </a:ext>
              </a:extLst>
            </p:cNvPr>
            <p:cNvCxnSpPr>
              <a:cxnSpLocks/>
              <a:stCxn id="34" idx="0"/>
              <a:endCxn id="34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矩形 3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F7665EA-39FA-4DC3-8067-A1EA4882A104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降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A32ADC7-8F59-43DA-A2EA-7CD45FF54198}"/>
              </a:ext>
            </a:extLst>
          </p:cNvPr>
          <p:cNvGrpSpPr/>
          <p:nvPr/>
        </p:nvGrpSpPr>
        <p:grpSpPr>
          <a:xfrm>
            <a:off x="4508552" y="1599511"/>
            <a:ext cx="647934" cy="646331"/>
            <a:chOff x="2196844" y="1318382"/>
            <a:chExt cx="647934" cy="646331"/>
          </a:xfrm>
        </p:grpSpPr>
        <p:sp>
          <p:nvSpPr>
            <p:cNvPr id="39" name="矩形 3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D3254F8-3917-413A-988F-2F6F61F1C048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40" name="直接连接符 3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E8D844B-7BA9-47DB-A587-4AC719337A19}"/>
                </a:ext>
              </a:extLst>
            </p:cNvPr>
            <p:cNvCxnSpPr>
              <a:stCxn id="39" idx="1"/>
              <a:endCxn id="39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8CFC0F-C84B-4292-97E3-7D0FD69DDFAE}"/>
                </a:ext>
              </a:extLst>
            </p:cNvPr>
            <p:cNvCxnSpPr>
              <a:cxnSpLocks/>
              <a:stCxn id="39" idx="0"/>
              <a:endCxn id="39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4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26FABA-E265-4FC3-88A3-73773BE5D805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简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A2C4DA7-CE49-400B-B4E3-76621FBC1CC5}"/>
              </a:ext>
            </a:extLst>
          </p:cNvPr>
          <p:cNvGrpSpPr/>
          <p:nvPr/>
        </p:nvGrpSpPr>
        <p:grpSpPr>
          <a:xfrm>
            <a:off x="5652200" y="1599511"/>
            <a:ext cx="647934" cy="646331"/>
            <a:chOff x="2196844" y="1318382"/>
            <a:chExt cx="647934" cy="646331"/>
          </a:xfrm>
        </p:grpSpPr>
        <p:sp>
          <p:nvSpPr>
            <p:cNvPr id="44" name="矩形 4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547B535-C596-432E-939E-0143594220C4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45" name="直接连接符 4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C195C5D-2358-4CF7-BA8A-C0E90ABB75EE}"/>
                </a:ext>
              </a:extLst>
            </p:cNvPr>
            <p:cNvCxnSpPr>
              <a:stCxn id="44" idx="1"/>
              <a:endCxn id="44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205C7E-63B8-451D-B092-B784BED9FD1B}"/>
                </a:ext>
              </a:extLst>
            </p:cNvPr>
            <p:cNvCxnSpPr>
              <a:cxnSpLocks/>
              <a:stCxn id="44" idx="0"/>
              <a:endCxn id="44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矩形 4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F0E0C3-2652-4328-AADA-0D08062BD25C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介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301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3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50"/>
                            </p:stCondLst>
                            <p:childTnLst>
                              <p:par>
                                <p:cTn id="5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D0D53A-DE41-41B2-94F5-21951072737D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霜降节气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F5A661A-3F59-416F-AAB6-2D9E987BE8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095A174-27DB-42B2-8C0B-5ED1A647A9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grpSp>
        <p:nvGrpSpPr>
          <p:cNvPr id="28" name="组合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F8B247-D0B1-4AE5-8F3B-D4500039A26A}"/>
              </a:ext>
            </a:extLst>
          </p:cNvPr>
          <p:cNvGrpSpPr/>
          <p:nvPr/>
        </p:nvGrpSpPr>
        <p:grpSpPr>
          <a:xfrm>
            <a:off x="2221254" y="1599511"/>
            <a:ext cx="647934" cy="646331"/>
            <a:chOff x="2196844" y="1318382"/>
            <a:chExt cx="647934" cy="646331"/>
          </a:xfrm>
        </p:grpSpPr>
        <p:sp>
          <p:nvSpPr>
            <p:cNvPr id="29" name="矩形 2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EDA7857-34F2-465C-BC64-6300B57FA51E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88D031-BFBF-46C9-8441-79F26EC42D00}"/>
                </a:ext>
              </a:extLst>
            </p:cNvPr>
            <p:cNvCxnSpPr>
              <a:stCxn id="29" idx="1"/>
              <a:endCxn id="29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6A48E5-9A4C-49E1-B2C8-EA861F3A7976}"/>
                </a:ext>
              </a:extLst>
            </p:cNvPr>
            <p:cNvCxnSpPr>
              <a:cxnSpLocks/>
              <a:stCxn id="29" idx="0"/>
              <a:endCxn id="29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42075A3-F1D2-4448-8666-3167F65EDA7E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霜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3B6E2A5-FCA5-455C-942E-A0C621A44696}"/>
              </a:ext>
            </a:extLst>
          </p:cNvPr>
          <p:cNvGrpSpPr/>
          <p:nvPr/>
        </p:nvGrpSpPr>
        <p:grpSpPr>
          <a:xfrm>
            <a:off x="3364903" y="1599511"/>
            <a:ext cx="647934" cy="646331"/>
            <a:chOff x="2196844" y="1318382"/>
            <a:chExt cx="647934" cy="646331"/>
          </a:xfrm>
        </p:grpSpPr>
        <p:sp>
          <p:nvSpPr>
            <p:cNvPr id="34" name="矩形 3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BC7A90A-834F-4A38-AF42-BA547502CCC6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35" name="直接连接符 3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210A16-8406-41DC-B395-A1E6E7B53226}"/>
                </a:ext>
              </a:extLst>
            </p:cNvPr>
            <p:cNvCxnSpPr>
              <a:stCxn id="34" idx="1"/>
              <a:endCxn id="34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5DF7162-9652-4EE9-97F9-0F377021C535}"/>
                </a:ext>
              </a:extLst>
            </p:cNvPr>
            <p:cNvCxnSpPr>
              <a:cxnSpLocks/>
              <a:stCxn id="34" idx="0"/>
              <a:endCxn id="34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矩形 3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F7F2A1-C049-41C8-AF32-D4CF2D4F8051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降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68D8D0F-56FA-4016-BDD4-E8B950854613}"/>
              </a:ext>
            </a:extLst>
          </p:cNvPr>
          <p:cNvGrpSpPr/>
          <p:nvPr/>
        </p:nvGrpSpPr>
        <p:grpSpPr>
          <a:xfrm>
            <a:off x="4508552" y="1599511"/>
            <a:ext cx="647934" cy="646331"/>
            <a:chOff x="2196844" y="1318382"/>
            <a:chExt cx="647934" cy="646331"/>
          </a:xfrm>
        </p:grpSpPr>
        <p:sp>
          <p:nvSpPr>
            <p:cNvPr id="39" name="矩形 3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AC184D-2DC9-4B11-8E24-1AD2AB594741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40" name="直接连接符 3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09C2668-2C1E-4801-AF95-790EF7107FC5}"/>
                </a:ext>
              </a:extLst>
            </p:cNvPr>
            <p:cNvCxnSpPr>
              <a:stCxn id="39" idx="1"/>
              <a:endCxn id="39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319D03-76D0-40EB-A4F1-E67C6169C651}"/>
                </a:ext>
              </a:extLst>
            </p:cNvPr>
            <p:cNvCxnSpPr>
              <a:cxnSpLocks/>
              <a:stCxn id="39" idx="0"/>
              <a:endCxn id="39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4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C09F9C-1FFD-49DE-9EF1-31AEBA720834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节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5DFCA7D-0372-472F-BF28-AF2E9B45E287}"/>
              </a:ext>
            </a:extLst>
          </p:cNvPr>
          <p:cNvGrpSpPr/>
          <p:nvPr/>
        </p:nvGrpSpPr>
        <p:grpSpPr>
          <a:xfrm>
            <a:off x="5652200" y="1599511"/>
            <a:ext cx="647934" cy="646331"/>
            <a:chOff x="2196844" y="1318382"/>
            <a:chExt cx="647934" cy="646331"/>
          </a:xfrm>
        </p:grpSpPr>
        <p:sp>
          <p:nvSpPr>
            <p:cNvPr id="44" name="矩形 4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CA8C52B-79C7-49CE-907B-964ED312F374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45" name="直接连接符 4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02ED004-9421-4BF2-9029-BDE2B0CAEA94}"/>
                </a:ext>
              </a:extLst>
            </p:cNvPr>
            <p:cNvCxnSpPr>
              <a:stCxn id="44" idx="1"/>
              <a:endCxn id="44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9DEAC6-B707-4229-936E-38FE03799357}"/>
                </a:ext>
              </a:extLst>
            </p:cNvPr>
            <p:cNvCxnSpPr>
              <a:cxnSpLocks/>
              <a:stCxn id="44" idx="0"/>
              <a:endCxn id="44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矩形 4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4E6B590-504E-4595-B821-DC7872EF086F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律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pic>
        <p:nvPicPr>
          <p:cNvPr id="49" name="图片 4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16F500-303C-4944-A9F9-F2895515F0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414" y="1780859"/>
            <a:ext cx="3899004" cy="3899004"/>
          </a:xfrm>
          <a:prstGeom prst="rect">
            <a:avLst/>
          </a:prstGeom>
        </p:spPr>
      </p:pic>
      <p:sp>
        <p:nvSpPr>
          <p:cNvPr id="51" name="矩形 5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31BF534-5CB1-423B-B6D4-AAACC098FE05}"/>
              </a:ext>
            </a:extLst>
          </p:cNvPr>
          <p:cNvSpPr/>
          <p:nvPr/>
        </p:nvSpPr>
        <p:spPr>
          <a:xfrm>
            <a:off x="2098868" y="2578271"/>
            <a:ext cx="6096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中文名： 霜降 </a:t>
            </a:r>
            <a:endParaRPr lang="en-US" altLang="zh-CN" sz="2000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外文名： </a:t>
            </a:r>
            <a:r>
              <a:rPr lang="en-US" altLang="zh-CN" sz="2000" dirty="0">
                <a:solidFill>
                  <a:srgbClr val="000000"/>
                </a:solidFill>
                <a:cs typeface="+mn-ea"/>
                <a:sym typeface="+mn-lt"/>
              </a:rPr>
              <a:t>First Frost </a:t>
            </a:r>
          </a:p>
          <a:p>
            <a:pPr defTabSz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代表寓意： 天气渐冷、开始降霜 </a:t>
            </a:r>
            <a:endParaRPr lang="en-US" altLang="zh-CN" sz="2000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气候特点： 天气更冷了，露水凝结成霜 </a:t>
            </a:r>
            <a:endParaRPr lang="en-US" altLang="zh-CN" sz="2000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季    节： 秋季 </a:t>
            </a:r>
            <a:endParaRPr lang="en-US" altLang="zh-CN" sz="2000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时    间： 每年的</a:t>
            </a:r>
            <a:r>
              <a:rPr lang="en-US" altLang="zh-CN" sz="2000" dirty="0">
                <a:solidFill>
                  <a:srgbClr val="000000"/>
                </a:solidFill>
                <a:cs typeface="+mn-ea"/>
                <a:sym typeface="+mn-lt"/>
              </a:rPr>
              <a:t>10</a:t>
            </a: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rgbClr val="000000"/>
                </a:solidFill>
                <a:cs typeface="+mn-ea"/>
                <a:sym typeface="+mn-lt"/>
              </a:rPr>
              <a:t>22</a:t>
            </a: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或</a:t>
            </a:r>
            <a:r>
              <a:rPr lang="en-US" altLang="zh-CN" sz="2000" dirty="0">
                <a:solidFill>
                  <a:srgbClr val="000000"/>
                </a:solidFill>
                <a:cs typeface="+mn-ea"/>
                <a:sym typeface="+mn-lt"/>
              </a:rPr>
              <a:t>23</a:t>
            </a: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或</a:t>
            </a:r>
            <a:r>
              <a:rPr lang="en-US" altLang="zh-CN" sz="2000" dirty="0">
                <a:solidFill>
                  <a:srgbClr val="000000"/>
                </a:solidFill>
                <a:cs typeface="+mn-ea"/>
                <a:sym typeface="+mn-lt"/>
              </a:rPr>
              <a:t>24</a:t>
            </a: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日 </a:t>
            </a:r>
            <a:endParaRPr lang="en-US" altLang="zh-CN" sz="2000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太阳位置： 太阳位于黄经</a:t>
            </a:r>
            <a:r>
              <a:rPr lang="en-US" altLang="zh-CN" sz="2000" dirty="0">
                <a:solidFill>
                  <a:srgbClr val="000000"/>
                </a:solidFill>
                <a:cs typeface="+mn-ea"/>
                <a:sym typeface="+mn-lt"/>
              </a:rPr>
              <a:t>210°</a:t>
            </a:r>
            <a:endParaRPr lang="zh-CN" altLang="en-US" sz="200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232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4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5042A38-3AD5-4070-8F3B-D1C3CD60F705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霜降节气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585C9F1-0DC3-47E6-B3B1-9D9BAA17DE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4109238-6FFD-4AB5-B55F-6328B8F1D0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3534E9-4B06-40FB-9643-ADE19288D7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3291" y="2055713"/>
            <a:ext cx="2333737" cy="2746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C2C76E-6AC1-42FA-AB60-2E0DB06B7F0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0068" y="2055712"/>
            <a:ext cx="2266865" cy="2746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721BD5-0736-4E55-99DA-47BB16833B11}"/>
              </a:ext>
            </a:extLst>
          </p:cNvPr>
          <p:cNvSpPr/>
          <p:nvPr/>
        </p:nvSpPr>
        <p:spPr>
          <a:xfrm>
            <a:off x="751223" y="2369114"/>
            <a:ext cx="56444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我国古代将霜降分为三候：</a:t>
            </a:r>
            <a:endParaRPr lang="en-US" altLang="zh-CN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/>
            <a:endParaRPr lang="en-US" altLang="zh-CN" dirty="0">
              <a:solidFill>
                <a:srgbClr val="064D6E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b="1" dirty="0">
                <a:solidFill>
                  <a:srgbClr val="064D6E"/>
                </a:solidFill>
                <a:cs typeface="+mn-ea"/>
                <a:sym typeface="+mn-lt"/>
              </a:rPr>
              <a:t>一候豺乃祭兽</a:t>
            </a:r>
            <a:endParaRPr lang="en-US" altLang="zh-CN" b="1" dirty="0">
              <a:solidFill>
                <a:srgbClr val="064D6E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豺狼这类动物，从霜降开始要为过冬储备食物。</a:t>
            </a:r>
            <a:endParaRPr lang="en-US" altLang="zh-CN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/>
            <a:endParaRPr lang="en-US" altLang="zh-CN" dirty="0">
              <a:solidFill>
                <a:srgbClr val="064D6E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b="1" dirty="0">
                <a:solidFill>
                  <a:srgbClr val="064D6E"/>
                </a:solidFill>
                <a:cs typeface="+mn-ea"/>
                <a:sym typeface="+mn-lt"/>
              </a:rPr>
              <a:t>二候草木黄落</a:t>
            </a:r>
            <a:endParaRPr lang="en-US" altLang="zh-CN" b="1" dirty="0">
              <a:solidFill>
                <a:srgbClr val="064D6E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此时节草木枯黄，落叶满地，整个大地一片金黄。</a:t>
            </a:r>
            <a:endParaRPr lang="en-US" altLang="zh-CN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/>
            <a:endParaRPr lang="en-US" altLang="zh-CN" dirty="0">
              <a:solidFill>
                <a:srgbClr val="064D6E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b="1" dirty="0">
                <a:solidFill>
                  <a:srgbClr val="064D6E"/>
                </a:solidFill>
                <a:cs typeface="+mn-ea"/>
                <a:sym typeface="+mn-lt"/>
              </a:rPr>
              <a:t>三候蛰虫咸俯</a:t>
            </a:r>
            <a:endParaRPr lang="en-US" altLang="zh-CN" b="1" dirty="0">
              <a:solidFill>
                <a:srgbClr val="064D6E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蜇虫也全在洞中不动不食，垂下头来进入冬眠状态中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138A73-3CBD-4FFD-8CFC-97528E2E3EAD}"/>
              </a:ext>
            </a:extLst>
          </p:cNvPr>
          <p:cNvGrpSpPr/>
          <p:nvPr/>
        </p:nvGrpSpPr>
        <p:grpSpPr>
          <a:xfrm>
            <a:off x="1276374" y="1504526"/>
            <a:ext cx="647934" cy="646331"/>
            <a:chOff x="2196844" y="1318382"/>
            <a:chExt cx="647934" cy="646331"/>
          </a:xfrm>
        </p:grpSpPr>
        <p:sp>
          <p:nvSpPr>
            <p:cNvPr id="12" name="矩形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364A148-8F95-4A40-9839-D71E10210CD7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A425E7A-697E-4065-A263-ACDDD8219690}"/>
                </a:ext>
              </a:extLst>
            </p:cNvPr>
            <p:cNvCxnSpPr>
              <a:stCxn id="12" idx="1"/>
              <a:endCxn id="12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D37C71-1DD1-41C4-ABEF-17C41D966340}"/>
                </a:ext>
              </a:extLst>
            </p:cNvPr>
            <p:cNvCxnSpPr>
              <a:cxnSpLocks/>
              <a:stCxn id="12" idx="0"/>
              <a:endCxn id="12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821614-1696-4218-8D9B-BF83F88FC610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霜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793ADD6-1228-4E34-A01A-223E555F7D1B}"/>
              </a:ext>
            </a:extLst>
          </p:cNvPr>
          <p:cNvGrpSpPr/>
          <p:nvPr/>
        </p:nvGrpSpPr>
        <p:grpSpPr>
          <a:xfrm>
            <a:off x="2420023" y="1504526"/>
            <a:ext cx="647934" cy="646331"/>
            <a:chOff x="2196844" y="1318382"/>
            <a:chExt cx="647934" cy="646331"/>
          </a:xfrm>
        </p:grpSpPr>
        <p:sp>
          <p:nvSpPr>
            <p:cNvPr id="17" name="矩形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C5F838-CC51-484D-B1DF-EB14AAA0ED15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F62AF31-D14C-4498-9380-EA4FA94B7450}"/>
                </a:ext>
              </a:extLst>
            </p:cNvPr>
            <p:cNvCxnSpPr>
              <a:stCxn id="17" idx="1"/>
              <a:endCxn id="17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5AC555-AEEB-4CE1-B8FA-3E1F8A8A3878}"/>
                </a:ext>
              </a:extLst>
            </p:cNvPr>
            <p:cNvCxnSpPr>
              <a:cxnSpLocks/>
              <a:stCxn id="17" idx="0"/>
              <a:endCxn id="17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5B95162-A7C9-4F12-905B-EA0706771206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降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82C7608-AEF6-4891-ACE0-66C1B2E790E4}"/>
              </a:ext>
            </a:extLst>
          </p:cNvPr>
          <p:cNvGrpSpPr/>
          <p:nvPr/>
        </p:nvGrpSpPr>
        <p:grpSpPr>
          <a:xfrm>
            <a:off x="3563672" y="1504526"/>
            <a:ext cx="647934" cy="646331"/>
            <a:chOff x="2196844" y="1318382"/>
            <a:chExt cx="647934" cy="646331"/>
          </a:xfrm>
        </p:grpSpPr>
        <p:sp>
          <p:nvSpPr>
            <p:cNvPr id="22" name="矩形 2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CB92376-525E-4221-8DF1-3FBEB5DEA13B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834B10F-02DE-4010-B875-0D4B1107CD0E}"/>
                </a:ext>
              </a:extLst>
            </p:cNvPr>
            <p:cNvCxnSpPr>
              <a:stCxn id="22" idx="1"/>
              <a:endCxn id="22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BEA8EF-F983-4627-91D4-9555E226C8CE}"/>
                </a:ext>
              </a:extLst>
            </p:cNvPr>
            <p:cNvCxnSpPr>
              <a:cxnSpLocks/>
              <a:stCxn id="22" idx="0"/>
              <a:endCxn id="22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721C41-ED33-4ADF-874F-AC595771C696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物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C11BB23-DA2F-4341-8090-AFE7D79919A7}"/>
              </a:ext>
            </a:extLst>
          </p:cNvPr>
          <p:cNvGrpSpPr/>
          <p:nvPr/>
        </p:nvGrpSpPr>
        <p:grpSpPr>
          <a:xfrm>
            <a:off x="4707320" y="1504526"/>
            <a:ext cx="647934" cy="646331"/>
            <a:chOff x="2196844" y="1318382"/>
            <a:chExt cx="647934" cy="646331"/>
          </a:xfrm>
        </p:grpSpPr>
        <p:sp>
          <p:nvSpPr>
            <p:cNvPr id="27" name="矩形 2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97F7619-3FD4-4BA2-9B1C-38C253D51EAD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DBD7DC-28CC-4069-AF44-92EACB4447E1}"/>
                </a:ext>
              </a:extLst>
            </p:cNvPr>
            <p:cNvCxnSpPr>
              <a:stCxn id="27" idx="1"/>
              <a:endCxn id="27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ADA0E42-EC61-4D15-A7ED-4FF39F2C2E84}"/>
                </a:ext>
              </a:extLst>
            </p:cNvPr>
            <p:cNvCxnSpPr>
              <a:cxnSpLocks/>
              <a:stCxn id="27" idx="0"/>
              <a:endCxn id="27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E00F83-DAEE-4CF0-A702-8D41042E1627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候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992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8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8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8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3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8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B58E2F-2E49-4BA8-BBC2-95210585F8E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霜降节气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AE0C7B3-8385-4A64-A82A-454FB99E7C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5D528F-3C6D-4BA0-9756-0015A5BAEB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0A8EFA4-03F8-47D5-AA37-94FB5BD4A7EF}"/>
              </a:ext>
            </a:extLst>
          </p:cNvPr>
          <p:cNvGrpSpPr/>
          <p:nvPr/>
        </p:nvGrpSpPr>
        <p:grpSpPr>
          <a:xfrm>
            <a:off x="4051894" y="1617431"/>
            <a:ext cx="647934" cy="646331"/>
            <a:chOff x="2196844" y="1318382"/>
            <a:chExt cx="647934" cy="646331"/>
          </a:xfrm>
        </p:grpSpPr>
        <p:sp>
          <p:nvSpPr>
            <p:cNvPr id="8" name="矩形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55B44C-6DE6-4F9E-A54F-C6312DE85296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AFDAB83-C7EB-4E8D-9C0D-2B97250E920E}"/>
                </a:ext>
              </a:extLst>
            </p:cNvPr>
            <p:cNvCxnSpPr>
              <a:stCxn id="8" idx="1"/>
              <a:endCxn id="8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B98C01-3484-49C4-B4AF-27CC452F508E}"/>
                </a:ext>
              </a:extLst>
            </p:cNvPr>
            <p:cNvCxnSpPr>
              <a:cxnSpLocks/>
              <a:stCxn id="8" idx="0"/>
              <a:endCxn id="8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68208A-102D-4467-939C-0DE052FDF66D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霜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6FC67C-EE2A-4C1A-A193-9CD419830362}"/>
              </a:ext>
            </a:extLst>
          </p:cNvPr>
          <p:cNvGrpSpPr/>
          <p:nvPr/>
        </p:nvGrpSpPr>
        <p:grpSpPr>
          <a:xfrm>
            <a:off x="5195543" y="1617431"/>
            <a:ext cx="647934" cy="646331"/>
            <a:chOff x="2196844" y="1318382"/>
            <a:chExt cx="647934" cy="646331"/>
          </a:xfrm>
        </p:grpSpPr>
        <p:sp>
          <p:nvSpPr>
            <p:cNvPr id="13" name="矩形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3810567-B3BD-4D62-A063-D48CA327A9F1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A1D5B9B-AF13-4EC8-BE06-8190BADED7A8}"/>
                </a:ext>
              </a:extLst>
            </p:cNvPr>
            <p:cNvCxnSpPr>
              <a:stCxn id="13" idx="1"/>
              <a:endCxn id="13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24E56E-E3B2-460F-AEF5-85CE302B454E}"/>
                </a:ext>
              </a:extLst>
            </p:cNvPr>
            <p:cNvCxnSpPr>
              <a:cxnSpLocks/>
              <a:stCxn id="13" idx="0"/>
              <a:endCxn id="13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386EBD3-6381-47EA-9394-DDF61A04FFC5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降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6362254-2D1D-4871-89A6-0D1513A23A58}"/>
              </a:ext>
            </a:extLst>
          </p:cNvPr>
          <p:cNvGrpSpPr/>
          <p:nvPr/>
        </p:nvGrpSpPr>
        <p:grpSpPr>
          <a:xfrm>
            <a:off x="6339192" y="1617431"/>
            <a:ext cx="647934" cy="646331"/>
            <a:chOff x="2196844" y="1318382"/>
            <a:chExt cx="647934" cy="646331"/>
          </a:xfrm>
        </p:grpSpPr>
        <p:sp>
          <p:nvSpPr>
            <p:cNvPr id="18" name="矩形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72ACDB-4D39-4C0B-8618-F2C4D7EF1412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927EBAF-5007-4BC0-AED4-80ED8C016991}"/>
                </a:ext>
              </a:extLst>
            </p:cNvPr>
            <p:cNvCxnSpPr>
              <a:stCxn id="18" idx="1"/>
              <a:endCxn id="18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4771862-9BBF-4715-ABE5-ADEDFA2C587A}"/>
                </a:ext>
              </a:extLst>
            </p:cNvPr>
            <p:cNvCxnSpPr>
              <a:cxnSpLocks/>
              <a:stCxn id="18" idx="0"/>
              <a:endCxn id="18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F12A89-94C5-4361-99F2-6C3CB0459851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传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E651FF6-CEA1-4A17-8BE1-EE1593B5CE55}"/>
              </a:ext>
            </a:extLst>
          </p:cNvPr>
          <p:cNvGrpSpPr/>
          <p:nvPr/>
        </p:nvGrpSpPr>
        <p:grpSpPr>
          <a:xfrm>
            <a:off x="7482840" y="1617431"/>
            <a:ext cx="647934" cy="646331"/>
            <a:chOff x="2196844" y="1318382"/>
            <a:chExt cx="647934" cy="646331"/>
          </a:xfrm>
        </p:grpSpPr>
        <p:sp>
          <p:nvSpPr>
            <p:cNvPr id="23" name="矩形 2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4F2300-E777-4978-B47C-25B406BD5E2A}"/>
                </a:ext>
              </a:extLst>
            </p:cNvPr>
            <p:cNvSpPr/>
            <p:nvPr/>
          </p:nvSpPr>
          <p:spPr>
            <a:xfrm>
              <a:off x="2217164" y="1362570"/>
              <a:ext cx="587020" cy="584775"/>
            </a:xfrm>
            <a:prstGeom prst="rect">
              <a:avLst/>
            </a:prstGeom>
            <a:noFill/>
            <a:ln>
              <a:solidFill>
                <a:srgbClr val="064D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513718-38E3-4108-850F-07BA024B58CB}"/>
                </a:ext>
              </a:extLst>
            </p:cNvPr>
            <p:cNvCxnSpPr>
              <a:stCxn id="23" idx="1"/>
              <a:endCxn id="23" idx="3"/>
            </p:cNvCxnSpPr>
            <p:nvPr/>
          </p:nvCxnSpPr>
          <p:spPr>
            <a:xfrm>
              <a:off x="2217164" y="1654958"/>
              <a:ext cx="587020" cy="0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E6124A0-D729-4182-B7FE-E9EA204387D1}"/>
                </a:ext>
              </a:extLst>
            </p:cNvPr>
            <p:cNvCxnSpPr>
              <a:cxnSpLocks/>
              <a:stCxn id="23" idx="0"/>
              <a:endCxn id="23" idx="2"/>
            </p:cNvCxnSpPr>
            <p:nvPr/>
          </p:nvCxnSpPr>
          <p:spPr>
            <a:xfrm>
              <a:off x="2510674" y="1362570"/>
              <a:ext cx="0" cy="584775"/>
            </a:xfrm>
            <a:prstGeom prst="line">
              <a:avLst/>
            </a:prstGeom>
            <a:ln>
              <a:solidFill>
                <a:srgbClr val="064D6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A5129E7-E66D-457E-8529-526711AD67F1}"/>
                </a:ext>
              </a:extLst>
            </p:cNvPr>
            <p:cNvSpPr/>
            <p:nvPr/>
          </p:nvSpPr>
          <p:spPr>
            <a:xfrm>
              <a:off x="2196844" y="1318382"/>
              <a:ext cx="64793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>
                  <a:solidFill>
                    <a:srgbClr val="064D6E"/>
                  </a:solidFill>
                  <a:cs typeface="+mn-ea"/>
                  <a:sym typeface="+mn-lt"/>
                </a:rPr>
                <a:t>说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3C0DCD-2FCA-4897-B5E9-F35E0FAEE582}"/>
              </a:ext>
            </a:extLst>
          </p:cNvPr>
          <p:cNvSpPr/>
          <p:nvPr/>
        </p:nvSpPr>
        <p:spPr>
          <a:xfrm>
            <a:off x="2117871" y="2491152"/>
            <a:ext cx="869662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淮南子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·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天文训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有云：“至秋三月，地气不藏，乃收其杀，百虫蛰伏，静居闭户，青女乃出，以降霜雪。”高诱注：“青女，天神，青霄玉女，主霜雪也。”</a:t>
            </a:r>
          </a:p>
          <a:p>
            <a:pPr defTabSz="457200"/>
            <a:endParaRPr lang="en-US" altLang="zh-CN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        霜降是一个拥有神仙姐姐的节气。此女名叫吴洁，又名青女，据说是砍桂树的那位吴刚的妹妹，掌管霜雪的女神。这年九月十四日，她下凡来到人间，站在青要山中心最高峰上，手抚一把七弦琴，清音徐出，霜粉雪花随着颤动的琴弦飘然而下，洒在大地上。霜冻雪封，掩埋掉世间一切不洁。</a:t>
            </a:r>
          </a:p>
          <a:p>
            <a:pPr defTabSz="457200"/>
            <a:endParaRPr lang="zh-CN" altLang="en-US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        李商隐的诗流传最广，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霜月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：“初闻征雁已无蝉，百尺楼高水接天。青女素娥俱耐冷，月中霜里斗婵娟。”</a:t>
            </a:r>
          </a:p>
        </p:txBody>
      </p:sp>
    </p:spTree>
    <p:extLst>
      <p:ext uri="{BB962C8B-B14F-4D97-AF65-F5344CB8AC3E}">
        <p14:creationId xmlns:p14="http://schemas.microsoft.com/office/powerpoint/2010/main" val="203182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86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4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100"/>
                            </p:stCondLst>
                            <p:childTnLst>
                              <p:par>
                                <p:cTn id="4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14379E-DBE7-4F28-816E-D21363CA5A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650" y="3737834"/>
            <a:ext cx="5427849" cy="312016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C73E1C9-AD45-4037-9ACB-B2906571BE1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8DBA8C-CD93-421C-94D4-7F13920993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650" y="4527764"/>
            <a:ext cx="2873609" cy="233023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689307-B593-43C5-BCCD-C326657054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88" y="4278584"/>
            <a:ext cx="1546300" cy="58230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70D888-BA00-4583-9513-9BCC3145CDE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689" y="1035924"/>
            <a:ext cx="1236386" cy="39074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98D610-A95B-4D2A-9F64-C115B47813B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740" y="5184393"/>
            <a:ext cx="1608499" cy="35835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2BF66DC-E0A5-49D1-9A7A-680BE37B155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811" y="0"/>
            <a:ext cx="6678510" cy="538544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0EF803-9016-47F5-AA83-675712F3803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968" y="3556624"/>
            <a:ext cx="1065933" cy="33019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13F1F9-AEE7-47DF-8CE9-F3F5572A7D0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51" y="192765"/>
            <a:ext cx="328536" cy="167413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D52F50-DB7B-4082-93E3-FA670B4CA7E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481" y="2588964"/>
            <a:ext cx="680822" cy="193255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213102-6AF7-4011-B6B0-78FBA54D50A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15509" y="5841378"/>
            <a:ext cx="680822" cy="19325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A19A70-FDE2-4B5A-9E70-B619C891394C}"/>
              </a:ext>
            </a:extLst>
          </p:cNvPr>
          <p:cNvSpPr/>
          <p:nvPr/>
        </p:nvSpPr>
        <p:spPr>
          <a:xfrm>
            <a:off x="705847" y="1987011"/>
            <a:ext cx="5128327" cy="2069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600" b="1" dirty="0">
                <a:solidFill>
                  <a:srgbClr val="064D6E"/>
                </a:solidFill>
                <a:cs typeface="+mn-ea"/>
                <a:sym typeface="+mn-lt"/>
              </a:rPr>
              <a:t>霜降气候</a:t>
            </a:r>
            <a:endParaRPr lang="en-US" altLang="zh-CN" sz="96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47DBB0-7041-43FF-A37A-A00B5E6082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209" y="5720662"/>
            <a:ext cx="5867791" cy="158756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91EF572-114C-47D7-80ED-29CCAEC01AD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64" y="5769973"/>
            <a:ext cx="5867791" cy="15875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654A8C0-F7E8-49F0-AF63-51F83E4EDDA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82680" y="5535934"/>
            <a:ext cx="1441527" cy="116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39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A0FA8F1-CAF0-4824-BFC9-05C8F13C30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09" y="2203486"/>
            <a:ext cx="2241782" cy="69444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35BF388-D288-44EE-B7FA-3DE00D80EC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891" y="4418258"/>
            <a:ext cx="2241782" cy="694441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B58E2F-2E49-4BA8-BBC2-95210585F8EE}"/>
              </a:ext>
            </a:extLst>
          </p:cNvPr>
          <p:cNvSpPr/>
          <p:nvPr/>
        </p:nvSpPr>
        <p:spPr>
          <a:xfrm>
            <a:off x="4779997" y="0"/>
            <a:ext cx="2641883" cy="10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64D6E"/>
                </a:solidFill>
                <a:cs typeface="+mn-ea"/>
                <a:sym typeface="+mn-lt"/>
              </a:rPr>
              <a:t>霜降气候</a:t>
            </a:r>
            <a:endParaRPr lang="en-US" altLang="zh-CN" sz="4800" b="1" dirty="0">
              <a:solidFill>
                <a:srgbClr val="064D6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AE0C7B3-8385-4A64-A82A-454FB99E7C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534" y="440746"/>
            <a:ext cx="1236386" cy="3907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5D528F-3C6D-4BA0-9756-0015A5BAEB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320" y="440745"/>
            <a:ext cx="1236386" cy="39074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07CACE-D07E-4213-BD6A-FE69ADDAC44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2600" y="1974393"/>
            <a:ext cx="3367397" cy="3367397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A225A25-F7FB-44C2-B68D-92FA4E40AE04}"/>
              </a:ext>
            </a:extLst>
          </p:cNvPr>
          <p:cNvSpPr/>
          <p:nvPr/>
        </p:nvSpPr>
        <p:spPr>
          <a:xfrm>
            <a:off x="5715457" y="1974393"/>
            <a:ext cx="54067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霜降节气含有天气渐冷、开始降霜的意思。</a:t>
            </a:r>
            <a:endParaRPr lang="en-US" altLang="zh-CN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endParaRPr lang="en-US" altLang="zh-CN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霜降期间，也就是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月下旬到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月上旬，由于干冷空气逐渐一统天下，暖湿空气已被边缘化，带有夏季和初秋特征的许多天气现象，基本上都退出了天空的舞台。天气相对前期更为简单。在立冬前后，往往出现较强的大风降温天气，一些地方在较短的时间里就跨入了冬季。 　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97918" y="662114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节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日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模板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www.ypppt.com/jieri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/</a:t>
            </a:r>
            <a:endParaRPr lang="en-US" altLang="zh-CN" sz="100" dirty="0" smtClean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103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uebifl4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uebifl4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2003</Words>
  <Application>Microsoft Office PowerPoint</Application>
  <PresentationFormat>宽屏</PresentationFormat>
  <Paragraphs>218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81</cp:revision>
  <dcterms:created xsi:type="dcterms:W3CDTF">2018-10-14T02:43:24Z</dcterms:created>
  <dcterms:modified xsi:type="dcterms:W3CDTF">2023-06-14T02:45:17Z</dcterms:modified>
</cp:coreProperties>
</file>