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92" r:id="rId7"/>
    <p:sldId id="293" r:id="rId8"/>
    <p:sldId id="294" r:id="rId9"/>
    <p:sldId id="278" r:id="rId10"/>
    <p:sldId id="295" r:id="rId11"/>
    <p:sldId id="296" r:id="rId12"/>
    <p:sldId id="297" r:id="rId13"/>
    <p:sldId id="279" r:id="rId14"/>
    <p:sldId id="301" r:id="rId15"/>
    <p:sldId id="299" r:id="rId16"/>
    <p:sldId id="298" r:id="rId17"/>
    <p:sldId id="300" r:id="rId18"/>
    <p:sldId id="280" r:id="rId19"/>
    <p:sldId id="302" r:id="rId20"/>
    <p:sldId id="303" r:id="rId21"/>
    <p:sldId id="304" r:id="rId22"/>
    <p:sldId id="308" r:id="rId23"/>
    <p:sldId id="309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C8CFC8"/>
    <a:srgbClr val="3D4E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76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8D538-DC66-4FF8-97AB-E85168E697F0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967F0-8B93-44A7-9940-27DD45CFD3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883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490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291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321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52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496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8385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644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9780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6300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5311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767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1071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4038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3616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4376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785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2549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896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23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044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242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67F0-8B93-44A7-9940-27DD45CFD39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298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A746F151-C518-4A29-848E-668F36FE4D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p14="http://schemas.microsoft.com/office/powerpoint/2010/main" xmlns="" id="{90EBB8AD-C19F-4053-87B0-5180139BB5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7095EA67-A5D8-4A8B-BC6D-779EF98E5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DA53BFA1-610E-474F-985D-2125A12C6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8272607-4D1E-42EF-A99B-07735AAA4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149579"/>
      </p:ext>
    </p:extLst>
  </p:cSld>
  <p:clrMapOvr>
    <a:masterClrMapping/>
  </p:clrMapOvr>
  <p:transition spd="med" advTm="3000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D0423902-565B-4B45-9648-EC20328B4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7148EFBF-9E10-40BC-A9A3-E9FDC8218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779DB888-9094-4D27-A1D8-5148BE95F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AA47BFE-365C-482D-9420-1B373D8D7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0BF48174-0813-42D7-91F8-1F7EDB66A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828420"/>
      </p:ext>
    </p:extLst>
  </p:cSld>
  <p:clrMapOvr>
    <a:masterClrMapping/>
  </p:clrMapOvr>
  <p:transition spd="med" advTm="3000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0315791F-68C8-4B58-9266-0DF93B5CF9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5D9D4D3-7736-49C7-981A-409C20E79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F0532256-52F2-4D65-A15E-8EB6706D2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124D9DBC-D903-48C8-9BCE-FA0E8553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1765909D-D404-4978-AD1A-5488382E2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312700"/>
      </p:ext>
    </p:extLst>
  </p:cSld>
  <p:clrMapOvr>
    <a:masterClrMapping/>
  </p:clrMapOvr>
  <p:transition spd="med" advTm="3000">
    <p:pull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565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48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700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8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917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278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913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5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21BB308-5A11-4BF9-876E-38709AE3D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6B3A47C-670F-41C1-9043-10540AD95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44F45436-344B-46FF-8E43-653E87129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5E965EED-D899-417C-AA6F-9E2918E55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00EFF006-5F51-496E-9091-F336A1AF9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031215"/>
      </p:ext>
    </p:extLst>
  </p:cSld>
  <p:clrMapOvr>
    <a:masterClrMapping/>
  </p:clrMapOvr>
  <p:transition spd="med" advTm="3000">
    <p:pull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79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3566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139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F2694664-2ECF-4E44-B509-CE6701E6A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A7BB6FF-8EB4-43D2-A2F9-BBE888765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5D67046E-4C97-4141-8827-960C74119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253FACF9-FE88-4373-BDC5-6B463A308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95D1EF2E-F4E2-4979-A53B-16F7042A4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923568"/>
      </p:ext>
    </p:extLst>
  </p:cSld>
  <p:clrMapOvr>
    <a:masterClrMapping/>
  </p:clrMapOvr>
  <p:transition spd="med" advTm="3000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D889408A-860E-475E-9299-8F0AF4D51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91C91C2B-4912-4558-A89F-8B0B28EEF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787ED6EE-C149-42D0-A6D7-CD60C0C3B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9259D842-7C29-4C9D-83B5-BC7ABA353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80F41F0B-D939-4BA1-AE77-44CB19DFC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ABCBE507-9116-4F48-A7DE-F8673F54E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057169"/>
      </p:ext>
    </p:extLst>
  </p:cSld>
  <p:clrMapOvr>
    <a:masterClrMapping/>
  </p:clrMapOvr>
  <p:transition spd="med" advTm="3000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0EA7A134-1C89-4F41-9DCF-439F03066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936717BF-42A8-4B20-A2D0-EFCF186D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F8CA0063-39FF-4654-A92E-D34C21794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BA438C07-6D7E-42DC-A05B-3D3066694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FE89A1A8-EC65-4109-9434-989977809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D6AB4ECB-1D41-4DED-A91B-B8094DF3E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FF9DDAD0-5270-46D6-B9FD-E8BEB0687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EADBDC8B-1530-45B6-91E4-A4A79794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54750"/>
      </p:ext>
    </p:extLst>
  </p:cSld>
  <p:clrMapOvr>
    <a:masterClrMapping/>
  </p:clrMapOvr>
  <p:transition spd="med" advTm="3000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BE46101D-C306-4245-83FF-25FB67E0E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3CD78B2B-93AC-47CE-8140-3063C4316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0F0950C4-5027-4B93-9F21-1DDEDF80B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86BBC54A-89C9-4E99-A499-A982B4699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329965"/>
      </p:ext>
    </p:extLst>
  </p:cSld>
  <p:clrMapOvr>
    <a:masterClrMapping/>
  </p:clrMapOvr>
  <p:transition spd="med" advTm="3000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5B748CA6-B68D-48F7-8D0C-AA6A8C673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24881264-2956-46CB-B031-78FE4A259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41964C12-2E26-44A6-9EAC-806FE2348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916286"/>
      </p:ext>
    </p:extLst>
  </p:cSld>
  <p:clrMapOvr>
    <a:masterClrMapping/>
  </p:clrMapOvr>
  <p:transition spd="med" advTm="3000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B68532A1-9A66-45E5-9B12-1EF603EA1A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816965"/>
      </p:ext>
    </p:extLst>
  </p:cSld>
  <p:clrMapOvr>
    <a:masterClrMapping/>
  </p:clrMapOvr>
  <p:transition spd="med" advTm="3000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592DCB49-E43E-4EFD-A861-D16A9EA62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FA23CFA3-79A1-4740-92A3-B938A7746D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5DC3F7CC-C26F-497C-AFB1-1119DF5D5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09B7135D-7B5A-412A-ABC9-FD6223DE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DA1FAD46-DB40-40A1-8B4C-67CAEEA1D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A3D151AA-36FB-40A5-BD15-7E99707FF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486562"/>
      </p:ext>
    </p:extLst>
  </p:cSld>
  <p:clrMapOvr>
    <a:masterClrMapping/>
  </p:clrMapOvr>
  <p:transition spd="med" advTm="3000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F06828E7-9E5C-45AE-95B6-D81700A7C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BD0C7FD8-5317-4BD7-94B6-D0D7FF4DA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F596D97-B0DD-4814-B994-2839E32358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67275-75EF-419A-8D5D-2ED3A9333681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2847CCD3-3BEF-4780-B6AE-2153E9758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370BFEBB-6A85-4224-A9B5-C812838B7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F8675-02CF-40B7-B49E-BDBD4D5442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62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3000">
    <p:pull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21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5A9662F-A5AD-4124-A3AF-8DFDFEA84E1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254766906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历史演变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9539" y="5930778"/>
            <a:ext cx="1440755" cy="39015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FE1828DA-521D-44F1-B126-C6243121F6E1}"/>
              </a:ext>
            </a:extLst>
          </p:cNvPr>
          <p:cNvSpPr txBox="1"/>
          <p:nvPr/>
        </p:nvSpPr>
        <p:spPr>
          <a:xfrm>
            <a:off x="2657818" y="970961"/>
            <a:ext cx="2492990" cy="52601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“重阳节”名称见于记载却在三国时代。据曹丕《九日与钟繇书》中载：“岁往月来，忽复九月九日。九为阳数，而日月并应，俗嘉其名，以为宜于长久，故以享宴高会。</a:t>
            </a:r>
          </a:p>
          <a:p>
            <a:pPr>
              <a:lnSpc>
                <a:spcPct val="150000"/>
              </a:lnSpc>
            </a:pPr>
            <a:endParaRPr lang="zh-CN" altLang="en-US" sz="2000" spc="300" dirty="0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18DD9DC-414F-491C-89F9-062B4F2927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804" y="1033105"/>
            <a:ext cx="4572000" cy="460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784250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历史演变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067" y="5902848"/>
            <a:ext cx="1440755" cy="39015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89E072B-929F-4F34-9B83-2FE8A121FF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1066"/>
            <a:ext cx="5563449" cy="586693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FA529F5-5DDE-4879-9743-47ABAC8B8CED}"/>
              </a:ext>
            </a:extLst>
          </p:cNvPr>
          <p:cNvSpPr txBox="1"/>
          <p:nvPr/>
        </p:nvSpPr>
        <p:spPr>
          <a:xfrm>
            <a:off x="5594117" y="1652662"/>
            <a:ext cx="4872383" cy="4628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晋代文人陶渊明在《九日闲居》诗序文中说：“余闲居，爱重九之名。秋菊盈园，而持醪靡由，空服九华，寄怀于言”。这里同时提到菊花和酒。魏晋时期有了赏菊、饮酒的习俗。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宋代，重阳节更为热闹，《东京梦华录》曾记载了北宋时重阳节的盛况。《武林旧事》也记载南宋宫廷“于八日作重九排当”，以待翌日隆重游乐一番。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1109770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占位符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A55493F-F9EF-4E85-B3A5-40B85F62335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906" y="4791456"/>
            <a:ext cx="16496313" cy="2066544"/>
          </a:xfr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4A0BB7F-060F-4932-A109-17E98B348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635" y="928523"/>
            <a:ext cx="10286727" cy="459639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86BAE1C-41E1-4E05-883F-6619135D3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414" y="236263"/>
            <a:ext cx="4138967" cy="112082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8C504C5-A5EC-4B2E-A918-F3B0E1FC6F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95962" y="2157172"/>
            <a:ext cx="4138967" cy="112082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1980EFB-06FC-4D2D-9C3F-B9603CA02C6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464" y="587359"/>
            <a:ext cx="2654661" cy="253616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0C652E6-111A-41CA-AF77-525C01C3813E}"/>
              </a:ext>
            </a:extLst>
          </p:cNvPr>
          <p:cNvGrpSpPr/>
          <p:nvPr/>
        </p:nvGrpSpPr>
        <p:grpSpPr>
          <a:xfrm>
            <a:off x="5170616" y="2182439"/>
            <a:ext cx="1225899" cy="1251313"/>
            <a:chOff x="5170616" y="2182439"/>
            <a:chExt cx="1225899" cy="1251313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76E23F0-AE01-4E3D-AD87-C5A810571B5A}"/>
                </a:ext>
              </a:extLst>
            </p:cNvPr>
            <p:cNvSpPr/>
            <p:nvPr/>
          </p:nvSpPr>
          <p:spPr>
            <a:xfrm>
              <a:off x="5243566" y="2182439"/>
              <a:ext cx="1080000" cy="10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8CF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836EE77-CE04-48A8-B0A8-5C090098BBBD}"/>
                </a:ext>
              </a:extLst>
            </p:cNvPr>
            <p:cNvSpPr txBox="1"/>
            <p:nvPr/>
          </p:nvSpPr>
          <p:spPr>
            <a:xfrm>
              <a:off x="5170616" y="2233423"/>
              <a:ext cx="122589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cs typeface="+mn-ea"/>
                  <a:sym typeface="+mn-lt"/>
                </a:rPr>
                <a:t>叁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FCB4A3C-9C51-4886-AEF2-4A85D5BEBA97}"/>
              </a:ext>
            </a:extLst>
          </p:cNvPr>
          <p:cNvSpPr txBox="1"/>
          <p:nvPr/>
        </p:nvSpPr>
        <p:spPr>
          <a:xfrm>
            <a:off x="4351677" y="3295282"/>
            <a:ext cx="2863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300" dirty="0">
                <a:cs typeface="+mn-ea"/>
                <a:sym typeface="+mn-lt"/>
              </a:rPr>
              <a:t>民间习俗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61D4485-0BD6-4D97-A7D7-DE66FCAF2AB5}"/>
              </a:ext>
            </a:extLst>
          </p:cNvPr>
          <p:cNvSpPr txBox="1"/>
          <p:nvPr/>
        </p:nvSpPr>
        <p:spPr>
          <a:xfrm>
            <a:off x="2228012" y="5329542"/>
            <a:ext cx="773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cs typeface="+mn-ea"/>
                <a:sym typeface="+mn-lt"/>
              </a:rPr>
              <a:t>遥 知 兄 弟 登 高 处 ， 遍 插 茱 萸 少 一 人 。</a:t>
            </a:r>
          </a:p>
        </p:txBody>
      </p:sp>
    </p:spTree>
    <p:extLst>
      <p:ext uri="{BB962C8B-B14F-4D97-AF65-F5344CB8AC3E}">
        <p14:creationId xmlns:p14="http://schemas.microsoft.com/office/powerpoint/2010/main" val="2961457616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民间习俗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6735" y="5930778"/>
            <a:ext cx="1440755" cy="39015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657988C-C6F1-4DC8-B1DE-C1A5529B5394}"/>
              </a:ext>
            </a:extLst>
          </p:cNvPr>
          <p:cNvSpPr/>
          <p:nvPr/>
        </p:nvSpPr>
        <p:spPr>
          <a:xfrm>
            <a:off x="5873216" y="2040301"/>
            <a:ext cx="44745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菊花含有养生成分，晋代葛洪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抱朴子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有南阳山中人家饮用遍生菊花的甘谷水而益寿的记载。重阳佳节饮菊花酒，是中国的传统习俗。菊花酒，在古代被看作是重阳必饮、祛灾祈福的“吉祥酒”。花酒的习俗起源于晋朝大诗人陶渊明。陶渊明以隐居、作诗、饮酒、爱菊出名；后人效仿他，遂有重阳赏菊的风俗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252C502-CEFA-406F-A55C-55D5305177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265" y="2852928"/>
            <a:ext cx="4158196" cy="415819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6C422681-BBD5-465C-A6BE-A25302165D9E}"/>
              </a:ext>
            </a:extLst>
          </p:cNvPr>
          <p:cNvSpPr txBox="1"/>
          <p:nvPr/>
        </p:nvSpPr>
        <p:spPr>
          <a:xfrm>
            <a:off x="4234196" y="1480009"/>
            <a:ext cx="861774" cy="26350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>
                <a:cs typeface="+mn-ea"/>
                <a:sym typeface="+mn-lt"/>
              </a:rPr>
              <a:t>饮菊花酒</a:t>
            </a:r>
          </a:p>
        </p:txBody>
      </p:sp>
    </p:spTree>
    <p:extLst>
      <p:ext uri="{BB962C8B-B14F-4D97-AF65-F5344CB8AC3E}">
        <p14:creationId xmlns:p14="http://schemas.microsoft.com/office/powerpoint/2010/main" val="1343348985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民间习俗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6399" y="5961842"/>
            <a:ext cx="1440755" cy="39015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F35F73A-69ED-4EB5-A089-9BA751E9C263}"/>
              </a:ext>
            </a:extLst>
          </p:cNvPr>
          <p:cNvSpPr/>
          <p:nvPr/>
        </p:nvSpPr>
        <p:spPr>
          <a:xfrm>
            <a:off x="1621410" y="2251477"/>
            <a:ext cx="3747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sz="2000" dirty="0">
                <a:solidFill>
                  <a:srgbClr val="333333"/>
                </a:solidFill>
                <a:cs typeface="+mn-ea"/>
                <a:sym typeface="+mn-lt"/>
              </a:rPr>
              <a:t>重阳日，历来就有赏菊花的风俗，所以古来又称菊花节。农历九月俗称菊月，节日举办菊花大会，倾城的人潮赴会赏菊。从三国魏晋以来，重阳聚会饮酒、赏菊赋诗已成时尚。在中国古俗中，菊花象征长寿。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80D215A-D9B8-4096-8FB2-7089B1C001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62" r="19491" b="36304"/>
          <a:stretch/>
        </p:blipFill>
        <p:spPr>
          <a:xfrm>
            <a:off x="5595545" y="-757193"/>
            <a:ext cx="4535424" cy="536899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A9F70B9-7BF8-4ECA-ACA8-EFF75328675A}"/>
              </a:ext>
            </a:extLst>
          </p:cNvPr>
          <p:cNvSpPr/>
          <p:nvPr/>
        </p:nvSpPr>
        <p:spPr>
          <a:xfrm>
            <a:off x="7795967" y="4498245"/>
            <a:ext cx="1300899" cy="1699333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7881FCB-4494-4E60-8F5D-0FC9068C7D31}"/>
              </a:ext>
            </a:extLst>
          </p:cNvPr>
          <p:cNvSpPr txBox="1"/>
          <p:nvPr/>
        </p:nvSpPr>
        <p:spPr>
          <a:xfrm>
            <a:off x="7863257" y="4611803"/>
            <a:ext cx="1015663" cy="14722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赏菊</a:t>
            </a:r>
          </a:p>
        </p:txBody>
      </p:sp>
    </p:spTree>
    <p:extLst>
      <p:ext uri="{BB962C8B-B14F-4D97-AF65-F5344CB8AC3E}">
        <p14:creationId xmlns:p14="http://schemas.microsoft.com/office/powerpoint/2010/main" val="3027608713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民间习俗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067" y="5916376"/>
            <a:ext cx="1440755" cy="390155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D1CBD8B-2D64-4A8D-95DB-DBF72219FA14}"/>
              </a:ext>
            </a:extLst>
          </p:cNvPr>
          <p:cNvGrpSpPr/>
          <p:nvPr/>
        </p:nvGrpSpPr>
        <p:grpSpPr>
          <a:xfrm>
            <a:off x="0" y="677188"/>
            <a:ext cx="7833674" cy="6177640"/>
            <a:chOff x="0" y="677188"/>
            <a:chExt cx="7833674" cy="617764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1566D3F-8245-40BA-A799-4234F0ADC4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0133"/>
            <a:stretch/>
          </p:blipFill>
          <p:spPr>
            <a:xfrm flipH="1">
              <a:off x="0" y="677188"/>
              <a:ext cx="5760720" cy="6177640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7B7BAF4-E7A5-4EBC-92C3-2B3C5E699D1E}"/>
                </a:ext>
              </a:extLst>
            </p:cNvPr>
            <p:cNvSpPr/>
            <p:nvPr/>
          </p:nvSpPr>
          <p:spPr>
            <a:xfrm>
              <a:off x="5712643" y="1008668"/>
              <a:ext cx="2121031" cy="1715678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0021029-393E-4D2B-927C-E2743BFAE9E5}"/>
              </a:ext>
            </a:extLst>
          </p:cNvPr>
          <p:cNvSpPr txBox="1"/>
          <p:nvPr/>
        </p:nvSpPr>
        <p:spPr>
          <a:xfrm>
            <a:off x="6946446" y="1131216"/>
            <a:ext cx="3508653" cy="50527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古代民间在重阳节有登高的风俗，故重阳节又叫“登高节”。相传这一风俗始于东汉。登高的地点，没有统一的规定，一般是登高山、登高塔。 中国政府在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1989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年将每年的这一天定为老人节，每到这一日，各地都要组织老年人登山秋游，交流感情，锻炼身体。不少家庭的晚辈也会搀扶年老的长辈到郊外活动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6F7A74BC-4FCB-405D-B848-32B61891FA57}"/>
              </a:ext>
            </a:extLst>
          </p:cNvPr>
          <p:cNvSpPr txBox="1"/>
          <p:nvPr/>
        </p:nvSpPr>
        <p:spPr>
          <a:xfrm>
            <a:off x="4990944" y="1008668"/>
            <a:ext cx="1015663" cy="24981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>
                <a:cs typeface="+mn-ea"/>
                <a:sym typeface="+mn-lt"/>
              </a:rPr>
              <a:t>登高</a:t>
            </a:r>
          </a:p>
        </p:txBody>
      </p:sp>
    </p:spTree>
    <p:extLst>
      <p:ext uri="{BB962C8B-B14F-4D97-AF65-F5344CB8AC3E}">
        <p14:creationId xmlns:p14="http://schemas.microsoft.com/office/powerpoint/2010/main" val="2976757952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民间习俗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9539" y="5930778"/>
            <a:ext cx="1440755" cy="39015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3E8880C-BDE8-40C3-910F-DCF4F9DD7434}"/>
              </a:ext>
            </a:extLst>
          </p:cNvPr>
          <p:cNvSpPr txBox="1"/>
          <p:nvPr/>
        </p:nvSpPr>
        <p:spPr>
          <a:xfrm>
            <a:off x="1370178" y="1027521"/>
            <a:ext cx="4339650" cy="50352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据史料记载，重阳糕又称花糕、菊糕、五色糕，制无定法，较为随意。 九月九日天明时，以片糕搭儿女头额，口中念念有词，祝愿子女百事俱高，乃古人九月作糕的本意。讲究的重阳糕要作成九层，像座宝塔，上面还作成两只小羊，以符合重阳（羊）之义。有的还在重阳糕上插一小红纸旗，并点蜡烛灯。这大概是用“点灯”、“吃糕”代替“登高”的意思，用小红纸旗代替茱萸。当今的重阳糕，仍无固定品种，各地在重阳节吃的松软糕类都称之为重阳糕。</a:t>
            </a:r>
          </a:p>
          <a:p>
            <a:pPr>
              <a:lnSpc>
                <a:spcPct val="150000"/>
              </a:lnSpc>
            </a:pP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8287E80-1C90-4138-BF86-244609EEF6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174" y="2073638"/>
            <a:ext cx="3989115" cy="398911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4938B91-813E-412F-92F7-964AF5DB35B4}"/>
              </a:ext>
            </a:extLst>
          </p:cNvPr>
          <p:cNvSpPr txBox="1"/>
          <p:nvPr/>
        </p:nvSpPr>
        <p:spPr>
          <a:xfrm>
            <a:off x="6051287" y="1027521"/>
            <a:ext cx="861774" cy="25546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>
                <a:cs typeface="+mn-ea"/>
                <a:sym typeface="+mn-lt"/>
              </a:rPr>
              <a:t>吃重阳糕</a:t>
            </a:r>
          </a:p>
        </p:txBody>
      </p:sp>
    </p:spTree>
    <p:extLst>
      <p:ext uri="{BB962C8B-B14F-4D97-AF65-F5344CB8AC3E}">
        <p14:creationId xmlns:p14="http://schemas.microsoft.com/office/powerpoint/2010/main" val="1449932533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占位符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A55493F-F9EF-4E85-B3A5-40B85F62335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906" y="4688928"/>
            <a:ext cx="16496313" cy="2169072"/>
          </a:xfr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4A0BB7F-060F-4932-A109-17E98B348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635" y="928523"/>
            <a:ext cx="10286727" cy="459639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86BAE1C-41E1-4E05-883F-6619135D3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414" y="236263"/>
            <a:ext cx="4138967" cy="112082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8C504C5-A5EC-4B2E-A918-F3B0E1FC6F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95962" y="2157172"/>
            <a:ext cx="4138967" cy="112082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1980EFB-06FC-4D2D-9C3F-B9603CA02C6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464" y="587359"/>
            <a:ext cx="2654661" cy="253616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0C652E6-111A-41CA-AF77-525C01C3813E}"/>
              </a:ext>
            </a:extLst>
          </p:cNvPr>
          <p:cNvGrpSpPr/>
          <p:nvPr/>
        </p:nvGrpSpPr>
        <p:grpSpPr>
          <a:xfrm>
            <a:off x="5243566" y="2182439"/>
            <a:ext cx="1225899" cy="1226451"/>
            <a:chOff x="5243566" y="2182439"/>
            <a:chExt cx="1225899" cy="1226451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76E23F0-AE01-4E3D-AD87-C5A810571B5A}"/>
                </a:ext>
              </a:extLst>
            </p:cNvPr>
            <p:cNvSpPr/>
            <p:nvPr/>
          </p:nvSpPr>
          <p:spPr>
            <a:xfrm>
              <a:off x="5243566" y="2182439"/>
              <a:ext cx="1080000" cy="10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8CF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836EE77-CE04-48A8-B0A8-5C090098BBBD}"/>
                </a:ext>
              </a:extLst>
            </p:cNvPr>
            <p:cNvSpPr txBox="1"/>
            <p:nvPr/>
          </p:nvSpPr>
          <p:spPr>
            <a:xfrm>
              <a:off x="5243566" y="2208561"/>
              <a:ext cx="122589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cs typeface="+mn-ea"/>
                  <a:sym typeface="+mn-lt"/>
                </a:rPr>
                <a:t>肆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FCB4A3C-9C51-4886-AEF2-4A85D5BEBA97}"/>
              </a:ext>
            </a:extLst>
          </p:cNvPr>
          <p:cNvSpPr txBox="1"/>
          <p:nvPr/>
        </p:nvSpPr>
        <p:spPr>
          <a:xfrm>
            <a:off x="4351677" y="3295282"/>
            <a:ext cx="2863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300" dirty="0">
                <a:cs typeface="+mn-ea"/>
                <a:sym typeface="+mn-lt"/>
              </a:rPr>
              <a:t>文学记述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61D4485-0BD6-4D97-A7D7-DE66FCAF2AB5}"/>
              </a:ext>
            </a:extLst>
          </p:cNvPr>
          <p:cNvSpPr txBox="1"/>
          <p:nvPr/>
        </p:nvSpPr>
        <p:spPr>
          <a:xfrm>
            <a:off x="2228012" y="5329542"/>
            <a:ext cx="773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cs typeface="+mn-ea"/>
                <a:sym typeface="+mn-lt"/>
              </a:rPr>
              <a:t>遥 知 兄 弟 登 高 处 ， 遍 插 茱 萸 少 一 人 。</a:t>
            </a:r>
          </a:p>
        </p:txBody>
      </p:sp>
    </p:spTree>
    <p:extLst>
      <p:ext uri="{BB962C8B-B14F-4D97-AF65-F5344CB8AC3E}">
        <p14:creationId xmlns:p14="http://schemas.microsoft.com/office/powerpoint/2010/main" val="1957059447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文学记述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9887" y="5930778"/>
            <a:ext cx="1440755" cy="39015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03E6EFA-9D84-4045-B992-F9C772A2440B}"/>
              </a:ext>
            </a:extLst>
          </p:cNvPr>
          <p:cNvSpPr/>
          <p:nvPr/>
        </p:nvSpPr>
        <p:spPr>
          <a:xfrm>
            <a:off x="4659984" y="2010889"/>
            <a:ext cx="547383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cs typeface="+mn-ea"/>
                <a:sym typeface="+mn-lt"/>
              </a:rPr>
              <a:t>《</a:t>
            </a:r>
            <a:r>
              <a:rPr lang="zh-CN" altLang="en-US" sz="3600" dirty="0">
                <a:cs typeface="+mn-ea"/>
                <a:sym typeface="+mn-lt"/>
              </a:rPr>
              <a:t>醉花阴</a:t>
            </a:r>
            <a:r>
              <a:rPr lang="en-US" altLang="zh-CN" sz="3600" dirty="0">
                <a:cs typeface="+mn-ea"/>
                <a:sym typeface="+mn-lt"/>
              </a:rPr>
              <a:t>·</a:t>
            </a:r>
            <a:r>
              <a:rPr lang="zh-CN" altLang="en-US" sz="3600" dirty="0">
                <a:cs typeface="+mn-ea"/>
                <a:sym typeface="+mn-lt"/>
              </a:rPr>
              <a:t>薄雾浓云愁永昼</a:t>
            </a:r>
            <a:r>
              <a:rPr lang="en-US" altLang="zh-CN" sz="3600" dirty="0">
                <a:cs typeface="+mn-ea"/>
                <a:sym typeface="+mn-lt"/>
              </a:rPr>
              <a:t>》</a:t>
            </a:r>
          </a:p>
          <a:p>
            <a:r>
              <a:rPr lang="zh-CN" altLang="en-US" sz="2400" dirty="0">
                <a:cs typeface="+mn-ea"/>
                <a:sym typeface="+mn-lt"/>
              </a:rPr>
              <a:t>作者：李清照</a:t>
            </a:r>
          </a:p>
          <a:p>
            <a:r>
              <a:rPr lang="zh-CN" altLang="en-US" sz="2400" dirty="0">
                <a:cs typeface="+mn-ea"/>
                <a:sym typeface="+mn-lt"/>
              </a:rPr>
              <a:t>薄雾浓云愁永昼，瑞脑消金兽。佳节又重阳，玉枕纱厨，半夜凉初透。</a:t>
            </a:r>
          </a:p>
          <a:p>
            <a:r>
              <a:rPr lang="zh-CN" altLang="en-US" sz="2400" dirty="0">
                <a:cs typeface="+mn-ea"/>
                <a:sym typeface="+mn-lt"/>
              </a:rPr>
              <a:t>东篱把酒黄昏后，有暗香盈袖。莫道不销魂，帘卷西风，人比黄花瘦。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5F61234-7D8F-41AA-8BE0-B0FDA38E4F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8940" y="599273"/>
            <a:ext cx="4708256" cy="655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17690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文学记述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0669" y="5930778"/>
            <a:ext cx="1440755" cy="39015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60C49852-6C8D-4E64-9114-1713D7A08B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710" y="1162255"/>
            <a:ext cx="5220807" cy="5220807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8B2336D-5B08-402A-8806-04806D22C613}"/>
              </a:ext>
            </a:extLst>
          </p:cNvPr>
          <p:cNvSpPr/>
          <p:nvPr/>
        </p:nvSpPr>
        <p:spPr>
          <a:xfrm>
            <a:off x="984455" y="1604070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cs typeface="+mn-ea"/>
                <a:sym typeface="+mn-lt"/>
              </a:rPr>
              <a:t>《九月九日忆山东兄弟》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CA81EF0-66BB-4EA2-A0F8-83F460ECB1A0}"/>
              </a:ext>
            </a:extLst>
          </p:cNvPr>
          <p:cNvSpPr txBox="1"/>
          <p:nvPr/>
        </p:nvSpPr>
        <p:spPr>
          <a:xfrm>
            <a:off x="1176343" y="2411691"/>
            <a:ext cx="3877985" cy="26489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cs typeface="+mn-ea"/>
                <a:sym typeface="+mn-lt"/>
              </a:rPr>
              <a:t>独在异乡为异客，每逢佳节倍思亲。遥知兄弟登高处，遍插茱萸少一人。</a:t>
            </a:r>
          </a:p>
          <a:p>
            <a:pPr>
              <a:lnSpc>
                <a:spcPct val="200000"/>
              </a:lnSpc>
            </a:pP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7245026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BBAE43C-5D93-40D1-9814-04D426F48FE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5E4AF85-5226-417E-83D0-D3C331AF2324}"/>
              </a:ext>
            </a:extLst>
          </p:cNvPr>
          <p:cNvSpPr txBox="1"/>
          <p:nvPr/>
        </p:nvSpPr>
        <p:spPr>
          <a:xfrm>
            <a:off x="9414250" y="754145"/>
            <a:ext cx="1200329" cy="24509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600" dirty="0">
                <a:cs typeface="+mn-ea"/>
                <a:sym typeface="+mn-lt"/>
              </a:rPr>
              <a:t>目录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7148656-E74C-4B65-AB46-6F67B91146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196" y="2201598"/>
            <a:ext cx="1631623" cy="823180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F47AC05-1629-4AE5-A979-3099F67905F2}"/>
              </a:ext>
            </a:extLst>
          </p:cNvPr>
          <p:cNvGrpSpPr/>
          <p:nvPr/>
        </p:nvGrpSpPr>
        <p:grpSpPr>
          <a:xfrm>
            <a:off x="7543829" y="1334852"/>
            <a:ext cx="1424840" cy="3327934"/>
            <a:chOff x="7625062" y="1576012"/>
            <a:chExt cx="1424840" cy="3327934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A493A0B6-FEDC-4EC7-B661-ABCA9FD88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8371" y="1576012"/>
              <a:ext cx="901531" cy="901531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31DAF43D-31D4-4485-A4DD-CBCE7462B349}"/>
                </a:ext>
              </a:extLst>
            </p:cNvPr>
            <p:cNvSpPr txBox="1"/>
            <p:nvPr/>
          </p:nvSpPr>
          <p:spPr>
            <a:xfrm>
              <a:off x="8343724" y="1745091"/>
              <a:ext cx="4430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B88846B2-86D5-4FB6-B0E1-3F71CF147F6A}"/>
                </a:ext>
              </a:extLst>
            </p:cNvPr>
            <p:cNvSpPr txBox="1"/>
            <p:nvPr/>
          </p:nvSpPr>
          <p:spPr>
            <a:xfrm>
              <a:off x="8238965" y="2452977"/>
              <a:ext cx="707886" cy="24509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400" dirty="0">
                  <a:cs typeface="+mn-ea"/>
                  <a:sym typeface="+mn-lt"/>
                </a:rPr>
                <a:t>节日起源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3D3ECBF-1B90-4031-86F9-59DDC5CFB848}"/>
                </a:ext>
              </a:extLst>
            </p:cNvPr>
            <p:cNvSpPr txBox="1"/>
            <p:nvPr/>
          </p:nvSpPr>
          <p:spPr>
            <a:xfrm>
              <a:off x="7625062" y="2773398"/>
              <a:ext cx="830997" cy="201537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遥知兄弟登高处，遍插茱萸少一人。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3C11072-A21A-4A7E-925C-16B3094AB59C}"/>
              </a:ext>
            </a:extLst>
          </p:cNvPr>
          <p:cNvGrpSpPr/>
          <p:nvPr/>
        </p:nvGrpSpPr>
        <p:grpSpPr>
          <a:xfrm>
            <a:off x="5481398" y="1343721"/>
            <a:ext cx="1361814" cy="3319065"/>
            <a:chOff x="7625062" y="1584881"/>
            <a:chExt cx="1361814" cy="3319065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3D885739-CC31-4D14-9918-E99B1B8038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85345" y="1584881"/>
              <a:ext cx="901531" cy="901531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18FC7D7F-9DE8-4AEC-B24A-CFBF7D9D5F66}"/>
                </a:ext>
              </a:extLst>
            </p:cNvPr>
            <p:cNvSpPr txBox="1"/>
            <p:nvPr/>
          </p:nvSpPr>
          <p:spPr>
            <a:xfrm>
              <a:off x="8343724" y="1745091"/>
              <a:ext cx="4430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0D6A7625-DD2E-437A-AEEA-D0B3D2DCD441}"/>
                </a:ext>
              </a:extLst>
            </p:cNvPr>
            <p:cNvSpPr txBox="1"/>
            <p:nvPr/>
          </p:nvSpPr>
          <p:spPr>
            <a:xfrm>
              <a:off x="8238965" y="2452977"/>
              <a:ext cx="707886" cy="24509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400" dirty="0">
                  <a:cs typeface="+mn-ea"/>
                  <a:sym typeface="+mn-lt"/>
                </a:rPr>
                <a:t>历史演变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B6B29262-3274-4FB6-B7D4-B95831A405C5}"/>
                </a:ext>
              </a:extLst>
            </p:cNvPr>
            <p:cNvSpPr txBox="1"/>
            <p:nvPr/>
          </p:nvSpPr>
          <p:spPr>
            <a:xfrm>
              <a:off x="7625062" y="2773398"/>
              <a:ext cx="830997" cy="201537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遥知兄弟登高处，遍插茱萸少一人。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F0D0A3F-92A4-4A2B-903E-5D142E7F575C}"/>
              </a:ext>
            </a:extLst>
          </p:cNvPr>
          <p:cNvGrpSpPr/>
          <p:nvPr/>
        </p:nvGrpSpPr>
        <p:grpSpPr>
          <a:xfrm>
            <a:off x="3407547" y="1343792"/>
            <a:ext cx="1423803" cy="3318994"/>
            <a:chOff x="7625062" y="1584952"/>
            <a:chExt cx="1423803" cy="3318994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1DC1D98-A039-4017-8C6D-237A87E36E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1695" y="1584952"/>
              <a:ext cx="907170" cy="907170"/>
            </a:xfrm>
            <a:prstGeom prst="rect">
              <a:avLst/>
            </a:prstGeom>
          </p:spPr>
        </p:pic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AF1CEE2-1005-4B50-B144-55BB35613C5B}"/>
                </a:ext>
              </a:extLst>
            </p:cNvPr>
            <p:cNvSpPr txBox="1"/>
            <p:nvPr/>
          </p:nvSpPr>
          <p:spPr>
            <a:xfrm>
              <a:off x="8343724" y="1745091"/>
              <a:ext cx="4430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16A664-A16E-469D-AC83-9551238563F1}"/>
                </a:ext>
              </a:extLst>
            </p:cNvPr>
            <p:cNvSpPr txBox="1"/>
            <p:nvPr/>
          </p:nvSpPr>
          <p:spPr>
            <a:xfrm>
              <a:off x="8238965" y="2452977"/>
              <a:ext cx="707886" cy="24509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400" dirty="0">
                  <a:cs typeface="+mn-ea"/>
                  <a:sym typeface="+mn-lt"/>
                </a:rPr>
                <a:t>民间习俗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9A884BC-4D4A-4E7B-B394-61E0B0F5E8B8}"/>
                </a:ext>
              </a:extLst>
            </p:cNvPr>
            <p:cNvSpPr txBox="1"/>
            <p:nvPr/>
          </p:nvSpPr>
          <p:spPr>
            <a:xfrm>
              <a:off x="7625062" y="2773398"/>
              <a:ext cx="830997" cy="201537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遥知兄弟登高处，遍插茱萸少一人。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C21A32C-10A7-4D98-97A8-249885750515}"/>
              </a:ext>
            </a:extLst>
          </p:cNvPr>
          <p:cNvGrpSpPr/>
          <p:nvPr/>
        </p:nvGrpSpPr>
        <p:grpSpPr>
          <a:xfrm>
            <a:off x="1345116" y="1349502"/>
            <a:ext cx="1358924" cy="3313284"/>
            <a:chOff x="7625062" y="1590662"/>
            <a:chExt cx="1358924" cy="3313284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EE303B08-86E0-4D44-91AE-46398E34D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88236" y="1590662"/>
              <a:ext cx="895750" cy="895750"/>
            </a:xfrm>
            <a:prstGeom prst="rect">
              <a:avLst/>
            </a:prstGeom>
          </p:spPr>
        </p:pic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EB0C5370-CD14-4DB7-A878-B33620306F80}"/>
                </a:ext>
              </a:extLst>
            </p:cNvPr>
            <p:cNvSpPr txBox="1"/>
            <p:nvPr/>
          </p:nvSpPr>
          <p:spPr>
            <a:xfrm>
              <a:off x="8343724" y="1745091"/>
              <a:ext cx="4430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3C9541B2-CF1F-47BB-BC8A-2639E4DD9C24}"/>
                </a:ext>
              </a:extLst>
            </p:cNvPr>
            <p:cNvSpPr txBox="1"/>
            <p:nvPr/>
          </p:nvSpPr>
          <p:spPr>
            <a:xfrm>
              <a:off x="8238965" y="2452977"/>
              <a:ext cx="707886" cy="24509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400" dirty="0">
                  <a:cs typeface="+mn-ea"/>
                  <a:sym typeface="+mn-lt"/>
                </a:rPr>
                <a:t>文学记述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17D6B9B1-57B1-42C0-8141-FA44C129AD5A}"/>
                </a:ext>
              </a:extLst>
            </p:cNvPr>
            <p:cNvSpPr txBox="1"/>
            <p:nvPr/>
          </p:nvSpPr>
          <p:spPr>
            <a:xfrm>
              <a:off x="7625062" y="2773398"/>
              <a:ext cx="830997" cy="201537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遥知兄弟登高处，遍插茱萸少一人。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7160737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文学记述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9539" y="5897112"/>
            <a:ext cx="1440755" cy="39015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359E7E6-B6B0-4060-9026-7B6D2AE9E8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1328"/>
            <a:ext cx="5057480" cy="537667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D3A54513-8428-4E0D-8A82-983380E7DA68}"/>
              </a:ext>
            </a:extLst>
          </p:cNvPr>
          <p:cNvSpPr/>
          <p:nvPr/>
        </p:nvSpPr>
        <p:spPr>
          <a:xfrm>
            <a:off x="5353281" y="1687085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《奉陪封大夫九日登高》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671F6450-A27A-49BD-9E9D-5385D28128D8}"/>
              </a:ext>
            </a:extLst>
          </p:cNvPr>
          <p:cNvSpPr txBox="1"/>
          <p:nvPr/>
        </p:nvSpPr>
        <p:spPr>
          <a:xfrm>
            <a:off x="5899561" y="2375008"/>
            <a:ext cx="383567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300" dirty="0">
                <a:cs typeface="+mn-ea"/>
                <a:sym typeface="+mn-lt"/>
              </a:rPr>
              <a:t>九日黄花酒，登高会昔闻。</a:t>
            </a:r>
            <a:endParaRPr lang="en-US" altLang="zh-CN" sz="23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300" dirty="0">
                <a:cs typeface="+mn-ea"/>
                <a:sym typeface="+mn-lt"/>
              </a:rPr>
              <a:t>霜威逐亚相，杀气傍中军。</a:t>
            </a:r>
          </a:p>
          <a:p>
            <a:pPr>
              <a:lnSpc>
                <a:spcPct val="200000"/>
              </a:lnSpc>
            </a:pPr>
            <a:r>
              <a:rPr lang="zh-CN" altLang="en-US" sz="2300" dirty="0">
                <a:cs typeface="+mn-ea"/>
                <a:sym typeface="+mn-lt"/>
              </a:rPr>
              <a:t>横笛惊征雁，娇歌落塞云。</a:t>
            </a:r>
            <a:endParaRPr lang="en-US" altLang="zh-CN" sz="23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300" dirty="0">
                <a:cs typeface="+mn-ea"/>
                <a:sym typeface="+mn-lt"/>
              </a:rPr>
              <a:t>边头幸无事，醉舞荷吾君。</a:t>
            </a:r>
          </a:p>
        </p:txBody>
      </p:sp>
    </p:spTree>
    <p:extLst>
      <p:ext uri="{BB962C8B-B14F-4D97-AF65-F5344CB8AC3E}">
        <p14:creationId xmlns:p14="http://schemas.microsoft.com/office/powerpoint/2010/main" val="2603169866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5A9662F-A5AD-4124-A3AF-8DFDFEA84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049046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965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A55493F-F9EF-4E85-B3A5-40B85F62335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906" y="4775836"/>
            <a:ext cx="16496313" cy="2082164"/>
          </a:xfr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4A0BB7F-060F-4932-A109-17E98B348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635" y="928523"/>
            <a:ext cx="10286727" cy="459639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86BAE1C-41E1-4E05-883F-6619135D3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414" y="236263"/>
            <a:ext cx="4138967" cy="112082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8C504C5-A5EC-4B2E-A918-F3B0E1FC6F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95962" y="2157172"/>
            <a:ext cx="4138967" cy="1120829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0C652E6-111A-41CA-AF77-525C01C3813E}"/>
              </a:ext>
            </a:extLst>
          </p:cNvPr>
          <p:cNvGrpSpPr/>
          <p:nvPr/>
        </p:nvGrpSpPr>
        <p:grpSpPr>
          <a:xfrm>
            <a:off x="5170616" y="2182439"/>
            <a:ext cx="1225899" cy="1269905"/>
            <a:chOff x="5170616" y="2182439"/>
            <a:chExt cx="1225899" cy="1269905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76E23F0-AE01-4E3D-AD87-C5A810571B5A}"/>
                </a:ext>
              </a:extLst>
            </p:cNvPr>
            <p:cNvSpPr/>
            <p:nvPr/>
          </p:nvSpPr>
          <p:spPr>
            <a:xfrm>
              <a:off x="5243566" y="2182439"/>
              <a:ext cx="1080000" cy="10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8CF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836EE77-CE04-48A8-B0A8-5C090098BBBD}"/>
                </a:ext>
              </a:extLst>
            </p:cNvPr>
            <p:cNvSpPr txBox="1"/>
            <p:nvPr/>
          </p:nvSpPr>
          <p:spPr>
            <a:xfrm>
              <a:off x="5170616" y="2252015"/>
              <a:ext cx="122589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FCB4A3C-9C51-4886-AEF2-4A85D5BEBA97}"/>
              </a:ext>
            </a:extLst>
          </p:cNvPr>
          <p:cNvSpPr txBox="1"/>
          <p:nvPr/>
        </p:nvSpPr>
        <p:spPr>
          <a:xfrm>
            <a:off x="4351677" y="3295282"/>
            <a:ext cx="2863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300" dirty="0">
                <a:cs typeface="+mn-ea"/>
                <a:sym typeface="+mn-lt"/>
              </a:rPr>
              <a:t>节日起源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61D4485-0BD6-4D97-A7D7-DE66FCAF2AB5}"/>
              </a:ext>
            </a:extLst>
          </p:cNvPr>
          <p:cNvSpPr txBox="1"/>
          <p:nvPr/>
        </p:nvSpPr>
        <p:spPr>
          <a:xfrm>
            <a:off x="2228012" y="5329542"/>
            <a:ext cx="773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cs typeface="+mn-ea"/>
                <a:sym typeface="+mn-lt"/>
              </a:rPr>
              <a:t>遥 知 兄 弟 登 高 处 ， 遍 插 茱 萸 少 一 人 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1980EFB-06FC-4D2D-9C3F-B9603CA02C6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464" y="587359"/>
            <a:ext cx="2654661" cy="253616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457608" y="416459"/>
            <a:ext cx="15662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8F8F8"/>
                </a:solidFill>
              </a:rPr>
              <a:t>https://www.ypppt.com/</a:t>
            </a:r>
            <a:endParaRPr lang="zh-CN" altLang="en-US" sz="800" dirty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539779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节日起源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9539" y="5930778"/>
            <a:ext cx="1440755" cy="39015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69C14A0-EE74-4873-9D42-92DA95353455}"/>
              </a:ext>
            </a:extLst>
          </p:cNvPr>
          <p:cNvSpPr/>
          <p:nvPr/>
        </p:nvSpPr>
        <p:spPr>
          <a:xfrm>
            <a:off x="4443167" y="184395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/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重阳节，为每年的农历九月初九日，是中国传统节日。“重阳”也叫“重九”，因为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易经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中把“九”定为阳数，九月九日，两九相重，故曰“重阳”；九在数字中又是最大数，所以赋予有生命长久、健康长寿的寓意；古人认为重阳是一个值得庆贺的吉利日子。 古代民间在重阳节有登高的风俗   ，庆祝重阳节一般包括登高、晒秋、赏菊等活动； 在流传至今，又添加了敬老等内涵，于重阳之日享宴高会，感恩敬老。</a:t>
            </a:r>
            <a:endParaRPr lang="en-US" altLang="zh-CN" sz="2000" spc="3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E3FAC76-1967-4CFB-8BEA-15D883ED85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2091" y="597638"/>
            <a:ext cx="2434152" cy="65916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A6FDB16-22C2-437C-A8CC-13A4DBDA00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902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330719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节日起源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2093" y="5930778"/>
            <a:ext cx="1440755" cy="39015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F440154-45C0-4675-8D68-D721A9C1E82B}"/>
              </a:ext>
            </a:extLst>
          </p:cNvPr>
          <p:cNvSpPr/>
          <p:nvPr/>
        </p:nvSpPr>
        <p:spPr>
          <a:xfrm>
            <a:off x="1728247" y="1536174"/>
            <a:ext cx="37392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九九重阳，早在春秋战国时的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楚词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中已提到了。屈原的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远游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里写道：“集重阳入帝宫兮，造旬始而观清都”。这里的“重阳”是指天，还不是指节日。三国时魏文帝曹丕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九日与钟繇书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中，则已明确写出重阳的饮宴了：“岁往月来，忽复九月九日。九为阳数，而日月并应，俗嘉其名，以为宜于长久，故以享宴高会。</a:t>
            </a:r>
            <a:endParaRPr lang="en-US" altLang="zh-CN" sz="2000" spc="3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E0FDA68-B6B3-4D13-9D56-490C982851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684" y="5626"/>
            <a:ext cx="5575425" cy="637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413112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节日起源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4476" y="5943508"/>
            <a:ext cx="1440755" cy="39015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83085AC-6FE6-4FD1-92AD-BAA44D651216}"/>
              </a:ext>
            </a:extLst>
          </p:cNvPr>
          <p:cNvSpPr txBox="1"/>
          <p:nvPr/>
        </p:nvSpPr>
        <p:spPr>
          <a:xfrm>
            <a:off x="1241006" y="979273"/>
            <a:ext cx="4339650" cy="48548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重阳的源头，可追溯到先秦之前。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吕氏春秋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之中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季秋纪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载：“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九月</a:t>
            </a:r>
            <a:r>
              <a:rPr lang="en-US" altLang="zh-CN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20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命家宰，农事备收，举五种之要。藏帝籍之收于神仓，祗敬必饬。”“是日也，大飨帝，尝牺牲，告备于天子。”可见当时已有在秋九月农作物丰收之时祭飨天帝、祭祖，以谢天帝、祖先恩德的活动。</a:t>
            </a:r>
          </a:p>
          <a:p>
            <a:pPr>
              <a:lnSpc>
                <a:spcPct val="150000"/>
              </a:lnSpc>
            </a:pPr>
            <a:endParaRPr lang="zh-CN" altLang="en-US" sz="2000" spc="300" dirty="0"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33244A1-BF77-4128-8CCC-33CC0C808B7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2281" y="464463"/>
            <a:ext cx="6091377" cy="639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876016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节日起源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067" y="5927631"/>
            <a:ext cx="1440755" cy="39015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92ED943-7F22-4D2D-BCAD-E414745DA8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48" y="735290"/>
            <a:ext cx="4848677" cy="538741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7F7F967-E392-4F08-B130-10769D9C5B5E}"/>
              </a:ext>
            </a:extLst>
          </p:cNvPr>
          <p:cNvSpPr txBox="1"/>
          <p:nvPr/>
        </p:nvSpPr>
        <p:spPr>
          <a:xfrm>
            <a:off x="6616807" y="1225485"/>
            <a:ext cx="3093154" cy="47052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据史料考证，重阳节始于远古时期，成型于春秋战国，普及于西汉，鼎盛于唐代以后。关于重阳节的文字记载，最早可追溯到先秦典籍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吕氏春秋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之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季秋纪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。至魏晋时，节日气氛渐浓，倍受文人墨客吟咏，到了唐代被正式定为民间的节日，此后历朝历代沿袭至今。</a:t>
            </a:r>
          </a:p>
          <a:p>
            <a:pPr>
              <a:lnSpc>
                <a:spcPct val="150000"/>
              </a:lnSpc>
            </a:pP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0092067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占位符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A55493F-F9EF-4E85-B3A5-40B85F62335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8906" y="4919472"/>
            <a:ext cx="16496313" cy="1938528"/>
          </a:xfr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4A0BB7F-060F-4932-A109-17E98B348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635" y="928523"/>
            <a:ext cx="10286727" cy="459639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86BAE1C-41E1-4E05-883F-6619135D3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414" y="236263"/>
            <a:ext cx="4138967" cy="112082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8C504C5-A5EC-4B2E-A918-F3B0E1FC6F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95962" y="2157172"/>
            <a:ext cx="4138967" cy="112082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1980EFB-06FC-4D2D-9C3F-B9603CA02C6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464" y="587359"/>
            <a:ext cx="2654661" cy="253616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0C652E6-111A-41CA-AF77-525C01C3813E}"/>
              </a:ext>
            </a:extLst>
          </p:cNvPr>
          <p:cNvGrpSpPr/>
          <p:nvPr/>
        </p:nvGrpSpPr>
        <p:grpSpPr>
          <a:xfrm>
            <a:off x="5243566" y="2152738"/>
            <a:ext cx="1225899" cy="1200329"/>
            <a:chOff x="5243566" y="2152738"/>
            <a:chExt cx="1225899" cy="1200329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76E23F0-AE01-4E3D-AD87-C5A810571B5A}"/>
                </a:ext>
              </a:extLst>
            </p:cNvPr>
            <p:cNvSpPr/>
            <p:nvPr/>
          </p:nvSpPr>
          <p:spPr>
            <a:xfrm>
              <a:off x="5243566" y="2182439"/>
              <a:ext cx="1080000" cy="10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C8CF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6836EE77-CE04-48A8-B0A8-5C090098BBBD}"/>
                </a:ext>
              </a:extLst>
            </p:cNvPr>
            <p:cNvSpPr txBox="1"/>
            <p:nvPr/>
          </p:nvSpPr>
          <p:spPr>
            <a:xfrm>
              <a:off x="5243566" y="2152738"/>
              <a:ext cx="122589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FCB4A3C-9C51-4886-AEF2-4A85D5BEBA97}"/>
              </a:ext>
            </a:extLst>
          </p:cNvPr>
          <p:cNvSpPr txBox="1"/>
          <p:nvPr/>
        </p:nvSpPr>
        <p:spPr>
          <a:xfrm>
            <a:off x="4351677" y="3295282"/>
            <a:ext cx="2863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300" dirty="0">
                <a:cs typeface="+mn-ea"/>
                <a:sym typeface="+mn-lt"/>
              </a:rPr>
              <a:t>历史演变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61D4485-0BD6-4D97-A7D7-DE66FCAF2AB5}"/>
              </a:ext>
            </a:extLst>
          </p:cNvPr>
          <p:cNvSpPr txBox="1"/>
          <p:nvPr/>
        </p:nvSpPr>
        <p:spPr>
          <a:xfrm>
            <a:off x="2228012" y="5329542"/>
            <a:ext cx="773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cs typeface="+mn-ea"/>
                <a:sym typeface="+mn-lt"/>
              </a:rPr>
              <a:t>遥 知 兄 弟 登 高 处 ， 遍 插 茱 萸 少 一 人 。</a:t>
            </a:r>
          </a:p>
        </p:txBody>
      </p:sp>
    </p:spTree>
    <p:extLst>
      <p:ext uri="{BB962C8B-B14F-4D97-AF65-F5344CB8AC3E}">
        <p14:creationId xmlns:p14="http://schemas.microsoft.com/office/powerpoint/2010/main" val="2127126798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19BE8C5-962A-453B-8A5E-1CF952E5E516}"/>
              </a:ext>
            </a:extLst>
          </p:cNvPr>
          <p:cNvGrpSpPr/>
          <p:nvPr/>
        </p:nvGrpSpPr>
        <p:grpSpPr>
          <a:xfrm>
            <a:off x="10972800" y="4190469"/>
            <a:ext cx="1219200" cy="2192593"/>
            <a:chOff x="10972800" y="4463846"/>
            <a:chExt cx="1219200" cy="219259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55F4EBB-B998-44F2-8D7D-297DDA4ABACB}"/>
                </a:ext>
              </a:extLst>
            </p:cNvPr>
            <p:cNvSpPr/>
            <p:nvPr/>
          </p:nvSpPr>
          <p:spPr>
            <a:xfrm>
              <a:off x="10972800" y="6204155"/>
              <a:ext cx="1219200" cy="452284"/>
            </a:xfrm>
            <a:prstGeom prst="rect">
              <a:avLst/>
            </a:prstGeom>
            <a:solidFill>
              <a:srgbClr val="C8CF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01 /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8E5E58-9434-4520-9968-664AD5AEB7C6}"/>
                </a:ext>
              </a:extLst>
            </p:cNvPr>
            <p:cNvSpPr txBox="1"/>
            <p:nvPr/>
          </p:nvSpPr>
          <p:spPr>
            <a:xfrm>
              <a:off x="11653066" y="4463846"/>
              <a:ext cx="430887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遍插茱萸少一人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79766184-CA7B-48DE-8E6D-396C77902D7A}"/>
                </a:ext>
              </a:extLst>
            </p:cNvPr>
            <p:cNvSpPr txBox="1"/>
            <p:nvPr/>
          </p:nvSpPr>
          <p:spPr>
            <a:xfrm>
              <a:off x="11068182" y="4630994"/>
              <a:ext cx="615553" cy="157316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历史演变</a:t>
              </a: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5D87DA2-7016-4461-A4F3-D68B09BAE9D6}"/>
              </a:ext>
            </a:extLst>
          </p:cNvPr>
          <p:cNvCxnSpPr/>
          <p:nvPr/>
        </p:nvCxnSpPr>
        <p:spPr>
          <a:xfrm>
            <a:off x="11653066" y="4190469"/>
            <a:ext cx="0" cy="174030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3C4A16D-FDE0-4243-83C0-9199EA64D1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0876" y="5961842"/>
            <a:ext cx="1440755" cy="390155"/>
          </a:xfrm>
          <a:prstGeom prst="rect">
            <a:avLst/>
          </a:prstGeom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AAC5F95-CE75-4E31-8A30-1585B8300FB2}"/>
              </a:ext>
            </a:extLst>
          </p:cNvPr>
          <p:cNvSpPr/>
          <p:nvPr/>
        </p:nvSpPr>
        <p:spPr>
          <a:xfrm>
            <a:off x="588596" y="1347684"/>
            <a:ext cx="761814" cy="756508"/>
          </a:xfrm>
          <a:prstGeom prst="ellipse">
            <a:avLst/>
          </a:prstGeom>
          <a:noFill/>
          <a:ln>
            <a:solidFill>
              <a:srgbClr val="8E84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950EA56-26DD-41D6-973D-588F4936DF50}"/>
              </a:ext>
            </a:extLst>
          </p:cNvPr>
          <p:cNvSpPr txBox="1"/>
          <p:nvPr/>
        </p:nvSpPr>
        <p:spPr>
          <a:xfrm>
            <a:off x="705890" y="1433550"/>
            <a:ext cx="527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壹</a:t>
            </a:r>
            <a:endParaRPr lang="en-US" sz="3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AA0E497-3B5D-4C32-A474-4F4A8D2C13BD}"/>
              </a:ext>
            </a:extLst>
          </p:cNvPr>
          <p:cNvSpPr/>
          <p:nvPr/>
        </p:nvSpPr>
        <p:spPr>
          <a:xfrm>
            <a:off x="1580599" y="145009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唐朝时，重阳节才被定为正式节日。从此以后，宫廷、民间一起庆祝重阳节，并且在节日期间进行各种各样的活动。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33F2B03-92E5-4A54-81AE-CEC9768F62B2}"/>
              </a:ext>
            </a:extLst>
          </p:cNvPr>
          <p:cNvSpPr/>
          <p:nvPr/>
        </p:nvSpPr>
        <p:spPr>
          <a:xfrm>
            <a:off x="588596" y="2971108"/>
            <a:ext cx="761814" cy="756508"/>
          </a:xfrm>
          <a:prstGeom prst="ellipse">
            <a:avLst/>
          </a:prstGeom>
          <a:noFill/>
          <a:ln>
            <a:solidFill>
              <a:srgbClr val="8E84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3FF8329-C05A-48C8-A48B-F2A75037EA40}"/>
              </a:ext>
            </a:extLst>
          </p:cNvPr>
          <p:cNvSpPr txBox="1"/>
          <p:nvPr/>
        </p:nvSpPr>
        <p:spPr>
          <a:xfrm>
            <a:off x="705890" y="3056974"/>
            <a:ext cx="527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贰</a:t>
            </a:r>
            <a:endParaRPr lang="en-US" sz="3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00148F1-E6DE-4445-B872-05E9E42E1CD1}"/>
              </a:ext>
            </a:extLst>
          </p:cNvPr>
          <p:cNvSpPr/>
          <p:nvPr/>
        </p:nvSpPr>
        <p:spPr>
          <a:xfrm>
            <a:off x="588596" y="4594532"/>
            <a:ext cx="761814" cy="756508"/>
          </a:xfrm>
          <a:prstGeom prst="ellipse">
            <a:avLst/>
          </a:prstGeom>
          <a:noFill/>
          <a:ln>
            <a:solidFill>
              <a:srgbClr val="8E84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285268F-C751-4EDC-945D-637F23A1FF80}"/>
              </a:ext>
            </a:extLst>
          </p:cNvPr>
          <p:cNvSpPr txBox="1"/>
          <p:nvPr/>
        </p:nvSpPr>
        <p:spPr>
          <a:xfrm>
            <a:off x="705890" y="4680398"/>
            <a:ext cx="527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叁</a:t>
            </a:r>
            <a:endParaRPr lang="en-US" sz="32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F8A704C0-1DB1-401E-B8F7-74A6F60BEA70}"/>
              </a:ext>
            </a:extLst>
          </p:cNvPr>
          <p:cNvSpPr/>
          <p:nvPr/>
        </p:nvSpPr>
        <p:spPr>
          <a:xfrm>
            <a:off x="1580599" y="313109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明代，皇宫中宦官宫妃从初一时就开始一起吃花糕庆祝。九日重阳，皇帝还要亲自到万岁山登高览胜，以畅秋志。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7809925-0BE2-434D-BF02-38FEB08BC7C6}"/>
              </a:ext>
            </a:extLst>
          </p:cNvPr>
          <p:cNvSpPr/>
          <p:nvPr/>
        </p:nvSpPr>
        <p:spPr>
          <a:xfrm>
            <a:off x="1580599" y="481210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清代，明代的风俗依旧盛行。北京重阳节的习俗是把菊花枝叶贴在门窗上，“解除凶秽，以招吉祥”。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623A2B3-C52A-47D8-8CAB-83A7E64D749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8760" y="1917913"/>
            <a:ext cx="3347260" cy="334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328977"/>
      </p:ext>
    </p:extLst>
  </p:cSld>
  <p:clrMapOvr>
    <a:masterClrMapping/>
  </p:clrMapOvr>
  <p:transition spd="med" advTm="3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 animBg="1"/>
      <p:bldP spid="13" grpId="0"/>
      <p:bldP spid="14" grpId="0" animBg="1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重阳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0rdoqppr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1551</Words>
  <Application>Microsoft Office PowerPoint</Application>
  <PresentationFormat>宽屏</PresentationFormat>
  <Paragraphs>132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36</cp:revision>
  <dcterms:created xsi:type="dcterms:W3CDTF">2019-09-05T08:13:26Z</dcterms:created>
  <dcterms:modified xsi:type="dcterms:W3CDTF">2023-06-14T06:47:57Z</dcterms:modified>
</cp:coreProperties>
</file>