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5.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2" r:id="rId2"/>
    <p:sldMasterId id="2147483666" r:id="rId3"/>
  </p:sldMasterIdLst>
  <p:notesMasterIdLst>
    <p:notesMasterId r:id="rId27"/>
  </p:notesMasterIdLst>
  <p:sldIdLst>
    <p:sldId id="352" r:id="rId4"/>
    <p:sldId id="327" r:id="rId5"/>
    <p:sldId id="257" r:id="rId6"/>
    <p:sldId id="258" r:id="rId7"/>
    <p:sldId id="259" r:id="rId8"/>
    <p:sldId id="353" r:id="rId9"/>
    <p:sldId id="328" r:id="rId10"/>
    <p:sldId id="329" r:id="rId11"/>
    <p:sldId id="354" r:id="rId12"/>
    <p:sldId id="330" r:id="rId13"/>
    <p:sldId id="331" r:id="rId14"/>
    <p:sldId id="332" r:id="rId15"/>
    <p:sldId id="333" r:id="rId16"/>
    <p:sldId id="355" r:id="rId17"/>
    <p:sldId id="338" r:id="rId18"/>
    <p:sldId id="339" r:id="rId19"/>
    <p:sldId id="340" r:id="rId20"/>
    <p:sldId id="341" r:id="rId21"/>
    <p:sldId id="357" r:id="rId22"/>
    <p:sldId id="342" r:id="rId23"/>
    <p:sldId id="343" r:id="rId24"/>
    <p:sldId id="356" r:id="rId25"/>
    <p:sldId id="358"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DFD"/>
    <a:srgbClr val="7F7F7F"/>
    <a:srgbClr val="DA6119"/>
    <a:srgbClr val="F69402"/>
    <a:srgbClr val="989832"/>
    <a:srgbClr val="F8F8F8"/>
    <a:srgbClr val="EC8F56"/>
    <a:srgbClr val="FD8605"/>
    <a:srgbClr val="F6B9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92" autoAdjust="0"/>
    <p:restoredTop sz="96314" autoAdjust="0"/>
  </p:normalViewPr>
  <p:slideViewPr>
    <p:cSldViewPr snapToGrid="0">
      <p:cViewPr varScale="1">
        <p:scale>
          <a:sx n="108" d="100"/>
          <a:sy n="108" d="100"/>
        </p:scale>
        <p:origin x="498" y="114"/>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114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3EABB1-6955-4C14-88B2-230448EDA0DD}" type="datetimeFigureOut">
              <a:rPr lang="zh-CN" altLang="en-US" smtClean="0"/>
              <a:t>2023/6/14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C766FB-9B49-4AC3-8761-79F3C002AA49}" type="slidenum">
              <a:rPr lang="zh-CN" altLang="en-US" smtClean="0"/>
              <a:t>‹#›</a:t>
            </a:fld>
            <a:endParaRPr lang="zh-CN" altLang="en-US"/>
          </a:p>
        </p:txBody>
      </p:sp>
    </p:spTree>
    <p:extLst>
      <p:ext uri="{BB962C8B-B14F-4D97-AF65-F5344CB8AC3E}">
        <p14:creationId xmlns:p14="http://schemas.microsoft.com/office/powerpoint/2010/main" val="12784948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1</a:t>
            </a:fld>
            <a:endParaRPr lang="zh-CN" altLang="en-US"/>
          </a:p>
        </p:txBody>
      </p:sp>
    </p:spTree>
    <p:extLst>
      <p:ext uri="{BB962C8B-B14F-4D97-AF65-F5344CB8AC3E}">
        <p14:creationId xmlns:p14="http://schemas.microsoft.com/office/powerpoint/2010/main" val="239136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10</a:t>
            </a:fld>
            <a:endParaRPr lang="zh-CN" altLang="en-US"/>
          </a:p>
        </p:txBody>
      </p:sp>
    </p:spTree>
    <p:extLst>
      <p:ext uri="{BB962C8B-B14F-4D97-AF65-F5344CB8AC3E}">
        <p14:creationId xmlns:p14="http://schemas.microsoft.com/office/powerpoint/2010/main" val="1744672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BC766FB-9B49-4AC3-8761-79F3C002AA49}" type="slidenum">
              <a:rPr lang="zh-CN" altLang="en-US" smtClean="0"/>
              <a:t>11</a:t>
            </a:fld>
            <a:endParaRPr lang="zh-CN" altLang="en-US"/>
          </a:p>
        </p:txBody>
      </p:sp>
    </p:spTree>
    <p:extLst>
      <p:ext uri="{BB962C8B-B14F-4D97-AF65-F5344CB8AC3E}">
        <p14:creationId xmlns:p14="http://schemas.microsoft.com/office/powerpoint/2010/main" val="3924443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12</a:t>
            </a:fld>
            <a:endParaRPr lang="zh-CN" altLang="en-US"/>
          </a:p>
        </p:txBody>
      </p:sp>
    </p:spTree>
    <p:extLst>
      <p:ext uri="{BB962C8B-B14F-4D97-AF65-F5344CB8AC3E}">
        <p14:creationId xmlns:p14="http://schemas.microsoft.com/office/powerpoint/2010/main" val="31015639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13</a:t>
            </a:fld>
            <a:endParaRPr lang="zh-CN" altLang="en-US"/>
          </a:p>
        </p:txBody>
      </p:sp>
    </p:spTree>
    <p:extLst>
      <p:ext uri="{BB962C8B-B14F-4D97-AF65-F5344CB8AC3E}">
        <p14:creationId xmlns:p14="http://schemas.microsoft.com/office/powerpoint/2010/main" val="4165056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BC766FB-9B49-4AC3-8761-79F3C002AA49}" type="slidenum">
              <a:rPr lang="zh-CN" altLang="en-US" smtClean="0"/>
              <a:t>14</a:t>
            </a:fld>
            <a:endParaRPr lang="zh-CN" altLang="en-US"/>
          </a:p>
        </p:txBody>
      </p:sp>
    </p:spTree>
    <p:extLst>
      <p:ext uri="{BB962C8B-B14F-4D97-AF65-F5344CB8AC3E}">
        <p14:creationId xmlns:p14="http://schemas.microsoft.com/office/powerpoint/2010/main" val="22382226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15</a:t>
            </a:fld>
            <a:endParaRPr lang="zh-CN" altLang="en-US"/>
          </a:p>
        </p:txBody>
      </p:sp>
    </p:spTree>
    <p:extLst>
      <p:ext uri="{BB962C8B-B14F-4D97-AF65-F5344CB8AC3E}">
        <p14:creationId xmlns:p14="http://schemas.microsoft.com/office/powerpoint/2010/main" val="375556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16</a:t>
            </a:fld>
            <a:endParaRPr lang="zh-CN" altLang="en-US"/>
          </a:p>
        </p:txBody>
      </p:sp>
    </p:spTree>
    <p:extLst>
      <p:ext uri="{BB962C8B-B14F-4D97-AF65-F5344CB8AC3E}">
        <p14:creationId xmlns:p14="http://schemas.microsoft.com/office/powerpoint/2010/main" val="37556159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17</a:t>
            </a:fld>
            <a:endParaRPr lang="zh-CN" altLang="en-US"/>
          </a:p>
        </p:txBody>
      </p:sp>
    </p:spTree>
    <p:extLst>
      <p:ext uri="{BB962C8B-B14F-4D97-AF65-F5344CB8AC3E}">
        <p14:creationId xmlns:p14="http://schemas.microsoft.com/office/powerpoint/2010/main" val="18935792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18</a:t>
            </a:fld>
            <a:endParaRPr lang="zh-CN" altLang="en-US"/>
          </a:p>
        </p:txBody>
      </p:sp>
    </p:spTree>
    <p:extLst>
      <p:ext uri="{BB962C8B-B14F-4D97-AF65-F5344CB8AC3E}">
        <p14:creationId xmlns:p14="http://schemas.microsoft.com/office/powerpoint/2010/main" val="19420217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BC766FB-9B49-4AC3-8761-79F3C002AA49}" type="slidenum">
              <a:rPr lang="zh-CN" altLang="en-US" smtClean="0"/>
              <a:t>19</a:t>
            </a:fld>
            <a:endParaRPr lang="zh-CN" altLang="en-US"/>
          </a:p>
        </p:txBody>
      </p:sp>
    </p:spTree>
    <p:extLst>
      <p:ext uri="{BB962C8B-B14F-4D97-AF65-F5344CB8AC3E}">
        <p14:creationId xmlns:p14="http://schemas.microsoft.com/office/powerpoint/2010/main" val="253362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2</a:t>
            </a:fld>
            <a:endParaRPr lang="zh-CN" altLang="en-US"/>
          </a:p>
        </p:txBody>
      </p:sp>
    </p:spTree>
    <p:extLst>
      <p:ext uri="{BB962C8B-B14F-4D97-AF65-F5344CB8AC3E}">
        <p14:creationId xmlns:p14="http://schemas.microsoft.com/office/powerpoint/2010/main" val="39656467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20</a:t>
            </a:fld>
            <a:endParaRPr lang="zh-CN" altLang="en-US"/>
          </a:p>
        </p:txBody>
      </p:sp>
    </p:spTree>
    <p:extLst>
      <p:ext uri="{BB962C8B-B14F-4D97-AF65-F5344CB8AC3E}">
        <p14:creationId xmlns:p14="http://schemas.microsoft.com/office/powerpoint/2010/main" val="8745110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21</a:t>
            </a:fld>
            <a:endParaRPr lang="zh-CN" altLang="en-US"/>
          </a:p>
        </p:txBody>
      </p:sp>
    </p:spTree>
    <p:extLst>
      <p:ext uri="{BB962C8B-B14F-4D97-AF65-F5344CB8AC3E}">
        <p14:creationId xmlns:p14="http://schemas.microsoft.com/office/powerpoint/2010/main" val="32509088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22</a:t>
            </a:fld>
            <a:endParaRPr lang="zh-CN" altLang="en-US"/>
          </a:p>
        </p:txBody>
      </p:sp>
    </p:spTree>
    <p:extLst>
      <p:ext uri="{BB962C8B-B14F-4D97-AF65-F5344CB8AC3E}">
        <p14:creationId xmlns:p14="http://schemas.microsoft.com/office/powerpoint/2010/main" val="33144538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74906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3</a:t>
            </a:fld>
            <a:endParaRPr lang="zh-CN" altLang="en-US"/>
          </a:p>
        </p:txBody>
      </p:sp>
    </p:spTree>
    <p:extLst>
      <p:ext uri="{BB962C8B-B14F-4D97-AF65-F5344CB8AC3E}">
        <p14:creationId xmlns:p14="http://schemas.microsoft.com/office/powerpoint/2010/main" val="591789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BC766FB-9B49-4AC3-8761-79F3C002AA49}" type="slidenum">
              <a:rPr lang="zh-CN" altLang="en-US" smtClean="0"/>
              <a:t>4</a:t>
            </a:fld>
            <a:endParaRPr lang="zh-CN" altLang="en-US"/>
          </a:p>
        </p:txBody>
      </p:sp>
    </p:spTree>
    <p:extLst>
      <p:ext uri="{BB962C8B-B14F-4D97-AF65-F5344CB8AC3E}">
        <p14:creationId xmlns:p14="http://schemas.microsoft.com/office/powerpoint/2010/main" val="1489728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5</a:t>
            </a:fld>
            <a:endParaRPr lang="zh-CN" altLang="en-US"/>
          </a:p>
        </p:txBody>
      </p:sp>
    </p:spTree>
    <p:extLst>
      <p:ext uri="{BB962C8B-B14F-4D97-AF65-F5344CB8AC3E}">
        <p14:creationId xmlns:p14="http://schemas.microsoft.com/office/powerpoint/2010/main" val="3020267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BC766FB-9B49-4AC3-8761-79F3C002AA49}" type="slidenum">
              <a:rPr lang="zh-CN" altLang="en-US" smtClean="0"/>
              <a:t>6</a:t>
            </a:fld>
            <a:endParaRPr lang="zh-CN" altLang="en-US"/>
          </a:p>
        </p:txBody>
      </p:sp>
    </p:spTree>
    <p:extLst>
      <p:ext uri="{BB962C8B-B14F-4D97-AF65-F5344CB8AC3E}">
        <p14:creationId xmlns:p14="http://schemas.microsoft.com/office/powerpoint/2010/main" val="2805144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7</a:t>
            </a:fld>
            <a:endParaRPr lang="zh-CN" altLang="en-US"/>
          </a:p>
        </p:txBody>
      </p:sp>
    </p:spTree>
    <p:extLst>
      <p:ext uri="{BB962C8B-B14F-4D97-AF65-F5344CB8AC3E}">
        <p14:creationId xmlns:p14="http://schemas.microsoft.com/office/powerpoint/2010/main" val="2201864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766FB-9B49-4AC3-8761-79F3C002AA49}" type="slidenum">
              <a:rPr lang="zh-CN" altLang="en-US" smtClean="0"/>
              <a:t>8</a:t>
            </a:fld>
            <a:endParaRPr lang="zh-CN" altLang="en-US"/>
          </a:p>
        </p:txBody>
      </p:sp>
    </p:spTree>
    <p:extLst>
      <p:ext uri="{BB962C8B-B14F-4D97-AF65-F5344CB8AC3E}">
        <p14:creationId xmlns:p14="http://schemas.microsoft.com/office/powerpoint/2010/main" val="473194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BC766FB-9B49-4AC3-8761-79F3C002AA49}" type="slidenum">
              <a:rPr lang="zh-CN" altLang="en-US" smtClean="0"/>
              <a:t>9</a:t>
            </a:fld>
            <a:endParaRPr lang="zh-CN" altLang="en-US"/>
          </a:p>
        </p:txBody>
      </p:sp>
    </p:spTree>
    <p:extLst>
      <p:ext uri="{BB962C8B-B14F-4D97-AF65-F5344CB8AC3E}">
        <p14:creationId xmlns:p14="http://schemas.microsoft.com/office/powerpoint/2010/main" val="22438108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5D8E63B-4C9B-4DE5-B669-E64AA2EDCCF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 y="2"/>
            <a:ext cx="12192002" cy="685799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187624" y="6636259"/>
            <a:ext cx="1440159" cy="123111"/>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日</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a:t>
            </a:r>
            <a:r>
              <a:rPr lang="en-US" altLang="zh-CN" sz="100" dirty="0" smtClean="0">
                <a:solidFill>
                  <a:prstClr val="black"/>
                </a:solidFill>
                <a:latin typeface="微软雅黑" panose="020B0503020204020204" pitchFamily="34" charset="-122"/>
                <a:ea typeface="微软雅黑" panose="020B0503020204020204" pitchFamily="34" charset="-122"/>
              </a:rPr>
              <a:t>www.ypppt.com/jieri</a:t>
            </a:r>
            <a:r>
              <a:rPr lang="en-US" altLang="zh-CN" sz="100" dirty="0">
                <a:solidFill>
                  <a:prstClr val="black"/>
                </a:solidFill>
                <a:latin typeface="微软雅黑" panose="020B0503020204020204" pitchFamily="34" charset="-122"/>
                <a:ea typeface="微软雅黑" panose="020B0503020204020204" pitchFamily="34" charset="-122"/>
              </a:rPr>
              <a:t>/</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79144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749396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21270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937991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779559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62615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5766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99727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45317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7865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CAE41F3B-7EE3-4A0D-B9F5-5EB6ED786FD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529" y="1"/>
            <a:ext cx="12195058" cy="6859718"/>
          </a:xfrm>
          <a:prstGeom prst="rect">
            <a:avLst/>
          </a:prstGeom>
        </p:spPr>
      </p:pic>
    </p:spTree>
    <p:extLst>
      <p:ext uri="{BB962C8B-B14F-4D97-AF65-F5344CB8AC3E}">
        <p14:creationId xmlns:p14="http://schemas.microsoft.com/office/powerpoint/2010/main" val="23399846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63842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3717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8194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60088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10186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71918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3623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39847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61296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64284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0219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925038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508651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009700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055029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55309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Layout" Target="../slideLayouts/slideLayout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8FCDA475-A66A-4B03-AE9F-E2F8BBAD647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643829" y="1967131"/>
            <a:ext cx="10917556" cy="3851790"/>
            <a:chOff x="643829" y="1967131"/>
            <a:chExt cx="10917556" cy="3851790"/>
          </a:xfrm>
        </p:grpSpPr>
        <p:sp>
          <p:nvSpPr>
            <p:cNvPr id="29" name="矩形 28"/>
            <p:cNvSpPr/>
            <p:nvPr/>
          </p:nvSpPr>
          <p:spPr>
            <a:xfrm>
              <a:off x="643829" y="1967131"/>
              <a:ext cx="10737300" cy="3851790"/>
            </a:xfrm>
            <a:prstGeom prst="rect">
              <a:avLst/>
            </a:prstGeom>
            <a:solidFill>
              <a:schemeClr val="bg1">
                <a:lumMod val="95000"/>
              </a:schemeClr>
            </a:solidFill>
            <a:ln w="57150">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31"/>
            <p:cNvSpPr/>
            <p:nvPr/>
          </p:nvSpPr>
          <p:spPr>
            <a:xfrm>
              <a:off x="824085" y="2107923"/>
              <a:ext cx="10737300" cy="3613419"/>
            </a:xfrm>
            <a:prstGeom prst="rect">
              <a:avLst/>
            </a:prstGeom>
            <a:noFill/>
            <a:ln w="3175">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 name="矩形 22"/>
          <p:cNvSpPr/>
          <p:nvPr/>
        </p:nvSpPr>
        <p:spPr>
          <a:xfrm>
            <a:off x="3436620" y="2029778"/>
            <a:ext cx="7343140" cy="3723005"/>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8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衣 </a:t>
            </a: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秋季凉热交替，气温逐渐下降，不要经常赤膊露身以防凉气侵入体内。“白露身不露寒露脚不露”这是一条很好养身之道。“一场秋雨一场凉”，我们要随着天气转凉逐渐增添衣服，但添衣不要太多、太快。俗话说“春捂秋冻”。秋天适度经受些寒冷有利于提高皮肤和鼻粘膜耐寒力，对安度冬季有益。秋天早晚凉意甚浓要多穿些衣服。另外，秋季腹泻多发季节应特别注意腹部保暖。</a:t>
            </a: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1101" y="2322614"/>
            <a:ext cx="3468043" cy="3468043"/>
          </a:xfrm>
          <a:prstGeom prst="rect">
            <a:avLst/>
          </a:prstGeom>
        </p:spPr>
      </p:pic>
      <p:sp>
        <p:nvSpPr>
          <p:cNvPr id="4" name="文本框 3">
            <a:extLst>
              <a:ext uri="{FF2B5EF4-FFF2-40B4-BE49-F238E27FC236}">
                <a16:creationId xmlns="" xmlns:a16="http://schemas.microsoft.com/office/drawing/2014/main" id="{07100FEE-16FE-4953-93C0-92DBC067F432}"/>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养生介绍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2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3829" y="1967131"/>
            <a:ext cx="10917556" cy="3851790"/>
            <a:chOff x="643829" y="1967131"/>
            <a:chExt cx="10917556" cy="3851790"/>
          </a:xfrm>
        </p:grpSpPr>
        <p:sp>
          <p:nvSpPr>
            <p:cNvPr id="25" name="矩形 24"/>
            <p:cNvSpPr/>
            <p:nvPr/>
          </p:nvSpPr>
          <p:spPr>
            <a:xfrm>
              <a:off x="643829" y="1967131"/>
              <a:ext cx="10737300" cy="3851790"/>
            </a:xfrm>
            <a:prstGeom prst="rect">
              <a:avLst/>
            </a:prstGeom>
            <a:solidFill>
              <a:schemeClr val="bg1">
                <a:lumMod val="95000"/>
              </a:schemeClr>
            </a:solidFill>
            <a:ln w="57150">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矩形 47"/>
            <p:cNvSpPr/>
            <p:nvPr/>
          </p:nvSpPr>
          <p:spPr>
            <a:xfrm>
              <a:off x="824085" y="2107923"/>
              <a:ext cx="10737300" cy="3613419"/>
            </a:xfrm>
            <a:prstGeom prst="rect">
              <a:avLst/>
            </a:prstGeom>
            <a:noFill/>
            <a:ln w="3175">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6" name="矩形 25"/>
          <p:cNvSpPr/>
          <p:nvPr/>
        </p:nvSpPr>
        <p:spPr>
          <a:xfrm>
            <a:off x="5108575" y="1747520"/>
            <a:ext cx="6048375" cy="3599815"/>
          </a:xfrm>
          <a:prstGeom prst="rect">
            <a:avLst/>
          </a:prstGeom>
          <a:noFill/>
          <a:ln w="9525">
            <a:noFill/>
            <a:prstDash val="solid"/>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endParaRPr lang="zh-CN" altLang="en-US" dirty="0">
              <a:solidFill>
                <a:srgbClr val="808000"/>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200000"/>
              </a:lnSpc>
            </a:pP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食 </a:t>
            </a: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秋季神经兴奋，食欲骤增，要防止过量饮食。要少吃辣味和生冷食物多吃酸性和热饮和热软食物。不吃霉变和不洁食物，避免感染肠道传染病。中秋之后天气干燥易出口渴咽干唇燥皮肤干涩等“秋燥病”，应多吃水果，常喝开水绿豆汤、豆浆、牛奶等满足肌体的需要提高抗燥病力。</a:t>
            </a:r>
          </a:p>
        </p:txBody>
      </p:sp>
      <p:pic>
        <p:nvPicPr>
          <p:cNvPr id="14" name="图片 13"/>
          <p:cNvPicPr>
            <a:picLocks noChangeAspect="1"/>
          </p:cNvPicPr>
          <p:nvPr/>
        </p:nvPicPr>
        <p:blipFill>
          <a:blip r:embed="rId3">
            <a:extLst>
              <a:ext uri="{28A0092B-C50C-407E-A947-70E740481C1C}">
                <a14:useLocalDpi xmlns:a14="http://schemas.microsoft.com/office/drawing/2010/main"/>
              </a:ext>
            </a:extLst>
          </a:blip>
          <a:srcRect/>
          <a:stretch/>
        </p:blipFill>
        <p:spPr>
          <a:xfrm>
            <a:off x="-147955" y="2420078"/>
            <a:ext cx="5462570" cy="3618454"/>
          </a:xfrm>
          <a:prstGeom prst="rect">
            <a:avLst/>
          </a:prstGeom>
        </p:spPr>
      </p:pic>
      <p:sp>
        <p:nvSpPr>
          <p:cNvPr id="3" name="文本框 2">
            <a:extLst>
              <a:ext uri="{FF2B5EF4-FFF2-40B4-BE49-F238E27FC236}">
                <a16:creationId xmlns="" xmlns:a16="http://schemas.microsoft.com/office/drawing/2014/main" id="{9BC52AE7-78A3-4DBD-8826-40A1C0AE3989}"/>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养生介绍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643829" y="1967131"/>
            <a:ext cx="10917556" cy="3851790"/>
            <a:chOff x="643829" y="1967131"/>
            <a:chExt cx="10917556" cy="3851790"/>
          </a:xfrm>
        </p:grpSpPr>
        <p:sp>
          <p:nvSpPr>
            <p:cNvPr id="33" name="矩形 32"/>
            <p:cNvSpPr/>
            <p:nvPr/>
          </p:nvSpPr>
          <p:spPr>
            <a:xfrm>
              <a:off x="643829" y="1967131"/>
              <a:ext cx="10737300" cy="3851790"/>
            </a:xfrm>
            <a:prstGeom prst="rect">
              <a:avLst/>
            </a:prstGeom>
            <a:solidFill>
              <a:schemeClr val="bg1">
                <a:lumMod val="95000"/>
              </a:schemeClr>
            </a:solidFill>
            <a:ln w="57150">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33"/>
            <p:cNvSpPr/>
            <p:nvPr/>
          </p:nvSpPr>
          <p:spPr>
            <a:xfrm>
              <a:off x="824085" y="2107923"/>
              <a:ext cx="10737300" cy="3613419"/>
            </a:xfrm>
            <a:prstGeom prst="rect">
              <a:avLst/>
            </a:prstGeom>
            <a:noFill/>
            <a:ln w="3175">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7" name="矩形 46"/>
          <p:cNvSpPr/>
          <p:nvPr/>
        </p:nvSpPr>
        <p:spPr>
          <a:xfrm>
            <a:off x="1224500" y="2219293"/>
            <a:ext cx="6419473" cy="2814955"/>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150000"/>
              </a:lnSpc>
            </a:pPr>
            <a:endParaRPr lang="zh-CN" altLang="en-US" dirty="0">
              <a:solidFill>
                <a:srgbClr val="808000"/>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dirty="0">
                <a:solidFill>
                  <a:srgbClr val="808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800" b="1" dirty="0">
                <a:solidFill>
                  <a:srgbClr val="808000"/>
                </a:solidFill>
                <a:latin typeface="微软雅黑" panose="020B0503020204020204" pitchFamily="34" charset="-122"/>
                <a:ea typeface="微软雅黑" panose="020B0503020204020204" pitchFamily="34" charset="-122"/>
                <a:sym typeface="微软雅黑" panose="020B0503020204020204" pitchFamily="34" charset="-122"/>
              </a:rPr>
              <a:t>住 </a:t>
            </a: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秋季宜早睡早起，保证睡眠充足。注意劳逸结合，防止房劳伤肾。初秋白天气温高电扇不宜久吹；深秋寒气袭人，既要防止受寒感冒，又要经常打开门窗，保持室内空气新鲜。条件许可情况下，居室及其周围可种植一些绿叶花卉让环境充满生机又可净化空气促进身体健康。</a:t>
            </a: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493952" y="1967131"/>
            <a:ext cx="3613418" cy="3613418"/>
          </a:xfrm>
          <a:prstGeom prst="rect">
            <a:avLst/>
          </a:prstGeom>
        </p:spPr>
      </p:pic>
      <p:sp>
        <p:nvSpPr>
          <p:cNvPr id="4" name="文本框 3">
            <a:extLst>
              <a:ext uri="{FF2B5EF4-FFF2-40B4-BE49-F238E27FC236}">
                <a16:creationId xmlns="" xmlns:a16="http://schemas.microsoft.com/office/drawing/2014/main" id="{9DD4A5DD-CD10-42F2-B7A9-1EB9D4C40F66}"/>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养生介绍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1000"/>
                                        <p:tgtEl>
                                          <p:spTgt spid="47"/>
                                        </p:tgtEl>
                                      </p:cBhvr>
                                    </p:animEffect>
                                    <p:anim calcmode="lin" valueType="num">
                                      <p:cBhvr>
                                        <p:cTn id="13" dur="1000" fill="hold"/>
                                        <p:tgtEl>
                                          <p:spTgt spid="47"/>
                                        </p:tgtEl>
                                        <p:attrNameLst>
                                          <p:attrName>ppt_x</p:attrName>
                                        </p:attrNameLst>
                                      </p:cBhvr>
                                      <p:tavLst>
                                        <p:tav tm="0">
                                          <p:val>
                                            <p:strVal val="#ppt_x"/>
                                          </p:val>
                                        </p:tav>
                                        <p:tav tm="100000">
                                          <p:val>
                                            <p:strVal val="#ppt_x"/>
                                          </p:val>
                                        </p:tav>
                                      </p:tavLst>
                                    </p:anim>
                                    <p:anim calcmode="lin" valueType="num">
                                      <p:cBhvr>
                                        <p:cTn id="14"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643829" y="1967131"/>
            <a:ext cx="10917556" cy="3851790"/>
            <a:chOff x="643829" y="1967131"/>
            <a:chExt cx="10917556" cy="3851790"/>
          </a:xfrm>
        </p:grpSpPr>
        <p:sp>
          <p:nvSpPr>
            <p:cNvPr id="27" name="矩形 26"/>
            <p:cNvSpPr/>
            <p:nvPr/>
          </p:nvSpPr>
          <p:spPr>
            <a:xfrm>
              <a:off x="643829" y="1967131"/>
              <a:ext cx="10737300" cy="3851790"/>
            </a:xfrm>
            <a:prstGeom prst="rect">
              <a:avLst/>
            </a:prstGeom>
            <a:solidFill>
              <a:schemeClr val="bg1">
                <a:lumMod val="95000"/>
              </a:schemeClr>
            </a:solidFill>
            <a:ln w="57150">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矩形 27"/>
            <p:cNvSpPr/>
            <p:nvPr/>
          </p:nvSpPr>
          <p:spPr>
            <a:xfrm>
              <a:off x="824085" y="2107923"/>
              <a:ext cx="10737300" cy="3613419"/>
            </a:xfrm>
            <a:prstGeom prst="rect">
              <a:avLst/>
            </a:prstGeom>
            <a:noFill/>
            <a:ln w="3175">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6" name="矩形 25"/>
          <p:cNvSpPr/>
          <p:nvPr/>
        </p:nvSpPr>
        <p:spPr>
          <a:xfrm>
            <a:off x="4698569" y="2872623"/>
            <a:ext cx="6226324" cy="2306955"/>
          </a:xfrm>
          <a:prstGeom prst="rect">
            <a:avLst/>
          </a:prstGeom>
          <a:noFill/>
          <a:ln w="9525">
            <a:noFill/>
            <a:prstDash val="solid"/>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秋天虽没有春天那样春光明媚，生机勃勃，但秋高气爽遍地金黄另有一番动人景象。到公园湖滨郊野进行适当的体育锻炼可增强体质。秋游也一种好的活动形式 既可调节精神又可强身健体。</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207111" y="2181462"/>
            <a:ext cx="5108432" cy="3612252"/>
          </a:xfrm>
          <a:prstGeom prst="rect">
            <a:avLst/>
          </a:prstGeom>
        </p:spPr>
      </p:pic>
      <p:sp>
        <p:nvSpPr>
          <p:cNvPr id="3" name="文本框 2">
            <a:extLst>
              <a:ext uri="{FF2B5EF4-FFF2-40B4-BE49-F238E27FC236}">
                <a16:creationId xmlns="" xmlns:a16="http://schemas.microsoft.com/office/drawing/2014/main" id="{835C5E54-56AB-46F6-B6FF-889CC3F05F0E}"/>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养生介绍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2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3FF875FF-94EC-4B7C-88AC-708E82D13DD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9" name="文本框 8">
            <a:extLst>
              <a:ext uri="{FF2B5EF4-FFF2-40B4-BE49-F238E27FC236}">
                <a16:creationId xmlns="" xmlns:a16="http://schemas.microsoft.com/office/drawing/2014/main" id="{EA7771D9-FE7A-42A2-AA53-0F8DC4D18657}"/>
              </a:ext>
            </a:extLst>
          </p:cNvPr>
          <p:cNvSpPr txBox="1"/>
          <p:nvPr/>
        </p:nvSpPr>
        <p:spPr>
          <a:xfrm>
            <a:off x="3530271" y="3176787"/>
            <a:ext cx="5131458" cy="768350"/>
          </a:xfrm>
          <a:prstGeom prst="rect">
            <a:avLst/>
          </a:prstGeom>
          <a:noFill/>
        </p:spPr>
        <p:txBody>
          <a:bodyPr vert="horz" wrap="square" rtlCol="0" anchor="b">
            <a:spAutoFit/>
          </a:bodyPr>
          <a:lstStyle/>
          <a:p>
            <a:r>
              <a:rPr lang="zh-CN" altLang="en-US" sz="44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 露 的 习 俗 介 绍</a:t>
            </a:r>
          </a:p>
        </p:txBody>
      </p:sp>
      <p:sp>
        <p:nvSpPr>
          <p:cNvPr id="10" name="文本框 9">
            <a:extLst>
              <a:ext uri="{FF2B5EF4-FFF2-40B4-BE49-F238E27FC236}">
                <a16:creationId xmlns="" xmlns:a16="http://schemas.microsoft.com/office/drawing/2014/main" id="{9B5088AB-7FDA-4F6D-AB52-DA0B67FEEEF5}"/>
              </a:ext>
            </a:extLst>
          </p:cNvPr>
          <p:cNvSpPr txBox="1"/>
          <p:nvPr/>
        </p:nvSpPr>
        <p:spPr>
          <a:xfrm>
            <a:off x="4397618" y="2186524"/>
            <a:ext cx="3396764" cy="1015663"/>
          </a:xfrm>
          <a:prstGeom prst="rect">
            <a:avLst/>
          </a:prstGeom>
          <a:noFill/>
        </p:spPr>
        <p:txBody>
          <a:bodyPr wrap="none" rtlCol="0" anchor="b">
            <a:spAutoFit/>
          </a:bodyPr>
          <a:lstStyle/>
          <a:p>
            <a:pPr algn="ctr"/>
            <a:r>
              <a:rPr lang="en-US" altLang="zh-CN"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PART 04</a:t>
            </a:r>
            <a:endParaRPr lang="zh-CN" altLang="en-US"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750482" y="2113175"/>
            <a:ext cx="10737300" cy="3403191"/>
          </a:xfrm>
          <a:prstGeom prst="rect">
            <a:avLst/>
          </a:prstGeom>
          <a:solidFill>
            <a:schemeClr val="bg1">
              <a:lumMod val="95000"/>
            </a:schemeClr>
          </a:solidFill>
          <a:ln w="57150">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矩形 25"/>
          <p:cNvSpPr/>
          <p:nvPr/>
        </p:nvSpPr>
        <p:spPr>
          <a:xfrm>
            <a:off x="3282273" y="2778953"/>
            <a:ext cx="6547433" cy="2278577"/>
          </a:xfrm>
          <a:prstGeom prst="rect">
            <a:avLst/>
          </a:prstGeom>
          <a:noFill/>
          <a:ln w="9525">
            <a:noFill/>
          </a:ln>
        </p:spPr>
        <p:txBody>
          <a:bodyPr vert="eaVert"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150000"/>
              </a:lnSpc>
            </a:pPr>
            <a:r>
              <a:rPr lang="zh-CN" altLang="en-US" sz="2400" b="1" dirty="0">
                <a:solidFill>
                  <a:srgbClr val="808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如果说白露时节天气转凉，开始出现露水，那么到了寒露，则露水增多，且气温更低。此时我国有些地区会出现霜冻，北方已呈深秋景象，白云红叶，偶见早霜，南方也秋意渐浓，蝉噤荷残。北京人登高习俗更盛，景山公园、八大处、香山等都是登高的好地方，重九登高节，更会吸引众多的游人。</a:t>
            </a:r>
            <a:r>
              <a:rPr lang="zh-CN" altLang="en-US" sz="2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肥瘦。</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39195" y="2927177"/>
            <a:ext cx="1918591" cy="1918591"/>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文本框 2"/>
          <p:cNvSpPr txBox="1"/>
          <p:nvPr/>
        </p:nvSpPr>
        <p:spPr>
          <a:xfrm>
            <a:off x="9889966" y="2950210"/>
            <a:ext cx="738664" cy="2026920"/>
          </a:xfrm>
          <a:prstGeom prst="rect">
            <a:avLst/>
          </a:prstGeom>
          <a:noFill/>
        </p:spPr>
        <p:txBody>
          <a:bodyPr vert="eaVert" wrap="square" rtlCol="0">
            <a:spAutoFit/>
          </a:bodyPr>
          <a:lstStyle/>
          <a:p>
            <a:r>
              <a:rPr lang="zh-CN" altLang="en-US" sz="36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登高习俗</a:t>
            </a:r>
          </a:p>
        </p:txBody>
      </p:sp>
      <p:sp>
        <p:nvSpPr>
          <p:cNvPr id="14" name="文本框 13">
            <a:extLst>
              <a:ext uri="{FF2B5EF4-FFF2-40B4-BE49-F238E27FC236}">
                <a16:creationId xmlns="" xmlns:a16="http://schemas.microsoft.com/office/drawing/2014/main" id="{D63E598F-04E4-4FF0-B881-50B64234A0DA}"/>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习俗介绍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2000"/>
                                        <p:tgtEl>
                                          <p:spTgt spid="35"/>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right)">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643829" y="1903407"/>
            <a:ext cx="10945420" cy="3680426"/>
          </a:xfrm>
          <a:prstGeom prst="rect">
            <a:avLst/>
          </a:prstGeom>
          <a:solidFill>
            <a:schemeClr val="bg1">
              <a:lumMod val="95000"/>
            </a:schemeClr>
          </a:solidFill>
          <a:ln w="57150">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659414" y="2722880"/>
            <a:ext cx="5170646" cy="2345690"/>
          </a:xfrm>
          <a:prstGeom prst="rect">
            <a:avLst/>
          </a:prstGeom>
        </p:spPr>
        <p:txBody>
          <a:bodyPr vert="eaVert" wrap="square">
            <a:spAutoFit/>
          </a:bodyPr>
          <a:lstStyle/>
          <a:p>
            <a:pPr>
              <a:lnSpc>
                <a:spcPct val="200000"/>
              </a:lnSpc>
            </a:pP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寒露时天气对秋收十分有利，农谚有：黄烟花生也该收，起捕成鱼采藕芡。大豆收割寒露天，石榴山楂摘下来。寒露蜜桃属北方晚熟桃品种，成熟期在寒露前后，故名“寒露蜜桃”。</a:t>
            </a:r>
          </a:p>
        </p:txBody>
      </p:sp>
      <p:sp>
        <p:nvSpPr>
          <p:cNvPr id="24" name="矩形 23"/>
          <p:cNvSpPr/>
          <p:nvPr/>
        </p:nvSpPr>
        <p:spPr>
          <a:xfrm>
            <a:off x="10796995" y="1663214"/>
            <a:ext cx="492443" cy="1542559"/>
          </a:xfrm>
          <a:prstGeom prst="rect">
            <a:avLst/>
          </a:prstGeom>
          <a:solidFill>
            <a:srgbClr val="7F7F7F"/>
          </a:solidFill>
          <a:ln w="9525">
            <a:noFill/>
          </a:ln>
        </p:spPr>
        <p:txBody>
          <a:bodyPr vert="eaVert"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农事习俗    </a:t>
            </a:r>
            <a:r>
              <a:rPr lang="zh-CN" altLang="en-US" sz="2000" b="1" dirty="0">
                <a:solidFill>
                  <a:srgbClr val="DA6119"/>
                </a:solidFill>
                <a:latin typeface="微软雅黑" panose="020B0503020204020204" pitchFamily="34" charset="-122"/>
                <a:ea typeface="微软雅黑" panose="020B0503020204020204" pitchFamily="34" charset="-122"/>
                <a:sym typeface="微软雅黑" panose="020B0503020204020204" pitchFamily="34" charset="-122"/>
              </a:rPr>
              <a:t>  </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251699" y="481314"/>
            <a:ext cx="3149602" cy="4725066"/>
          </a:xfrm>
          <a:prstGeom prst="rect">
            <a:avLst/>
          </a:prstGeom>
        </p:spPr>
      </p:pic>
      <p:sp>
        <p:nvSpPr>
          <p:cNvPr id="5" name="文本框 4">
            <a:extLst>
              <a:ext uri="{FF2B5EF4-FFF2-40B4-BE49-F238E27FC236}">
                <a16:creationId xmlns="" xmlns:a16="http://schemas.microsoft.com/office/drawing/2014/main" id="{887B53A5-A3D6-4884-83AC-DEB87E7E5BE0}"/>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习俗介绍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20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3" grpId="0"/>
      <p:bldP spid="2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566994" y="1888167"/>
            <a:ext cx="10945420" cy="3680426"/>
          </a:xfrm>
          <a:prstGeom prst="rect">
            <a:avLst/>
          </a:prstGeom>
          <a:solidFill>
            <a:schemeClr val="bg1">
              <a:lumMod val="95000"/>
            </a:schemeClr>
          </a:solidFill>
          <a:ln w="57150">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矩形 23"/>
          <p:cNvSpPr/>
          <p:nvPr/>
        </p:nvSpPr>
        <p:spPr>
          <a:xfrm>
            <a:off x="10796995" y="1663214"/>
            <a:ext cx="492443" cy="1542559"/>
          </a:xfrm>
          <a:prstGeom prst="rect">
            <a:avLst/>
          </a:prstGeom>
          <a:solidFill>
            <a:srgbClr val="7F7F7F"/>
          </a:solidFill>
          <a:ln w="9525">
            <a:noFill/>
          </a:ln>
        </p:spPr>
        <p:txBody>
          <a:bodyPr vert="eaVert"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吃母蟹    </a:t>
            </a:r>
            <a:r>
              <a:rPr lang="zh-CN" altLang="en-US" sz="2000" b="1" dirty="0">
                <a:solidFill>
                  <a:srgbClr val="DA6119"/>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4" name="矩形 3"/>
          <p:cNvSpPr/>
          <p:nvPr/>
        </p:nvSpPr>
        <p:spPr>
          <a:xfrm>
            <a:off x="1422350" y="2482850"/>
            <a:ext cx="5586145" cy="2490470"/>
          </a:xfrm>
          <a:prstGeom prst="rect">
            <a:avLst/>
          </a:prstGeom>
        </p:spPr>
        <p:txBody>
          <a:bodyPr vert="eaVert" wrap="square">
            <a:spAutoFit/>
          </a:bodyPr>
          <a:lstStyle/>
          <a:p>
            <a:pPr>
              <a:lnSpc>
                <a:spcPct val="150000"/>
              </a:lnSpc>
            </a:pP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俗话说“西风响，蟹脚痒”，天一冷螃蟹的味道就要“正”了。“九月团脐，十月尖”，寒露时节雌蟹卵满、黄膏丰腴，正是吃母蟹的最佳季节，等农历十月以后，最好吃的则要轮到公蟹了。但过敏体质、胃寒者及孕妇、高血脂者不宜吃蟹黄，另外要注意螃蟹忌与柿子同吃，以免生成胃石。</a:t>
            </a: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rcRect/>
          <a:stretch/>
        </p:blipFill>
        <p:spPr>
          <a:xfrm>
            <a:off x="6706537" y="2362200"/>
            <a:ext cx="3700176" cy="2731770"/>
          </a:xfrm>
          <a:prstGeom prst="rect">
            <a:avLst/>
          </a:prstGeom>
        </p:spPr>
      </p:pic>
      <p:sp>
        <p:nvSpPr>
          <p:cNvPr id="5" name="文本框 4">
            <a:extLst>
              <a:ext uri="{FF2B5EF4-FFF2-40B4-BE49-F238E27FC236}">
                <a16:creationId xmlns="" xmlns:a16="http://schemas.microsoft.com/office/drawing/2014/main" id="{E5337CFB-E9A1-449E-BCBA-4A65C165C8F2}"/>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习俗介绍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20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24" grpId="0" bldLvl="0" animBg="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643829" y="1888167"/>
            <a:ext cx="10945420" cy="3680426"/>
          </a:xfrm>
          <a:prstGeom prst="rect">
            <a:avLst/>
          </a:prstGeom>
          <a:solidFill>
            <a:schemeClr val="bg1">
              <a:lumMod val="95000"/>
            </a:schemeClr>
          </a:solidFill>
          <a:ln w="57150">
            <a:solidFill>
              <a:srgbClr val="7F7F7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矩形 23"/>
          <p:cNvSpPr/>
          <p:nvPr/>
        </p:nvSpPr>
        <p:spPr>
          <a:xfrm>
            <a:off x="10796995" y="1663214"/>
            <a:ext cx="492443" cy="1542559"/>
          </a:xfrm>
          <a:prstGeom prst="rect">
            <a:avLst/>
          </a:prstGeom>
          <a:solidFill>
            <a:srgbClr val="7F7F7F"/>
          </a:solidFill>
          <a:ln w="9525">
            <a:noFill/>
          </a:ln>
        </p:spPr>
        <p:txBody>
          <a:bodyPr vert="eaVert"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喝寒露茶     </a:t>
            </a:r>
          </a:p>
        </p:txBody>
      </p:sp>
      <p:sp>
        <p:nvSpPr>
          <p:cNvPr id="4" name="矩形 3"/>
          <p:cNvSpPr/>
          <p:nvPr/>
        </p:nvSpPr>
        <p:spPr>
          <a:xfrm>
            <a:off x="1195601" y="2315096"/>
            <a:ext cx="5724644" cy="2947958"/>
          </a:xfrm>
          <a:prstGeom prst="rect">
            <a:avLst/>
          </a:prstGeom>
        </p:spPr>
        <p:txBody>
          <a:bodyPr vert="eaVert" wrap="square">
            <a:spAutoFit/>
          </a:bodyPr>
          <a:lstStyle/>
          <a:p>
            <a:pPr>
              <a:lnSpc>
                <a:spcPct val="200000"/>
              </a:lnSpc>
            </a:pPr>
            <a:r>
              <a:rPr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老南京有喝“寒露茶”的习惯。寒露前后正是茶树生长的极好时期。每年寒露的前三天和后四天所采之茶，谓之“正秋茶”，秋茶中以正秋茶为最佳。寒露茶既不像春茶那样鲜嫩，不经泡，也不像夏茶那样干涩味苦，而是有一种独特甘醇清香味，尤受老茶客喜爱。</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095276" y="1885951"/>
            <a:ext cx="5381802" cy="3805554"/>
          </a:xfrm>
          <a:prstGeom prst="rect">
            <a:avLst/>
          </a:prstGeom>
        </p:spPr>
      </p:pic>
      <p:sp>
        <p:nvSpPr>
          <p:cNvPr id="3" name="文本框 2">
            <a:extLst>
              <a:ext uri="{FF2B5EF4-FFF2-40B4-BE49-F238E27FC236}">
                <a16:creationId xmlns="" xmlns:a16="http://schemas.microsoft.com/office/drawing/2014/main" id="{914913B6-34D7-423C-B1D6-CDA7982E6064}"/>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习俗介绍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20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24" grpId="0" bldLvl="0" animBg="1"/>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38D8FA22-5A86-4A36-9ABF-44795632E8B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9" name="文本框 8">
            <a:extLst>
              <a:ext uri="{FF2B5EF4-FFF2-40B4-BE49-F238E27FC236}">
                <a16:creationId xmlns="" xmlns:a16="http://schemas.microsoft.com/office/drawing/2014/main" id="{785FD974-0958-4D32-BAAB-E66932C0CA08}"/>
              </a:ext>
            </a:extLst>
          </p:cNvPr>
          <p:cNvSpPr txBox="1"/>
          <p:nvPr/>
        </p:nvSpPr>
        <p:spPr>
          <a:xfrm>
            <a:off x="3796971" y="3175696"/>
            <a:ext cx="4413579" cy="769441"/>
          </a:xfrm>
          <a:prstGeom prst="rect">
            <a:avLst/>
          </a:prstGeom>
          <a:noFill/>
        </p:spPr>
        <p:txBody>
          <a:bodyPr vert="horz" wrap="square" rtlCol="0" anchor="b">
            <a:spAutoFit/>
          </a:bodyPr>
          <a:lstStyle/>
          <a:p>
            <a:r>
              <a:rPr lang="zh-CN" altLang="en-US" sz="44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 露 诗 词 欣 赏</a:t>
            </a:r>
          </a:p>
        </p:txBody>
      </p:sp>
      <p:sp>
        <p:nvSpPr>
          <p:cNvPr id="10" name="文本框 9">
            <a:extLst>
              <a:ext uri="{FF2B5EF4-FFF2-40B4-BE49-F238E27FC236}">
                <a16:creationId xmlns="" xmlns:a16="http://schemas.microsoft.com/office/drawing/2014/main" id="{00BDE880-C9E2-48F7-BA6D-597DD9199367}"/>
              </a:ext>
            </a:extLst>
          </p:cNvPr>
          <p:cNvSpPr txBox="1"/>
          <p:nvPr/>
        </p:nvSpPr>
        <p:spPr>
          <a:xfrm>
            <a:off x="4397618" y="2186524"/>
            <a:ext cx="3396764" cy="1015663"/>
          </a:xfrm>
          <a:prstGeom prst="rect">
            <a:avLst/>
          </a:prstGeom>
          <a:noFill/>
        </p:spPr>
        <p:txBody>
          <a:bodyPr wrap="none" rtlCol="0" anchor="b">
            <a:spAutoFit/>
          </a:bodyPr>
          <a:lstStyle/>
          <a:p>
            <a:pPr algn="ctr"/>
            <a:r>
              <a:rPr lang="en-US" altLang="zh-CN"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PART 05</a:t>
            </a:r>
            <a:endParaRPr lang="zh-CN" altLang="en-US"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endParaRPr>
          </a:p>
        </p:txBody>
      </p:sp>
    </p:spTree>
    <p:extLst>
      <p:ext uri="{BB962C8B-B14F-4D97-AF65-F5344CB8AC3E}">
        <p14:creationId xmlns:p14="http://schemas.microsoft.com/office/powerpoint/2010/main" val="1902181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295854" y="1220388"/>
            <a:ext cx="7829345" cy="3680623"/>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50000"/>
              </a:lnSpc>
            </a:pPr>
            <a:r>
              <a:rPr lang="zh-CN" altLang="en-US" sz="1600" b="1" spc="300" dirty="0">
                <a:solidFill>
                  <a:srgbClr val="989832"/>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    </a:t>
            </a:r>
            <a:r>
              <a:rPr sz="1600" b="1" spc="300"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是二十四节气中的第17个节气，是干支历酉月的结束以及戌月的起始;时间点在公历每年10月8日或9日视太阳到达黄经195°(处于室女座)时。《月令七十二候集解》说:"九月节，露气寒冷，将凝结也。"寒露的意思是气温比白露时更低，地面的露水更冷，快要凝结成霜了。寒露时节，南岭及以北的广大地区均已进入秋季，东北和西北地区已进入或即将进入冬季。</a:t>
            </a:r>
          </a:p>
        </p:txBody>
      </p:sp>
      <p:pic>
        <p:nvPicPr>
          <p:cNvPr id="4" name="图片 3">
            <a:extLst>
              <a:ext uri="{FF2B5EF4-FFF2-40B4-BE49-F238E27FC236}">
                <a16:creationId xmlns="" xmlns:a16="http://schemas.microsoft.com/office/drawing/2014/main" id="{E50DA7F5-DF7D-4705-A750-B5F243F35B5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65583" y="399109"/>
            <a:ext cx="4458338" cy="3343752"/>
          </a:xfrm>
          <a:prstGeom prst="rect">
            <a:avLst/>
          </a:prstGeom>
        </p:spPr>
      </p:pic>
      <p:sp>
        <p:nvSpPr>
          <p:cNvPr id="2" name="文本框 1"/>
          <p:cNvSpPr txBox="1"/>
          <p:nvPr/>
        </p:nvSpPr>
        <p:spPr>
          <a:xfrm>
            <a:off x="3613212" y="399109"/>
            <a:ext cx="1500326" cy="230832"/>
          </a:xfrm>
          <a:prstGeom prst="rect">
            <a:avLst/>
          </a:prstGeom>
          <a:noFill/>
        </p:spPr>
        <p:txBody>
          <a:bodyPr wrap="square" rtlCol="0">
            <a:spAutoFit/>
          </a:bodyPr>
          <a:lstStyle/>
          <a:p>
            <a:r>
              <a:rPr lang="en-US" altLang="zh-CN" sz="900" dirty="0">
                <a:solidFill>
                  <a:srgbClr val="FDFDFD"/>
                </a:solidFill>
              </a:rPr>
              <a:t>https://www.ypppt.com/</a:t>
            </a:r>
            <a:endParaRPr lang="zh-CN" altLang="en-US" sz="900" dirty="0">
              <a:solidFill>
                <a:srgbClr val="FDFDFD"/>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188581" y="1569345"/>
            <a:ext cx="9950436" cy="4332567"/>
            <a:chOff x="1525798" y="1606756"/>
            <a:chExt cx="8869957" cy="4332567"/>
          </a:xfrm>
        </p:grpSpPr>
        <p:sp>
          <p:nvSpPr>
            <p:cNvPr id="28" name="矩形 27"/>
            <p:cNvSpPr/>
            <p:nvPr/>
          </p:nvSpPr>
          <p:spPr>
            <a:xfrm>
              <a:off x="1525798" y="1606756"/>
              <a:ext cx="8869957" cy="4332567"/>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矩形 28"/>
            <p:cNvSpPr/>
            <p:nvPr/>
          </p:nvSpPr>
          <p:spPr>
            <a:xfrm>
              <a:off x="1760303" y="1753252"/>
              <a:ext cx="8402935" cy="4039576"/>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4" name="矩形 23"/>
          <p:cNvSpPr/>
          <p:nvPr/>
        </p:nvSpPr>
        <p:spPr>
          <a:xfrm>
            <a:off x="2129958" y="1715841"/>
            <a:ext cx="492443" cy="1542559"/>
          </a:xfrm>
          <a:prstGeom prst="rect">
            <a:avLst/>
          </a:prstGeom>
          <a:solidFill>
            <a:srgbClr val="7F7F7F"/>
          </a:solidFill>
          <a:ln w="9525">
            <a:noFill/>
          </a:ln>
        </p:spPr>
        <p:txBody>
          <a:bodyPr vert="eaVert"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诗词</a:t>
            </a:r>
            <a:r>
              <a:rPr lang="zh-CN" altLang="en-US" sz="2000" b="1" dirty="0">
                <a:solidFill>
                  <a:srgbClr val="DA6119"/>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5" name="矩形 4"/>
          <p:cNvSpPr/>
          <p:nvPr/>
        </p:nvSpPr>
        <p:spPr>
          <a:xfrm>
            <a:off x="3425190" y="1701800"/>
            <a:ext cx="6217285" cy="4030980"/>
          </a:xfrm>
          <a:prstGeom prst="rect">
            <a:avLst/>
          </a:prstGeom>
        </p:spPr>
        <p:txBody>
          <a:bodyPr wrap="square">
            <a:spAutoFit/>
          </a:bodyPr>
          <a:lstStyle/>
          <a:p>
            <a:pPr algn="ctr">
              <a:lnSpc>
                <a:spcPct val="20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月夜梧桐叶上见寒露</a:t>
            </a:r>
          </a:p>
          <a:p>
            <a:pPr algn="ctr">
              <a:lnSpc>
                <a:spcPct val="200000"/>
              </a:lnSpc>
            </a:pPr>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唐·戴察</a:t>
            </a:r>
          </a:p>
          <a:p>
            <a:pPr algn="ctr">
              <a:lnSpc>
                <a:spcPct val="200000"/>
              </a:lnSpc>
            </a:pP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萧疏桐叶上，月白露初团。滴沥清光满，荧煌素彩寒。</a:t>
            </a:r>
          </a:p>
          <a:p>
            <a:pPr algn="ctr">
              <a:lnSpc>
                <a:spcPct val="200000"/>
              </a:lnSpc>
            </a:pPr>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200000"/>
              </a:lnSpc>
            </a:pP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风摇愁玉坠，枝动惜珠干。气冷疑秋晚，声微觉夜阑。</a:t>
            </a:r>
          </a:p>
          <a:p>
            <a:pPr algn="ctr">
              <a:lnSpc>
                <a:spcPct val="200000"/>
              </a:lnSpc>
            </a:pPr>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200000"/>
              </a:lnSpc>
            </a:pP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凝空流欲遍，润物净宜看。莫厌窥临倦，将晞聚更难。</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555749" y="3545351"/>
            <a:ext cx="2063752" cy="2327618"/>
          </a:xfrm>
          <a:prstGeom prst="rect">
            <a:avLst/>
          </a:prstGeom>
        </p:spPr>
      </p:pic>
      <p:pic>
        <p:nvPicPr>
          <p:cNvPr id="14" name="图片 13" descr="9bf943228841a2981f26d6461944c9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82025" y="1715770"/>
            <a:ext cx="2296160" cy="1722120"/>
          </a:xfrm>
          <a:prstGeom prst="rect">
            <a:avLst/>
          </a:prstGeom>
        </p:spPr>
      </p:pic>
      <p:sp>
        <p:nvSpPr>
          <p:cNvPr id="3" name="文本框 2">
            <a:extLst>
              <a:ext uri="{FF2B5EF4-FFF2-40B4-BE49-F238E27FC236}">
                <a16:creationId xmlns="" xmlns:a16="http://schemas.microsoft.com/office/drawing/2014/main" id="{700C7FD1-1E4D-4294-B535-836CB9F92B52}"/>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诗词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188581" y="1569345"/>
            <a:ext cx="9950436" cy="4332567"/>
            <a:chOff x="1525798" y="1606756"/>
            <a:chExt cx="8869957" cy="4332567"/>
          </a:xfrm>
        </p:grpSpPr>
        <p:sp>
          <p:nvSpPr>
            <p:cNvPr id="28" name="矩形 27"/>
            <p:cNvSpPr/>
            <p:nvPr/>
          </p:nvSpPr>
          <p:spPr>
            <a:xfrm>
              <a:off x="1525798" y="1606756"/>
              <a:ext cx="8869957" cy="4332567"/>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矩形 28"/>
            <p:cNvSpPr/>
            <p:nvPr/>
          </p:nvSpPr>
          <p:spPr>
            <a:xfrm>
              <a:off x="1760303" y="1753252"/>
              <a:ext cx="8402935" cy="4039576"/>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4" name="矩形 23"/>
          <p:cNvSpPr/>
          <p:nvPr/>
        </p:nvSpPr>
        <p:spPr>
          <a:xfrm>
            <a:off x="2021055" y="1715841"/>
            <a:ext cx="492443" cy="1542559"/>
          </a:xfrm>
          <a:prstGeom prst="rect">
            <a:avLst/>
          </a:prstGeom>
          <a:solidFill>
            <a:srgbClr val="7F7F7F"/>
          </a:solidFill>
          <a:ln w="9525">
            <a:noFill/>
          </a:ln>
        </p:spPr>
        <p:txBody>
          <a:bodyPr vert="eaVert"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诗词  </a:t>
            </a:r>
            <a:r>
              <a:rPr lang="zh-CN" altLang="en-US" sz="2000" b="1" dirty="0">
                <a:solidFill>
                  <a:srgbClr val="DA6119"/>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5" name="矩形 4"/>
          <p:cNvSpPr/>
          <p:nvPr/>
        </p:nvSpPr>
        <p:spPr>
          <a:xfrm>
            <a:off x="2808605" y="2291715"/>
            <a:ext cx="4743450" cy="2614930"/>
          </a:xfrm>
          <a:prstGeom prst="rect">
            <a:avLst/>
          </a:prstGeom>
        </p:spPr>
        <p:txBody>
          <a:bodyPr wrap="square">
            <a:spAutoFit/>
          </a:bodyPr>
          <a:lstStyle/>
          <a:p>
            <a:pPr algn="ctr">
              <a:lnSpc>
                <a:spcPct val="200000"/>
              </a:lnSpc>
            </a:pPr>
            <a:r>
              <a:rPr lang="zh-CN" altLang="en-US" sz="24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败荷鹡鸰图</a:t>
            </a:r>
          </a:p>
          <a:p>
            <a:pPr algn="ctr">
              <a:lnSpc>
                <a:spcPct val="200000"/>
              </a:lnSpc>
            </a:pPr>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唐寅</a:t>
            </a:r>
          </a:p>
          <a:p>
            <a:pPr algn="ctr">
              <a:lnSpc>
                <a:spcPct val="200000"/>
              </a:lnSpc>
            </a:pPr>
            <a:r>
              <a:rPr lang="zh-CN" altLang="en-US" sz="2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飞唤行摇类急难，野田寒露欲成团。</a:t>
            </a:r>
          </a:p>
          <a:p>
            <a:pPr algn="ctr">
              <a:lnSpc>
                <a:spcPct val="200000"/>
              </a:lnSpc>
            </a:pPr>
            <a:r>
              <a:rPr lang="zh-CN" altLang="en-US" sz="2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莫言四海皆兄长，骨肉而今冷眼看。</a:t>
            </a: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109938" y="2977796"/>
            <a:ext cx="3794760" cy="2680049"/>
          </a:xfrm>
          <a:prstGeom prst="rect">
            <a:avLst/>
          </a:prstGeom>
        </p:spPr>
      </p:pic>
      <p:sp>
        <p:nvSpPr>
          <p:cNvPr id="14" name="文本框 13">
            <a:extLst>
              <a:ext uri="{FF2B5EF4-FFF2-40B4-BE49-F238E27FC236}">
                <a16:creationId xmlns="" xmlns:a16="http://schemas.microsoft.com/office/drawing/2014/main" id="{DD97E624-AAD5-4873-B407-BCD67C7E86C3}"/>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诗词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up)">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F32F6C37-86C6-4904-B5AD-B74256846D4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64560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a:extLst>
              <a:ext uri="{FF2B5EF4-FFF2-40B4-BE49-F238E27FC236}">
                <a16:creationId xmlns="" xmlns:a16="http://schemas.microsoft.com/office/drawing/2014/main" id="{CED63A51-2DCA-4821-85A5-0349F15AC98F}"/>
              </a:ext>
            </a:extLst>
          </p:cNvPr>
          <p:cNvGrpSpPr/>
          <p:nvPr/>
        </p:nvGrpSpPr>
        <p:grpSpPr>
          <a:xfrm>
            <a:off x="1344868" y="1764237"/>
            <a:ext cx="2385391" cy="2520000"/>
            <a:chOff x="1746251" y="3409950"/>
            <a:chExt cx="1762125" cy="1914525"/>
          </a:xfrm>
        </p:grpSpPr>
        <p:sp>
          <p:nvSpPr>
            <p:cNvPr id="55" name="MH_Other_1">
              <a:extLst>
                <a:ext uri="{FF2B5EF4-FFF2-40B4-BE49-F238E27FC236}">
                  <a16:creationId xmlns="" xmlns:a16="http://schemas.microsoft.com/office/drawing/2014/main" id="{7C1B07D8-B8E8-4066-9719-15BD8E385C23}"/>
                </a:ext>
              </a:extLst>
            </p:cNvPr>
            <p:cNvSpPr/>
            <p:nvPr>
              <p:custDataLst>
                <p:tags r:id="rId11"/>
              </p:custDataLst>
            </p:nvPr>
          </p:nvSpPr>
          <p:spPr>
            <a:xfrm>
              <a:off x="2713039" y="3409950"/>
              <a:ext cx="795337" cy="795338"/>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rgbClr val="516E9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01</a:t>
              </a:r>
              <a:endParaRPr kumimoji="0" lang="zh-CN" altLang="en-US"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MH_SubTitle_1">
              <a:extLst>
                <a:ext uri="{FF2B5EF4-FFF2-40B4-BE49-F238E27FC236}">
                  <a16:creationId xmlns="" xmlns:a16="http://schemas.microsoft.com/office/drawing/2014/main" id="{4B69E1B3-8D41-47A9-90BB-67F608209C54}"/>
                </a:ext>
              </a:extLst>
            </p:cNvPr>
            <p:cNvSpPr/>
            <p:nvPr>
              <p:custDataLst>
                <p:tags r:id="rId12"/>
              </p:custDataLst>
            </p:nvPr>
          </p:nvSpPr>
          <p:spPr>
            <a:xfrm rot="19176637" flipH="1">
              <a:off x="1746251" y="4657725"/>
              <a:ext cx="1706563" cy="666750"/>
            </a:xfrm>
            <a:custGeom>
              <a:avLst/>
              <a:gdLst>
                <a:gd name="connsiteX0" fmla="*/ 302185 w 1423253"/>
                <a:gd name="connsiteY0" fmla="*/ 557176 h 557177"/>
                <a:gd name="connsiteX1" fmla="*/ 313708 w 1423253"/>
                <a:gd name="connsiteY1" fmla="*/ 539112 h 557177"/>
                <a:gd name="connsiteX2" fmla="*/ 1140428 w 1423253"/>
                <a:gd name="connsiteY2" fmla="*/ 539112 h 557177"/>
                <a:gd name="connsiteX3" fmla="*/ 1400952 w 1423253"/>
                <a:gd name="connsiteY3" fmla="*/ 278588 h 557177"/>
                <a:gd name="connsiteX4" fmla="*/ 1140428 w 1423253"/>
                <a:gd name="connsiteY4" fmla="*/ 18063 h 557177"/>
                <a:gd name="connsiteX5" fmla="*/ 0 w 1423253"/>
                <a:gd name="connsiteY5" fmla="*/ 18063 h 557177"/>
                <a:gd name="connsiteX6" fmla="*/ 1016 w 1423253"/>
                <a:gd name="connsiteY6" fmla="*/ 0 h 557177"/>
                <a:gd name="connsiteX7" fmla="*/ 1144665 w 1423253"/>
                <a:gd name="connsiteY7" fmla="*/ 0 h 557177"/>
                <a:gd name="connsiteX8" fmla="*/ 1423253 w 1423253"/>
                <a:gd name="connsiteY8" fmla="*/ 278589 h 557177"/>
                <a:gd name="connsiteX9" fmla="*/ 1423252 w 1423253"/>
                <a:gd name="connsiteY9" fmla="*/ 278589 h 557177"/>
                <a:gd name="connsiteX10" fmla="*/ 1144664 w 1423253"/>
                <a:gd name="connsiteY10" fmla="*/ 557177 h 55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3253" h="557177">
                  <a:moveTo>
                    <a:pt x="302185" y="557176"/>
                  </a:moveTo>
                  <a:lnTo>
                    <a:pt x="313708" y="539112"/>
                  </a:lnTo>
                  <a:lnTo>
                    <a:pt x="1140428" y="539112"/>
                  </a:lnTo>
                  <a:cubicBezTo>
                    <a:pt x="1284311" y="539112"/>
                    <a:pt x="1400952" y="422472"/>
                    <a:pt x="1400952" y="278588"/>
                  </a:cubicBezTo>
                  <a:cubicBezTo>
                    <a:pt x="1400952" y="134704"/>
                    <a:pt x="1284311" y="18063"/>
                    <a:pt x="1140428" y="18063"/>
                  </a:cubicBezTo>
                  <a:lnTo>
                    <a:pt x="0" y="18063"/>
                  </a:lnTo>
                  <a:lnTo>
                    <a:pt x="1016" y="0"/>
                  </a:lnTo>
                  <a:lnTo>
                    <a:pt x="1144665" y="0"/>
                  </a:lnTo>
                  <a:cubicBezTo>
                    <a:pt x="1298525" y="0"/>
                    <a:pt x="1423253" y="124728"/>
                    <a:pt x="1423253" y="278589"/>
                  </a:cubicBezTo>
                  <a:lnTo>
                    <a:pt x="1423252" y="278589"/>
                  </a:lnTo>
                  <a:cubicBezTo>
                    <a:pt x="1423252" y="432449"/>
                    <a:pt x="1298524" y="557177"/>
                    <a:pt x="1144664" y="557177"/>
                  </a:cubicBezTo>
                  <a:close/>
                </a:path>
              </a:pathLst>
            </a:custGeom>
            <a:solidFill>
              <a:srgbClr val="57B395"/>
            </a:solidFill>
            <a:ln w="25400" cap="flat" cmpd="sng" algn="ctr">
              <a:solidFill>
                <a:srgbClr val="516E90"/>
              </a:solidFill>
              <a:prstDash val="solid"/>
            </a:ln>
            <a:effectLst/>
          </p:spPr>
          <p:txBody>
            <a:bodyPr anchor="ctr">
              <a:normAutofit/>
            </a:bodyPr>
            <a:lstStyle/>
            <a:p>
              <a:pPr lvl="0" algn="ctr">
                <a:lnSpc>
                  <a:spcPct val="130000"/>
                </a:lnSpc>
              </a:pPr>
              <a:r>
                <a:rPr lang="zh-CN" altLang="en-US" sz="2000" b="1" kern="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寒露的气候特点</a:t>
              </a:r>
            </a:p>
          </p:txBody>
        </p:sp>
      </p:grpSp>
      <p:grpSp>
        <p:nvGrpSpPr>
          <p:cNvPr id="57" name="组合 56">
            <a:extLst>
              <a:ext uri="{FF2B5EF4-FFF2-40B4-BE49-F238E27FC236}">
                <a16:creationId xmlns="" xmlns:a16="http://schemas.microsoft.com/office/drawing/2014/main" id="{9DD06B07-B820-4359-9CC4-AE8A418F244A}"/>
              </a:ext>
            </a:extLst>
          </p:cNvPr>
          <p:cNvGrpSpPr/>
          <p:nvPr/>
        </p:nvGrpSpPr>
        <p:grpSpPr>
          <a:xfrm>
            <a:off x="3267937" y="1764237"/>
            <a:ext cx="2310457" cy="2520000"/>
            <a:chOff x="3438526" y="3409950"/>
            <a:chExt cx="1760537" cy="1914525"/>
          </a:xfrm>
        </p:grpSpPr>
        <p:sp>
          <p:nvSpPr>
            <p:cNvPr id="59" name="MH_Other_2">
              <a:extLst>
                <a:ext uri="{FF2B5EF4-FFF2-40B4-BE49-F238E27FC236}">
                  <a16:creationId xmlns="" xmlns:a16="http://schemas.microsoft.com/office/drawing/2014/main" id="{608443D5-72BA-4C9B-BA0C-89062087BBC9}"/>
                </a:ext>
              </a:extLst>
            </p:cNvPr>
            <p:cNvSpPr/>
            <p:nvPr>
              <p:custDataLst>
                <p:tags r:id="rId9"/>
              </p:custDataLst>
            </p:nvPr>
          </p:nvSpPr>
          <p:spPr>
            <a:xfrm>
              <a:off x="4403725" y="3409950"/>
              <a:ext cx="795338" cy="795338"/>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rgbClr val="91B1C4"/>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02</a:t>
              </a:r>
              <a:endParaRPr kumimoji="0" lang="zh-CN" altLang="en-US"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MH_SubTitle_2">
              <a:extLst>
                <a:ext uri="{FF2B5EF4-FFF2-40B4-BE49-F238E27FC236}">
                  <a16:creationId xmlns="" xmlns:a16="http://schemas.microsoft.com/office/drawing/2014/main" id="{358325BC-BBC6-4B68-9507-3E544517FB2D}"/>
                </a:ext>
              </a:extLst>
            </p:cNvPr>
            <p:cNvSpPr/>
            <p:nvPr>
              <p:custDataLst>
                <p:tags r:id="rId10"/>
              </p:custDataLst>
            </p:nvPr>
          </p:nvSpPr>
          <p:spPr>
            <a:xfrm rot="19176637" flipH="1">
              <a:off x="3438526" y="4657725"/>
              <a:ext cx="1704975" cy="666750"/>
            </a:xfrm>
            <a:custGeom>
              <a:avLst/>
              <a:gdLst>
                <a:gd name="connsiteX0" fmla="*/ 302185 w 1423253"/>
                <a:gd name="connsiteY0" fmla="*/ 557176 h 557177"/>
                <a:gd name="connsiteX1" fmla="*/ 313708 w 1423253"/>
                <a:gd name="connsiteY1" fmla="*/ 539112 h 557177"/>
                <a:gd name="connsiteX2" fmla="*/ 1140428 w 1423253"/>
                <a:gd name="connsiteY2" fmla="*/ 539112 h 557177"/>
                <a:gd name="connsiteX3" fmla="*/ 1400952 w 1423253"/>
                <a:gd name="connsiteY3" fmla="*/ 278588 h 557177"/>
                <a:gd name="connsiteX4" fmla="*/ 1140428 w 1423253"/>
                <a:gd name="connsiteY4" fmla="*/ 18063 h 557177"/>
                <a:gd name="connsiteX5" fmla="*/ 0 w 1423253"/>
                <a:gd name="connsiteY5" fmla="*/ 18063 h 557177"/>
                <a:gd name="connsiteX6" fmla="*/ 1016 w 1423253"/>
                <a:gd name="connsiteY6" fmla="*/ 0 h 557177"/>
                <a:gd name="connsiteX7" fmla="*/ 1144665 w 1423253"/>
                <a:gd name="connsiteY7" fmla="*/ 0 h 557177"/>
                <a:gd name="connsiteX8" fmla="*/ 1423253 w 1423253"/>
                <a:gd name="connsiteY8" fmla="*/ 278589 h 557177"/>
                <a:gd name="connsiteX9" fmla="*/ 1423252 w 1423253"/>
                <a:gd name="connsiteY9" fmla="*/ 278589 h 557177"/>
                <a:gd name="connsiteX10" fmla="*/ 1144664 w 1423253"/>
                <a:gd name="connsiteY10" fmla="*/ 557177 h 55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3253" h="557177">
                  <a:moveTo>
                    <a:pt x="302185" y="557176"/>
                  </a:moveTo>
                  <a:lnTo>
                    <a:pt x="313708" y="539112"/>
                  </a:lnTo>
                  <a:lnTo>
                    <a:pt x="1140428" y="539112"/>
                  </a:lnTo>
                  <a:cubicBezTo>
                    <a:pt x="1284311" y="539112"/>
                    <a:pt x="1400952" y="422472"/>
                    <a:pt x="1400952" y="278588"/>
                  </a:cubicBezTo>
                  <a:cubicBezTo>
                    <a:pt x="1400952" y="134704"/>
                    <a:pt x="1284311" y="18063"/>
                    <a:pt x="1140428" y="18063"/>
                  </a:cubicBezTo>
                  <a:lnTo>
                    <a:pt x="0" y="18063"/>
                  </a:lnTo>
                  <a:lnTo>
                    <a:pt x="1016" y="0"/>
                  </a:lnTo>
                  <a:lnTo>
                    <a:pt x="1144665" y="0"/>
                  </a:lnTo>
                  <a:cubicBezTo>
                    <a:pt x="1298525" y="0"/>
                    <a:pt x="1423253" y="124728"/>
                    <a:pt x="1423253" y="278589"/>
                  </a:cubicBezTo>
                  <a:lnTo>
                    <a:pt x="1423252" y="278589"/>
                  </a:lnTo>
                  <a:cubicBezTo>
                    <a:pt x="1423252" y="432449"/>
                    <a:pt x="1298524" y="557177"/>
                    <a:pt x="1144664" y="557177"/>
                  </a:cubicBezTo>
                  <a:close/>
                </a:path>
              </a:pathLst>
            </a:custGeom>
            <a:solidFill>
              <a:sysClr val="window" lastClr="FFFFFF">
                <a:lumMod val="50000"/>
              </a:sysClr>
            </a:solidFill>
            <a:ln w="25400" cap="flat" cmpd="sng" algn="ctr">
              <a:solidFill>
                <a:srgbClr val="91B1C4"/>
              </a:solidFill>
              <a:prstDash val="solid"/>
            </a:ln>
            <a:effectLst/>
          </p:spPr>
          <p:txBody>
            <a:bodyPr anchor="ctr">
              <a:normAutofit/>
            </a:bodyPr>
            <a:lstStyle/>
            <a:p>
              <a:pPr lvl="0" algn="ctr">
                <a:lnSpc>
                  <a:spcPct val="130000"/>
                </a:lnSpc>
              </a:pPr>
              <a:r>
                <a:rPr lang="zh-CN" altLang="en-US" sz="2000" b="1" kern="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寒露的常识介绍</a:t>
              </a:r>
            </a:p>
          </p:txBody>
        </p:sp>
      </p:grpSp>
      <p:sp>
        <p:nvSpPr>
          <p:cNvPr id="68" name="PA_淘宝店chenying0907 8">
            <a:extLst>
              <a:ext uri="{FF2B5EF4-FFF2-40B4-BE49-F238E27FC236}">
                <a16:creationId xmlns="" xmlns:a16="http://schemas.microsoft.com/office/drawing/2014/main" id="{6ABAAF76-7E94-4DC8-9732-08D76CAE4F74}"/>
              </a:ext>
            </a:extLst>
          </p:cNvPr>
          <p:cNvSpPr/>
          <p:nvPr>
            <p:custDataLst>
              <p:tags r:id="rId1"/>
            </p:custDataLst>
          </p:nvPr>
        </p:nvSpPr>
        <p:spPr>
          <a:xfrm rot="5400000">
            <a:off x="-229775" y="925691"/>
            <a:ext cx="2385392" cy="534010"/>
          </a:xfrm>
          <a:prstGeom prst="rect">
            <a:avLst/>
          </a:prstGeom>
          <a:solidFill>
            <a:srgbClr val="516E90"/>
          </a:solidFill>
          <a:ln w="12700" cap="flat" cmpd="sng" algn="ctr">
            <a:solidFill>
              <a:srgbClr val="516E9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 name="PA_淘宝店chenying0907 10">
            <a:extLst>
              <a:ext uri="{FF2B5EF4-FFF2-40B4-BE49-F238E27FC236}">
                <a16:creationId xmlns="" xmlns:a16="http://schemas.microsoft.com/office/drawing/2014/main" id="{D1AE99F1-A673-403A-A468-291BDA5DD430}"/>
              </a:ext>
            </a:extLst>
          </p:cNvPr>
          <p:cNvSpPr txBox="1"/>
          <p:nvPr>
            <p:custDataLst>
              <p:tags r:id="rId2"/>
            </p:custDataLst>
          </p:nvPr>
        </p:nvSpPr>
        <p:spPr>
          <a:xfrm>
            <a:off x="392596" y="120834"/>
            <a:ext cx="830997" cy="2251857"/>
          </a:xfrm>
          <a:prstGeom prst="rect">
            <a:avLst/>
          </a:prstGeom>
          <a:noFill/>
        </p:spPr>
        <p:txBody>
          <a:bodyPr vert="eaVert" wrap="square" rtlCol="0">
            <a:spAutoFit/>
          </a:bodyPr>
          <a:lstStyle/>
          <a:p>
            <a:pPr algn="ctr"/>
            <a:r>
              <a:rPr lang="zh-CN" altLang="en-US" sz="2100" b="1" spc="300"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目录</a:t>
            </a:r>
            <a:r>
              <a:rPr lang="en-US" altLang="zh-CN" sz="2100" b="1" spc="300"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/CONTENT</a:t>
            </a:r>
          </a:p>
        </p:txBody>
      </p:sp>
      <p:grpSp>
        <p:nvGrpSpPr>
          <p:cNvPr id="70" name="组合 69">
            <a:extLst>
              <a:ext uri="{FF2B5EF4-FFF2-40B4-BE49-F238E27FC236}">
                <a16:creationId xmlns="" xmlns:a16="http://schemas.microsoft.com/office/drawing/2014/main" id="{F47AE3D9-35E4-470F-806F-FE1EC3109393}"/>
              </a:ext>
            </a:extLst>
          </p:cNvPr>
          <p:cNvGrpSpPr/>
          <p:nvPr/>
        </p:nvGrpSpPr>
        <p:grpSpPr>
          <a:xfrm>
            <a:off x="5116072" y="1775874"/>
            <a:ext cx="2385391" cy="2520000"/>
            <a:chOff x="1746251" y="3409950"/>
            <a:chExt cx="1762125" cy="1914525"/>
          </a:xfrm>
        </p:grpSpPr>
        <p:sp>
          <p:nvSpPr>
            <p:cNvPr id="71" name="MH_Other_1">
              <a:extLst>
                <a:ext uri="{FF2B5EF4-FFF2-40B4-BE49-F238E27FC236}">
                  <a16:creationId xmlns="" xmlns:a16="http://schemas.microsoft.com/office/drawing/2014/main" id="{FFFEB8F2-020B-42A8-8DB5-0A2F92BD4B1A}"/>
                </a:ext>
              </a:extLst>
            </p:cNvPr>
            <p:cNvSpPr/>
            <p:nvPr>
              <p:custDataLst>
                <p:tags r:id="rId7"/>
              </p:custDataLst>
            </p:nvPr>
          </p:nvSpPr>
          <p:spPr>
            <a:xfrm>
              <a:off x="2713039" y="3409950"/>
              <a:ext cx="795337" cy="795338"/>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rgbClr val="516E9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03</a:t>
              </a:r>
              <a:endParaRPr kumimoji="0" lang="zh-CN" altLang="en-US"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MH_SubTitle_1">
              <a:extLst>
                <a:ext uri="{FF2B5EF4-FFF2-40B4-BE49-F238E27FC236}">
                  <a16:creationId xmlns="" xmlns:a16="http://schemas.microsoft.com/office/drawing/2014/main" id="{C10EC07A-C9CE-4F56-BFBA-1C2652B2DFE6}"/>
                </a:ext>
              </a:extLst>
            </p:cNvPr>
            <p:cNvSpPr/>
            <p:nvPr>
              <p:custDataLst>
                <p:tags r:id="rId8"/>
              </p:custDataLst>
            </p:nvPr>
          </p:nvSpPr>
          <p:spPr>
            <a:xfrm rot="19176637" flipH="1">
              <a:off x="1746251" y="4657725"/>
              <a:ext cx="1706563" cy="666750"/>
            </a:xfrm>
            <a:custGeom>
              <a:avLst/>
              <a:gdLst>
                <a:gd name="connsiteX0" fmla="*/ 302185 w 1423253"/>
                <a:gd name="connsiteY0" fmla="*/ 557176 h 557177"/>
                <a:gd name="connsiteX1" fmla="*/ 313708 w 1423253"/>
                <a:gd name="connsiteY1" fmla="*/ 539112 h 557177"/>
                <a:gd name="connsiteX2" fmla="*/ 1140428 w 1423253"/>
                <a:gd name="connsiteY2" fmla="*/ 539112 h 557177"/>
                <a:gd name="connsiteX3" fmla="*/ 1400952 w 1423253"/>
                <a:gd name="connsiteY3" fmla="*/ 278588 h 557177"/>
                <a:gd name="connsiteX4" fmla="*/ 1140428 w 1423253"/>
                <a:gd name="connsiteY4" fmla="*/ 18063 h 557177"/>
                <a:gd name="connsiteX5" fmla="*/ 0 w 1423253"/>
                <a:gd name="connsiteY5" fmla="*/ 18063 h 557177"/>
                <a:gd name="connsiteX6" fmla="*/ 1016 w 1423253"/>
                <a:gd name="connsiteY6" fmla="*/ 0 h 557177"/>
                <a:gd name="connsiteX7" fmla="*/ 1144665 w 1423253"/>
                <a:gd name="connsiteY7" fmla="*/ 0 h 557177"/>
                <a:gd name="connsiteX8" fmla="*/ 1423253 w 1423253"/>
                <a:gd name="connsiteY8" fmla="*/ 278589 h 557177"/>
                <a:gd name="connsiteX9" fmla="*/ 1423252 w 1423253"/>
                <a:gd name="connsiteY9" fmla="*/ 278589 h 557177"/>
                <a:gd name="connsiteX10" fmla="*/ 1144664 w 1423253"/>
                <a:gd name="connsiteY10" fmla="*/ 557177 h 55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3253" h="557177">
                  <a:moveTo>
                    <a:pt x="302185" y="557176"/>
                  </a:moveTo>
                  <a:lnTo>
                    <a:pt x="313708" y="539112"/>
                  </a:lnTo>
                  <a:lnTo>
                    <a:pt x="1140428" y="539112"/>
                  </a:lnTo>
                  <a:cubicBezTo>
                    <a:pt x="1284311" y="539112"/>
                    <a:pt x="1400952" y="422472"/>
                    <a:pt x="1400952" y="278588"/>
                  </a:cubicBezTo>
                  <a:cubicBezTo>
                    <a:pt x="1400952" y="134704"/>
                    <a:pt x="1284311" y="18063"/>
                    <a:pt x="1140428" y="18063"/>
                  </a:cubicBezTo>
                  <a:lnTo>
                    <a:pt x="0" y="18063"/>
                  </a:lnTo>
                  <a:lnTo>
                    <a:pt x="1016" y="0"/>
                  </a:lnTo>
                  <a:lnTo>
                    <a:pt x="1144665" y="0"/>
                  </a:lnTo>
                  <a:cubicBezTo>
                    <a:pt x="1298525" y="0"/>
                    <a:pt x="1423253" y="124728"/>
                    <a:pt x="1423253" y="278589"/>
                  </a:cubicBezTo>
                  <a:lnTo>
                    <a:pt x="1423252" y="278589"/>
                  </a:lnTo>
                  <a:cubicBezTo>
                    <a:pt x="1423252" y="432449"/>
                    <a:pt x="1298524" y="557177"/>
                    <a:pt x="1144664" y="557177"/>
                  </a:cubicBezTo>
                  <a:close/>
                </a:path>
              </a:pathLst>
            </a:custGeom>
            <a:solidFill>
              <a:srgbClr val="57B395"/>
            </a:solidFill>
            <a:ln w="25400" cap="flat" cmpd="sng" algn="ctr">
              <a:solidFill>
                <a:srgbClr val="516E90"/>
              </a:solidFill>
              <a:prstDash val="solid"/>
            </a:ln>
            <a:effectLst/>
          </p:spPr>
          <p:txBody>
            <a:bodyPr anchor="ctr">
              <a:normAutofit/>
            </a:bodyPr>
            <a:lstStyle/>
            <a:p>
              <a:pPr lvl="0" algn="ctr">
                <a:lnSpc>
                  <a:spcPct val="130000"/>
                </a:lnSpc>
              </a:pPr>
              <a:r>
                <a:rPr lang="zh-CN" altLang="en-US" sz="2000" b="1" kern="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寒露的养生</a:t>
              </a:r>
            </a:p>
          </p:txBody>
        </p:sp>
      </p:grpSp>
      <p:grpSp>
        <p:nvGrpSpPr>
          <p:cNvPr id="73" name="组合 72">
            <a:extLst>
              <a:ext uri="{FF2B5EF4-FFF2-40B4-BE49-F238E27FC236}">
                <a16:creationId xmlns="" xmlns:a16="http://schemas.microsoft.com/office/drawing/2014/main" id="{2514703B-8D87-4BEE-AD9C-9029CBD10D12}"/>
              </a:ext>
            </a:extLst>
          </p:cNvPr>
          <p:cNvGrpSpPr/>
          <p:nvPr/>
        </p:nvGrpSpPr>
        <p:grpSpPr>
          <a:xfrm>
            <a:off x="7039141" y="1775874"/>
            <a:ext cx="2310457" cy="2520000"/>
            <a:chOff x="3438526" y="3409950"/>
            <a:chExt cx="1760537" cy="1914525"/>
          </a:xfrm>
        </p:grpSpPr>
        <p:sp>
          <p:nvSpPr>
            <p:cNvPr id="74" name="MH_Other_2">
              <a:extLst>
                <a:ext uri="{FF2B5EF4-FFF2-40B4-BE49-F238E27FC236}">
                  <a16:creationId xmlns="" xmlns:a16="http://schemas.microsoft.com/office/drawing/2014/main" id="{C11A84A8-EBCF-4DD8-9BF0-06ECED2DAF3D}"/>
                </a:ext>
              </a:extLst>
            </p:cNvPr>
            <p:cNvSpPr/>
            <p:nvPr>
              <p:custDataLst>
                <p:tags r:id="rId5"/>
              </p:custDataLst>
            </p:nvPr>
          </p:nvSpPr>
          <p:spPr>
            <a:xfrm>
              <a:off x="4403725" y="3409950"/>
              <a:ext cx="795338" cy="795338"/>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rgbClr val="91B1C4"/>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04</a:t>
              </a:r>
              <a:endParaRPr kumimoji="0" lang="zh-CN" altLang="en-US"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MH_SubTitle_2">
              <a:extLst>
                <a:ext uri="{FF2B5EF4-FFF2-40B4-BE49-F238E27FC236}">
                  <a16:creationId xmlns="" xmlns:a16="http://schemas.microsoft.com/office/drawing/2014/main" id="{8A9FDABE-BADF-4C53-9012-02788EB0C50A}"/>
                </a:ext>
              </a:extLst>
            </p:cNvPr>
            <p:cNvSpPr/>
            <p:nvPr>
              <p:custDataLst>
                <p:tags r:id="rId6"/>
              </p:custDataLst>
            </p:nvPr>
          </p:nvSpPr>
          <p:spPr>
            <a:xfrm rot="19176637" flipH="1">
              <a:off x="3438526" y="4657725"/>
              <a:ext cx="1704975" cy="666750"/>
            </a:xfrm>
            <a:custGeom>
              <a:avLst/>
              <a:gdLst>
                <a:gd name="connsiteX0" fmla="*/ 302185 w 1423253"/>
                <a:gd name="connsiteY0" fmla="*/ 557176 h 557177"/>
                <a:gd name="connsiteX1" fmla="*/ 313708 w 1423253"/>
                <a:gd name="connsiteY1" fmla="*/ 539112 h 557177"/>
                <a:gd name="connsiteX2" fmla="*/ 1140428 w 1423253"/>
                <a:gd name="connsiteY2" fmla="*/ 539112 h 557177"/>
                <a:gd name="connsiteX3" fmla="*/ 1400952 w 1423253"/>
                <a:gd name="connsiteY3" fmla="*/ 278588 h 557177"/>
                <a:gd name="connsiteX4" fmla="*/ 1140428 w 1423253"/>
                <a:gd name="connsiteY4" fmla="*/ 18063 h 557177"/>
                <a:gd name="connsiteX5" fmla="*/ 0 w 1423253"/>
                <a:gd name="connsiteY5" fmla="*/ 18063 h 557177"/>
                <a:gd name="connsiteX6" fmla="*/ 1016 w 1423253"/>
                <a:gd name="connsiteY6" fmla="*/ 0 h 557177"/>
                <a:gd name="connsiteX7" fmla="*/ 1144665 w 1423253"/>
                <a:gd name="connsiteY7" fmla="*/ 0 h 557177"/>
                <a:gd name="connsiteX8" fmla="*/ 1423253 w 1423253"/>
                <a:gd name="connsiteY8" fmla="*/ 278589 h 557177"/>
                <a:gd name="connsiteX9" fmla="*/ 1423252 w 1423253"/>
                <a:gd name="connsiteY9" fmla="*/ 278589 h 557177"/>
                <a:gd name="connsiteX10" fmla="*/ 1144664 w 1423253"/>
                <a:gd name="connsiteY10" fmla="*/ 557177 h 55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3253" h="557177">
                  <a:moveTo>
                    <a:pt x="302185" y="557176"/>
                  </a:moveTo>
                  <a:lnTo>
                    <a:pt x="313708" y="539112"/>
                  </a:lnTo>
                  <a:lnTo>
                    <a:pt x="1140428" y="539112"/>
                  </a:lnTo>
                  <a:cubicBezTo>
                    <a:pt x="1284311" y="539112"/>
                    <a:pt x="1400952" y="422472"/>
                    <a:pt x="1400952" y="278588"/>
                  </a:cubicBezTo>
                  <a:cubicBezTo>
                    <a:pt x="1400952" y="134704"/>
                    <a:pt x="1284311" y="18063"/>
                    <a:pt x="1140428" y="18063"/>
                  </a:cubicBezTo>
                  <a:lnTo>
                    <a:pt x="0" y="18063"/>
                  </a:lnTo>
                  <a:lnTo>
                    <a:pt x="1016" y="0"/>
                  </a:lnTo>
                  <a:lnTo>
                    <a:pt x="1144665" y="0"/>
                  </a:lnTo>
                  <a:cubicBezTo>
                    <a:pt x="1298525" y="0"/>
                    <a:pt x="1423253" y="124728"/>
                    <a:pt x="1423253" y="278589"/>
                  </a:cubicBezTo>
                  <a:lnTo>
                    <a:pt x="1423252" y="278589"/>
                  </a:lnTo>
                  <a:cubicBezTo>
                    <a:pt x="1423252" y="432449"/>
                    <a:pt x="1298524" y="557177"/>
                    <a:pt x="1144664" y="557177"/>
                  </a:cubicBezTo>
                  <a:close/>
                </a:path>
              </a:pathLst>
            </a:custGeom>
            <a:solidFill>
              <a:sysClr val="window" lastClr="FFFFFF">
                <a:lumMod val="50000"/>
              </a:sysClr>
            </a:solidFill>
            <a:ln w="25400" cap="flat" cmpd="sng" algn="ctr">
              <a:solidFill>
                <a:srgbClr val="91B1C4"/>
              </a:solidFill>
              <a:prstDash val="solid"/>
            </a:ln>
            <a:effectLst/>
          </p:spPr>
          <p:txBody>
            <a:bodyPr anchor="ctr">
              <a:normAutofit/>
            </a:bodyPr>
            <a:lstStyle/>
            <a:p>
              <a:pPr lvl="0" algn="ctr">
                <a:lnSpc>
                  <a:spcPct val="130000"/>
                </a:lnSpc>
              </a:pPr>
              <a:r>
                <a:rPr lang="zh-CN" altLang="en-US" sz="2000" b="1" kern="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寒露的习俗</a:t>
              </a:r>
            </a:p>
          </p:txBody>
        </p:sp>
      </p:grpSp>
      <p:grpSp>
        <p:nvGrpSpPr>
          <p:cNvPr id="76" name="组合 75">
            <a:extLst>
              <a:ext uri="{FF2B5EF4-FFF2-40B4-BE49-F238E27FC236}">
                <a16:creationId xmlns="" xmlns:a16="http://schemas.microsoft.com/office/drawing/2014/main" id="{329B6021-D9AC-49C1-9A7E-5D5F00052D2A}"/>
              </a:ext>
            </a:extLst>
          </p:cNvPr>
          <p:cNvGrpSpPr/>
          <p:nvPr/>
        </p:nvGrpSpPr>
        <p:grpSpPr>
          <a:xfrm>
            <a:off x="8887278" y="1799299"/>
            <a:ext cx="2385391" cy="2520000"/>
            <a:chOff x="1746251" y="3409950"/>
            <a:chExt cx="1762125" cy="1914525"/>
          </a:xfrm>
        </p:grpSpPr>
        <p:sp>
          <p:nvSpPr>
            <p:cNvPr id="77" name="MH_Other_1">
              <a:extLst>
                <a:ext uri="{FF2B5EF4-FFF2-40B4-BE49-F238E27FC236}">
                  <a16:creationId xmlns="" xmlns:a16="http://schemas.microsoft.com/office/drawing/2014/main" id="{AD9AEBC9-21A5-4D7A-9442-31663B8F5787}"/>
                </a:ext>
              </a:extLst>
            </p:cNvPr>
            <p:cNvSpPr/>
            <p:nvPr>
              <p:custDataLst>
                <p:tags r:id="rId3"/>
              </p:custDataLst>
            </p:nvPr>
          </p:nvSpPr>
          <p:spPr>
            <a:xfrm>
              <a:off x="2713039" y="3409950"/>
              <a:ext cx="795337" cy="795338"/>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rgbClr val="516E9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05</a:t>
              </a:r>
              <a:endParaRPr kumimoji="0" lang="zh-CN" altLang="en-US" sz="2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8" name="MH_SubTitle_1">
              <a:extLst>
                <a:ext uri="{FF2B5EF4-FFF2-40B4-BE49-F238E27FC236}">
                  <a16:creationId xmlns="" xmlns:a16="http://schemas.microsoft.com/office/drawing/2014/main" id="{A96F2D83-26EC-4B8A-A784-13EE0BA84EF6}"/>
                </a:ext>
              </a:extLst>
            </p:cNvPr>
            <p:cNvSpPr/>
            <p:nvPr>
              <p:custDataLst>
                <p:tags r:id="rId4"/>
              </p:custDataLst>
            </p:nvPr>
          </p:nvSpPr>
          <p:spPr>
            <a:xfrm rot="19176637" flipH="1">
              <a:off x="1746251" y="4657725"/>
              <a:ext cx="1706563" cy="666750"/>
            </a:xfrm>
            <a:custGeom>
              <a:avLst/>
              <a:gdLst>
                <a:gd name="connsiteX0" fmla="*/ 302185 w 1423253"/>
                <a:gd name="connsiteY0" fmla="*/ 557176 h 557177"/>
                <a:gd name="connsiteX1" fmla="*/ 313708 w 1423253"/>
                <a:gd name="connsiteY1" fmla="*/ 539112 h 557177"/>
                <a:gd name="connsiteX2" fmla="*/ 1140428 w 1423253"/>
                <a:gd name="connsiteY2" fmla="*/ 539112 h 557177"/>
                <a:gd name="connsiteX3" fmla="*/ 1400952 w 1423253"/>
                <a:gd name="connsiteY3" fmla="*/ 278588 h 557177"/>
                <a:gd name="connsiteX4" fmla="*/ 1140428 w 1423253"/>
                <a:gd name="connsiteY4" fmla="*/ 18063 h 557177"/>
                <a:gd name="connsiteX5" fmla="*/ 0 w 1423253"/>
                <a:gd name="connsiteY5" fmla="*/ 18063 h 557177"/>
                <a:gd name="connsiteX6" fmla="*/ 1016 w 1423253"/>
                <a:gd name="connsiteY6" fmla="*/ 0 h 557177"/>
                <a:gd name="connsiteX7" fmla="*/ 1144665 w 1423253"/>
                <a:gd name="connsiteY7" fmla="*/ 0 h 557177"/>
                <a:gd name="connsiteX8" fmla="*/ 1423253 w 1423253"/>
                <a:gd name="connsiteY8" fmla="*/ 278589 h 557177"/>
                <a:gd name="connsiteX9" fmla="*/ 1423252 w 1423253"/>
                <a:gd name="connsiteY9" fmla="*/ 278589 h 557177"/>
                <a:gd name="connsiteX10" fmla="*/ 1144664 w 1423253"/>
                <a:gd name="connsiteY10" fmla="*/ 557177 h 55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3253" h="557177">
                  <a:moveTo>
                    <a:pt x="302185" y="557176"/>
                  </a:moveTo>
                  <a:lnTo>
                    <a:pt x="313708" y="539112"/>
                  </a:lnTo>
                  <a:lnTo>
                    <a:pt x="1140428" y="539112"/>
                  </a:lnTo>
                  <a:cubicBezTo>
                    <a:pt x="1284311" y="539112"/>
                    <a:pt x="1400952" y="422472"/>
                    <a:pt x="1400952" y="278588"/>
                  </a:cubicBezTo>
                  <a:cubicBezTo>
                    <a:pt x="1400952" y="134704"/>
                    <a:pt x="1284311" y="18063"/>
                    <a:pt x="1140428" y="18063"/>
                  </a:cubicBezTo>
                  <a:lnTo>
                    <a:pt x="0" y="18063"/>
                  </a:lnTo>
                  <a:lnTo>
                    <a:pt x="1016" y="0"/>
                  </a:lnTo>
                  <a:lnTo>
                    <a:pt x="1144665" y="0"/>
                  </a:lnTo>
                  <a:cubicBezTo>
                    <a:pt x="1298525" y="0"/>
                    <a:pt x="1423253" y="124728"/>
                    <a:pt x="1423253" y="278589"/>
                  </a:cubicBezTo>
                  <a:lnTo>
                    <a:pt x="1423252" y="278589"/>
                  </a:lnTo>
                  <a:cubicBezTo>
                    <a:pt x="1423252" y="432449"/>
                    <a:pt x="1298524" y="557177"/>
                    <a:pt x="1144664" y="557177"/>
                  </a:cubicBezTo>
                  <a:close/>
                </a:path>
              </a:pathLst>
            </a:custGeom>
            <a:solidFill>
              <a:srgbClr val="57B395"/>
            </a:solidFill>
            <a:ln w="25400" cap="flat" cmpd="sng" algn="ctr">
              <a:solidFill>
                <a:srgbClr val="516E90"/>
              </a:solidFill>
              <a:prstDash val="solid"/>
            </a:ln>
            <a:effectLst/>
          </p:spPr>
          <p:txBody>
            <a:bodyPr anchor="ctr">
              <a:normAutofit/>
            </a:bodyPr>
            <a:lstStyle/>
            <a:p>
              <a:pPr lvl="0" algn="ctr">
                <a:lnSpc>
                  <a:spcPct val="130000"/>
                </a:lnSpc>
              </a:pPr>
              <a:r>
                <a:rPr lang="zh-CN" altLang="en-US" sz="2000" b="1" kern="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寒露诗词欣赏</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childTnLst>
                          </p:cTn>
                        </p:par>
                        <p:par>
                          <p:cTn id="11" fill="hold">
                            <p:stCondLst>
                              <p:cond delay="800"/>
                            </p:stCondLst>
                            <p:childTnLst>
                              <p:par>
                                <p:cTn id="12" presetID="25" presetClass="entr" presetSubtype="0" fill="hold" nodeType="afterEffect">
                                  <p:stCondLst>
                                    <p:cond delay="0"/>
                                  </p:stCondLst>
                                  <p:childTnLst>
                                    <p:set>
                                      <p:cBhvr>
                                        <p:cTn id="13" dur="1" fill="hold">
                                          <p:stCondLst>
                                            <p:cond delay="0"/>
                                          </p:stCondLst>
                                        </p:cTn>
                                        <p:tgtEl>
                                          <p:spTgt spid="54"/>
                                        </p:tgtEl>
                                        <p:attrNameLst>
                                          <p:attrName>style.visibility</p:attrName>
                                        </p:attrNameLst>
                                      </p:cBhvr>
                                      <p:to>
                                        <p:strVal val="visible"/>
                                      </p:to>
                                    </p:set>
                                    <p:anim calcmode="lin" valueType="num">
                                      <p:cBhvr>
                                        <p:cTn id="14" dur="500" decel="50000" fill="hold">
                                          <p:stCondLst>
                                            <p:cond delay="0"/>
                                          </p:stCondLst>
                                        </p:cTn>
                                        <p:tgtEl>
                                          <p:spTgt spid="54"/>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54"/>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54"/>
                                        </p:tgtEl>
                                        <p:attrNameLst>
                                          <p:attrName>ppt_w</p:attrName>
                                        </p:attrNameLst>
                                      </p:cBhvr>
                                      <p:tavLst>
                                        <p:tav tm="0">
                                          <p:val>
                                            <p:strVal val="#ppt_w*.05"/>
                                          </p:val>
                                        </p:tav>
                                        <p:tav tm="100000">
                                          <p:val>
                                            <p:strVal val="#ppt_w"/>
                                          </p:val>
                                        </p:tav>
                                      </p:tavLst>
                                    </p:anim>
                                    <p:anim calcmode="lin" valueType="num">
                                      <p:cBhvr>
                                        <p:cTn id="17" dur="1000" fill="hold"/>
                                        <p:tgtEl>
                                          <p:spTgt spid="54"/>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54"/>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54"/>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54"/>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54"/>
                                        </p:tgtEl>
                                      </p:cBhvr>
                                    </p:animEffect>
                                  </p:childTnLst>
                                </p:cTn>
                              </p:par>
                              <p:par>
                                <p:cTn id="22" presetID="25" presetClass="entr" presetSubtype="0" fill="hold" nodeType="withEffect">
                                  <p:stCondLst>
                                    <p:cond delay="25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decel="50000" fill="hold">
                                          <p:stCondLst>
                                            <p:cond delay="0"/>
                                          </p:stCondLst>
                                        </p:cTn>
                                        <p:tgtEl>
                                          <p:spTgt spid="57"/>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57"/>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57"/>
                                        </p:tgtEl>
                                        <p:attrNameLst>
                                          <p:attrName>ppt_w</p:attrName>
                                        </p:attrNameLst>
                                      </p:cBhvr>
                                      <p:tavLst>
                                        <p:tav tm="0">
                                          <p:val>
                                            <p:strVal val="#ppt_w*.05"/>
                                          </p:val>
                                        </p:tav>
                                        <p:tav tm="100000">
                                          <p:val>
                                            <p:strVal val="#ppt_w"/>
                                          </p:val>
                                        </p:tav>
                                      </p:tavLst>
                                    </p:anim>
                                    <p:anim calcmode="lin" valueType="num">
                                      <p:cBhvr>
                                        <p:cTn id="27" dur="1000" fill="hold"/>
                                        <p:tgtEl>
                                          <p:spTgt spid="57"/>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57"/>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57"/>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57"/>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57"/>
                                        </p:tgtEl>
                                      </p:cBhvr>
                                    </p:animEffect>
                                  </p:childTnLst>
                                </p:cTn>
                              </p:par>
                            </p:childTnLst>
                          </p:cTn>
                        </p:par>
                        <p:par>
                          <p:cTn id="32" fill="hold">
                            <p:stCondLst>
                              <p:cond delay="2050"/>
                            </p:stCondLst>
                            <p:childTnLst>
                              <p:par>
                                <p:cTn id="33" presetID="25" presetClass="entr" presetSubtype="0" fill="hold" nodeType="after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p:cTn id="35"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38" dur="1000" fill="hold"/>
                                        <p:tgtEl>
                                          <p:spTgt spid="70"/>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70"/>
                                        </p:tgtEl>
                                      </p:cBhvr>
                                    </p:animEffect>
                                  </p:childTnLst>
                                </p:cTn>
                              </p:par>
                              <p:par>
                                <p:cTn id="43" presetID="25" presetClass="entr" presetSubtype="0" fill="hold" nodeType="withEffect">
                                  <p:stCondLst>
                                    <p:cond delay="250"/>
                                  </p:stCondLst>
                                  <p:childTnLst>
                                    <p:set>
                                      <p:cBhvr>
                                        <p:cTn id="44" dur="1" fill="hold">
                                          <p:stCondLst>
                                            <p:cond delay="0"/>
                                          </p:stCondLst>
                                        </p:cTn>
                                        <p:tgtEl>
                                          <p:spTgt spid="73"/>
                                        </p:tgtEl>
                                        <p:attrNameLst>
                                          <p:attrName>style.visibility</p:attrName>
                                        </p:attrNameLst>
                                      </p:cBhvr>
                                      <p:to>
                                        <p:strVal val="visible"/>
                                      </p:to>
                                    </p:set>
                                    <p:anim calcmode="lin" valueType="num">
                                      <p:cBhvr>
                                        <p:cTn id="45" dur="500" decel="50000" fill="hold">
                                          <p:stCondLst>
                                            <p:cond delay="0"/>
                                          </p:stCondLst>
                                        </p:cTn>
                                        <p:tgtEl>
                                          <p:spTgt spid="73"/>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73"/>
                                        </p:tgtEl>
                                        <p:attrNameLst>
                                          <p:attrName>ppt_w</p:attrName>
                                        </p:attrNameLst>
                                      </p:cBhvr>
                                      <p:tavLst>
                                        <p:tav tm="0">
                                          <p:val>
                                            <p:strVal val="#ppt_w*.05"/>
                                          </p:val>
                                        </p:tav>
                                        <p:tav tm="100000">
                                          <p:val>
                                            <p:strVal val="#ppt_w"/>
                                          </p:val>
                                        </p:tav>
                                      </p:tavLst>
                                    </p:anim>
                                    <p:anim calcmode="lin" valueType="num">
                                      <p:cBhvr>
                                        <p:cTn id="48" dur="1000" fill="hold"/>
                                        <p:tgtEl>
                                          <p:spTgt spid="73"/>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73"/>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73"/>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73"/>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73"/>
                                        </p:tgtEl>
                                      </p:cBhvr>
                                    </p:animEffect>
                                  </p:childTnLst>
                                </p:cTn>
                              </p:par>
                            </p:childTnLst>
                          </p:cTn>
                        </p:par>
                        <p:par>
                          <p:cTn id="53" fill="hold">
                            <p:stCondLst>
                              <p:cond delay="3300"/>
                            </p:stCondLst>
                            <p:childTnLst>
                              <p:par>
                                <p:cTn id="54" presetID="25" presetClass="entr" presetSubtype="0" fill="hold" nodeType="afterEffect">
                                  <p:stCondLst>
                                    <p:cond delay="0"/>
                                  </p:stCondLst>
                                  <p:childTnLst>
                                    <p:set>
                                      <p:cBhvr>
                                        <p:cTn id="55" dur="1" fill="hold">
                                          <p:stCondLst>
                                            <p:cond delay="0"/>
                                          </p:stCondLst>
                                        </p:cTn>
                                        <p:tgtEl>
                                          <p:spTgt spid="76"/>
                                        </p:tgtEl>
                                        <p:attrNameLst>
                                          <p:attrName>style.visibility</p:attrName>
                                        </p:attrNameLst>
                                      </p:cBhvr>
                                      <p:to>
                                        <p:strVal val="visible"/>
                                      </p:to>
                                    </p:set>
                                    <p:anim calcmode="lin" valueType="num">
                                      <p:cBhvr>
                                        <p:cTn id="56" dur="500" decel="50000" fill="hold">
                                          <p:stCondLst>
                                            <p:cond delay="0"/>
                                          </p:stCondLst>
                                        </p:cTn>
                                        <p:tgtEl>
                                          <p:spTgt spid="76"/>
                                        </p:tgtEl>
                                        <p:attrNameLst>
                                          <p:attrName>style.rotation</p:attrName>
                                        </p:attrNameLst>
                                      </p:cBhvr>
                                      <p:tavLst>
                                        <p:tav tm="0">
                                          <p:val>
                                            <p:fltVal val="-90"/>
                                          </p:val>
                                        </p:tav>
                                        <p:tav tm="100000">
                                          <p:val>
                                            <p:fltVal val="0"/>
                                          </p:val>
                                        </p:tav>
                                      </p:tavLst>
                                    </p:anim>
                                    <p:anim calcmode="lin" valueType="num">
                                      <p:cBhvr>
                                        <p:cTn id="57" dur="500" decel="50000" fill="hold">
                                          <p:stCondLst>
                                            <p:cond delay="0"/>
                                          </p:stCondLst>
                                        </p:cTn>
                                        <p:tgtEl>
                                          <p:spTgt spid="76"/>
                                        </p:tgtEl>
                                        <p:attrNameLst>
                                          <p:attrName>ppt_w</p:attrName>
                                        </p:attrNameLst>
                                      </p:cBhvr>
                                      <p:tavLst>
                                        <p:tav tm="0">
                                          <p:val>
                                            <p:strVal val="#ppt_w"/>
                                          </p:val>
                                        </p:tav>
                                        <p:tav tm="100000">
                                          <p:val>
                                            <p:strVal val="#ppt_w*.05"/>
                                          </p:val>
                                        </p:tav>
                                      </p:tavLst>
                                    </p:anim>
                                    <p:anim calcmode="lin" valueType="num">
                                      <p:cBhvr>
                                        <p:cTn id="58" dur="500" accel="50000" fill="hold">
                                          <p:stCondLst>
                                            <p:cond delay="500"/>
                                          </p:stCondLst>
                                        </p:cTn>
                                        <p:tgtEl>
                                          <p:spTgt spid="76"/>
                                        </p:tgtEl>
                                        <p:attrNameLst>
                                          <p:attrName>ppt_w</p:attrName>
                                        </p:attrNameLst>
                                      </p:cBhvr>
                                      <p:tavLst>
                                        <p:tav tm="0">
                                          <p:val>
                                            <p:strVal val="#ppt_w*.05"/>
                                          </p:val>
                                        </p:tav>
                                        <p:tav tm="100000">
                                          <p:val>
                                            <p:strVal val="#ppt_w"/>
                                          </p:val>
                                        </p:tav>
                                      </p:tavLst>
                                    </p:anim>
                                    <p:anim calcmode="lin" valueType="num">
                                      <p:cBhvr>
                                        <p:cTn id="59" dur="1000" fill="hold"/>
                                        <p:tgtEl>
                                          <p:spTgt spid="76"/>
                                        </p:tgtEl>
                                        <p:attrNameLst>
                                          <p:attrName>ppt_h</p:attrName>
                                        </p:attrNameLst>
                                      </p:cBhvr>
                                      <p:tavLst>
                                        <p:tav tm="0">
                                          <p:val>
                                            <p:strVal val="#ppt_h"/>
                                          </p:val>
                                        </p:tav>
                                        <p:tav tm="100000">
                                          <p:val>
                                            <p:strVal val="#ppt_h"/>
                                          </p:val>
                                        </p:tav>
                                      </p:tavLst>
                                    </p:anim>
                                    <p:anim calcmode="lin" valueType="num">
                                      <p:cBhvr>
                                        <p:cTn id="60" dur="500" decel="50000" fill="hold">
                                          <p:stCondLst>
                                            <p:cond delay="0"/>
                                          </p:stCondLst>
                                        </p:cTn>
                                        <p:tgtEl>
                                          <p:spTgt spid="76"/>
                                        </p:tgtEl>
                                        <p:attrNameLst>
                                          <p:attrName>ppt_x</p:attrName>
                                        </p:attrNameLst>
                                      </p:cBhvr>
                                      <p:tavLst>
                                        <p:tav tm="0">
                                          <p:val>
                                            <p:strVal val="#ppt_x+.4"/>
                                          </p:val>
                                        </p:tav>
                                        <p:tav tm="100000">
                                          <p:val>
                                            <p:strVal val="#ppt_x"/>
                                          </p:val>
                                        </p:tav>
                                      </p:tavLst>
                                    </p:anim>
                                    <p:anim calcmode="lin" valueType="num">
                                      <p:cBhvr>
                                        <p:cTn id="61" dur="500" decel="50000" fill="hold">
                                          <p:stCondLst>
                                            <p:cond delay="0"/>
                                          </p:stCondLst>
                                        </p:cTn>
                                        <p:tgtEl>
                                          <p:spTgt spid="76"/>
                                        </p:tgtEl>
                                        <p:attrNameLst>
                                          <p:attrName>ppt_y</p:attrName>
                                        </p:attrNameLst>
                                      </p:cBhvr>
                                      <p:tavLst>
                                        <p:tav tm="0">
                                          <p:val>
                                            <p:strVal val="#ppt_y-.2"/>
                                          </p:val>
                                        </p:tav>
                                        <p:tav tm="100000">
                                          <p:val>
                                            <p:strVal val="#ppt_y+.1"/>
                                          </p:val>
                                        </p:tav>
                                      </p:tavLst>
                                    </p:anim>
                                    <p:anim calcmode="lin" valueType="num">
                                      <p:cBhvr>
                                        <p:cTn id="62" dur="500" accel="50000" fill="hold">
                                          <p:stCondLst>
                                            <p:cond delay="500"/>
                                          </p:stCondLst>
                                        </p:cTn>
                                        <p:tgtEl>
                                          <p:spTgt spid="76"/>
                                        </p:tgtEl>
                                        <p:attrNameLst>
                                          <p:attrName>ppt_y</p:attrName>
                                        </p:attrNameLst>
                                      </p:cBhvr>
                                      <p:tavLst>
                                        <p:tav tm="0">
                                          <p:val>
                                            <p:strVal val="#ppt_y+.1"/>
                                          </p:val>
                                        </p:tav>
                                        <p:tav tm="100000">
                                          <p:val>
                                            <p:strVal val="#ppt_y"/>
                                          </p:val>
                                        </p:tav>
                                      </p:tavLst>
                                    </p:anim>
                                    <p:animEffect transition="in" filter="fade">
                                      <p:cBhvr>
                                        <p:cTn id="63" dur="1000" decel="50000">
                                          <p:stCondLst>
                                            <p:cond delay="0"/>
                                          </p:stCondLst>
                                        </p:cTn>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451B8C9-AC1C-4DEE-8BAF-2C59346CDBD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1" name="文本框 20"/>
          <p:cNvSpPr txBox="1"/>
          <p:nvPr/>
        </p:nvSpPr>
        <p:spPr>
          <a:xfrm>
            <a:off x="3530271" y="3176787"/>
            <a:ext cx="5131458" cy="768350"/>
          </a:xfrm>
          <a:prstGeom prst="rect">
            <a:avLst/>
          </a:prstGeom>
          <a:noFill/>
        </p:spPr>
        <p:txBody>
          <a:bodyPr vert="horz" wrap="square" rtlCol="0" anchor="b">
            <a:spAutoFit/>
          </a:bodyPr>
          <a:lstStyle/>
          <a:p>
            <a:r>
              <a:rPr lang="zh-CN" altLang="en-US" sz="44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 露 的 气 候 特 点</a:t>
            </a:r>
          </a:p>
        </p:txBody>
      </p:sp>
      <p:sp>
        <p:nvSpPr>
          <p:cNvPr id="22" name="文本框 21">
            <a:extLst>
              <a:ext uri="{FF2B5EF4-FFF2-40B4-BE49-F238E27FC236}">
                <a16:creationId xmlns="" xmlns:a16="http://schemas.microsoft.com/office/drawing/2014/main" id="{26CA068E-511E-494F-A615-13FBCFA86581}"/>
              </a:ext>
            </a:extLst>
          </p:cNvPr>
          <p:cNvSpPr txBox="1"/>
          <p:nvPr/>
        </p:nvSpPr>
        <p:spPr>
          <a:xfrm>
            <a:off x="4397618" y="2186524"/>
            <a:ext cx="3396764" cy="1015663"/>
          </a:xfrm>
          <a:prstGeom prst="rect">
            <a:avLst/>
          </a:prstGeom>
          <a:noFill/>
        </p:spPr>
        <p:txBody>
          <a:bodyPr wrap="none" rtlCol="0" anchor="b">
            <a:spAutoFit/>
          </a:bodyPr>
          <a:lstStyle/>
          <a:p>
            <a:pPr algn="ctr"/>
            <a:r>
              <a:rPr lang="en-US" altLang="zh-CN"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PART 01</a:t>
            </a:r>
            <a:endParaRPr lang="zh-CN" altLang="en-US"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961569" y="1451455"/>
            <a:ext cx="10548191" cy="4377261"/>
            <a:chOff x="961569" y="1696278"/>
            <a:chExt cx="9375127" cy="4134679"/>
          </a:xfrm>
        </p:grpSpPr>
        <p:sp>
          <p:nvSpPr>
            <p:cNvPr id="30" name="圆角矩形 29"/>
            <p:cNvSpPr/>
            <p:nvPr/>
          </p:nvSpPr>
          <p:spPr>
            <a:xfrm>
              <a:off x="961569" y="1696278"/>
              <a:ext cx="9375127" cy="4134679"/>
            </a:xfrm>
            <a:prstGeom prst="roundRect">
              <a:avLst/>
            </a:prstGeom>
            <a:solidFill>
              <a:schemeClr val="bg1">
                <a:lumMod val="95000"/>
                <a:alpha val="44000"/>
              </a:schemeClr>
            </a:solidFill>
            <a:ln w="14922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圆角矩形 30"/>
            <p:cNvSpPr/>
            <p:nvPr/>
          </p:nvSpPr>
          <p:spPr>
            <a:xfrm>
              <a:off x="1113588" y="1842926"/>
              <a:ext cx="9050629" cy="3833384"/>
            </a:xfrm>
            <a:prstGeom prst="roundRect">
              <a:avLst/>
            </a:prstGeom>
            <a:noFill/>
            <a:ln>
              <a:solidFill>
                <a:schemeClr val="accent4">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0" name="文本框 19"/>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气候特点</a:t>
            </a:r>
          </a:p>
        </p:txBody>
      </p:sp>
      <p:sp>
        <p:nvSpPr>
          <p:cNvPr id="39" name="矩形 38"/>
          <p:cNvSpPr/>
          <p:nvPr/>
        </p:nvSpPr>
        <p:spPr>
          <a:xfrm>
            <a:off x="1525905" y="1731328"/>
            <a:ext cx="9594215" cy="3784600"/>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sz="2000"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节气始于10月上旬末，10月下旬结束。太阳的直射点在南半球继续南移，北半球阳光照射的角度开始明显倾斜，地面所接收的太阳热量比夏季显著减少，冷空气的势力范围所造成的影响，有时可以扩展到华南。在广东一带流传着这样的谚语：“寒露过三朝，过水要寻桥”，指的就是天气变凉了，可不能像以前那样赤脚趟水过河或下田了。可见，寒露期间，人们可以明显感觉到季节的变化。更多的地区，更多的人们，开始用"寒"字来表达自己对天气的感受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2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up)">
                                      <p:cBhvr>
                                        <p:cTn id="1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33DE12A4-E29F-4230-A729-D60F1F25B04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9" name="文本框 8">
            <a:extLst>
              <a:ext uri="{FF2B5EF4-FFF2-40B4-BE49-F238E27FC236}">
                <a16:creationId xmlns="" xmlns:a16="http://schemas.microsoft.com/office/drawing/2014/main" id="{AA3B8DDA-6249-4C71-B30E-6D63D9704BF8}"/>
              </a:ext>
            </a:extLst>
          </p:cNvPr>
          <p:cNvSpPr txBox="1"/>
          <p:nvPr/>
        </p:nvSpPr>
        <p:spPr>
          <a:xfrm>
            <a:off x="3530271" y="3176787"/>
            <a:ext cx="5131458" cy="768350"/>
          </a:xfrm>
          <a:prstGeom prst="rect">
            <a:avLst/>
          </a:prstGeom>
          <a:noFill/>
        </p:spPr>
        <p:txBody>
          <a:bodyPr vert="horz" wrap="square" rtlCol="0" anchor="b">
            <a:spAutoFit/>
          </a:bodyPr>
          <a:lstStyle/>
          <a:p>
            <a:r>
              <a:rPr lang="zh-CN" altLang="en-US" sz="44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 露 的 常 识 介 绍</a:t>
            </a:r>
          </a:p>
        </p:txBody>
      </p:sp>
      <p:sp>
        <p:nvSpPr>
          <p:cNvPr id="10" name="文本框 9">
            <a:extLst>
              <a:ext uri="{FF2B5EF4-FFF2-40B4-BE49-F238E27FC236}">
                <a16:creationId xmlns="" xmlns:a16="http://schemas.microsoft.com/office/drawing/2014/main" id="{0DEAF528-B41F-4A40-A9B0-857B5A014A1F}"/>
              </a:ext>
            </a:extLst>
          </p:cNvPr>
          <p:cNvSpPr txBox="1"/>
          <p:nvPr/>
        </p:nvSpPr>
        <p:spPr>
          <a:xfrm>
            <a:off x="4397618" y="2186524"/>
            <a:ext cx="3396764" cy="1015663"/>
          </a:xfrm>
          <a:prstGeom prst="rect">
            <a:avLst/>
          </a:prstGeom>
          <a:noFill/>
        </p:spPr>
        <p:txBody>
          <a:bodyPr wrap="none" rtlCol="0" anchor="b">
            <a:spAutoFit/>
          </a:bodyPr>
          <a:lstStyle/>
          <a:p>
            <a:pPr algn="ctr"/>
            <a:r>
              <a:rPr lang="en-US" altLang="zh-CN"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PART 0</a:t>
            </a:r>
            <a:r>
              <a:rPr lang="en-US" altLang="zh-TW"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2</a:t>
            </a:r>
            <a:endParaRPr lang="zh-CN" altLang="en-US"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24085" y="1648305"/>
            <a:ext cx="10548191" cy="4377261"/>
            <a:chOff x="961569" y="1696278"/>
            <a:chExt cx="9375127" cy="4134679"/>
          </a:xfrm>
        </p:grpSpPr>
        <p:sp>
          <p:nvSpPr>
            <p:cNvPr id="29" name="圆角矩形 28"/>
            <p:cNvSpPr/>
            <p:nvPr/>
          </p:nvSpPr>
          <p:spPr>
            <a:xfrm>
              <a:off x="961569" y="1696278"/>
              <a:ext cx="9375127" cy="4134679"/>
            </a:xfrm>
            <a:prstGeom prst="roundRect">
              <a:avLst/>
            </a:prstGeom>
            <a:solidFill>
              <a:schemeClr val="bg1">
                <a:lumMod val="95000"/>
                <a:alpha val="44000"/>
              </a:schemeClr>
            </a:solidFill>
            <a:ln w="14922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圆角矩形 29"/>
            <p:cNvSpPr/>
            <p:nvPr/>
          </p:nvSpPr>
          <p:spPr>
            <a:xfrm>
              <a:off x="1113588" y="1842926"/>
              <a:ext cx="9050629" cy="3833384"/>
            </a:xfrm>
            <a:prstGeom prst="roundRect">
              <a:avLst/>
            </a:prstGeom>
            <a:noFill/>
            <a:ln>
              <a:solidFill>
                <a:schemeClr val="accent4">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2" name="矩形 21"/>
          <p:cNvSpPr/>
          <p:nvPr/>
        </p:nvSpPr>
        <p:spPr>
          <a:xfrm>
            <a:off x="3900308" y="2402046"/>
            <a:ext cx="6805364" cy="2861310"/>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lang="zh-CN" altLang="en-US" dirty="0">
                <a:solidFill>
                  <a:srgbClr val="808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对于寒露时节的一些讲究和说法，可以追溯到古代。古时候人们把寒露分为三个阶段：第一个阶段是，随着节气的变化，南来的大雁排成一字形或人字形列队向南迁移；第二个阶段是，各种鸟儿和雀儿都不见了，只有海边的蛤蜊形似雀儿鸟儿一样存留在沙滩上；第三个阶段是，各种各样的菊花相继开放。</a:t>
            </a:r>
          </a:p>
        </p:txBody>
      </p:sp>
      <p:pic>
        <p:nvPicPr>
          <p:cNvPr id="5" name="图片 4"/>
          <p:cNvPicPr>
            <a:picLocks noChangeAspect="1"/>
          </p:cNvPicPr>
          <p:nvPr/>
        </p:nvPicPr>
        <p:blipFill>
          <a:blip r:embed="rId3">
            <a:extLst>
              <a:ext uri="{28A0092B-C50C-407E-A947-70E740481C1C}">
                <a14:useLocalDpi xmlns:a14="http://schemas.microsoft.com/office/drawing/2010/main"/>
              </a:ext>
            </a:extLst>
          </a:blip>
          <a:srcRect/>
          <a:stretch/>
        </p:blipFill>
        <p:spPr>
          <a:xfrm flipH="1">
            <a:off x="961569" y="1594644"/>
            <a:ext cx="2966516" cy="5933036"/>
          </a:xfrm>
          <a:prstGeom prst="rect">
            <a:avLst/>
          </a:prstGeom>
        </p:spPr>
      </p:pic>
      <p:sp>
        <p:nvSpPr>
          <p:cNvPr id="3" name="文本框 2">
            <a:extLst>
              <a:ext uri="{FF2B5EF4-FFF2-40B4-BE49-F238E27FC236}">
                <a16:creationId xmlns="" xmlns:a16="http://schemas.microsoft.com/office/drawing/2014/main" id="{5B514F1E-EEF8-4C55-A632-D7CDA54493D1}"/>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常识介绍</a:t>
            </a:r>
          </a:p>
        </p:txBody>
      </p:sp>
      <p:sp>
        <p:nvSpPr>
          <p:cNvPr id="9" name="TextBox 8"/>
          <p:cNvSpPr txBox="1"/>
          <p:nvPr/>
        </p:nvSpPr>
        <p:spPr>
          <a:xfrm>
            <a:off x="10315104" y="6648959"/>
            <a:ext cx="1440159" cy="123111"/>
          </a:xfrm>
          <a:prstGeom prst="rect">
            <a:avLst/>
          </a:prstGeom>
          <a:noFill/>
        </p:spPr>
        <p:txBody>
          <a:bodyPr wrap="square" rtlCol="0">
            <a:spAutoFit/>
          </a:bodyPr>
          <a:lstStyle/>
          <a:p>
            <a:pPr>
              <a:lnSpc>
                <a:spcPct val="200000"/>
              </a:lnSpc>
            </a:pPr>
            <a:r>
              <a:rPr lang="zh-CN" altLang="en-US" sz="100" dirty="0">
                <a:solidFill>
                  <a:schemeClr val="bg1">
                    <a:lumMod val="95000"/>
                  </a:schemeClr>
                </a:solidFill>
                <a:latin typeface="微软雅黑" panose="020B0503020204020204" pitchFamily="34" charset="-122"/>
                <a:ea typeface="微软雅黑" panose="020B0503020204020204" pitchFamily="34" charset="-122"/>
              </a:rPr>
              <a:t>节</a:t>
            </a:r>
            <a:r>
              <a:rPr lang="zh-CN" altLang="en-US" sz="100" dirty="0" smtClean="0">
                <a:solidFill>
                  <a:schemeClr val="bg1">
                    <a:lumMod val="95000"/>
                  </a:schemeClr>
                </a:solidFill>
                <a:latin typeface="微软雅黑" panose="020B0503020204020204" pitchFamily="34" charset="-122"/>
                <a:ea typeface="微软雅黑" panose="020B0503020204020204" pitchFamily="34" charset="-122"/>
              </a:rPr>
              <a:t>日</a:t>
            </a:r>
            <a:r>
              <a:rPr lang="en-US" altLang="zh-CN" sz="100" dirty="0" smtClean="0">
                <a:solidFill>
                  <a:schemeClr val="bg1">
                    <a:lumMod val="95000"/>
                  </a:schemeClr>
                </a:solidFill>
                <a:latin typeface="微软雅黑" panose="020B0503020204020204" pitchFamily="34" charset="-122"/>
                <a:ea typeface="微软雅黑" panose="020B0503020204020204" pitchFamily="34" charset="-122"/>
              </a:rPr>
              <a:t>PPT</a:t>
            </a:r>
            <a:r>
              <a:rPr lang="zh-CN" altLang="en-US" sz="100" dirty="0" smtClean="0">
                <a:solidFill>
                  <a:schemeClr val="bg1">
                    <a:lumMod val="95000"/>
                  </a:schemeClr>
                </a:solidFill>
                <a:latin typeface="微软雅黑" panose="020B0503020204020204" pitchFamily="34" charset="-122"/>
                <a:ea typeface="微软雅黑" panose="020B0503020204020204" pitchFamily="34" charset="-122"/>
              </a:rPr>
              <a:t>模板 </a:t>
            </a:r>
            <a:r>
              <a:rPr lang="en-US" altLang="zh-CN" sz="100" dirty="0">
                <a:solidFill>
                  <a:schemeClr val="bg1">
                    <a:lumMod val="95000"/>
                  </a:schemeClr>
                </a:solidFill>
                <a:latin typeface="微软雅黑" panose="020B0503020204020204" pitchFamily="34" charset="-122"/>
                <a:ea typeface="微软雅黑" panose="020B0503020204020204" pitchFamily="34" charset="-122"/>
              </a:rPr>
              <a:t>http://</a:t>
            </a:r>
            <a:r>
              <a:rPr lang="en-US" altLang="zh-CN" sz="100" dirty="0" smtClean="0">
                <a:solidFill>
                  <a:schemeClr val="bg1">
                    <a:lumMod val="95000"/>
                  </a:schemeClr>
                </a:solidFill>
                <a:latin typeface="微软雅黑" panose="020B0503020204020204" pitchFamily="34" charset="-122"/>
                <a:ea typeface="微软雅黑" panose="020B0503020204020204" pitchFamily="34" charset="-122"/>
              </a:rPr>
              <a:t>www.ypppt.com/jieri</a:t>
            </a:r>
            <a:r>
              <a:rPr lang="en-US" altLang="zh-CN" sz="100" dirty="0">
                <a:solidFill>
                  <a:schemeClr val="bg1">
                    <a:lumMod val="95000"/>
                  </a:schemeClr>
                </a:solidFill>
                <a:latin typeface="微软雅黑" panose="020B0503020204020204" pitchFamily="34" charset="-122"/>
                <a:ea typeface="微软雅黑" panose="020B0503020204020204" pitchFamily="34" charset="-122"/>
              </a:rPr>
              <a:t>/</a:t>
            </a:r>
            <a:endParaRPr lang="en-US" altLang="zh-CN" sz="100" dirty="0" smtClean="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961569" y="1451455"/>
            <a:ext cx="10548191" cy="4377261"/>
            <a:chOff x="961569" y="1696278"/>
            <a:chExt cx="9375127" cy="4134679"/>
          </a:xfrm>
        </p:grpSpPr>
        <p:sp>
          <p:nvSpPr>
            <p:cNvPr id="27" name="圆角矩形 26"/>
            <p:cNvSpPr/>
            <p:nvPr/>
          </p:nvSpPr>
          <p:spPr>
            <a:xfrm>
              <a:off x="961569" y="1696278"/>
              <a:ext cx="9375127" cy="4134679"/>
            </a:xfrm>
            <a:prstGeom prst="roundRect">
              <a:avLst/>
            </a:prstGeom>
            <a:solidFill>
              <a:schemeClr val="bg1">
                <a:lumMod val="95000"/>
                <a:alpha val="44000"/>
              </a:schemeClr>
            </a:solidFill>
            <a:ln w="14922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圆角矩形 27"/>
            <p:cNvSpPr/>
            <p:nvPr/>
          </p:nvSpPr>
          <p:spPr>
            <a:xfrm>
              <a:off x="1113588" y="1842926"/>
              <a:ext cx="9050629" cy="3833384"/>
            </a:xfrm>
            <a:prstGeom prst="roundRect">
              <a:avLst/>
            </a:prstGeom>
            <a:noFill/>
            <a:ln>
              <a:solidFill>
                <a:schemeClr val="accent4">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 name="矩形 22"/>
          <p:cNvSpPr/>
          <p:nvPr/>
        </p:nvSpPr>
        <p:spPr>
          <a:xfrm>
            <a:off x="1547495" y="1740853"/>
            <a:ext cx="6250305" cy="3784600"/>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lang="zh-CN" altLang="en-US" sz="2000" dirty="0">
                <a:solidFill>
                  <a:srgbClr val="989832"/>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我国古代将寒露分为三候：“一候鸿雁来宾；二候雀入大水为蛤；三候菊有黄华。”此节气中鸿雁排成一字或人字形的队列大举南迁；深秋天寒，雀鸟都不见了，古人看到海边突然出现很多蛤蜊，并且贝壳的条纹及颜色与雀鸟很相似，所以便以为是雀鸟变成的；第三候的“菊始黄华”是说在此时菊花已普遍开放。 </a:t>
            </a:r>
          </a:p>
        </p:txBody>
      </p:sp>
      <p:pic>
        <p:nvPicPr>
          <p:cNvPr id="15" name="图片 14"/>
          <p:cNvPicPr>
            <a:picLocks noChangeAspect="1"/>
          </p:cNvPicPr>
          <p:nvPr/>
        </p:nvPicPr>
        <p:blipFill>
          <a:blip r:embed="rId3">
            <a:extLst>
              <a:ext uri="{28A0092B-C50C-407E-A947-70E740481C1C}">
                <a14:useLocalDpi xmlns:a14="http://schemas.microsoft.com/office/drawing/2010/main"/>
              </a:ext>
            </a:extLst>
          </a:blip>
          <a:srcRect/>
          <a:stretch/>
        </p:blipFill>
        <p:spPr>
          <a:xfrm>
            <a:off x="7832581" y="932815"/>
            <a:ext cx="3666272" cy="4992370"/>
          </a:xfrm>
          <a:prstGeom prst="rect">
            <a:avLst/>
          </a:prstGeom>
        </p:spPr>
      </p:pic>
      <p:sp>
        <p:nvSpPr>
          <p:cNvPr id="3" name="文本框 2">
            <a:extLst>
              <a:ext uri="{FF2B5EF4-FFF2-40B4-BE49-F238E27FC236}">
                <a16:creationId xmlns="" xmlns:a16="http://schemas.microsoft.com/office/drawing/2014/main" id="{7248A6CD-A421-4ABB-B36E-D2E4715AB95D}"/>
              </a:ext>
            </a:extLst>
          </p:cNvPr>
          <p:cNvSpPr txBox="1"/>
          <p:nvPr/>
        </p:nvSpPr>
        <p:spPr>
          <a:xfrm>
            <a:off x="325648" y="441944"/>
            <a:ext cx="3063977" cy="521970"/>
          </a:xfrm>
          <a:prstGeom prst="rect">
            <a:avLst/>
          </a:prstGeom>
          <a:noFill/>
        </p:spPr>
        <p:txBody>
          <a:bodyPr vert="horz" wrap="square" rtlCol="0" anchor="b">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寒露</a:t>
            </a:r>
            <a:r>
              <a:rPr lang="en-US" altLang="zh-CN"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a:t>
            </a:r>
            <a:r>
              <a:rPr lang="zh-CN" altLang="en-US" sz="28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常识介绍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2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DC196227-E7B7-4F0A-BFBF-9577211DF01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9" name="文本框 8">
            <a:extLst>
              <a:ext uri="{FF2B5EF4-FFF2-40B4-BE49-F238E27FC236}">
                <a16:creationId xmlns="" xmlns:a16="http://schemas.microsoft.com/office/drawing/2014/main" id="{00AF21B6-D335-47B3-AC90-73AF8795815F}"/>
              </a:ext>
            </a:extLst>
          </p:cNvPr>
          <p:cNvSpPr txBox="1"/>
          <p:nvPr/>
        </p:nvSpPr>
        <p:spPr>
          <a:xfrm>
            <a:off x="3530271" y="3175696"/>
            <a:ext cx="5131458" cy="769441"/>
          </a:xfrm>
          <a:prstGeom prst="rect">
            <a:avLst/>
          </a:prstGeom>
          <a:noFill/>
        </p:spPr>
        <p:txBody>
          <a:bodyPr vert="horz" wrap="square" rtlCol="0" anchor="b">
            <a:spAutoFit/>
          </a:bodyPr>
          <a:lstStyle/>
          <a:p>
            <a:r>
              <a:rPr lang="zh-CN" altLang="en-US" sz="44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寒 露 的 养 生 介 绍</a:t>
            </a:r>
          </a:p>
        </p:txBody>
      </p:sp>
      <p:sp>
        <p:nvSpPr>
          <p:cNvPr id="10" name="文本框 9">
            <a:extLst>
              <a:ext uri="{FF2B5EF4-FFF2-40B4-BE49-F238E27FC236}">
                <a16:creationId xmlns="" xmlns:a16="http://schemas.microsoft.com/office/drawing/2014/main" id="{0910D0FF-64A4-41D5-87E5-2B5D9B8AAE0A}"/>
              </a:ext>
            </a:extLst>
          </p:cNvPr>
          <p:cNvSpPr txBox="1"/>
          <p:nvPr/>
        </p:nvSpPr>
        <p:spPr>
          <a:xfrm>
            <a:off x="4397618" y="2186524"/>
            <a:ext cx="3396764" cy="1015663"/>
          </a:xfrm>
          <a:prstGeom prst="rect">
            <a:avLst/>
          </a:prstGeom>
          <a:noFill/>
        </p:spPr>
        <p:txBody>
          <a:bodyPr wrap="none" rtlCol="0" anchor="b">
            <a:spAutoFit/>
          </a:bodyPr>
          <a:lstStyle/>
          <a:p>
            <a:pPr algn="ctr"/>
            <a:r>
              <a:rPr lang="en-US" altLang="zh-CN"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rPr>
              <a:t>PART 03</a:t>
            </a:r>
            <a:endParaRPr lang="zh-CN" altLang="en-US" sz="6000" b="1" dirty="0">
              <a:solidFill>
                <a:schemeClr val="bg1">
                  <a:lumMod val="50000"/>
                </a:schemeClr>
              </a:solidFill>
              <a:latin typeface="微软雅黑" panose="020B0503020204020204" pitchFamily="34" charset="-122"/>
              <a:ea typeface="微软雅黑" panose="020B0503020204020204" pitchFamily="34" charset="-122"/>
              <a:cs typeface="【暖色君】小威体" panose="040B0509000000000000" pitchFamily="81"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二十四节气之寒露节气介绍"/>
</p:tagLst>
</file>

<file path=ppt/tags/tag10.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SubTitle"/>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1098</Words>
  <Application>Microsoft Office PowerPoint</Application>
  <PresentationFormat>宽屏</PresentationFormat>
  <Paragraphs>99</Paragraphs>
  <Slides>23</Slides>
  <Notes>23</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23</vt:i4>
      </vt:variant>
    </vt:vector>
  </HeadingPairs>
  <TitlesOfParts>
    <vt:vector size="35" baseType="lpstr">
      <vt:lpstr>【暖色君】小威体</vt:lpstr>
      <vt:lpstr>Meiryo</vt:lpstr>
      <vt:lpstr>等线</vt:lpstr>
      <vt:lpstr>等线 Light</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2020-09-27T09:57:18Z</dcterms:created>
  <dcterms:modified xsi:type="dcterms:W3CDTF">2023-06-14T06:56:04Z</dcterms:modified>
</cp:coreProperties>
</file>