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5" r:id="rId3"/>
  </p:sldMasterIdLst>
  <p:notesMasterIdLst>
    <p:notesMasterId r:id="rId26"/>
  </p:notesMasterIdLst>
  <p:sldIdLst>
    <p:sldId id="256" r:id="rId4"/>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Lst>
  <p:sldSz cx="12192000" cy="6858000"/>
  <p:notesSz cx="6858000" cy="9144000"/>
  <p:custDataLst>
    <p:tags r:id="rId2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6F6F6"/>
    <a:srgbClr val="056867"/>
    <a:srgbClr val="056D6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43" autoAdjust="0"/>
    <p:restoredTop sz="96314" autoAdjust="0"/>
  </p:normalViewPr>
  <p:slideViewPr>
    <p:cSldViewPr snapToGrid="0">
      <p:cViewPr varScale="1">
        <p:scale>
          <a:sx n="108" d="100"/>
          <a:sy n="108" d="100"/>
        </p:scale>
        <p:origin x="71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ableStyles" Target="tableStyle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ags" Target="tags/tag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427011-6998-4881-95D7-55B22868B681}" type="datetimeFigureOut">
              <a:rPr lang="zh-CN" altLang="en-US" smtClean="0"/>
              <a:t>2023/6/14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924EA8A-53B2-4CD1-8740-81C66E372587}" type="slidenum">
              <a:rPr lang="zh-CN" altLang="en-US" smtClean="0"/>
              <a:t>‹#›</a:t>
            </a:fld>
            <a:endParaRPr lang="zh-CN" altLang="en-US"/>
          </a:p>
        </p:txBody>
      </p:sp>
    </p:spTree>
    <p:extLst>
      <p:ext uri="{BB962C8B-B14F-4D97-AF65-F5344CB8AC3E}">
        <p14:creationId xmlns:p14="http://schemas.microsoft.com/office/powerpoint/2010/main" val="4618425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1</a:t>
            </a:fld>
            <a:endParaRPr lang="zh-CN" altLang="en-US"/>
          </a:p>
        </p:txBody>
      </p:sp>
    </p:spTree>
    <p:extLst>
      <p:ext uri="{BB962C8B-B14F-4D97-AF65-F5344CB8AC3E}">
        <p14:creationId xmlns:p14="http://schemas.microsoft.com/office/powerpoint/2010/main" val="158158348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10</a:t>
            </a:fld>
            <a:endParaRPr lang="zh-CN" altLang="en-US"/>
          </a:p>
        </p:txBody>
      </p:sp>
    </p:spTree>
    <p:extLst>
      <p:ext uri="{BB962C8B-B14F-4D97-AF65-F5344CB8AC3E}">
        <p14:creationId xmlns:p14="http://schemas.microsoft.com/office/powerpoint/2010/main" val="246971572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4924EA8A-53B2-4CD1-8740-81C66E372587}" type="slidenum">
              <a:rPr lang="zh-CN" altLang="en-US" smtClean="0"/>
              <a:t>11</a:t>
            </a:fld>
            <a:endParaRPr lang="zh-CN" altLang="en-US"/>
          </a:p>
        </p:txBody>
      </p:sp>
    </p:spTree>
    <p:extLst>
      <p:ext uri="{BB962C8B-B14F-4D97-AF65-F5344CB8AC3E}">
        <p14:creationId xmlns:p14="http://schemas.microsoft.com/office/powerpoint/2010/main" val="11720593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12</a:t>
            </a:fld>
            <a:endParaRPr lang="zh-CN" altLang="en-US"/>
          </a:p>
        </p:txBody>
      </p:sp>
    </p:spTree>
    <p:extLst>
      <p:ext uri="{BB962C8B-B14F-4D97-AF65-F5344CB8AC3E}">
        <p14:creationId xmlns:p14="http://schemas.microsoft.com/office/powerpoint/2010/main" val="5268031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13</a:t>
            </a:fld>
            <a:endParaRPr lang="zh-CN" altLang="en-US"/>
          </a:p>
        </p:txBody>
      </p:sp>
    </p:spTree>
    <p:extLst>
      <p:ext uri="{BB962C8B-B14F-4D97-AF65-F5344CB8AC3E}">
        <p14:creationId xmlns:p14="http://schemas.microsoft.com/office/powerpoint/2010/main" val="23991684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14</a:t>
            </a:fld>
            <a:endParaRPr lang="zh-CN" altLang="en-US"/>
          </a:p>
        </p:txBody>
      </p:sp>
    </p:spTree>
    <p:extLst>
      <p:ext uri="{BB962C8B-B14F-4D97-AF65-F5344CB8AC3E}">
        <p14:creationId xmlns:p14="http://schemas.microsoft.com/office/powerpoint/2010/main" val="355237772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15</a:t>
            </a:fld>
            <a:endParaRPr lang="zh-CN" altLang="en-US"/>
          </a:p>
        </p:txBody>
      </p:sp>
    </p:spTree>
    <p:extLst>
      <p:ext uri="{BB962C8B-B14F-4D97-AF65-F5344CB8AC3E}">
        <p14:creationId xmlns:p14="http://schemas.microsoft.com/office/powerpoint/2010/main" val="1271223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16</a:t>
            </a:fld>
            <a:endParaRPr lang="zh-CN" altLang="en-US"/>
          </a:p>
        </p:txBody>
      </p:sp>
    </p:spTree>
    <p:extLst>
      <p:ext uri="{BB962C8B-B14F-4D97-AF65-F5344CB8AC3E}">
        <p14:creationId xmlns:p14="http://schemas.microsoft.com/office/powerpoint/2010/main" val="38258086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17</a:t>
            </a:fld>
            <a:endParaRPr lang="zh-CN" altLang="en-US"/>
          </a:p>
        </p:txBody>
      </p:sp>
    </p:spTree>
    <p:extLst>
      <p:ext uri="{BB962C8B-B14F-4D97-AF65-F5344CB8AC3E}">
        <p14:creationId xmlns:p14="http://schemas.microsoft.com/office/powerpoint/2010/main" val="21928343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18</a:t>
            </a:fld>
            <a:endParaRPr lang="zh-CN" altLang="en-US"/>
          </a:p>
        </p:txBody>
      </p:sp>
    </p:spTree>
    <p:extLst>
      <p:ext uri="{BB962C8B-B14F-4D97-AF65-F5344CB8AC3E}">
        <p14:creationId xmlns:p14="http://schemas.microsoft.com/office/powerpoint/2010/main" val="393219646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19</a:t>
            </a:fld>
            <a:endParaRPr lang="zh-CN" altLang="en-US"/>
          </a:p>
        </p:txBody>
      </p:sp>
    </p:spTree>
    <p:extLst>
      <p:ext uri="{BB962C8B-B14F-4D97-AF65-F5344CB8AC3E}">
        <p14:creationId xmlns:p14="http://schemas.microsoft.com/office/powerpoint/2010/main" val="6499060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2</a:t>
            </a:fld>
            <a:endParaRPr lang="zh-CN" altLang="en-US"/>
          </a:p>
        </p:txBody>
      </p:sp>
    </p:spTree>
    <p:extLst>
      <p:ext uri="{BB962C8B-B14F-4D97-AF65-F5344CB8AC3E}">
        <p14:creationId xmlns:p14="http://schemas.microsoft.com/office/powerpoint/2010/main" val="15042199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20</a:t>
            </a:fld>
            <a:endParaRPr lang="zh-CN" altLang="en-US"/>
          </a:p>
        </p:txBody>
      </p:sp>
    </p:spTree>
    <p:extLst>
      <p:ext uri="{BB962C8B-B14F-4D97-AF65-F5344CB8AC3E}">
        <p14:creationId xmlns:p14="http://schemas.microsoft.com/office/powerpoint/2010/main" val="337731560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21</a:t>
            </a:fld>
            <a:endParaRPr lang="zh-CN" altLang="en-US"/>
          </a:p>
        </p:txBody>
      </p:sp>
    </p:spTree>
    <p:extLst>
      <p:ext uri="{BB962C8B-B14F-4D97-AF65-F5344CB8AC3E}">
        <p14:creationId xmlns:p14="http://schemas.microsoft.com/office/powerpoint/2010/main" val="83432890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868280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3</a:t>
            </a:fld>
            <a:endParaRPr lang="zh-CN" altLang="en-US"/>
          </a:p>
        </p:txBody>
      </p:sp>
    </p:spTree>
    <p:extLst>
      <p:ext uri="{BB962C8B-B14F-4D97-AF65-F5344CB8AC3E}">
        <p14:creationId xmlns:p14="http://schemas.microsoft.com/office/powerpoint/2010/main" val="296796070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4</a:t>
            </a:fld>
            <a:endParaRPr lang="zh-CN" altLang="en-US"/>
          </a:p>
        </p:txBody>
      </p:sp>
    </p:spTree>
    <p:extLst>
      <p:ext uri="{BB962C8B-B14F-4D97-AF65-F5344CB8AC3E}">
        <p14:creationId xmlns:p14="http://schemas.microsoft.com/office/powerpoint/2010/main" val="6576538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5</a:t>
            </a:fld>
            <a:endParaRPr lang="zh-CN" altLang="en-US"/>
          </a:p>
        </p:txBody>
      </p:sp>
    </p:spTree>
    <p:extLst>
      <p:ext uri="{BB962C8B-B14F-4D97-AF65-F5344CB8AC3E}">
        <p14:creationId xmlns:p14="http://schemas.microsoft.com/office/powerpoint/2010/main" val="13682310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6</a:t>
            </a:fld>
            <a:endParaRPr lang="zh-CN" altLang="en-US"/>
          </a:p>
        </p:txBody>
      </p:sp>
    </p:spTree>
    <p:extLst>
      <p:ext uri="{BB962C8B-B14F-4D97-AF65-F5344CB8AC3E}">
        <p14:creationId xmlns:p14="http://schemas.microsoft.com/office/powerpoint/2010/main" val="37969742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7</a:t>
            </a:fld>
            <a:endParaRPr lang="zh-CN" altLang="en-US"/>
          </a:p>
        </p:txBody>
      </p:sp>
    </p:spTree>
    <p:extLst>
      <p:ext uri="{BB962C8B-B14F-4D97-AF65-F5344CB8AC3E}">
        <p14:creationId xmlns:p14="http://schemas.microsoft.com/office/powerpoint/2010/main" val="16261626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8</a:t>
            </a:fld>
            <a:endParaRPr lang="zh-CN" altLang="en-US"/>
          </a:p>
        </p:txBody>
      </p:sp>
    </p:spTree>
    <p:extLst>
      <p:ext uri="{BB962C8B-B14F-4D97-AF65-F5344CB8AC3E}">
        <p14:creationId xmlns:p14="http://schemas.microsoft.com/office/powerpoint/2010/main" val="33675993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924EA8A-53B2-4CD1-8740-81C66E372587}" type="slidenum">
              <a:rPr lang="zh-CN" altLang="en-US" smtClean="0"/>
              <a:t>9</a:t>
            </a:fld>
            <a:endParaRPr lang="zh-CN" altLang="en-US"/>
          </a:p>
        </p:txBody>
      </p:sp>
    </p:spTree>
    <p:extLst>
      <p:ext uri="{BB962C8B-B14F-4D97-AF65-F5344CB8AC3E}">
        <p14:creationId xmlns:p14="http://schemas.microsoft.com/office/powerpoint/2010/main" val="2712034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1B48F8E-EC02-4DFC-9AB1-5FDBBFBC557E}" type="datetimeFigureOut">
              <a:rPr lang="zh-CN" altLang="en-US" smtClean="0"/>
              <a:t>2023/6/14</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E86EE2A-5483-459C-8BAF-A94AF3B765A7}" type="slidenum">
              <a:rPr lang="zh-CN" altLang="en-US" smtClean="0"/>
              <a:t>‹#›</a:t>
            </a:fld>
            <a:endParaRPr lang="zh-CN" altLang="en-US"/>
          </a:p>
        </p:txBody>
      </p:sp>
    </p:spTree>
    <p:extLst>
      <p:ext uri="{BB962C8B-B14F-4D97-AF65-F5344CB8AC3E}">
        <p14:creationId xmlns:p14="http://schemas.microsoft.com/office/powerpoint/2010/main" val="275999196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41B48F8E-EC02-4DFC-9AB1-5FDBBFBC557E}" type="datetimeFigureOut">
              <a:rPr lang="zh-CN" altLang="en-US" smtClean="0"/>
              <a:t>2023/6/14</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E86EE2A-5483-459C-8BAF-A94AF3B765A7}" type="slidenum">
              <a:rPr lang="zh-CN" altLang="en-US" smtClean="0"/>
              <a:t>‹#›</a:t>
            </a:fld>
            <a:endParaRPr lang="zh-CN" altLang="en-US"/>
          </a:p>
        </p:txBody>
      </p:sp>
    </p:spTree>
    <p:extLst>
      <p:ext uri="{BB962C8B-B14F-4D97-AF65-F5344CB8AC3E}">
        <p14:creationId xmlns:p14="http://schemas.microsoft.com/office/powerpoint/2010/main" val="357488615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竖排文字占位符 2"/>
          <p:cNvSpPr>
            <a:spLocks noGrp="1"/>
          </p:cNvSpPr>
          <p:nvPr>
            <p:ph type="body" orient="vert" idx="1"/>
          </p:nvPr>
        </p:nvSpPr>
        <p:spPr>
          <a:xfrm>
            <a:off x="838200" y="1825625"/>
            <a:ext cx="10515600" cy="43513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1B48F8E-EC02-4DFC-9AB1-5FDBBFBC557E}" type="datetimeFigureOut">
              <a:rPr lang="zh-CN" altLang="en-US" smtClean="0"/>
              <a:t>2023/6/14</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E86EE2A-5483-459C-8BAF-A94AF3B765A7}" type="slidenum">
              <a:rPr lang="zh-CN" altLang="en-US" smtClean="0"/>
              <a:t>‹#›</a:t>
            </a:fld>
            <a:endParaRPr lang="zh-CN" altLang="en-US"/>
          </a:p>
        </p:txBody>
      </p:sp>
    </p:spTree>
    <p:extLst>
      <p:ext uri="{BB962C8B-B14F-4D97-AF65-F5344CB8AC3E}">
        <p14:creationId xmlns:p14="http://schemas.microsoft.com/office/powerpoint/2010/main" val="149716055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a:prstGeom prst="rect">
            <a:avLst/>
          </a:prstGeo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a:prstGeom prst="rect">
            <a:avLst/>
          </a:prstGeo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1B48F8E-EC02-4DFC-9AB1-5FDBBFBC557E}" type="datetimeFigureOut">
              <a:rPr lang="zh-CN" altLang="en-US" smtClean="0"/>
              <a:t>2023/6/14</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E86EE2A-5483-459C-8BAF-A94AF3B765A7}" type="slidenum">
              <a:rPr lang="zh-CN" altLang="en-US" smtClean="0"/>
              <a:t>‹#›</a:t>
            </a:fld>
            <a:endParaRPr lang="zh-CN" altLang="en-US"/>
          </a:p>
        </p:txBody>
      </p:sp>
    </p:spTree>
    <p:extLst>
      <p:ext uri="{BB962C8B-B14F-4D97-AF65-F5344CB8AC3E}">
        <p14:creationId xmlns:p14="http://schemas.microsoft.com/office/powerpoint/2010/main" val="99206174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2023/6/14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5305312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2023/6/14</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191137071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4894721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5537724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79653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1006326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098232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idx="1"/>
          </p:nvPr>
        </p:nvSpPr>
        <p:spPr>
          <a:xfrm>
            <a:off x="838200" y="1825625"/>
            <a:ext cx="10515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1B48F8E-EC02-4DFC-9AB1-5FDBBFBC557E}" type="datetimeFigureOut">
              <a:rPr lang="zh-CN" altLang="en-US" smtClean="0"/>
              <a:t>2023/6/14</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E86EE2A-5483-459C-8BAF-A94AF3B765A7}" type="slidenum">
              <a:rPr lang="zh-CN" altLang="en-US" smtClean="0"/>
              <a:t>‹#›</a:t>
            </a:fld>
            <a:endParaRPr lang="zh-CN" altLang="en-US"/>
          </a:p>
        </p:txBody>
      </p:sp>
    </p:spTree>
    <p:extLst>
      <p:ext uri="{BB962C8B-B14F-4D97-AF65-F5344CB8AC3E}">
        <p14:creationId xmlns:p14="http://schemas.microsoft.com/office/powerpoint/2010/main" val="292628956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183595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6269338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1195801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2229141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474115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6443781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308482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a:prstGeom prst="rect">
            <a:avLst/>
          </a:prstGeo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a:prstGeom prst="rect">
            <a:avLst/>
          </a:prstGeo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a:xfrm>
            <a:off x="838200" y="6356350"/>
            <a:ext cx="2743200" cy="365125"/>
          </a:xfrm>
          <a:prstGeom prst="rect">
            <a:avLst/>
          </a:prstGeom>
        </p:spPr>
        <p:txBody>
          <a:bodyPr/>
          <a:lstStyle/>
          <a:p>
            <a:fld id="{41B48F8E-EC02-4DFC-9AB1-5FDBBFBC557E}" type="datetimeFigureOut">
              <a:rPr lang="zh-CN" altLang="en-US" smtClean="0"/>
              <a:t>2023/6/14</a:t>
            </a:fld>
            <a:endParaRPr lang="zh-CN" altLang="en-US"/>
          </a:p>
        </p:txBody>
      </p:sp>
      <p:sp>
        <p:nvSpPr>
          <p:cNvPr id="5" name="页脚占位符 4"/>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610600" y="6356350"/>
            <a:ext cx="2743200" cy="365125"/>
          </a:xfrm>
          <a:prstGeom prst="rect">
            <a:avLst/>
          </a:prstGeom>
        </p:spPr>
        <p:txBody>
          <a:bodyPr/>
          <a:lstStyle/>
          <a:p>
            <a:fld id="{5E86EE2A-5483-459C-8BAF-A94AF3B765A7}" type="slidenum">
              <a:rPr lang="zh-CN" altLang="en-US" smtClean="0"/>
              <a:t>‹#›</a:t>
            </a:fld>
            <a:endParaRPr lang="zh-CN" altLang="en-US"/>
          </a:p>
        </p:txBody>
      </p:sp>
    </p:spTree>
    <p:extLst>
      <p:ext uri="{BB962C8B-B14F-4D97-AF65-F5344CB8AC3E}">
        <p14:creationId xmlns:p14="http://schemas.microsoft.com/office/powerpoint/2010/main" val="393551581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41B48F8E-EC02-4DFC-9AB1-5FDBBFBC557E}" type="datetimeFigureOut">
              <a:rPr lang="zh-CN" altLang="en-US" smtClean="0"/>
              <a:t>2023/6/14</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E86EE2A-5483-459C-8BAF-A94AF3B765A7}" type="slidenum">
              <a:rPr lang="zh-CN" altLang="en-US" smtClean="0"/>
              <a:t>‹#›</a:t>
            </a:fld>
            <a:endParaRPr lang="zh-CN" altLang="en-US"/>
          </a:p>
        </p:txBody>
      </p:sp>
    </p:spTree>
    <p:extLst>
      <p:ext uri="{BB962C8B-B14F-4D97-AF65-F5344CB8AC3E}">
        <p14:creationId xmlns:p14="http://schemas.microsoft.com/office/powerpoint/2010/main" val="343264165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41B48F8E-EC02-4DFC-9AB1-5FDBBFBC557E}" type="datetimeFigureOut">
              <a:rPr lang="zh-CN" altLang="en-US" smtClean="0"/>
              <a:t>2023/6/14</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5E86EE2A-5483-459C-8BAF-A94AF3B765A7}" type="slidenum">
              <a:rPr lang="zh-CN" altLang="en-US" smtClean="0"/>
              <a:t>‹#›</a:t>
            </a:fld>
            <a:endParaRPr lang="zh-CN" altLang="en-US"/>
          </a:p>
        </p:txBody>
      </p:sp>
    </p:spTree>
    <p:extLst>
      <p:ext uri="{BB962C8B-B14F-4D97-AF65-F5344CB8AC3E}">
        <p14:creationId xmlns:p14="http://schemas.microsoft.com/office/powerpoint/2010/main" val="425202514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1_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a:prstGeom prst="rect">
            <a:avLst/>
          </a:prstGeo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a:prstGeom prst="rect">
            <a:avLst/>
          </a:prstGeo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a:xfrm>
            <a:off x="838200" y="6356350"/>
            <a:ext cx="2743200" cy="365125"/>
          </a:xfrm>
          <a:prstGeom prst="rect">
            <a:avLst/>
          </a:prstGeom>
        </p:spPr>
        <p:txBody>
          <a:bodyPr/>
          <a:lstStyle/>
          <a:p>
            <a:fld id="{41B48F8E-EC02-4DFC-9AB1-5FDBBFBC557E}" type="datetimeFigureOut">
              <a:rPr lang="zh-CN" altLang="en-US" smtClean="0"/>
              <a:t>2023/6/14</a:t>
            </a:fld>
            <a:endParaRPr lang="zh-CN" altLang="en-US"/>
          </a:p>
        </p:txBody>
      </p:sp>
      <p:sp>
        <p:nvSpPr>
          <p:cNvPr id="8" name="页脚占位符 7"/>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9" name="灯片编号占位符 8"/>
          <p:cNvSpPr>
            <a:spLocks noGrp="1"/>
          </p:cNvSpPr>
          <p:nvPr>
            <p:ph type="sldNum" sz="quarter" idx="12"/>
          </p:nvPr>
        </p:nvSpPr>
        <p:spPr>
          <a:xfrm>
            <a:off x="8610600" y="6356350"/>
            <a:ext cx="2743200" cy="365125"/>
          </a:xfrm>
          <a:prstGeom prst="rect">
            <a:avLst/>
          </a:prstGeom>
        </p:spPr>
        <p:txBody>
          <a:bodyPr/>
          <a:lstStyle/>
          <a:p>
            <a:fld id="{5E86EE2A-5483-459C-8BAF-A94AF3B765A7}" type="slidenum">
              <a:rPr lang="zh-CN" altLang="en-US" smtClean="0"/>
              <a:t>‹#›</a:t>
            </a:fld>
            <a:endParaRPr lang="zh-CN" altLang="en-US"/>
          </a:p>
        </p:txBody>
      </p:sp>
      <p:sp>
        <p:nvSpPr>
          <p:cNvPr id="11" name="TextBox 10"/>
          <p:cNvSpPr txBox="1"/>
          <p:nvPr userDrawn="1"/>
        </p:nvSpPr>
        <p:spPr>
          <a:xfrm>
            <a:off x="1187624" y="6739570"/>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black"/>
                </a:solidFill>
                <a:effectLst/>
                <a:uLnTx/>
                <a:uFillTx/>
                <a:hlinkClick r:id="rId2"/>
              </a:rPr>
              <a:t>节日</a:t>
            </a:r>
            <a:r>
              <a:rPr kumimoji="0" lang="en-US" altLang="zh-CN" sz="100" b="0" i="0" u="none" strike="noStrike" kern="0" cap="none" spc="0" normalizeH="0" baseline="0" noProof="0" dirty="0" smtClean="0">
                <a:ln>
                  <a:noFill/>
                </a:ln>
                <a:solidFill>
                  <a:prstClr val="black"/>
                </a:solidFill>
                <a:effectLst/>
                <a:uLnTx/>
                <a:uFillTx/>
                <a:hlinkClick r:id="rId2"/>
              </a:rPr>
              <a:t>PPT</a:t>
            </a:r>
            <a:r>
              <a:rPr kumimoji="0" lang="zh-CN" altLang="en-US" sz="100" b="0" i="0" u="none" strike="noStrike" kern="0" cap="none" spc="0" normalizeH="0" baseline="0" noProof="0" dirty="0" smtClean="0">
                <a:ln>
                  <a:noFill/>
                </a:ln>
                <a:solidFill>
                  <a:prstClr val="black"/>
                </a:solidFill>
                <a:effectLst/>
                <a:uLnTx/>
                <a:uFillTx/>
                <a:hlinkClick r:id="rId2"/>
              </a:rPr>
              <a:t>模板</a:t>
            </a:r>
            <a:r>
              <a:rPr kumimoji="0" lang="zh-CN" altLang="en-US" sz="100" b="0" i="0" u="none" strike="noStrike" kern="0" cap="none" spc="0" normalizeH="0" baseline="0" noProof="0" dirty="0" smtClean="0">
                <a:ln>
                  <a:noFill/>
                </a:ln>
                <a:solidFill>
                  <a:prstClr val="black"/>
                </a:solidFill>
                <a:effectLst/>
                <a:uLnTx/>
                <a:uFillTx/>
              </a:rPr>
              <a:t> </a:t>
            </a:r>
            <a:r>
              <a:rPr kumimoji="0" lang="en-US" altLang="zh-CN" sz="100" b="0" i="0" u="none" strike="noStrike" kern="0" cap="none" spc="0" normalizeH="0" baseline="0" noProof="0" dirty="0" smtClean="0">
                <a:ln>
                  <a:noFill/>
                </a:ln>
                <a:solidFill>
                  <a:prstClr val="black"/>
                </a:solidFill>
                <a:effectLst/>
                <a:uLnTx/>
                <a:uFillTx/>
              </a:rPr>
              <a:t>http://</a:t>
            </a:r>
            <a:r>
              <a:rPr kumimoji="0" lang="en-US" altLang="zh-CN" sz="100" b="0" i="0" u="none" strike="noStrike" kern="0" cap="none" spc="0" normalizeH="0" baseline="0" noProof="0" dirty="0" smtClean="0">
                <a:ln>
                  <a:noFill/>
                </a:ln>
                <a:solidFill>
                  <a:prstClr val="black"/>
                </a:solidFill>
                <a:effectLst/>
                <a:uLnTx/>
                <a:uFillTx/>
              </a:rPr>
              <a:t>www.ypppt.com/jieri</a:t>
            </a:r>
            <a:r>
              <a:rPr kumimoji="0" lang="en-US" altLang="zh-CN" sz="100" b="0" i="0" u="none" strike="noStrike" kern="0" cap="none" spc="0" normalizeH="0" baseline="0" noProof="0" dirty="0" smtClean="0">
                <a:ln>
                  <a:noFill/>
                </a:ln>
                <a:solidFill>
                  <a:prstClr val="black"/>
                </a:solidFill>
                <a:effectLst/>
                <a:uLnTx/>
                <a:uFillTx/>
              </a:rPr>
              <a:t>/</a:t>
            </a:r>
          </a:p>
        </p:txBody>
      </p:sp>
    </p:spTree>
    <p:extLst>
      <p:ext uri="{BB962C8B-B14F-4D97-AF65-F5344CB8AC3E}">
        <p14:creationId xmlns:p14="http://schemas.microsoft.com/office/powerpoint/2010/main" val="123372568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
        <p:nvSpPr>
          <p:cNvPr id="3" name="日期占位符 2"/>
          <p:cNvSpPr>
            <a:spLocks noGrp="1"/>
          </p:cNvSpPr>
          <p:nvPr>
            <p:ph type="dt" sz="half" idx="10"/>
          </p:nvPr>
        </p:nvSpPr>
        <p:spPr>
          <a:xfrm>
            <a:off x="838200" y="6356350"/>
            <a:ext cx="2743200" cy="365125"/>
          </a:xfrm>
          <a:prstGeom prst="rect">
            <a:avLst/>
          </a:prstGeom>
        </p:spPr>
        <p:txBody>
          <a:bodyPr/>
          <a:lstStyle/>
          <a:p>
            <a:fld id="{41B48F8E-EC02-4DFC-9AB1-5FDBBFBC557E}" type="datetimeFigureOut">
              <a:rPr lang="zh-CN" altLang="en-US" smtClean="0"/>
              <a:t>2023/6/14</a:t>
            </a:fld>
            <a:endParaRPr lang="zh-CN" altLang="en-US"/>
          </a:p>
        </p:txBody>
      </p:sp>
      <p:sp>
        <p:nvSpPr>
          <p:cNvPr id="4" name="页脚占位符 3"/>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5" name="灯片编号占位符 4"/>
          <p:cNvSpPr>
            <a:spLocks noGrp="1"/>
          </p:cNvSpPr>
          <p:nvPr>
            <p:ph type="sldNum" sz="quarter" idx="12"/>
          </p:nvPr>
        </p:nvSpPr>
        <p:spPr>
          <a:xfrm>
            <a:off x="8610600" y="6356350"/>
            <a:ext cx="2743200" cy="365125"/>
          </a:xfrm>
          <a:prstGeom prst="rect">
            <a:avLst/>
          </a:prstGeom>
        </p:spPr>
        <p:txBody>
          <a:bodyPr/>
          <a:lstStyle/>
          <a:p>
            <a:fld id="{5E86EE2A-5483-459C-8BAF-A94AF3B765A7}" type="slidenum">
              <a:rPr lang="zh-CN" altLang="en-US" smtClean="0"/>
              <a:t>‹#›</a:t>
            </a:fld>
            <a:endParaRPr lang="zh-CN" altLang="en-US"/>
          </a:p>
        </p:txBody>
      </p:sp>
    </p:spTree>
    <p:extLst>
      <p:ext uri="{BB962C8B-B14F-4D97-AF65-F5344CB8AC3E}">
        <p14:creationId xmlns:p14="http://schemas.microsoft.com/office/powerpoint/2010/main" val="211113161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38200" y="6356350"/>
            <a:ext cx="2743200" cy="365125"/>
          </a:xfrm>
          <a:prstGeom prst="rect">
            <a:avLst/>
          </a:prstGeom>
        </p:spPr>
        <p:txBody>
          <a:bodyPr/>
          <a:lstStyle/>
          <a:p>
            <a:fld id="{41B48F8E-EC02-4DFC-9AB1-5FDBBFBC557E}" type="datetimeFigureOut">
              <a:rPr lang="zh-CN" altLang="en-US" smtClean="0"/>
              <a:t>2023/6/14</a:t>
            </a:fld>
            <a:endParaRPr lang="zh-CN" altLang="en-US"/>
          </a:p>
        </p:txBody>
      </p:sp>
      <p:sp>
        <p:nvSpPr>
          <p:cNvPr id="3" name="页脚占位符 2"/>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8610600" y="6356350"/>
            <a:ext cx="2743200" cy="365125"/>
          </a:xfrm>
          <a:prstGeom prst="rect">
            <a:avLst/>
          </a:prstGeom>
        </p:spPr>
        <p:txBody>
          <a:bodyPr/>
          <a:lstStyle/>
          <a:p>
            <a:fld id="{5E86EE2A-5483-459C-8BAF-A94AF3B765A7}" type="slidenum">
              <a:rPr lang="zh-CN" altLang="en-US" smtClean="0"/>
              <a:t>‹#›</a:t>
            </a:fld>
            <a:endParaRPr lang="zh-CN" altLang="en-US"/>
          </a:p>
        </p:txBody>
      </p:sp>
    </p:spTree>
    <p:extLst>
      <p:ext uri="{BB962C8B-B14F-4D97-AF65-F5344CB8AC3E}">
        <p14:creationId xmlns:p14="http://schemas.microsoft.com/office/powerpoint/2010/main" val="99405555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a:prstGeom prst="rect">
            <a:avLst/>
          </a:prstGeo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a:xfrm>
            <a:off x="838200" y="6356350"/>
            <a:ext cx="2743200" cy="365125"/>
          </a:xfrm>
          <a:prstGeom prst="rect">
            <a:avLst/>
          </a:prstGeom>
        </p:spPr>
        <p:txBody>
          <a:bodyPr/>
          <a:lstStyle/>
          <a:p>
            <a:fld id="{41B48F8E-EC02-4DFC-9AB1-5FDBBFBC557E}" type="datetimeFigureOut">
              <a:rPr lang="zh-CN" altLang="en-US" smtClean="0"/>
              <a:t>2023/6/14</a:t>
            </a:fld>
            <a:endParaRPr lang="zh-CN" altLang="en-US"/>
          </a:p>
        </p:txBody>
      </p:sp>
      <p:sp>
        <p:nvSpPr>
          <p:cNvPr id="6" name="页脚占位符 5"/>
          <p:cNvSpPr>
            <a:spLocks noGrp="1"/>
          </p:cNvSpPr>
          <p:nvPr>
            <p:ph type="ftr" sz="quarter" idx="11"/>
          </p:nvPr>
        </p:nvSpPr>
        <p:spPr>
          <a:xfrm>
            <a:off x="4038600" y="6356350"/>
            <a:ext cx="4114800" cy="365125"/>
          </a:xfrm>
          <a:prstGeom prst="rect">
            <a:avLst/>
          </a:prstGeom>
        </p:spPr>
        <p:txBody>
          <a:bodyPr/>
          <a:lstStyle/>
          <a:p>
            <a:endParaRPr lang="zh-CN" altLang="en-US"/>
          </a:p>
        </p:txBody>
      </p:sp>
      <p:sp>
        <p:nvSpPr>
          <p:cNvPr id="7" name="灯片编号占位符 6"/>
          <p:cNvSpPr>
            <a:spLocks noGrp="1"/>
          </p:cNvSpPr>
          <p:nvPr>
            <p:ph type="sldNum" sz="quarter" idx="12"/>
          </p:nvPr>
        </p:nvSpPr>
        <p:spPr>
          <a:xfrm>
            <a:off x="8610600" y="6356350"/>
            <a:ext cx="2743200" cy="365125"/>
          </a:xfrm>
          <a:prstGeom prst="rect">
            <a:avLst/>
          </a:prstGeom>
        </p:spPr>
        <p:txBody>
          <a:bodyPr/>
          <a:lstStyle/>
          <a:p>
            <a:fld id="{5E86EE2A-5483-459C-8BAF-A94AF3B765A7}" type="slidenum">
              <a:rPr lang="zh-CN" altLang="en-US" smtClean="0"/>
              <a:t>‹#›</a:t>
            </a:fld>
            <a:endParaRPr lang="zh-CN" altLang="en-US"/>
          </a:p>
        </p:txBody>
      </p:sp>
    </p:spTree>
    <p:extLst>
      <p:ext uri="{BB962C8B-B14F-4D97-AF65-F5344CB8AC3E}">
        <p14:creationId xmlns:p14="http://schemas.microsoft.com/office/powerpoint/2010/main" val="421460781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2" Type="http://schemas.openxmlformats.org/officeDocument/2006/relationships/slideLayout" Target="../slideLayouts/slideLayout14.xml"/><Relationship Id="rId1" Type="http://schemas.openxmlformats.org/officeDocument/2006/relationships/slideLayout" Target="../slideLayouts/slideLayout13.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3.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14" cstate="screen">
            <a:extLst>
              <a:ext uri="{28A0092B-C50C-407E-A947-70E740481C1C}">
                <a14:useLocalDpi xmlns:a14="http://schemas.microsoft.com/office/drawing/2010/main"/>
              </a:ext>
            </a:extLst>
          </a:blip>
          <a:srcRect/>
          <a:stretch/>
        </p:blipFill>
        <p:spPr>
          <a:xfrm rot="5400000">
            <a:off x="2667001" y="-2667001"/>
            <a:ext cx="6858000" cy="12192001"/>
          </a:xfrm>
          <a:prstGeom prst="rect">
            <a:avLst/>
          </a:prstGeom>
        </p:spPr>
      </p:pic>
    </p:spTree>
    <p:extLst>
      <p:ext uri="{BB962C8B-B14F-4D97-AF65-F5344CB8AC3E}">
        <p14:creationId xmlns:p14="http://schemas.microsoft.com/office/powerpoint/2010/main" val="7841445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60" r:id="rId6"/>
    <p:sldLayoutId id="2147483654" r:id="rId7"/>
    <p:sldLayoutId id="2147483655" r:id="rId8"/>
    <p:sldLayoutId id="2147483656" r:id="rId9"/>
    <p:sldLayoutId id="2147483657" r:id="rId10"/>
    <p:sldLayoutId id="2147483658" r:id="rId11"/>
    <p:sldLayoutId id="2147483659" r:id="rId12"/>
  </p:sldLayoutIdLst>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6321586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2023/6/14</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3681620"/>
      </p:ext>
    </p:extLst>
  </p:cSld>
  <p:clrMap bg1="lt1" tx1="dk1" bg2="lt2" tx2="dk2" accent1="accent1" accent2="accent2" accent3="accent3" accent4="accent4" accent5="accent5" accent6="accent6" hlink="hlink" folHlink="folHlink"/>
  <p:sldLayoutIdLst>
    <p:sldLayoutId id="2147483666" r:id="rId1"/>
    <p:sldLayoutId id="2147483667" r:id="rId2"/>
    <p:sldLayoutId id="2147483668" r:id="rId3"/>
    <p:sldLayoutId id="2147483669" r:id="rId4"/>
    <p:sldLayoutId id="2147483670" r:id="rId5"/>
    <p:sldLayoutId id="2147483671" r:id="rId6"/>
    <p:sldLayoutId id="2147483672" r:id="rId7"/>
    <p:sldLayoutId id="2147483673" r:id="rId8"/>
    <p:sldLayoutId id="2147483674" r:id="rId9"/>
    <p:sldLayoutId id="2147483675" r:id="rId10"/>
    <p:sldLayoutId id="2147483676"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22.xml"/><Relationship Id="rId1" Type="http://schemas.openxmlformats.org/officeDocument/2006/relationships/slideLayout" Target="../slideLayouts/slideLayout22.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7.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10.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 y="3730753"/>
            <a:ext cx="12192001" cy="3127248"/>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l="-5000"/>
          <a:stretch/>
        </p:blipFill>
        <p:spPr>
          <a:xfrm>
            <a:off x="-1" y="563880"/>
            <a:ext cx="1823013" cy="2286000"/>
          </a:xfrm>
          <a:prstGeom prst="rect">
            <a:avLst/>
          </a:prstGeom>
        </p:spPr>
      </p:pic>
      <p:pic>
        <p:nvPicPr>
          <p:cNvPr id="6" name="图片 5"/>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3390482" y="816175"/>
            <a:ext cx="5924287" cy="6255555"/>
          </a:xfrm>
          <a:prstGeom prst="rect">
            <a:avLst/>
          </a:prstGeom>
        </p:spPr>
      </p:pic>
      <p:pic>
        <p:nvPicPr>
          <p:cNvPr id="7" name="图片 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063155" y="4148193"/>
            <a:ext cx="2100146" cy="2812696"/>
          </a:xfrm>
          <a:prstGeom prst="rect">
            <a:avLst/>
          </a:prstGeom>
        </p:spPr>
      </p:pic>
      <p:sp>
        <p:nvSpPr>
          <p:cNvPr id="9" name="文本框 8"/>
          <p:cNvSpPr txBox="1"/>
          <p:nvPr/>
        </p:nvSpPr>
        <p:spPr>
          <a:xfrm>
            <a:off x="386350" y="3150985"/>
            <a:ext cx="723275" cy="2646355"/>
          </a:xfrm>
          <a:prstGeom prst="rect">
            <a:avLst/>
          </a:prstGeom>
          <a:noFill/>
        </p:spPr>
        <p:txBody>
          <a:bodyPr vert="eaVert" wrap="square" rtlCol="0">
            <a:spAutoFit/>
          </a:bodyPr>
          <a:lstStyle/>
          <a:p>
            <a:pPr algn="dist"/>
            <a:r>
              <a:rPr lang="en-US" altLang="zh-CN" sz="3500" dirty="0">
                <a:solidFill>
                  <a:schemeClr val="bg1">
                    <a:lumMod val="50000"/>
                  </a:schemeClr>
                </a:solidFill>
                <a:cs typeface="+mn-ea"/>
                <a:sym typeface="+mn-lt"/>
              </a:rPr>
              <a:t>HANLU</a:t>
            </a:r>
            <a:endParaRPr lang="zh-CN" altLang="en-US" sz="3500" dirty="0">
              <a:solidFill>
                <a:schemeClr val="bg1">
                  <a:lumMod val="50000"/>
                </a:schemeClr>
              </a:solidFill>
              <a:cs typeface="+mn-ea"/>
              <a:sym typeface="+mn-lt"/>
            </a:endParaRPr>
          </a:p>
        </p:txBody>
      </p:sp>
      <p:sp>
        <p:nvSpPr>
          <p:cNvPr id="10" name="文本框 9"/>
          <p:cNvSpPr txBox="1"/>
          <p:nvPr/>
        </p:nvSpPr>
        <p:spPr>
          <a:xfrm>
            <a:off x="11115310" y="758305"/>
            <a:ext cx="723275" cy="2646355"/>
          </a:xfrm>
          <a:prstGeom prst="rect">
            <a:avLst/>
          </a:prstGeom>
          <a:noFill/>
        </p:spPr>
        <p:txBody>
          <a:bodyPr vert="eaVert" wrap="square" rtlCol="0">
            <a:spAutoFit/>
          </a:bodyPr>
          <a:lstStyle/>
          <a:p>
            <a:pPr algn="dist"/>
            <a:r>
              <a:rPr lang="en-US" altLang="zh-CN" sz="3500" dirty="0">
                <a:solidFill>
                  <a:schemeClr val="bg1">
                    <a:lumMod val="50000"/>
                  </a:schemeClr>
                </a:solidFill>
                <a:cs typeface="+mn-ea"/>
                <a:sym typeface="+mn-lt"/>
              </a:rPr>
              <a:t>HANLU</a:t>
            </a:r>
            <a:endParaRPr lang="zh-CN" altLang="en-US" sz="3500" dirty="0">
              <a:solidFill>
                <a:schemeClr val="bg1">
                  <a:lumMod val="50000"/>
                </a:schemeClr>
              </a:solidFill>
              <a:cs typeface="+mn-ea"/>
              <a:sym typeface="+mn-lt"/>
            </a:endParaRPr>
          </a:p>
        </p:txBody>
      </p:sp>
      <p:grpSp>
        <p:nvGrpSpPr>
          <p:cNvPr id="17" name="组合 16"/>
          <p:cNvGrpSpPr/>
          <p:nvPr/>
        </p:nvGrpSpPr>
        <p:grpSpPr>
          <a:xfrm>
            <a:off x="6512191" y="381000"/>
            <a:ext cx="3443034" cy="589452"/>
            <a:chOff x="2202453" y="548640"/>
            <a:chExt cx="3977142" cy="680892"/>
          </a:xfrm>
        </p:grpSpPr>
        <p:sp>
          <p:nvSpPr>
            <p:cNvPr id="11" name="椭圆 10"/>
            <p:cNvSpPr/>
            <p:nvPr/>
          </p:nvSpPr>
          <p:spPr>
            <a:xfrm>
              <a:off x="2202453" y="548640"/>
              <a:ext cx="655320" cy="655320"/>
            </a:xfrm>
            <a:prstGeom prst="ellipse">
              <a:avLst/>
            </a:prstGeom>
            <a:solidFill>
              <a:srgbClr val="056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二</a:t>
              </a:r>
            </a:p>
          </p:txBody>
        </p:sp>
        <p:sp>
          <p:nvSpPr>
            <p:cNvPr id="13" name="椭圆 12"/>
            <p:cNvSpPr/>
            <p:nvPr/>
          </p:nvSpPr>
          <p:spPr>
            <a:xfrm>
              <a:off x="3057339" y="563880"/>
              <a:ext cx="655320" cy="655320"/>
            </a:xfrm>
            <a:prstGeom prst="ellipse">
              <a:avLst/>
            </a:prstGeom>
            <a:solidFill>
              <a:srgbClr val="056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十</a:t>
              </a:r>
            </a:p>
          </p:txBody>
        </p:sp>
        <p:sp>
          <p:nvSpPr>
            <p:cNvPr id="14" name="椭圆 13"/>
            <p:cNvSpPr/>
            <p:nvPr/>
          </p:nvSpPr>
          <p:spPr>
            <a:xfrm>
              <a:off x="3881745" y="563880"/>
              <a:ext cx="655320" cy="655320"/>
            </a:xfrm>
            <a:prstGeom prst="ellipse">
              <a:avLst/>
            </a:prstGeom>
            <a:solidFill>
              <a:srgbClr val="056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四</a:t>
              </a:r>
            </a:p>
          </p:txBody>
        </p:sp>
        <p:sp>
          <p:nvSpPr>
            <p:cNvPr id="15" name="椭圆 14"/>
            <p:cNvSpPr/>
            <p:nvPr/>
          </p:nvSpPr>
          <p:spPr>
            <a:xfrm>
              <a:off x="4699980" y="574212"/>
              <a:ext cx="655320" cy="655320"/>
            </a:xfrm>
            <a:prstGeom prst="ellipse">
              <a:avLst/>
            </a:prstGeom>
            <a:solidFill>
              <a:srgbClr val="056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节</a:t>
              </a:r>
            </a:p>
          </p:txBody>
        </p:sp>
        <p:sp>
          <p:nvSpPr>
            <p:cNvPr id="16" name="椭圆 15"/>
            <p:cNvSpPr/>
            <p:nvPr/>
          </p:nvSpPr>
          <p:spPr>
            <a:xfrm>
              <a:off x="5524275" y="574212"/>
              <a:ext cx="655320" cy="655320"/>
            </a:xfrm>
            <a:prstGeom prst="ellipse">
              <a:avLst/>
            </a:prstGeom>
            <a:solidFill>
              <a:srgbClr val="056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气</a:t>
              </a:r>
            </a:p>
          </p:txBody>
        </p:sp>
      </p:grpSp>
      <p:pic>
        <p:nvPicPr>
          <p:cNvPr id="18" name="图片 17"/>
          <p:cNvPicPr>
            <a:picLocks noChangeAspect="1"/>
          </p:cNvPicPr>
          <p:nvPr/>
        </p:nvPicPr>
        <p:blipFill>
          <a:blip r:embed="rId7" cstate="screen">
            <a:extLst>
              <a:ext uri="{28A0092B-C50C-407E-A947-70E740481C1C}">
                <a14:useLocalDpi xmlns:a14="http://schemas.microsoft.com/office/drawing/2010/main"/>
              </a:ext>
            </a:extLst>
          </a:blip>
          <a:srcRect/>
          <a:stretch/>
        </p:blipFill>
        <p:spPr>
          <a:xfrm flipH="1">
            <a:off x="2712035" y="4105359"/>
            <a:ext cx="3383963" cy="1691981"/>
          </a:xfrm>
          <a:prstGeom prst="rect">
            <a:avLst/>
          </a:prstGeom>
        </p:spPr>
      </p:pic>
      <p:pic>
        <p:nvPicPr>
          <p:cNvPr id="19" name="图片 18"/>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0096447" y="3943953"/>
            <a:ext cx="2514600" cy="894077"/>
          </a:xfrm>
          <a:prstGeom prst="rect">
            <a:avLst/>
          </a:prstGeom>
        </p:spPr>
      </p:pic>
      <p:pic>
        <p:nvPicPr>
          <p:cNvPr id="21" name="图片 20"/>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43749" y="686795"/>
            <a:ext cx="2514600" cy="894077"/>
          </a:xfrm>
          <a:prstGeom prst="rect">
            <a:avLst/>
          </a:prstGeom>
        </p:spPr>
      </p:pic>
    </p:spTree>
    <p:extLst>
      <p:ext uri="{BB962C8B-B14F-4D97-AF65-F5344CB8AC3E}">
        <p14:creationId xmlns:p14="http://schemas.microsoft.com/office/powerpoint/2010/main" val="16278817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arn(inVertical)">
                                      <p:cBhvr>
                                        <p:cTn id="17" dur="500"/>
                                        <p:tgtEl>
                                          <p:spTgt spid="7"/>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arn(inVertical)">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arn(inVertical)">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17"/>
                                        </p:tgtEl>
                                        <p:attrNameLst>
                                          <p:attrName>style.visibility</p:attrName>
                                        </p:attrNameLst>
                                      </p:cBhvr>
                                      <p:to>
                                        <p:strVal val="visible"/>
                                      </p:to>
                                    </p:set>
                                    <p:animEffect transition="in" filter="barn(inVertical)">
                                      <p:cBhvr>
                                        <p:cTn id="32" dur="500"/>
                                        <p:tgtEl>
                                          <p:spTgt spid="17"/>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18"/>
                                        </p:tgtEl>
                                        <p:attrNameLst>
                                          <p:attrName>style.visibility</p:attrName>
                                        </p:attrNameLst>
                                      </p:cBhvr>
                                      <p:to>
                                        <p:strVal val="visible"/>
                                      </p:to>
                                    </p:set>
                                    <p:anim calcmode="lin" valueType="num">
                                      <p:cBhvr additive="base">
                                        <p:cTn id="37" dur="500" fill="hold"/>
                                        <p:tgtEl>
                                          <p:spTgt spid="18"/>
                                        </p:tgtEl>
                                        <p:attrNameLst>
                                          <p:attrName>ppt_x</p:attrName>
                                        </p:attrNameLst>
                                      </p:cBhvr>
                                      <p:tavLst>
                                        <p:tav tm="0">
                                          <p:val>
                                            <p:strVal val="#ppt_x"/>
                                          </p:val>
                                        </p:tav>
                                        <p:tav tm="100000">
                                          <p:val>
                                            <p:strVal val="#ppt_x"/>
                                          </p:val>
                                        </p:tav>
                                      </p:tavLst>
                                    </p:anim>
                                    <p:anim calcmode="lin" valueType="num">
                                      <p:cBhvr additive="base">
                                        <p:cTn id="3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19"/>
                                        </p:tgtEl>
                                        <p:attrNameLst>
                                          <p:attrName>style.visibility</p:attrName>
                                        </p:attrNameLst>
                                      </p:cBhvr>
                                      <p:to>
                                        <p:strVal val="visible"/>
                                      </p:to>
                                    </p:set>
                                    <p:animEffect transition="in" filter="wipe(down)">
                                      <p:cBhvr>
                                        <p:cTn id="43" dur="500"/>
                                        <p:tgtEl>
                                          <p:spTgt spid="19"/>
                                        </p:tgtEl>
                                      </p:cBhvr>
                                    </p:animEffect>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nodeType="click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barn(inVertical)">
                                      <p:cBhvr>
                                        <p:cTn id="48" dur="500"/>
                                        <p:tgtEl>
                                          <p:spTgt spid="21"/>
                                        </p:tgtEl>
                                      </p:cBhvr>
                                    </p:animEffect>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nodeType="clickEffect">
                                  <p:stCondLst>
                                    <p:cond delay="0"/>
                                  </p:stCondLst>
                                  <p:childTnLst>
                                    <p:set>
                                      <p:cBhvr>
                                        <p:cTn id="52" dur="1" fill="hold">
                                          <p:stCondLst>
                                            <p:cond delay="0"/>
                                          </p:stCondLst>
                                        </p:cTn>
                                        <p:tgtEl>
                                          <p:spTgt spid="2"/>
                                        </p:tgtEl>
                                        <p:attrNameLst>
                                          <p:attrName>style.visibility</p:attrName>
                                        </p:attrNameLst>
                                      </p:cBhvr>
                                      <p:to>
                                        <p:strVal val="visible"/>
                                      </p:to>
                                    </p:set>
                                    <p:animEffect transition="in" filter="barn(inVertical)">
                                      <p:cBhvr>
                                        <p:cTn id="53"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435429" y="1870285"/>
            <a:ext cx="8556172" cy="3692316"/>
            <a:chOff x="961569" y="1696278"/>
            <a:chExt cx="9375127" cy="4134679"/>
          </a:xfrm>
        </p:grpSpPr>
        <p:sp>
          <p:nvSpPr>
            <p:cNvPr id="12" name="圆角矩形 11"/>
            <p:cNvSpPr/>
            <p:nvPr/>
          </p:nvSpPr>
          <p:spPr>
            <a:xfrm>
              <a:off x="961569" y="1696278"/>
              <a:ext cx="9375127" cy="4134679"/>
            </a:xfrm>
            <a:prstGeom prst="roundRect">
              <a:avLst/>
            </a:prstGeom>
            <a:solidFill>
              <a:schemeClr val="bg1">
                <a:lumMod val="95000"/>
                <a:alpha val="44000"/>
              </a:schemeClr>
            </a:solidFill>
            <a:ln w="149225">
              <a:solidFill>
                <a:srgbClr val="056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a:off x="1113588" y="1842926"/>
              <a:ext cx="9050629" cy="3833384"/>
            </a:xfrm>
            <a:prstGeom prst="roundRect">
              <a:avLst/>
            </a:prstGeom>
            <a:noFill/>
            <a:ln>
              <a:solidFill>
                <a:srgbClr val="05686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 name="文本框 3"/>
          <p:cNvSpPr txBox="1"/>
          <p:nvPr/>
        </p:nvSpPr>
        <p:spPr>
          <a:xfrm>
            <a:off x="513427" y="379351"/>
            <a:ext cx="3063977" cy="521970"/>
          </a:xfrm>
          <a:prstGeom prst="rect">
            <a:avLst/>
          </a:prstGeom>
          <a:noFill/>
        </p:spPr>
        <p:txBody>
          <a:bodyPr vert="horz" wrap="square" rtlCol="0" anchor="b">
            <a:spAutoFit/>
          </a:bodyPr>
          <a:lstStyle/>
          <a:p>
            <a:r>
              <a:rPr lang="zh-CN" altLang="en-US" sz="2800" dirty="0">
                <a:cs typeface="+mn-ea"/>
                <a:sym typeface="+mn-lt"/>
              </a:rPr>
              <a:t>寒露</a:t>
            </a:r>
            <a:r>
              <a:rPr lang="en-US" altLang="zh-CN" sz="2800" dirty="0">
                <a:cs typeface="+mn-ea"/>
                <a:sym typeface="+mn-lt"/>
              </a:rPr>
              <a:t>—</a:t>
            </a:r>
            <a:r>
              <a:rPr lang="zh-CN" altLang="en-US" sz="2800" dirty="0">
                <a:cs typeface="+mn-ea"/>
                <a:sym typeface="+mn-lt"/>
              </a:rPr>
              <a:t>养生知识</a:t>
            </a:r>
          </a:p>
        </p:txBody>
      </p:sp>
      <p:sp>
        <p:nvSpPr>
          <p:cNvPr id="9" name="矩形 8"/>
          <p:cNvSpPr/>
          <p:nvPr/>
        </p:nvSpPr>
        <p:spPr>
          <a:xfrm>
            <a:off x="1044206" y="1701494"/>
            <a:ext cx="7343140" cy="3723005"/>
          </a:xfrm>
          <a:prstGeom prst="rect">
            <a:avLst/>
          </a:prstGeom>
          <a:noFill/>
          <a:ln w="9525">
            <a:noFill/>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200000"/>
              </a:lnSpc>
            </a:pPr>
            <a:r>
              <a:rPr lang="zh-CN" altLang="en-US" dirty="0">
                <a:cs typeface="+mn-ea"/>
                <a:sym typeface="+mn-lt"/>
              </a:rPr>
              <a:t> </a:t>
            </a:r>
            <a:r>
              <a:rPr lang="zh-CN" altLang="en-US" sz="2800" b="1" dirty="0">
                <a:cs typeface="+mn-ea"/>
                <a:sym typeface="+mn-lt"/>
              </a:rPr>
              <a:t>衣 </a:t>
            </a:r>
            <a:r>
              <a:rPr lang="zh-CN" altLang="en-US" dirty="0">
                <a:cs typeface="+mn-ea"/>
                <a:sym typeface="+mn-lt"/>
              </a:rPr>
              <a:t>秋季凉热交替，气温逐渐下降，不要经常赤膊露身以防凉气侵入体内。“白露身不露寒露脚不露”这是一条很好养身之道。“一场秋雨一场凉”，我们要随着天气转凉逐渐增添衣服，但添衣不要太多、太快。俗话说“春捂秋冻”。秋天适度经受些寒冷有利于提高皮肤和鼻粘膜耐寒力，对安度冬季有益。秋天早晚凉意甚浓要多穿些衣服。另外，秋季腹泻多发季节应特别注意腹部保暖。</a:t>
            </a: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8120744" y="2940612"/>
            <a:ext cx="4071256" cy="4071256"/>
          </a:xfrm>
          <a:prstGeom prst="rect">
            <a:avLst/>
          </a:prstGeom>
        </p:spPr>
      </p:pic>
    </p:spTree>
    <p:extLst>
      <p:ext uri="{BB962C8B-B14F-4D97-AF65-F5344CB8AC3E}">
        <p14:creationId xmlns:p14="http://schemas.microsoft.com/office/powerpoint/2010/main" val="210231212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inVertical)">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4"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wipe(down)">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heel(1)">
                                      <p:cBhvr>
                                        <p:cTn id="24"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082144" y="2179727"/>
            <a:ext cx="7598228" cy="3692316"/>
            <a:chOff x="961569" y="1696278"/>
            <a:chExt cx="9375127" cy="4134679"/>
          </a:xfrm>
        </p:grpSpPr>
        <p:sp>
          <p:nvSpPr>
            <p:cNvPr id="10" name="圆角矩形 9"/>
            <p:cNvSpPr/>
            <p:nvPr/>
          </p:nvSpPr>
          <p:spPr>
            <a:xfrm>
              <a:off x="961569" y="1696278"/>
              <a:ext cx="9375127" cy="4134679"/>
            </a:xfrm>
            <a:prstGeom prst="roundRect">
              <a:avLst/>
            </a:prstGeom>
            <a:solidFill>
              <a:schemeClr val="bg1">
                <a:lumMod val="95000"/>
                <a:alpha val="44000"/>
              </a:schemeClr>
            </a:solidFill>
            <a:ln w="149225">
              <a:solidFill>
                <a:srgbClr val="056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1113588" y="1842926"/>
              <a:ext cx="9050629" cy="3833384"/>
            </a:xfrm>
            <a:prstGeom prst="roundRect">
              <a:avLst/>
            </a:prstGeom>
            <a:noFill/>
            <a:ln>
              <a:solidFill>
                <a:srgbClr val="05686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 name="文本框 3"/>
          <p:cNvSpPr txBox="1"/>
          <p:nvPr/>
        </p:nvSpPr>
        <p:spPr>
          <a:xfrm>
            <a:off x="513427" y="379351"/>
            <a:ext cx="3063977" cy="521970"/>
          </a:xfrm>
          <a:prstGeom prst="rect">
            <a:avLst/>
          </a:prstGeom>
          <a:noFill/>
        </p:spPr>
        <p:txBody>
          <a:bodyPr vert="horz" wrap="square" rtlCol="0" anchor="b">
            <a:spAutoFit/>
          </a:bodyPr>
          <a:lstStyle/>
          <a:p>
            <a:r>
              <a:rPr lang="zh-CN" altLang="en-US" sz="2800" dirty="0">
                <a:cs typeface="+mn-ea"/>
                <a:sym typeface="+mn-lt"/>
              </a:rPr>
              <a:t>寒露</a:t>
            </a:r>
            <a:r>
              <a:rPr lang="en-US" altLang="zh-CN" sz="2800" dirty="0">
                <a:cs typeface="+mn-ea"/>
                <a:sym typeface="+mn-lt"/>
              </a:rPr>
              <a:t>—</a:t>
            </a:r>
            <a:r>
              <a:rPr lang="zh-CN" altLang="en-US" sz="2800" dirty="0">
                <a:cs typeface="+mn-ea"/>
                <a:sym typeface="+mn-lt"/>
              </a:rPr>
              <a:t>养生知识</a:t>
            </a:r>
          </a:p>
        </p:txBody>
      </p:sp>
      <p:sp>
        <p:nvSpPr>
          <p:cNvPr id="6" name="矩形 5"/>
          <p:cNvSpPr/>
          <p:nvPr/>
        </p:nvSpPr>
        <p:spPr>
          <a:xfrm>
            <a:off x="5195389" y="1792485"/>
            <a:ext cx="6048375" cy="3599815"/>
          </a:xfrm>
          <a:prstGeom prst="rect">
            <a:avLst/>
          </a:prstGeom>
          <a:noFill/>
          <a:ln w="9525">
            <a:noFill/>
            <a:prstDash val="solid"/>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200000"/>
              </a:lnSpc>
            </a:pPr>
            <a:endParaRPr lang="zh-CN" altLang="en-US" dirty="0">
              <a:cs typeface="+mn-ea"/>
              <a:sym typeface="+mn-lt"/>
            </a:endParaRPr>
          </a:p>
          <a:p>
            <a:pPr>
              <a:lnSpc>
                <a:spcPct val="200000"/>
              </a:lnSpc>
            </a:pPr>
            <a:r>
              <a:rPr lang="zh-CN" altLang="en-US" dirty="0">
                <a:cs typeface="+mn-ea"/>
                <a:sym typeface="+mn-lt"/>
              </a:rPr>
              <a:t> </a:t>
            </a:r>
            <a:r>
              <a:rPr lang="zh-CN" altLang="en-US" b="1" dirty="0">
                <a:cs typeface="+mn-ea"/>
                <a:sym typeface="+mn-lt"/>
              </a:rPr>
              <a:t> </a:t>
            </a:r>
            <a:r>
              <a:rPr lang="zh-CN" altLang="en-US" sz="2400" b="1" dirty="0">
                <a:cs typeface="+mn-ea"/>
                <a:sym typeface="+mn-lt"/>
              </a:rPr>
              <a:t>食 </a:t>
            </a:r>
            <a:r>
              <a:rPr lang="zh-CN" altLang="en-US" dirty="0">
                <a:cs typeface="+mn-ea"/>
                <a:sym typeface="+mn-lt"/>
              </a:rPr>
              <a:t>秋季神经兴奋，食欲骤增，要防止过量饮食。要少吃辣味和生冷食物多吃酸性和热饮和热软食物。不吃霉变和不洁食物，避免感染肠道传染病。中秋之后天气干燥易出口渴咽干唇燥皮肤干涩等“秋燥病”，应多吃水果，常喝开水绿豆汤、豆浆、牛奶等满足肌体的需要提高抗燥病力。</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2074568"/>
            <a:ext cx="4898571" cy="3470862"/>
          </a:xfrm>
          <a:prstGeom prst="rect">
            <a:avLst/>
          </a:prstGeom>
        </p:spPr>
      </p:pic>
    </p:spTree>
    <p:extLst>
      <p:ext uri="{BB962C8B-B14F-4D97-AF65-F5344CB8AC3E}">
        <p14:creationId xmlns:p14="http://schemas.microsoft.com/office/powerpoint/2010/main" val="203324842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animEffect transition="in" filter="barn(inVertical)">
                                      <p:cBhvr>
                                        <p:cTn id="19" dur="500"/>
                                        <p:tgtEl>
                                          <p:spTgt spid="2"/>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wheel(1)">
                                      <p:cBhvr>
                                        <p:cTn id="24"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620489" y="2179727"/>
            <a:ext cx="7598228" cy="3692316"/>
            <a:chOff x="961569" y="1696278"/>
            <a:chExt cx="9375127" cy="4134679"/>
          </a:xfrm>
        </p:grpSpPr>
        <p:sp>
          <p:nvSpPr>
            <p:cNvPr id="10" name="圆角矩形 9"/>
            <p:cNvSpPr/>
            <p:nvPr/>
          </p:nvSpPr>
          <p:spPr>
            <a:xfrm>
              <a:off x="961569" y="1696278"/>
              <a:ext cx="9375127" cy="4134679"/>
            </a:xfrm>
            <a:prstGeom prst="roundRect">
              <a:avLst/>
            </a:prstGeom>
            <a:solidFill>
              <a:schemeClr val="bg1">
                <a:lumMod val="95000"/>
                <a:alpha val="44000"/>
              </a:schemeClr>
            </a:solidFill>
            <a:ln w="149225">
              <a:solidFill>
                <a:srgbClr val="056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1113588" y="1842926"/>
              <a:ext cx="9050629" cy="3833384"/>
            </a:xfrm>
            <a:prstGeom prst="roundRect">
              <a:avLst/>
            </a:prstGeom>
            <a:noFill/>
            <a:ln>
              <a:solidFill>
                <a:srgbClr val="05686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 name="文本框 3"/>
          <p:cNvSpPr txBox="1"/>
          <p:nvPr/>
        </p:nvSpPr>
        <p:spPr>
          <a:xfrm>
            <a:off x="513427" y="379351"/>
            <a:ext cx="3063977" cy="521970"/>
          </a:xfrm>
          <a:prstGeom prst="rect">
            <a:avLst/>
          </a:prstGeom>
          <a:noFill/>
        </p:spPr>
        <p:txBody>
          <a:bodyPr vert="horz" wrap="square" rtlCol="0" anchor="b">
            <a:spAutoFit/>
          </a:bodyPr>
          <a:lstStyle/>
          <a:p>
            <a:r>
              <a:rPr lang="zh-CN" altLang="en-US" sz="2800" dirty="0">
                <a:cs typeface="+mn-ea"/>
                <a:sym typeface="+mn-lt"/>
              </a:rPr>
              <a:t>寒露</a:t>
            </a:r>
            <a:r>
              <a:rPr lang="en-US" altLang="zh-CN" sz="2800" dirty="0">
                <a:cs typeface="+mn-ea"/>
                <a:sym typeface="+mn-lt"/>
              </a:rPr>
              <a:t>—</a:t>
            </a:r>
            <a:r>
              <a:rPr lang="zh-CN" altLang="en-US" sz="2800" dirty="0">
                <a:cs typeface="+mn-ea"/>
                <a:sym typeface="+mn-lt"/>
              </a:rPr>
              <a:t>养生知识</a:t>
            </a:r>
          </a:p>
        </p:txBody>
      </p:sp>
      <p:sp>
        <p:nvSpPr>
          <p:cNvPr id="9" name="矩形 8"/>
          <p:cNvSpPr/>
          <p:nvPr/>
        </p:nvSpPr>
        <p:spPr>
          <a:xfrm>
            <a:off x="1224500" y="2310685"/>
            <a:ext cx="6419473" cy="2814955"/>
          </a:xfrm>
          <a:prstGeom prst="rect">
            <a:avLst/>
          </a:prstGeom>
          <a:noFill/>
          <a:ln w="9525">
            <a:noFill/>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150000"/>
              </a:lnSpc>
            </a:pPr>
            <a:endParaRPr lang="zh-CN" altLang="en-US" dirty="0">
              <a:cs typeface="+mn-ea"/>
              <a:sym typeface="+mn-lt"/>
            </a:endParaRPr>
          </a:p>
          <a:p>
            <a:pPr>
              <a:lnSpc>
                <a:spcPct val="150000"/>
              </a:lnSpc>
            </a:pPr>
            <a:r>
              <a:rPr lang="zh-CN" altLang="en-US" dirty="0">
                <a:cs typeface="+mn-ea"/>
                <a:sym typeface="+mn-lt"/>
              </a:rPr>
              <a:t> </a:t>
            </a:r>
            <a:r>
              <a:rPr lang="zh-CN" altLang="en-US" sz="2800" b="1" dirty="0">
                <a:cs typeface="+mn-ea"/>
                <a:sym typeface="+mn-lt"/>
              </a:rPr>
              <a:t>住 </a:t>
            </a:r>
            <a:r>
              <a:rPr lang="zh-CN" altLang="en-US" dirty="0">
                <a:cs typeface="+mn-ea"/>
                <a:sym typeface="+mn-lt"/>
              </a:rPr>
              <a:t>秋季宜早睡早起，保证睡眠充足。注意劳逸结合，防止房劳伤肾。初秋白天气温高电扇不宜久吹；深秋寒气袭人，既要防止受寒感冒，又要经常打开门窗，保持室内空气新鲜。条件许可情况下，居室及其周围可种植一些绿叶花卉让环境充满生机又可净化空气促进身体健康。</a:t>
            </a: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467600" y="2471056"/>
            <a:ext cx="4528463" cy="4528463"/>
          </a:xfrm>
          <a:prstGeom prst="rect">
            <a:avLst/>
          </a:prstGeom>
        </p:spPr>
      </p:pic>
    </p:spTree>
    <p:extLst>
      <p:ext uri="{BB962C8B-B14F-4D97-AF65-F5344CB8AC3E}">
        <p14:creationId xmlns:p14="http://schemas.microsoft.com/office/powerpoint/2010/main" val="242115370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heel(1)">
                                      <p:cBhvr>
                                        <p:cTn id="14" dur="20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barn(inVertical)">
                                      <p:cBhvr>
                                        <p:cTn id="2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4093031" y="2168841"/>
            <a:ext cx="7598228" cy="3692316"/>
            <a:chOff x="961569" y="1696278"/>
            <a:chExt cx="9375127" cy="4134679"/>
          </a:xfrm>
        </p:grpSpPr>
        <p:sp>
          <p:nvSpPr>
            <p:cNvPr id="10" name="圆角矩形 9"/>
            <p:cNvSpPr/>
            <p:nvPr/>
          </p:nvSpPr>
          <p:spPr>
            <a:xfrm>
              <a:off x="961569" y="1696278"/>
              <a:ext cx="9375127" cy="4134679"/>
            </a:xfrm>
            <a:prstGeom prst="roundRect">
              <a:avLst/>
            </a:prstGeom>
            <a:solidFill>
              <a:schemeClr val="bg1">
                <a:lumMod val="95000"/>
                <a:alpha val="44000"/>
              </a:schemeClr>
            </a:solidFill>
            <a:ln w="149225">
              <a:solidFill>
                <a:srgbClr val="056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1113588" y="1842926"/>
              <a:ext cx="9050629" cy="3833384"/>
            </a:xfrm>
            <a:prstGeom prst="roundRect">
              <a:avLst/>
            </a:prstGeom>
            <a:noFill/>
            <a:ln>
              <a:solidFill>
                <a:srgbClr val="05686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 name="文本框 3"/>
          <p:cNvSpPr txBox="1"/>
          <p:nvPr/>
        </p:nvSpPr>
        <p:spPr>
          <a:xfrm>
            <a:off x="513427" y="379351"/>
            <a:ext cx="3063977" cy="521970"/>
          </a:xfrm>
          <a:prstGeom prst="rect">
            <a:avLst/>
          </a:prstGeom>
          <a:noFill/>
        </p:spPr>
        <p:txBody>
          <a:bodyPr vert="horz" wrap="square" rtlCol="0" anchor="b">
            <a:spAutoFit/>
          </a:bodyPr>
          <a:lstStyle/>
          <a:p>
            <a:r>
              <a:rPr lang="zh-CN" altLang="en-US" sz="2800" dirty="0">
                <a:cs typeface="+mn-ea"/>
                <a:sym typeface="+mn-lt"/>
              </a:rPr>
              <a:t>寒露</a:t>
            </a:r>
            <a:r>
              <a:rPr lang="en-US" altLang="zh-CN" sz="2800" dirty="0">
                <a:cs typeface="+mn-ea"/>
                <a:sym typeface="+mn-lt"/>
              </a:rPr>
              <a:t>—</a:t>
            </a:r>
            <a:r>
              <a:rPr lang="zh-CN" altLang="en-US" sz="2800" dirty="0">
                <a:cs typeface="+mn-ea"/>
                <a:sym typeface="+mn-lt"/>
              </a:rPr>
              <a:t>养生知识</a:t>
            </a:r>
          </a:p>
        </p:txBody>
      </p:sp>
      <p:sp>
        <p:nvSpPr>
          <p:cNvPr id="12" name="矩形 11"/>
          <p:cNvSpPr/>
          <p:nvPr/>
        </p:nvSpPr>
        <p:spPr>
          <a:xfrm>
            <a:off x="5185465" y="2724150"/>
            <a:ext cx="6226324" cy="2306955"/>
          </a:xfrm>
          <a:prstGeom prst="rect">
            <a:avLst/>
          </a:prstGeom>
          <a:noFill/>
          <a:ln w="9525">
            <a:noFill/>
            <a:prstDash val="solid"/>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200000"/>
              </a:lnSpc>
            </a:pPr>
            <a:r>
              <a:rPr lang="zh-CN" altLang="en-US" dirty="0">
                <a:cs typeface="+mn-ea"/>
                <a:sym typeface="+mn-lt"/>
              </a:rPr>
              <a:t>   秋天虽没有春天那样春光明媚，生机勃勃，但秋高气爽遍地金黄另有一番动人景象。到公园湖滨郊野进行适当的体育锻炼可增强体质。秋游也一种好的活动形式 既可调节精神又可强身健体。</a:t>
            </a:r>
          </a:p>
        </p:txBody>
      </p:sp>
      <p:pic>
        <p:nvPicPr>
          <p:cNvPr id="2" name="图片 1"/>
          <p:cNvPicPr>
            <a:picLocks noChangeAspect="1"/>
          </p:cNvPicPr>
          <p:nvPr/>
        </p:nvPicPr>
        <p:blipFill>
          <a:blip r:embed="rId3">
            <a:extLst>
              <a:ext uri="{28A0092B-C50C-407E-A947-70E740481C1C}">
                <a14:useLocalDpi xmlns:a14="http://schemas.microsoft.com/office/drawing/2010/main"/>
              </a:ext>
            </a:extLst>
          </a:blip>
          <a:srcRect/>
          <a:stretch/>
        </p:blipFill>
        <p:spPr>
          <a:xfrm>
            <a:off x="63472" y="2255619"/>
            <a:ext cx="5121993" cy="3104604"/>
          </a:xfrm>
          <a:prstGeom prst="rect">
            <a:avLst/>
          </a:prstGeom>
        </p:spPr>
      </p:pic>
    </p:spTree>
    <p:extLst>
      <p:ext uri="{BB962C8B-B14F-4D97-AF65-F5344CB8AC3E}">
        <p14:creationId xmlns:p14="http://schemas.microsoft.com/office/powerpoint/2010/main" val="158788089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heel(1)">
                                      <p:cBhvr>
                                        <p:cTn id="14" dur="20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rot="10648119">
            <a:off x="2936418" y="571173"/>
            <a:ext cx="6319160" cy="6319160"/>
          </a:xfrm>
          <a:prstGeom prst="ellipse">
            <a:avLst/>
          </a:prstGeom>
          <a:gradFill>
            <a:gsLst>
              <a:gs pos="61000">
                <a:srgbClr val="468F8F"/>
              </a:gs>
              <a:gs pos="38000">
                <a:srgbClr val="86B6B7"/>
              </a:gs>
              <a:gs pos="0">
                <a:schemeClr val="accent1">
                  <a:lumMod val="5000"/>
                  <a:lumOff val="95000"/>
                  <a:alpha val="0"/>
                </a:schemeClr>
              </a:gs>
              <a:gs pos="100000">
                <a:srgbClr val="056867"/>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2803070" y="272143"/>
            <a:ext cx="6585857" cy="6585857"/>
          </a:xfrm>
          <a:prstGeom prst="ellipse">
            <a:avLst/>
          </a:prstGeom>
          <a:noFill/>
          <a:ln w="28575">
            <a:solidFill>
              <a:srgbClr val="056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l="-5000"/>
          <a:stretch/>
        </p:blipFill>
        <p:spPr>
          <a:xfrm>
            <a:off x="-1" y="563880"/>
            <a:ext cx="1823013" cy="2286000"/>
          </a:xfrm>
          <a:prstGeom prst="rect">
            <a:avLst/>
          </a:prstGeom>
        </p:spPr>
      </p:pic>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43749" y="686795"/>
            <a:ext cx="2514600" cy="894077"/>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a:ext>
            </a:extLst>
          </a:blip>
          <a:srcRect/>
          <a:stretch/>
        </p:blipFill>
        <p:spPr>
          <a:xfrm>
            <a:off x="-1" y="-195942"/>
            <a:ext cx="12192001" cy="9144000"/>
          </a:xfrm>
          <a:prstGeom prst="rect">
            <a:avLst/>
          </a:prstGeom>
        </p:spPr>
      </p:pic>
      <p:pic>
        <p:nvPicPr>
          <p:cNvPr id="11" name="图片 10"/>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292788" y="4390992"/>
            <a:ext cx="2100146" cy="2812696"/>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096447" y="3943953"/>
            <a:ext cx="2514600" cy="894077"/>
          </a:xfrm>
          <a:prstGeom prst="rect">
            <a:avLst/>
          </a:prstGeom>
        </p:spPr>
      </p:pic>
      <p:sp>
        <p:nvSpPr>
          <p:cNvPr id="14" name="文本框 13">
            <a:extLst>
              <a:ext uri="{FF2B5EF4-FFF2-40B4-BE49-F238E27FC236}">
                <a16:creationId xmlns="" xmlns:a16="http://schemas.microsoft.com/office/drawing/2014/main" id="{E8EF0CB3-B930-441B-9A9A-8A0D07F29A75}"/>
              </a:ext>
            </a:extLst>
          </p:cNvPr>
          <p:cNvSpPr txBox="1"/>
          <p:nvPr/>
        </p:nvSpPr>
        <p:spPr>
          <a:xfrm>
            <a:off x="4597470" y="2184588"/>
            <a:ext cx="2997057" cy="1323439"/>
          </a:xfrm>
          <a:prstGeom prst="rect">
            <a:avLst/>
          </a:prstGeom>
          <a:noFill/>
        </p:spPr>
        <p:txBody>
          <a:bodyPr wrap="square" rtlCol="0">
            <a:spAutoFit/>
          </a:bodyPr>
          <a:lstStyle/>
          <a:p>
            <a:pPr algn="dist"/>
            <a:r>
              <a:rPr lang="zh-CN" altLang="en-US" sz="8000" dirty="0">
                <a:solidFill>
                  <a:schemeClr val="bg1"/>
                </a:solidFill>
                <a:cs typeface="+mn-ea"/>
                <a:sym typeface="+mn-lt"/>
              </a:rPr>
              <a:t>寒露</a:t>
            </a:r>
            <a:r>
              <a:rPr lang="zh-CN" altLang="en-US" sz="5400" dirty="0">
                <a:solidFill>
                  <a:schemeClr val="bg1"/>
                </a:solidFill>
                <a:cs typeface="+mn-ea"/>
                <a:sym typeface="+mn-lt"/>
              </a:rPr>
              <a:t> </a:t>
            </a:r>
            <a:endParaRPr lang="en-US" altLang="zh-CN" sz="5400" dirty="0">
              <a:solidFill>
                <a:schemeClr val="bg1"/>
              </a:solidFill>
              <a:cs typeface="+mn-ea"/>
              <a:sym typeface="+mn-lt"/>
            </a:endParaRPr>
          </a:p>
        </p:txBody>
      </p:sp>
      <p:sp>
        <p:nvSpPr>
          <p:cNvPr id="19" name="矩形 18"/>
          <p:cNvSpPr/>
          <p:nvPr/>
        </p:nvSpPr>
        <p:spPr>
          <a:xfrm>
            <a:off x="4289419" y="3670594"/>
            <a:ext cx="3613157" cy="830997"/>
          </a:xfrm>
          <a:prstGeom prst="rect">
            <a:avLst/>
          </a:prstGeom>
        </p:spPr>
        <p:txBody>
          <a:bodyPr wrap="square">
            <a:spAutoFit/>
          </a:bodyPr>
          <a:lstStyle/>
          <a:p>
            <a:pPr algn="dist"/>
            <a:r>
              <a:rPr lang="zh-CN" altLang="en-US" sz="4800" dirty="0">
                <a:solidFill>
                  <a:schemeClr val="bg1"/>
                </a:solidFill>
                <a:cs typeface="+mn-ea"/>
                <a:sym typeface="+mn-lt"/>
              </a:rPr>
              <a:t>习俗介绍</a:t>
            </a:r>
          </a:p>
        </p:txBody>
      </p:sp>
    </p:spTree>
    <p:extLst>
      <p:ext uri="{BB962C8B-B14F-4D97-AF65-F5344CB8AC3E}">
        <p14:creationId xmlns:p14="http://schemas.microsoft.com/office/powerpoint/2010/main" val="402046947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inVertic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arn(inVertical)">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arn(inVertical)">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inVertical)">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0" y="726106"/>
            <a:ext cx="4194056" cy="6096012"/>
          </a:xfrm>
          <a:prstGeom prst="rect">
            <a:avLst/>
          </a:prstGeom>
        </p:spPr>
      </p:pic>
      <p:grpSp>
        <p:nvGrpSpPr>
          <p:cNvPr id="8" name="组合 7"/>
          <p:cNvGrpSpPr/>
          <p:nvPr/>
        </p:nvGrpSpPr>
        <p:grpSpPr>
          <a:xfrm>
            <a:off x="4093031" y="2168841"/>
            <a:ext cx="7598228" cy="3692316"/>
            <a:chOff x="961569" y="1696278"/>
            <a:chExt cx="9375127" cy="4134679"/>
          </a:xfrm>
        </p:grpSpPr>
        <p:sp>
          <p:nvSpPr>
            <p:cNvPr id="10" name="圆角矩形 9"/>
            <p:cNvSpPr/>
            <p:nvPr/>
          </p:nvSpPr>
          <p:spPr>
            <a:xfrm>
              <a:off x="961569" y="1696278"/>
              <a:ext cx="9375127" cy="4134679"/>
            </a:xfrm>
            <a:prstGeom prst="roundRect">
              <a:avLst/>
            </a:prstGeom>
            <a:solidFill>
              <a:schemeClr val="bg1">
                <a:lumMod val="95000"/>
                <a:alpha val="44000"/>
              </a:schemeClr>
            </a:solidFill>
            <a:ln w="149225">
              <a:solidFill>
                <a:srgbClr val="056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1" name="圆角矩形 10"/>
            <p:cNvSpPr/>
            <p:nvPr/>
          </p:nvSpPr>
          <p:spPr>
            <a:xfrm>
              <a:off x="1113588" y="1842926"/>
              <a:ext cx="9050629" cy="3833384"/>
            </a:xfrm>
            <a:prstGeom prst="roundRect">
              <a:avLst/>
            </a:prstGeom>
            <a:noFill/>
            <a:ln>
              <a:solidFill>
                <a:srgbClr val="05686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 name="文本框 3"/>
          <p:cNvSpPr txBox="1"/>
          <p:nvPr/>
        </p:nvSpPr>
        <p:spPr>
          <a:xfrm>
            <a:off x="513427" y="379351"/>
            <a:ext cx="3063977" cy="521970"/>
          </a:xfrm>
          <a:prstGeom prst="rect">
            <a:avLst/>
          </a:prstGeom>
          <a:noFill/>
        </p:spPr>
        <p:txBody>
          <a:bodyPr vert="horz" wrap="square" rtlCol="0" anchor="b">
            <a:spAutoFit/>
          </a:bodyPr>
          <a:lstStyle/>
          <a:p>
            <a:r>
              <a:rPr lang="zh-CN" altLang="en-US" sz="2800" dirty="0">
                <a:cs typeface="+mn-ea"/>
                <a:sym typeface="+mn-lt"/>
              </a:rPr>
              <a:t>寒露</a:t>
            </a:r>
            <a:r>
              <a:rPr lang="en-US" altLang="zh-CN" sz="2800" dirty="0">
                <a:cs typeface="+mn-ea"/>
                <a:sym typeface="+mn-lt"/>
              </a:rPr>
              <a:t>—</a:t>
            </a:r>
            <a:r>
              <a:rPr lang="zh-CN" altLang="en-US" sz="2800" dirty="0">
                <a:cs typeface="+mn-ea"/>
                <a:sym typeface="+mn-lt"/>
              </a:rPr>
              <a:t>习俗介绍</a:t>
            </a:r>
          </a:p>
        </p:txBody>
      </p:sp>
      <p:sp>
        <p:nvSpPr>
          <p:cNvPr id="12" name="矩形 11"/>
          <p:cNvSpPr/>
          <p:nvPr/>
        </p:nvSpPr>
        <p:spPr>
          <a:xfrm>
            <a:off x="5054837" y="2536176"/>
            <a:ext cx="6226324" cy="2769989"/>
          </a:xfrm>
          <a:prstGeom prst="rect">
            <a:avLst/>
          </a:prstGeom>
          <a:noFill/>
          <a:ln w="9525">
            <a:noFill/>
            <a:prstDash val="solid"/>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150000"/>
              </a:lnSpc>
            </a:pPr>
            <a:r>
              <a:rPr lang="zh-CN" altLang="en-US" sz="2400" b="1" dirty="0">
                <a:cs typeface="+mn-ea"/>
                <a:sym typeface="+mn-lt"/>
              </a:rPr>
              <a:t> </a:t>
            </a:r>
            <a:r>
              <a:rPr lang="zh-CN" altLang="en-US" dirty="0">
                <a:cs typeface="+mn-ea"/>
                <a:sym typeface="+mn-lt"/>
              </a:rPr>
              <a:t>如果说白露时节天气转凉，开始出现露水，那么到了寒露，则露水增多，且气温更低。此时我国有些地区会出现霜冻，北方已呈深秋景象，白云红叶，偶见早霜，南方也秋意渐浓，蝉噤荷残。北京人登高习俗更盛，景山公园、八大处、香山等都是登高的好地方，重九登高节，更会吸引众多的游人。</a:t>
            </a:r>
            <a:r>
              <a:rPr lang="zh-CN" altLang="en-US" sz="2000" dirty="0">
                <a:cs typeface="+mn-ea"/>
                <a:sym typeface="+mn-lt"/>
              </a:rPr>
              <a:t>肥瘦。</a:t>
            </a:r>
            <a:endParaRPr lang="zh-CN" altLang="en-US" dirty="0">
              <a:cs typeface="+mn-ea"/>
              <a:sym typeface="+mn-lt"/>
            </a:endParaRPr>
          </a:p>
        </p:txBody>
      </p:sp>
      <p:sp>
        <p:nvSpPr>
          <p:cNvPr id="5" name="圆角矩形 4"/>
          <p:cNvSpPr/>
          <p:nvPr/>
        </p:nvSpPr>
        <p:spPr>
          <a:xfrm>
            <a:off x="3628390" y="2843484"/>
            <a:ext cx="929282" cy="2155371"/>
          </a:xfrm>
          <a:prstGeom prst="roundRect">
            <a:avLst/>
          </a:prstGeom>
          <a:solidFill>
            <a:srgbClr val="056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cs typeface="+mn-ea"/>
                <a:sym typeface="+mn-lt"/>
              </a:rPr>
              <a:t>登高习俗</a:t>
            </a:r>
          </a:p>
        </p:txBody>
      </p:sp>
    </p:spTree>
    <p:extLst>
      <p:ext uri="{BB962C8B-B14F-4D97-AF65-F5344CB8AC3E}">
        <p14:creationId xmlns:p14="http://schemas.microsoft.com/office/powerpoint/2010/main" val="402716961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heel(1)">
                                      <p:cBhvr>
                                        <p:cTn id="14" dur="2000"/>
                                        <p:tgtEl>
                                          <p:spTgt spid="8"/>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barn(inVertical)">
                                      <p:cBhvr>
                                        <p:cTn id="26"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13427" y="379351"/>
            <a:ext cx="3063977" cy="521970"/>
          </a:xfrm>
          <a:prstGeom prst="rect">
            <a:avLst/>
          </a:prstGeom>
          <a:noFill/>
        </p:spPr>
        <p:txBody>
          <a:bodyPr vert="horz" wrap="square" rtlCol="0" anchor="b">
            <a:spAutoFit/>
          </a:bodyPr>
          <a:lstStyle/>
          <a:p>
            <a:r>
              <a:rPr lang="zh-CN" altLang="en-US" sz="2800" dirty="0">
                <a:cs typeface="+mn-ea"/>
                <a:sym typeface="+mn-lt"/>
              </a:rPr>
              <a:t>寒露</a:t>
            </a:r>
            <a:r>
              <a:rPr lang="en-US" altLang="zh-CN" sz="2800" dirty="0">
                <a:cs typeface="+mn-ea"/>
                <a:sym typeface="+mn-lt"/>
              </a:rPr>
              <a:t>—</a:t>
            </a:r>
            <a:r>
              <a:rPr lang="zh-CN" altLang="en-US" sz="2800" dirty="0">
                <a:cs typeface="+mn-ea"/>
                <a:sym typeface="+mn-lt"/>
              </a:rPr>
              <a:t>习俗介绍</a:t>
            </a:r>
          </a:p>
        </p:txBody>
      </p:sp>
      <p:grpSp>
        <p:nvGrpSpPr>
          <p:cNvPr id="9" name="组合 8"/>
          <p:cNvGrpSpPr/>
          <p:nvPr/>
        </p:nvGrpSpPr>
        <p:grpSpPr>
          <a:xfrm>
            <a:off x="849090" y="2168841"/>
            <a:ext cx="7598228" cy="3692316"/>
            <a:chOff x="961569" y="1696278"/>
            <a:chExt cx="9375127" cy="4134679"/>
          </a:xfrm>
        </p:grpSpPr>
        <p:sp>
          <p:nvSpPr>
            <p:cNvPr id="13" name="圆角矩形 12"/>
            <p:cNvSpPr/>
            <p:nvPr/>
          </p:nvSpPr>
          <p:spPr>
            <a:xfrm>
              <a:off x="961569" y="1696278"/>
              <a:ext cx="9375127" cy="4134679"/>
            </a:xfrm>
            <a:prstGeom prst="roundRect">
              <a:avLst/>
            </a:prstGeom>
            <a:solidFill>
              <a:schemeClr val="bg1">
                <a:lumMod val="95000"/>
                <a:alpha val="44000"/>
              </a:schemeClr>
            </a:solidFill>
            <a:ln w="149225">
              <a:solidFill>
                <a:srgbClr val="056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圆角矩形 13"/>
            <p:cNvSpPr/>
            <p:nvPr/>
          </p:nvSpPr>
          <p:spPr>
            <a:xfrm>
              <a:off x="1113588" y="1842926"/>
              <a:ext cx="9050629" cy="3833384"/>
            </a:xfrm>
            <a:prstGeom prst="roundRect">
              <a:avLst/>
            </a:prstGeom>
            <a:noFill/>
            <a:ln>
              <a:solidFill>
                <a:srgbClr val="05686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5" name="矩形 14"/>
          <p:cNvSpPr/>
          <p:nvPr/>
        </p:nvSpPr>
        <p:spPr>
          <a:xfrm>
            <a:off x="1810896" y="2767008"/>
            <a:ext cx="5375401" cy="2308324"/>
          </a:xfrm>
          <a:prstGeom prst="rect">
            <a:avLst/>
          </a:prstGeom>
          <a:noFill/>
          <a:ln w="9525">
            <a:noFill/>
            <a:prstDash val="solid"/>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200000"/>
              </a:lnSpc>
            </a:pPr>
            <a:r>
              <a:rPr lang="zh-CN" altLang="en-US" dirty="0">
                <a:cs typeface="+mn-ea"/>
                <a:sym typeface="+mn-lt"/>
              </a:rPr>
              <a:t>寒露时天气对秋收十分有利，农谚有：黄烟花生也该收，起捕成鱼采藕芡。大豆收割寒露天，石榴山楂摘下来。寒露蜜桃属北方晚熟桃品种，成熟期在寒露前后，故名“寒露蜜桃”。</a:t>
            </a:r>
          </a:p>
        </p:txBody>
      </p:sp>
      <p:sp>
        <p:nvSpPr>
          <p:cNvPr id="16" name="圆角矩形 15"/>
          <p:cNvSpPr/>
          <p:nvPr/>
        </p:nvSpPr>
        <p:spPr>
          <a:xfrm>
            <a:off x="384449" y="2843484"/>
            <a:ext cx="929282" cy="2155371"/>
          </a:xfrm>
          <a:prstGeom prst="roundRect">
            <a:avLst/>
          </a:prstGeom>
          <a:solidFill>
            <a:srgbClr val="056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cs typeface="+mn-ea"/>
                <a:sym typeface="+mn-lt"/>
              </a:rPr>
              <a:t>农事习俗</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6823025" y="1600200"/>
            <a:ext cx="5368975" cy="5368975"/>
          </a:xfrm>
          <a:prstGeom prst="rect">
            <a:avLst/>
          </a:prstGeom>
        </p:spPr>
      </p:pic>
    </p:spTree>
    <p:extLst>
      <p:ext uri="{BB962C8B-B14F-4D97-AF65-F5344CB8AC3E}">
        <p14:creationId xmlns:p14="http://schemas.microsoft.com/office/powerpoint/2010/main" val="63811653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heel(1)">
                                      <p:cBhvr>
                                        <p:cTn id="14" dur="20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barn(inVertical)">
                                      <p:cBhvr>
                                        <p:cTn id="2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13427" y="379351"/>
            <a:ext cx="3063977" cy="521970"/>
          </a:xfrm>
          <a:prstGeom prst="rect">
            <a:avLst/>
          </a:prstGeom>
          <a:noFill/>
        </p:spPr>
        <p:txBody>
          <a:bodyPr vert="horz" wrap="square" rtlCol="0" anchor="b">
            <a:spAutoFit/>
          </a:bodyPr>
          <a:lstStyle/>
          <a:p>
            <a:r>
              <a:rPr lang="zh-CN" altLang="en-US" sz="2800" dirty="0">
                <a:cs typeface="+mn-ea"/>
                <a:sym typeface="+mn-lt"/>
              </a:rPr>
              <a:t>寒露</a:t>
            </a:r>
            <a:r>
              <a:rPr lang="en-US" altLang="zh-CN" sz="2800" dirty="0">
                <a:cs typeface="+mn-ea"/>
                <a:sym typeface="+mn-lt"/>
              </a:rPr>
              <a:t>—</a:t>
            </a:r>
            <a:r>
              <a:rPr lang="zh-CN" altLang="en-US" sz="2800" dirty="0">
                <a:cs typeface="+mn-ea"/>
                <a:sym typeface="+mn-lt"/>
              </a:rPr>
              <a:t>习俗介绍</a:t>
            </a:r>
          </a:p>
        </p:txBody>
      </p:sp>
      <p:grpSp>
        <p:nvGrpSpPr>
          <p:cNvPr id="10" name="组合 9"/>
          <p:cNvGrpSpPr/>
          <p:nvPr/>
        </p:nvGrpSpPr>
        <p:grpSpPr>
          <a:xfrm>
            <a:off x="978068" y="2212384"/>
            <a:ext cx="7598228" cy="3692316"/>
            <a:chOff x="961569" y="1696278"/>
            <a:chExt cx="9375127" cy="4134679"/>
          </a:xfrm>
        </p:grpSpPr>
        <p:sp>
          <p:nvSpPr>
            <p:cNvPr id="11" name="圆角矩形 10"/>
            <p:cNvSpPr/>
            <p:nvPr/>
          </p:nvSpPr>
          <p:spPr>
            <a:xfrm>
              <a:off x="961569" y="1696278"/>
              <a:ext cx="9375127" cy="4134679"/>
            </a:xfrm>
            <a:prstGeom prst="roundRect">
              <a:avLst/>
            </a:prstGeom>
            <a:solidFill>
              <a:schemeClr val="bg1">
                <a:lumMod val="95000"/>
                <a:alpha val="44000"/>
              </a:schemeClr>
            </a:solidFill>
            <a:ln w="149225">
              <a:solidFill>
                <a:srgbClr val="056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圆角矩形 11"/>
            <p:cNvSpPr/>
            <p:nvPr/>
          </p:nvSpPr>
          <p:spPr>
            <a:xfrm>
              <a:off x="1113588" y="1842926"/>
              <a:ext cx="9050629" cy="3833384"/>
            </a:xfrm>
            <a:prstGeom prst="roundRect">
              <a:avLst/>
            </a:prstGeom>
            <a:noFill/>
            <a:ln>
              <a:solidFill>
                <a:srgbClr val="05686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7" name="矩形 16"/>
          <p:cNvSpPr/>
          <p:nvPr/>
        </p:nvSpPr>
        <p:spPr>
          <a:xfrm>
            <a:off x="1939874" y="2879801"/>
            <a:ext cx="6226324" cy="2169825"/>
          </a:xfrm>
          <a:prstGeom prst="rect">
            <a:avLst/>
          </a:prstGeom>
          <a:noFill/>
          <a:ln w="9525">
            <a:noFill/>
            <a:prstDash val="solid"/>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150000"/>
              </a:lnSpc>
            </a:pPr>
            <a:r>
              <a:rPr lang="zh-CN" altLang="en-US" dirty="0">
                <a:cs typeface="+mn-ea"/>
                <a:sym typeface="+mn-lt"/>
              </a:rPr>
              <a:t>俗话说“西风响，蟹脚痒”，天一冷螃蟹的味道就要“正”了。“九月团脐，十月尖”，寒露时节雌蟹卵满、黄膏丰腴，正是吃母蟹的最佳季节，等农历十月以后，最好吃的则要轮到公蟹了。但过敏体质、胃寒者及孕妇、高血脂者不宜吃蟹黄，另外要注意螃蟹忌与柿子同吃，以免生成胃石。</a:t>
            </a:r>
          </a:p>
        </p:txBody>
      </p:sp>
      <p:sp>
        <p:nvSpPr>
          <p:cNvPr id="18" name="圆角矩形 17"/>
          <p:cNvSpPr/>
          <p:nvPr/>
        </p:nvSpPr>
        <p:spPr>
          <a:xfrm>
            <a:off x="513427" y="2887027"/>
            <a:ext cx="929282" cy="2155371"/>
          </a:xfrm>
          <a:prstGeom prst="roundRect">
            <a:avLst/>
          </a:prstGeom>
          <a:solidFill>
            <a:srgbClr val="056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solidFill>
                  <a:schemeClr val="bg1"/>
                </a:solidFill>
                <a:cs typeface="+mn-ea"/>
                <a:sym typeface="+mn-lt"/>
              </a:rPr>
              <a:t>吃母蟹</a:t>
            </a:r>
          </a:p>
        </p:txBody>
      </p:sp>
      <p:pic>
        <p:nvPicPr>
          <p:cNvPr id="3" name="图片 2"/>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935771" y="2887027"/>
            <a:ext cx="4409279" cy="4409279"/>
          </a:xfrm>
          <a:prstGeom prst="rect">
            <a:avLst/>
          </a:prstGeom>
        </p:spPr>
      </p:pic>
    </p:spTree>
    <p:extLst>
      <p:ext uri="{BB962C8B-B14F-4D97-AF65-F5344CB8AC3E}">
        <p14:creationId xmlns:p14="http://schemas.microsoft.com/office/powerpoint/2010/main" val="326866988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wheel(1)">
                                      <p:cBhvr>
                                        <p:cTn id="14" dur="20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animEffect transition="in" filter="barn(inVertical)">
                                      <p:cBhvr>
                                        <p:cTn id="2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13427" y="379351"/>
            <a:ext cx="3063977" cy="521970"/>
          </a:xfrm>
          <a:prstGeom prst="rect">
            <a:avLst/>
          </a:prstGeom>
          <a:noFill/>
        </p:spPr>
        <p:txBody>
          <a:bodyPr vert="horz" wrap="square" rtlCol="0" anchor="b">
            <a:spAutoFit/>
          </a:bodyPr>
          <a:lstStyle/>
          <a:p>
            <a:r>
              <a:rPr lang="zh-CN" altLang="en-US" sz="2800" dirty="0">
                <a:cs typeface="+mn-ea"/>
                <a:sym typeface="+mn-lt"/>
              </a:rPr>
              <a:t>寒露</a:t>
            </a:r>
            <a:r>
              <a:rPr lang="en-US" altLang="zh-CN" sz="2800" dirty="0">
                <a:cs typeface="+mn-ea"/>
                <a:sym typeface="+mn-lt"/>
              </a:rPr>
              <a:t>—</a:t>
            </a:r>
            <a:r>
              <a:rPr lang="zh-CN" altLang="en-US" sz="2800" dirty="0">
                <a:cs typeface="+mn-ea"/>
                <a:sym typeface="+mn-lt"/>
              </a:rPr>
              <a:t>习俗介绍</a:t>
            </a:r>
          </a:p>
        </p:txBody>
      </p:sp>
      <p:grpSp>
        <p:nvGrpSpPr>
          <p:cNvPr id="9" name="组合 8"/>
          <p:cNvGrpSpPr/>
          <p:nvPr/>
        </p:nvGrpSpPr>
        <p:grpSpPr>
          <a:xfrm>
            <a:off x="849090" y="2168841"/>
            <a:ext cx="7598228" cy="3692316"/>
            <a:chOff x="961569" y="1696278"/>
            <a:chExt cx="9375127" cy="4134679"/>
          </a:xfrm>
        </p:grpSpPr>
        <p:sp>
          <p:nvSpPr>
            <p:cNvPr id="13" name="圆角矩形 12"/>
            <p:cNvSpPr/>
            <p:nvPr/>
          </p:nvSpPr>
          <p:spPr>
            <a:xfrm>
              <a:off x="961569" y="1696278"/>
              <a:ext cx="9375127" cy="4134679"/>
            </a:xfrm>
            <a:prstGeom prst="roundRect">
              <a:avLst/>
            </a:prstGeom>
            <a:solidFill>
              <a:schemeClr val="bg1">
                <a:lumMod val="95000"/>
                <a:alpha val="44000"/>
              </a:schemeClr>
            </a:solidFill>
            <a:ln w="149225">
              <a:solidFill>
                <a:srgbClr val="056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圆角矩形 13"/>
            <p:cNvSpPr/>
            <p:nvPr/>
          </p:nvSpPr>
          <p:spPr>
            <a:xfrm>
              <a:off x="1113588" y="1842926"/>
              <a:ext cx="9050629" cy="3833384"/>
            </a:xfrm>
            <a:prstGeom prst="roundRect">
              <a:avLst/>
            </a:prstGeom>
            <a:noFill/>
            <a:ln>
              <a:solidFill>
                <a:srgbClr val="05686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15" name="矩形 14"/>
          <p:cNvSpPr/>
          <p:nvPr/>
        </p:nvSpPr>
        <p:spPr>
          <a:xfrm>
            <a:off x="1810896" y="2490009"/>
            <a:ext cx="6081247" cy="2862322"/>
          </a:xfrm>
          <a:prstGeom prst="rect">
            <a:avLst/>
          </a:prstGeom>
          <a:noFill/>
          <a:ln w="9525">
            <a:noFill/>
            <a:prstDash val="solid"/>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200000"/>
              </a:lnSpc>
            </a:pPr>
            <a:r>
              <a:rPr lang="zh-CN" altLang="en-US" dirty="0">
                <a:cs typeface="+mn-ea"/>
                <a:sym typeface="+mn-lt"/>
              </a:rPr>
              <a:t>老南京有喝“寒露茶”的习惯。寒露前后正是茶树生长的极好时期。每年寒露的前三天和后四天所采之茶，谓之“正秋茶”，秋茶中以正秋茶为最佳。寒露茶既不像春茶那样鲜嫩，不经泡，也不像夏茶那样干涩味苦，而是有一种独特甘醇清香味，尤受老茶客喜爱。</a:t>
            </a:r>
          </a:p>
        </p:txBody>
      </p:sp>
      <p:sp>
        <p:nvSpPr>
          <p:cNvPr id="16" name="圆角矩形 15"/>
          <p:cNvSpPr/>
          <p:nvPr/>
        </p:nvSpPr>
        <p:spPr>
          <a:xfrm>
            <a:off x="384449" y="2843484"/>
            <a:ext cx="929282" cy="2155371"/>
          </a:xfrm>
          <a:prstGeom prst="roundRect">
            <a:avLst/>
          </a:prstGeom>
          <a:solidFill>
            <a:srgbClr val="0568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solidFill>
                  <a:schemeClr val="bg1"/>
                </a:solidFill>
                <a:cs typeface="+mn-ea"/>
                <a:sym typeface="+mn-lt"/>
              </a:rPr>
              <a:t>喝寒露茶     </a:t>
            </a:r>
          </a:p>
        </p:txBody>
      </p:sp>
      <p:pic>
        <p:nvPicPr>
          <p:cNvPr id="2" name="图片 1"/>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680180" y="2640280"/>
            <a:ext cx="4717149" cy="4717149"/>
          </a:xfrm>
          <a:prstGeom prst="rect">
            <a:avLst/>
          </a:prstGeom>
        </p:spPr>
      </p:pic>
    </p:spTree>
    <p:extLst>
      <p:ext uri="{BB962C8B-B14F-4D97-AF65-F5344CB8AC3E}">
        <p14:creationId xmlns:p14="http://schemas.microsoft.com/office/powerpoint/2010/main" val="3488698202"/>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wheel(1)">
                                      <p:cBhvr>
                                        <p:cTn id="14" dur="20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fade">
                                      <p:cBhvr>
                                        <p:cTn id="19" dur="1000"/>
                                        <p:tgtEl>
                                          <p:spTgt spid="15"/>
                                        </p:tgtEl>
                                      </p:cBhvr>
                                    </p:animEffect>
                                    <p:anim calcmode="lin" valueType="num">
                                      <p:cBhvr>
                                        <p:cTn id="20" dur="1000" fill="hold"/>
                                        <p:tgtEl>
                                          <p:spTgt spid="15"/>
                                        </p:tgtEl>
                                        <p:attrNameLst>
                                          <p:attrName>ppt_x</p:attrName>
                                        </p:attrNameLst>
                                      </p:cBhvr>
                                      <p:tavLst>
                                        <p:tav tm="0">
                                          <p:val>
                                            <p:strVal val="#ppt_x"/>
                                          </p:val>
                                        </p:tav>
                                        <p:tav tm="100000">
                                          <p:val>
                                            <p:strVal val="#ppt_x"/>
                                          </p:val>
                                        </p:tav>
                                      </p:tavLst>
                                    </p:anim>
                                    <p:anim calcmode="lin" valueType="num">
                                      <p:cBhvr>
                                        <p:cTn id="2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16" presetClass="entr" presetSubtype="21" fill="hold"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barn(inVertical)">
                                      <p:cBhvr>
                                        <p:cTn id="2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13427" y="379351"/>
            <a:ext cx="3063977" cy="521970"/>
          </a:xfrm>
          <a:prstGeom prst="rect">
            <a:avLst/>
          </a:prstGeom>
          <a:noFill/>
        </p:spPr>
        <p:txBody>
          <a:bodyPr vert="horz" wrap="square" rtlCol="0" anchor="b">
            <a:spAutoFit/>
          </a:bodyPr>
          <a:lstStyle/>
          <a:p>
            <a:r>
              <a:rPr lang="zh-CN" altLang="en-US" sz="2800" dirty="0">
                <a:cs typeface="+mn-ea"/>
                <a:sym typeface="+mn-lt"/>
              </a:rPr>
              <a:t>寒露</a:t>
            </a:r>
            <a:r>
              <a:rPr lang="en-US" altLang="zh-CN" sz="2800" dirty="0">
                <a:cs typeface="+mn-ea"/>
                <a:sym typeface="+mn-lt"/>
              </a:rPr>
              <a:t>—</a:t>
            </a:r>
            <a:r>
              <a:rPr lang="zh-CN" altLang="en-US" sz="2800" dirty="0">
                <a:cs typeface="+mn-ea"/>
                <a:sym typeface="+mn-lt"/>
              </a:rPr>
              <a:t>诗词</a:t>
            </a:r>
          </a:p>
        </p:txBody>
      </p:sp>
      <p:sp>
        <p:nvSpPr>
          <p:cNvPr id="10" name="矩形 9"/>
          <p:cNvSpPr/>
          <p:nvPr/>
        </p:nvSpPr>
        <p:spPr>
          <a:xfrm>
            <a:off x="2935332" y="1647372"/>
            <a:ext cx="6217285" cy="4030980"/>
          </a:xfrm>
          <a:prstGeom prst="rect">
            <a:avLst/>
          </a:prstGeom>
        </p:spPr>
        <p:txBody>
          <a:bodyPr wrap="square">
            <a:spAutoFit/>
          </a:bodyPr>
          <a:lstStyle/>
          <a:p>
            <a:pPr algn="ctr">
              <a:lnSpc>
                <a:spcPct val="200000"/>
              </a:lnSpc>
            </a:pPr>
            <a:r>
              <a:rPr lang="zh-CN" altLang="en-US" sz="2000" b="1" dirty="0">
                <a:cs typeface="+mn-ea"/>
                <a:sym typeface="+mn-lt"/>
              </a:rPr>
              <a:t>月夜梧桐叶上见寒露</a:t>
            </a:r>
          </a:p>
          <a:p>
            <a:pPr algn="ctr">
              <a:lnSpc>
                <a:spcPct val="200000"/>
              </a:lnSpc>
            </a:pPr>
            <a:r>
              <a:rPr lang="zh-CN" altLang="en-US" b="1" dirty="0">
                <a:cs typeface="+mn-ea"/>
                <a:sym typeface="+mn-lt"/>
              </a:rPr>
              <a:t>唐·戴察</a:t>
            </a:r>
          </a:p>
          <a:p>
            <a:pPr algn="ctr">
              <a:lnSpc>
                <a:spcPct val="200000"/>
              </a:lnSpc>
            </a:pPr>
            <a:r>
              <a:rPr lang="zh-CN" altLang="en-US" dirty="0">
                <a:cs typeface="+mn-ea"/>
                <a:sym typeface="+mn-lt"/>
              </a:rPr>
              <a:t>萧疏桐叶上，月白露初团。滴沥清光满，荧煌素彩寒。</a:t>
            </a:r>
          </a:p>
          <a:p>
            <a:pPr algn="ctr">
              <a:lnSpc>
                <a:spcPct val="200000"/>
              </a:lnSpc>
            </a:pPr>
            <a:endParaRPr lang="zh-CN" altLang="en-US" dirty="0">
              <a:cs typeface="+mn-ea"/>
              <a:sym typeface="+mn-lt"/>
            </a:endParaRPr>
          </a:p>
          <a:p>
            <a:pPr algn="ctr">
              <a:lnSpc>
                <a:spcPct val="200000"/>
              </a:lnSpc>
            </a:pPr>
            <a:r>
              <a:rPr lang="zh-CN" altLang="en-US" dirty="0">
                <a:cs typeface="+mn-ea"/>
                <a:sym typeface="+mn-lt"/>
              </a:rPr>
              <a:t>风摇愁玉坠，枝动惜珠干。气冷疑秋晚，声微觉夜阑。</a:t>
            </a:r>
          </a:p>
          <a:p>
            <a:pPr algn="ctr">
              <a:lnSpc>
                <a:spcPct val="200000"/>
              </a:lnSpc>
            </a:pPr>
            <a:endParaRPr lang="zh-CN" altLang="en-US" dirty="0">
              <a:cs typeface="+mn-ea"/>
              <a:sym typeface="+mn-lt"/>
            </a:endParaRPr>
          </a:p>
          <a:p>
            <a:pPr algn="ctr">
              <a:lnSpc>
                <a:spcPct val="200000"/>
              </a:lnSpc>
            </a:pPr>
            <a:r>
              <a:rPr lang="zh-CN" altLang="en-US" dirty="0">
                <a:cs typeface="+mn-ea"/>
                <a:sym typeface="+mn-lt"/>
              </a:rPr>
              <a:t>凝空流欲遍，润物净宜看。莫厌窥临倦，将晞聚更难。</a:t>
            </a:r>
          </a:p>
        </p:txBody>
      </p:sp>
      <p:pic>
        <p:nvPicPr>
          <p:cNvPr id="12" name="图片 11">
            <a:extLst>
              <a:ext uri="{FF2B5EF4-FFF2-40B4-BE49-F238E27FC236}">
                <a16:creationId xmlns="" xmlns:a16="http://schemas.microsoft.com/office/drawing/2014/main" id="{DC796C1E-705C-4152-AF5D-171510BBFA40}"/>
              </a:ext>
            </a:extLst>
          </p:cNvPr>
          <p:cNvPicPr>
            <a:picLocks noChangeAspect="1"/>
          </p:cNvPicPr>
          <p:nvPr/>
        </p:nvPicPr>
        <p:blipFill>
          <a:blip r:embed="rId3" cstate="screen">
            <a:extLst>
              <a:ext uri="{28A0092B-C50C-407E-A947-70E740481C1C}">
                <a14:useLocalDpi xmlns:a14="http://schemas.microsoft.com/office/drawing/2010/main"/>
              </a:ext>
            </a:extLst>
          </a:blip>
          <a:srcRect/>
          <a:stretch/>
        </p:blipFill>
        <p:spPr>
          <a:xfrm flipH="1">
            <a:off x="7200900" y="0"/>
            <a:ext cx="4991100" cy="3743325"/>
          </a:xfrm>
          <a:prstGeom prst="rect">
            <a:avLst/>
          </a:prstGeom>
        </p:spPr>
      </p:pic>
    </p:spTree>
    <p:extLst>
      <p:ext uri="{BB962C8B-B14F-4D97-AF65-F5344CB8AC3E}">
        <p14:creationId xmlns:p14="http://schemas.microsoft.com/office/powerpoint/2010/main" val="25358960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ipe(down)">
                                      <p:cBhvr>
                                        <p:cTn id="2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537" y="3730753"/>
            <a:ext cx="12192001" cy="3127248"/>
          </a:xfrm>
          <a:prstGeom prst="rect">
            <a:avLst/>
          </a:prstGeom>
        </p:spPr>
      </p:pic>
      <p:sp>
        <p:nvSpPr>
          <p:cNvPr id="6" name="矩形 5">
            <a:extLst>
              <a:ext uri="{FF2B5EF4-FFF2-40B4-BE49-F238E27FC236}">
                <a16:creationId xmlns="" xmlns:a16="http://schemas.microsoft.com/office/drawing/2014/main" id="{6F1AA199-4481-4715-BBBE-54C67A3108D5}"/>
              </a:ext>
            </a:extLst>
          </p:cNvPr>
          <p:cNvSpPr/>
          <p:nvPr/>
        </p:nvSpPr>
        <p:spPr>
          <a:xfrm>
            <a:off x="1186542" y="1676400"/>
            <a:ext cx="9786258" cy="4234543"/>
          </a:xfrm>
          <a:prstGeom prst="rect">
            <a:avLst/>
          </a:prstGeom>
          <a:solidFill>
            <a:srgbClr val="056867">
              <a:alpha val="88000"/>
            </a:srgbClr>
          </a:solidFill>
          <a:ln w="22225">
            <a:gradFill>
              <a:gsLst>
                <a:gs pos="0">
                  <a:schemeClr val="accent1">
                    <a:lumMod val="5000"/>
                    <a:lumOff val="95000"/>
                    <a:alpha val="0"/>
                  </a:schemeClr>
                </a:gs>
                <a:gs pos="53000">
                  <a:srgbClr val="D8ECE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矩形 2"/>
          <p:cNvSpPr/>
          <p:nvPr/>
        </p:nvSpPr>
        <p:spPr>
          <a:xfrm>
            <a:off x="1548643" y="2145704"/>
            <a:ext cx="9094710" cy="3170099"/>
          </a:xfrm>
          <a:prstGeom prst="rect">
            <a:avLst/>
          </a:prstGeom>
          <a:noFill/>
          <a:ln w="9525">
            <a:noFill/>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200000"/>
              </a:lnSpc>
            </a:pPr>
            <a:r>
              <a:rPr lang="zh-CN" altLang="en-US" sz="2000" dirty="0">
                <a:solidFill>
                  <a:schemeClr val="bg1"/>
                </a:solidFill>
                <a:cs typeface="+mn-ea"/>
                <a:sym typeface="+mn-lt"/>
              </a:rPr>
              <a:t>    </a:t>
            </a:r>
            <a:r>
              <a:rPr sz="2000" dirty="0">
                <a:solidFill>
                  <a:schemeClr val="bg1"/>
                </a:solidFill>
                <a:cs typeface="+mn-ea"/>
                <a:sym typeface="+mn-lt"/>
              </a:rPr>
              <a:t>寒露是二十四节气中的第17个节气，是干支历酉月的结束以及戌月的起始;时间点在公历每年10月8日或9日视太阳到达黄经195°(处于室女座)时。《月令七十二候集解》说:"九月节，露气寒冷，将凝结也。"寒露的意思是气温比白露时更低，地面的露水更冷，快要凝结成霜了。寒露时节，南岭及以北的广大地区均已进入秋季，东北和西北地区已进入或即将进入冬季。</a:t>
            </a:r>
          </a:p>
        </p:txBody>
      </p:sp>
      <p:pic>
        <p:nvPicPr>
          <p:cNvPr id="4" name="图片 3"/>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564284" y="2864815"/>
            <a:ext cx="2514600" cy="894077"/>
          </a:xfrm>
          <a:prstGeom prst="rect">
            <a:avLst/>
          </a:prstGeom>
        </p:spPr>
      </p:pic>
      <p:pic>
        <p:nvPicPr>
          <p:cNvPr id="5" name="图片 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557441" y="1761735"/>
            <a:ext cx="2514600" cy="894077"/>
          </a:xfrm>
          <a:prstGeom prst="rect">
            <a:avLst/>
          </a:prstGeom>
        </p:spPr>
      </p:pic>
      <p:pic>
        <p:nvPicPr>
          <p:cNvPr id="8" name="图片 7">
            <a:extLst>
              <a:ext uri="{FF2B5EF4-FFF2-40B4-BE49-F238E27FC236}">
                <a16:creationId xmlns="" xmlns:a16="http://schemas.microsoft.com/office/drawing/2014/main" id="{FF2E99C7-0500-402B-BC4D-7B176560D904}"/>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764389" y="4020649"/>
            <a:ext cx="4373182" cy="3336247"/>
          </a:xfrm>
          <a:prstGeom prst="rect">
            <a:avLst/>
          </a:prstGeom>
        </p:spPr>
      </p:pic>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rcRect/>
          <a:stretch/>
        </p:blipFill>
        <p:spPr>
          <a:xfrm>
            <a:off x="9666427" y="1169227"/>
            <a:ext cx="2028692" cy="1014346"/>
          </a:xfrm>
          <a:prstGeom prst="rect">
            <a:avLst/>
          </a:prstGeom>
        </p:spPr>
      </p:pic>
      <p:sp>
        <p:nvSpPr>
          <p:cNvPr id="14" name="椭圆 13"/>
          <p:cNvSpPr/>
          <p:nvPr/>
        </p:nvSpPr>
        <p:spPr>
          <a:xfrm>
            <a:off x="7448363" y="469002"/>
            <a:ext cx="567314" cy="567314"/>
          </a:xfrm>
          <a:prstGeom prst="ellipse">
            <a:avLst/>
          </a:prstGeom>
          <a:solidFill>
            <a:srgbClr val="056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二</a:t>
            </a:r>
          </a:p>
        </p:txBody>
      </p:sp>
      <p:sp>
        <p:nvSpPr>
          <p:cNvPr id="15" name="椭圆 14"/>
          <p:cNvSpPr/>
          <p:nvPr/>
        </p:nvSpPr>
        <p:spPr>
          <a:xfrm>
            <a:off x="8188443" y="482195"/>
            <a:ext cx="567314" cy="567314"/>
          </a:xfrm>
          <a:prstGeom prst="ellipse">
            <a:avLst/>
          </a:prstGeom>
          <a:solidFill>
            <a:srgbClr val="056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十</a:t>
            </a:r>
          </a:p>
        </p:txBody>
      </p:sp>
      <p:sp>
        <p:nvSpPr>
          <p:cNvPr id="16" name="椭圆 15"/>
          <p:cNvSpPr/>
          <p:nvPr/>
        </p:nvSpPr>
        <p:spPr>
          <a:xfrm>
            <a:off x="8902135" y="482195"/>
            <a:ext cx="567314" cy="567314"/>
          </a:xfrm>
          <a:prstGeom prst="ellipse">
            <a:avLst/>
          </a:prstGeom>
          <a:solidFill>
            <a:srgbClr val="056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四</a:t>
            </a:r>
          </a:p>
        </p:txBody>
      </p:sp>
      <p:sp>
        <p:nvSpPr>
          <p:cNvPr id="17" name="椭圆 16"/>
          <p:cNvSpPr/>
          <p:nvPr/>
        </p:nvSpPr>
        <p:spPr>
          <a:xfrm>
            <a:off x="9610486" y="491140"/>
            <a:ext cx="567314" cy="567314"/>
          </a:xfrm>
          <a:prstGeom prst="ellipse">
            <a:avLst/>
          </a:prstGeom>
          <a:solidFill>
            <a:srgbClr val="056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节</a:t>
            </a:r>
          </a:p>
        </p:txBody>
      </p:sp>
      <p:sp>
        <p:nvSpPr>
          <p:cNvPr id="18" name="椭圆 17"/>
          <p:cNvSpPr/>
          <p:nvPr/>
        </p:nvSpPr>
        <p:spPr>
          <a:xfrm>
            <a:off x="10324083" y="491140"/>
            <a:ext cx="567314" cy="567314"/>
          </a:xfrm>
          <a:prstGeom prst="ellipse">
            <a:avLst/>
          </a:prstGeom>
          <a:solidFill>
            <a:srgbClr val="056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气</a:t>
            </a:r>
          </a:p>
        </p:txBody>
      </p:sp>
    </p:spTree>
    <p:extLst>
      <p:ext uri="{BB962C8B-B14F-4D97-AF65-F5344CB8AC3E}">
        <p14:creationId xmlns:p14="http://schemas.microsoft.com/office/powerpoint/2010/main" val="363616969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randombar(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arn(inVertic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wipe(down)">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13427" y="379351"/>
            <a:ext cx="3063977" cy="521970"/>
          </a:xfrm>
          <a:prstGeom prst="rect">
            <a:avLst/>
          </a:prstGeom>
          <a:noFill/>
        </p:spPr>
        <p:txBody>
          <a:bodyPr vert="horz" wrap="square" rtlCol="0" anchor="b">
            <a:spAutoFit/>
          </a:bodyPr>
          <a:lstStyle/>
          <a:p>
            <a:r>
              <a:rPr lang="zh-CN" altLang="en-US" sz="2800" dirty="0">
                <a:cs typeface="+mn-ea"/>
                <a:sym typeface="+mn-lt"/>
              </a:rPr>
              <a:t>寒露</a:t>
            </a:r>
            <a:r>
              <a:rPr lang="en-US" altLang="zh-CN" sz="2800" dirty="0">
                <a:cs typeface="+mn-ea"/>
                <a:sym typeface="+mn-lt"/>
              </a:rPr>
              <a:t>—</a:t>
            </a:r>
            <a:r>
              <a:rPr lang="zh-CN" altLang="en-US" sz="2800" dirty="0">
                <a:cs typeface="+mn-ea"/>
                <a:sym typeface="+mn-lt"/>
              </a:rPr>
              <a:t>诗词</a:t>
            </a:r>
          </a:p>
        </p:txBody>
      </p:sp>
      <p:sp>
        <p:nvSpPr>
          <p:cNvPr id="5" name="矩形 4"/>
          <p:cNvSpPr/>
          <p:nvPr/>
        </p:nvSpPr>
        <p:spPr>
          <a:xfrm>
            <a:off x="3845469" y="2084887"/>
            <a:ext cx="4743450" cy="2614930"/>
          </a:xfrm>
          <a:prstGeom prst="rect">
            <a:avLst/>
          </a:prstGeom>
        </p:spPr>
        <p:txBody>
          <a:bodyPr wrap="square">
            <a:spAutoFit/>
          </a:bodyPr>
          <a:lstStyle/>
          <a:p>
            <a:pPr algn="ctr">
              <a:lnSpc>
                <a:spcPct val="200000"/>
              </a:lnSpc>
            </a:pPr>
            <a:r>
              <a:rPr lang="zh-CN" altLang="en-US" sz="2400" b="1" dirty="0">
                <a:cs typeface="+mn-ea"/>
                <a:sym typeface="+mn-lt"/>
              </a:rPr>
              <a:t>败荷鹡鸰图</a:t>
            </a:r>
          </a:p>
          <a:p>
            <a:pPr algn="ctr">
              <a:lnSpc>
                <a:spcPct val="200000"/>
              </a:lnSpc>
            </a:pPr>
            <a:r>
              <a:rPr lang="zh-CN" altLang="en-US" b="1" dirty="0">
                <a:cs typeface="+mn-ea"/>
                <a:sym typeface="+mn-lt"/>
              </a:rPr>
              <a:t>唐寅</a:t>
            </a:r>
          </a:p>
          <a:p>
            <a:pPr algn="ctr">
              <a:lnSpc>
                <a:spcPct val="200000"/>
              </a:lnSpc>
            </a:pPr>
            <a:r>
              <a:rPr lang="zh-CN" altLang="en-US" sz="2000" dirty="0">
                <a:cs typeface="+mn-ea"/>
                <a:sym typeface="+mn-lt"/>
              </a:rPr>
              <a:t>飞唤行摇类急难，野田寒露欲成团。</a:t>
            </a:r>
          </a:p>
          <a:p>
            <a:pPr algn="ctr">
              <a:lnSpc>
                <a:spcPct val="200000"/>
              </a:lnSpc>
            </a:pPr>
            <a:r>
              <a:rPr lang="zh-CN" altLang="en-US" sz="2000" dirty="0">
                <a:cs typeface="+mn-ea"/>
                <a:sym typeface="+mn-lt"/>
              </a:rPr>
              <a:t>莫言四海皆兄长，骨肉而今冷眼看。</a:t>
            </a:r>
          </a:p>
        </p:txBody>
      </p:sp>
      <p:pic>
        <p:nvPicPr>
          <p:cNvPr id="6" name="图片 5"/>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513427" y="2818351"/>
            <a:ext cx="3466465" cy="3660298"/>
          </a:xfrm>
          <a:prstGeom prst="rect">
            <a:avLst/>
          </a:prstGeom>
        </p:spPr>
      </p:pic>
      <p:pic>
        <p:nvPicPr>
          <p:cNvPr id="2" name="图片 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412172" y="306055"/>
            <a:ext cx="4149908" cy="2061029"/>
          </a:xfrm>
          <a:prstGeom prst="rect">
            <a:avLst/>
          </a:prstGeom>
        </p:spPr>
      </p:pic>
    </p:spTree>
    <p:extLst>
      <p:ext uri="{BB962C8B-B14F-4D97-AF65-F5344CB8AC3E}">
        <p14:creationId xmlns:p14="http://schemas.microsoft.com/office/powerpoint/2010/main" val="414822160"/>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barn(inVertical)">
                                      <p:cBhvr>
                                        <p:cTn id="21" dur="500"/>
                                        <p:tgtEl>
                                          <p:spTgt spid="6"/>
                                        </p:tgtEl>
                                      </p:cBhvr>
                                    </p:animEffect>
                                  </p:childTnLst>
                                </p:cTn>
                              </p:par>
                            </p:childTnLst>
                          </p:cTn>
                        </p:par>
                      </p:childTnLst>
                    </p:cTn>
                  </p:par>
                  <p:par>
                    <p:cTn id="22" fill="hold">
                      <p:stCondLst>
                        <p:cond delay="indefinite"/>
                      </p:stCondLst>
                      <p:childTnLst>
                        <p:par>
                          <p:cTn id="23" fill="hold">
                            <p:stCondLst>
                              <p:cond delay="0"/>
                            </p:stCondLst>
                            <p:childTnLst>
                              <p:par>
                                <p:cTn id="24" presetID="0" presetClass="path" presetSubtype="0" accel="50000" decel="50000" fill="hold" nodeType="clickEffect">
                                  <p:stCondLst>
                                    <p:cond delay="0"/>
                                  </p:stCondLst>
                                  <p:childTnLst>
                                    <p:animMotion origin="layout" path="M -4.16667E-6 -8.67362E-19 L -4.16667E-6 -8.67362E-19 L -0.0125 0.00486 C -0.01406 0.00533 -0.01549 0.00579 -0.01705 0.00648 L -0.02148 0.0081 L -0.10807 0.00486 C -0.11315 0.00463 -0.11822 0.0044 -0.1233 0.00324 C -0.12513 0.00278 -0.12682 0.00047 -0.12864 -8.67362E-19 C -0.13242 -0.00115 -0.13632 -0.00092 -0.14023 -0.00162 C -0.14856 -0.00648 -0.13541 0.00093 -0.15625 -0.00486 C -0.15794 -0.00509 -0.15924 -0.00694 -0.1608 -0.00787 C -0.16171 -0.00856 -0.1625 -0.00949 -0.16341 -0.00949 C -0.17005 -0.01041 -0.17656 -0.01065 -0.18307 -0.01111 C -0.20703 -0.02176 -0.17799 -0.00926 -0.2483 -0.01435 C -0.25039 -0.01458 -0.25247 -0.01666 -0.25455 -0.01759 C -0.25599 -0.01805 -0.25755 -0.01852 -0.25898 -0.01898 L -0.59557 -0.01759 C -0.60013 -0.01736 -0.60455 -0.0169 -0.60898 -0.01597 C -0.66132 -0.00555 -0.58125 -0.01898 -0.62955 -0.01111 C -0.63125 -0.00995 -0.63307 -0.00833 -0.63489 -0.00787 C -0.64049 -0.00671 -0.64622 -0.00717 -0.65182 -0.00625 C -0.65338 -0.00602 -0.65481 -0.00486 -0.65625 -0.00486 C -0.68333 -0.00416 -0.71041 -0.00486 -0.7375 -0.00486 L -0.72864 -0.00486 " pathEditMode="relative" ptsTypes="AAAAAAAAAAAAAAAAAAAAAAAA">
                                      <p:cBhvr>
                                        <p:cTn id="25" dur="2000" fill="hold"/>
                                        <p:tgtEl>
                                          <p:spTgt spid="2"/>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a:extLst>
              <a:ext uri="{FF2B5EF4-FFF2-40B4-BE49-F238E27FC236}">
                <a16:creationId xmlns="" xmlns:a16="http://schemas.microsoft.com/office/drawing/2014/main" id="{88346AEF-5AEF-48E2-8E6D-57BAB71B302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2" y="3730753"/>
            <a:ext cx="12192001" cy="3127248"/>
          </a:xfrm>
          <a:prstGeom prst="rect">
            <a:avLst/>
          </a:prstGeom>
        </p:spPr>
      </p:pic>
      <p:pic>
        <p:nvPicPr>
          <p:cNvPr id="22" name="图片 21">
            <a:extLst>
              <a:ext uri="{FF2B5EF4-FFF2-40B4-BE49-F238E27FC236}">
                <a16:creationId xmlns="" xmlns:a16="http://schemas.microsoft.com/office/drawing/2014/main" id="{70D71DB6-D5ED-48FD-9EB9-99CB2F4E282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5000"/>
          <a:stretch/>
        </p:blipFill>
        <p:spPr>
          <a:xfrm>
            <a:off x="-1" y="563880"/>
            <a:ext cx="1823013" cy="2286000"/>
          </a:xfrm>
          <a:prstGeom prst="rect">
            <a:avLst/>
          </a:prstGeom>
        </p:spPr>
      </p:pic>
      <p:pic>
        <p:nvPicPr>
          <p:cNvPr id="23" name="图片 22">
            <a:extLst>
              <a:ext uri="{FF2B5EF4-FFF2-40B4-BE49-F238E27FC236}">
                <a16:creationId xmlns="" xmlns:a16="http://schemas.microsoft.com/office/drawing/2014/main" id="{9540F7DF-EBD2-490F-AA6B-6F47D1D39F98}"/>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a:off x="3390482" y="816175"/>
            <a:ext cx="5924287" cy="6255555"/>
          </a:xfrm>
          <a:prstGeom prst="rect">
            <a:avLst/>
          </a:prstGeom>
        </p:spPr>
      </p:pic>
      <p:pic>
        <p:nvPicPr>
          <p:cNvPr id="24" name="图片 23">
            <a:extLst>
              <a:ext uri="{FF2B5EF4-FFF2-40B4-BE49-F238E27FC236}">
                <a16:creationId xmlns="" xmlns:a16="http://schemas.microsoft.com/office/drawing/2014/main" id="{D48D77E6-DC0B-42F9-A572-20AA6E16BB6E}"/>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063155" y="4148193"/>
            <a:ext cx="2100146" cy="2812696"/>
          </a:xfrm>
          <a:prstGeom prst="rect">
            <a:avLst/>
          </a:prstGeom>
        </p:spPr>
      </p:pic>
      <p:sp>
        <p:nvSpPr>
          <p:cNvPr id="25" name="文本框 24">
            <a:extLst>
              <a:ext uri="{FF2B5EF4-FFF2-40B4-BE49-F238E27FC236}">
                <a16:creationId xmlns="" xmlns:a16="http://schemas.microsoft.com/office/drawing/2014/main" id="{77774550-E65B-466C-9081-AC6AA0C18A95}"/>
              </a:ext>
            </a:extLst>
          </p:cNvPr>
          <p:cNvSpPr txBox="1"/>
          <p:nvPr/>
        </p:nvSpPr>
        <p:spPr>
          <a:xfrm>
            <a:off x="386350" y="3150985"/>
            <a:ext cx="723275" cy="2646355"/>
          </a:xfrm>
          <a:prstGeom prst="rect">
            <a:avLst/>
          </a:prstGeom>
          <a:noFill/>
        </p:spPr>
        <p:txBody>
          <a:bodyPr vert="eaVert" wrap="square" rtlCol="0">
            <a:spAutoFit/>
          </a:bodyPr>
          <a:lstStyle/>
          <a:p>
            <a:pPr algn="dist"/>
            <a:r>
              <a:rPr lang="en-US" altLang="zh-CN" sz="3500" dirty="0">
                <a:solidFill>
                  <a:schemeClr val="bg1">
                    <a:lumMod val="50000"/>
                  </a:schemeClr>
                </a:solidFill>
                <a:cs typeface="+mn-ea"/>
                <a:sym typeface="+mn-lt"/>
              </a:rPr>
              <a:t>HANLU</a:t>
            </a:r>
            <a:endParaRPr lang="zh-CN" altLang="en-US" sz="3500" dirty="0">
              <a:solidFill>
                <a:schemeClr val="bg1">
                  <a:lumMod val="50000"/>
                </a:schemeClr>
              </a:solidFill>
              <a:cs typeface="+mn-ea"/>
              <a:sym typeface="+mn-lt"/>
            </a:endParaRPr>
          </a:p>
        </p:txBody>
      </p:sp>
      <p:sp>
        <p:nvSpPr>
          <p:cNvPr id="26" name="文本框 25">
            <a:extLst>
              <a:ext uri="{FF2B5EF4-FFF2-40B4-BE49-F238E27FC236}">
                <a16:creationId xmlns="" xmlns:a16="http://schemas.microsoft.com/office/drawing/2014/main" id="{412EB925-1501-4393-9B89-5732C4A6B289}"/>
              </a:ext>
            </a:extLst>
          </p:cNvPr>
          <p:cNvSpPr txBox="1"/>
          <p:nvPr/>
        </p:nvSpPr>
        <p:spPr>
          <a:xfrm>
            <a:off x="11115310" y="758305"/>
            <a:ext cx="723275" cy="2646355"/>
          </a:xfrm>
          <a:prstGeom prst="rect">
            <a:avLst/>
          </a:prstGeom>
          <a:noFill/>
        </p:spPr>
        <p:txBody>
          <a:bodyPr vert="eaVert" wrap="square" rtlCol="0">
            <a:spAutoFit/>
          </a:bodyPr>
          <a:lstStyle/>
          <a:p>
            <a:pPr algn="dist"/>
            <a:r>
              <a:rPr lang="en-US" altLang="zh-CN" sz="3500" dirty="0">
                <a:solidFill>
                  <a:schemeClr val="bg1">
                    <a:lumMod val="50000"/>
                  </a:schemeClr>
                </a:solidFill>
                <a:cs typeface="+mn-ea"/>
                <a:sym typeface="+mn-lt"/>
              </a:rPr>
              <a:t>HANLU</a:t>
            </a:r>
            <a:endParaRPr lang="zh-CN" altLang="en-US" sz="3500" dirty="0">
              <a:solidFill>
                <a:schemeClr val="bg1">
                  <a:lumMod val="50000"/>
                </a:schemeClr>
              </a:solidFill>
              <a:cs typeface="+mn-ea"/>
              <a:sym typeface="+mn-lt"/>
            </a:endParaRPr>
          </a:p>
        </p:txBody>
      </p:sp>
      <p:grpSp>
        <p:nvGrpSpPr>
          <p:cNvPr id="27" name="组合 26">
            <a:extLst>
              <a:ext uri="{FF2B5EF4-FFF2-40B4-BE49-F238E27FC236}">
                <a16:creationId xmlns="" xmlns:a16="http://schemas.microsoft.com/office/drawing/2014/main" id="{5DF0FCEB-F4D2-45D1-838C-CCF26813BEF6}"/>
              </a:ext>
            </a:extLst>
          </p:cNvPr>
          <p:cNvGrpSpPr/>
          <p:nvPr/>
        </p:nvGrpSpPr>
        <p:grpSpPr>
          <a:xfrm>
            <a:off x="6512191" y="381000"/>
            <a:ext cx="3443034" cy="589452"/>
            <a:chOff x="2202453" y="548640"/>
            <a:chExt cx="3977142" cy="680892"/>
          </a:xfrm>
        </p:grpSpPr>
        <p:sp>
          <p:nvSpPr>
            <p:cNvPr id="28" name="椭圆 27">
              <a:extLst>
                <a:ext uri="{FF2B5EF4-FFF2-40B4-BE49-F238E27FC236}">
                  <a16:creationId xmlns="" xmlns:a16="http://schemas.microsoft.com/office/drawing/2014/main" id="{B607DAFF-9D60-4D2D-AC9A-B6A3E55CD577}"/>
                </a:ext>
              </a:extLst>
            </p:cNvPr>
            <p:cNvSpPr/>
            <p:nvPr/>
          </p:nvSpPr>
          <p:spPr>
            <a:xfrm>
              <a:off x="2202453" y="548640"/>
              <a:ext cx="655320" cy="655320"/>
            </a:xfrm>
            <a:prstGeom prst="ellipse">
              <a:avLst/>
            </a:prstGeom>
            <a:solidFill>
              <a:srgbClr val="056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二</a:t>
              </a:r>
            </a:p>
          </p:txBody>
        </p:sp>
        <p:sp>
          <p:nvSpPr>
            <p:cNvPr id="29" name="椭圆 28">
              <a:extLst>
                <a:ext uri="{FF2B5EF4-FFF2-40B4-BE49-F238E27FC236}">
                  <a16:creationId xmlns="" xmlns:a16="http://schemas.microsoft.com/office/drawing/2014/main" id="{A11C3FD8-DB3D-4615-B23D-28219C84E9E5}"/>
                </a:ext>
              </a:extLst>
            </p:cNvPr>
            <p:cNvSpPr/>
            <p:nvPr/>
          </p:nvSpPr>
          <p:spPr>
            <a:xfrm>
              <a:off x="3057339" y="563880"/>
              <a:ext cx="655320" cy="655320"/>
            </a:xfrm>
            <a:prstGeom prst="ellipse">
              <a:avLst/>
            </a:prstGeom>
            <a:solidFill>
              <a:srgbClr val="056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十</a:t>
              </a:r>
            </a:p>
          </p:txBody>
        </p:sp>
        <p:sp>
          <p:nvSpPr>
            <p:cNvPr id="30" name="椭圆 29">
              <a:extLst>
                <a:ext uri="{FF2B5EF4-FFF2-40B4-BE49-F238E27FC236}">
                  <a16:creationId xmlns="" xmlns:a16="http://schemas.microsoft.com/office/drawing/2014/main" id="{40A86A4D-F949-4735-A44D-DE0A4CBEF70C}"/>
                </a:ext>
              </a:extLst>
            </p:cNvPr>
            <p:cNvSpPr/>
            <p:nvPr/>
          </p:nvSpPr>
          <p:spPr>
            <a:xfrm>
              <a:off x="3881745" y="563880"/>
              <a:ext cx="655320" cy="655320"/>
            </a:xfrm>
            <a:prstGeom prst="ellipse">
              <a:avLst/>
            </a:prstGeom>
            <a:solidFill>
              <a:srgbClr val="056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四</a:t>
              </a:r>
            </a:p>
          </p:txBody>
        </p:sp>
        <p:sp>
          <p:nvSpPr>
            <p:cNvPr id="31" name="椭圆 30">
              <a:extLst>
                <a:ext uri="{FF2B5EF4-FFF2-40B4-BE49-F238E27FC236}">
                  <a16:creationId xmlns="" xmlns:a16="http://schemas.microsoft.com/office/drawing/2014/main" id="{B548D6A3-FC06-45D4-88AD-186B6373C24C}"/>
                </a:ext>
              </a:extLst>
            </p:cNvPr>
            <p:cNvSpPr/>
            <p:nvPr/>
          </p:nvSpPr>
          <p:spPr>
            <a:xfrm>
              <a:off x="4699980" y="574212"/>
              <a:ext cx="655320" cy="655320"/>
            </a:xfrm>
            <a:prstGeom prst="ellipse">
              <a:avLst/>
            </a:prstGeom>
            <a:solidFill>
              <a:srgbClr val="056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节</a:t>
              </a:r>
            </a:p>
          </p:txBody>
        </p:sp>
        <p:sp>
          <p:nvSpPr>
            <p:cNvPr id="32" name="椭圆 31">
              <a:extLst>
                <a:ext uri="{FF2B5EF4-FFF2-40B4-BE49-F238E27FC236}">
                  <a16:creationId xmlns="" xmlns:a16="http://schemas.microsoft.com/office/drawing/2014/main" id="{D0B03E40-A018-4F46-9613-D350714FBB31}"/>
                </a:ext>
              </a:extLst>
            </p:cNvPr>
            <p:cNvSpPr/>
            <p:nvPr/>
          </p:nvSpPr>
          <p:spPr>
            <a:xfrm>
              <a:off x="5524275" y="574212"/>
              <a:ext cx="655320" cy="655320"/>
            </a:xfrm>
            <a:prstGeom prst="ellipse">
              <a:avLst/>
            </a:prstGeom>
            <a:solidFill>
              <a:srgbClr val="056D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dirty="0">
                  <a:cs typeface="+mn-ea"/>
                  <a:sym typeface="+mn-lt"/>
                </a:rPr>
                <a:t>气</a:t>
              </a:r>
            </a:p>
          </p:txBody>
        </p:sp>
      </p:grpSp>
      <p:pic>
        <p:nvPicPr>
          <p:cNvPr id="33" name="图片 32">
            <a:extLst>
              <a:ext uri="{FF2B5EF4-FFF2-40B4-BE49-F238E27FC236}">
                <a16:creationId xmlns="" xmlns:a16="http://schemas.microsoft.com/office/drawing/2014/main" id="{016F908F-DD2E-4C4A-88E7-ADB1A332593C}"/>
              </a:ext>
            </a:extLst>
          </p:cNvPr>
          <p:cNvPicPr>
            <a:picLocks noChangeAspect="1"/>
          </p:cNvPicPr>
          <p:nvPr/>
        </p:nvPicPr>
        <p:blipFill>
          <a:blip r:embed="rId7" cstate="screen">
            <a:extLst>
              <a:ext uri="{28A0092B-C50C-407E-A947-70E740481C1C}">
                <a14:useLocalDpi xmlns:a14="http://schemas.microsoft.com/office/drawing/2010/main"/>
              </a:ext>
            </a:extLst>
          </a:blip>
          <a:srcRect/>
          <a:stretch/>
        </p:blipFill>
        <p:spPr>
          <a:xfrm flipH="1">
            <a:off x="2712035" y="4105359"/>
            <a:ext cx="3383963" cy="1691981"/>
          </a:xfrm>
          <a:prstGeom prst="rect">
            <a:avLst/>
          </a:prstGeom>
        </p:spPr>
      </p:pic>
      <p:pic>
        <p:nvPicPr>
          <p:cNvPr id="34" name="图片 33">
            <a:extLst>
              <a:ext uri="{FF2B5EF4-FFF2-40B4-BE49-F238E27FC236}">
                <a16:creationId xmlns="" xmlns:a16="http://schemas.microsoft.com/office/drawing/2014/main" id="{6D9CC143-840A-41F8-A8C9-7412DC12B1CA}"/>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10096447" y="3943953"/>
            <a:ext cx="2514600" cy="894077"/>
          </a:xfrm>
          <a:prstGeom prst="rect">
            <a:avLst/>
          </a:prstGeom>
        </p:spPr>
      </p:pic>
      <p:pic>
        <p:nvPicPr>
          <p:cNvPr id="35" name="图片 34">
            <a:extLst>
              <a:ext uri="{FF2B5EF4-FFF2-40B4-BE49-F238E27FC236}">
                <a16:creationId xmlns="" xmlns:a16="http://schemas.microsoft.com/office/drawing/2014/main" id="{CD8DF9C9-E23E-4AEC-BF37-76AF7EF08B51}"/>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843749" y="686795"/>
            <a:ext cx="2514600" cy="894077"/>
          </a:xfrm>
          <a:prstGeom prst="rect">
            <a:avLst/>
          </a:prstGeom>
        </p:spPr>
      </p:pic>
    </p:spTree>
    <p:extLst>
      <p:ext uri="{BB962C8B-B14F-4D97-AF65-F5344CB8AC3E}">
        <p14:creationId xmlns:p14="http://schemas.microsoft.com/office/powerpoint/2010/main" val="148993957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arn(inVertical)">
                                      <p:cBhvr>
                                        <p:cTn id="7" dur="500"/>
                                        <p:tgtEl>
                                          <p:spTgt spid="2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wipe(down)">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4"/>
                                        </p:tgtEl>
                                        <p:attrNameLst>
                                          <p:attrName>style.visibility</p:attrName>
                                        </p:attrNameLst>
                                      </p:cBhvr>
                                      <p:to>
                                        <p:strVal val="visible"/>
                                      </p:to>
                                    </p:set>
                                    <p:animEffect transition="in" filter="barn(inVertical)">
                                      <p:cBhvr>
                                        <p:cTn id="17" dur="500"/>
                                        <p:tgtEl>
                                          <p:spTgt spid="2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barn(inVertical)">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barn(inVertical)">
                                      <p:cBhvr>
                                        <p:cTn id="27" dur="500"/>
                                        <p:tgtEl>
                                          <p:spTgt spid="26"/>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nodeType="clickEffect">
                                  <p:stCondLst>
                                    <p:cond delay="0"/>
                                  </p:stCondLst>
                                  <p:childTnLst>
                                    <p:set>
                                      <p:cBhvr>
                                        <p:cTn id="31" dur="1" fill="hold">
                                          <p:stCondLst>
                                            <p:cond delay="0"/>
                                          </p:stCondLst>
                                        </p:cTn>
                                        <p:tgtEl>
                                          <p:spTgt spid="27"/>
                                        </p:tgtEl>
                                        <p:attrNameLst>
                                          <p:attrName>style.visibility</p:attrName>
                                        </p:attrNameLst>
                                      </p:cBhvr>
                                      <p:to>
                                        <p:strVal val="visible"/>
                                      </p:to>
                                    </p:set>
                                    <p:animEffect transition="in" filter="barn(inVertical)">
                                      <p:cBhvr>
                                        <p:cTn id="32" dur="500"/>
                                        <p:tgtEl>
                                          <p:spTgt spid="27"/>
                                        </p:tgtEl>
                                      </p:cBhvr>
                                    </p:animEffect>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500" fill="hold"/>
                                        <p:tgtEl>
                                          <p:spTgt spid="33"/>
                                        </p:tgtEl>
                                        <p:attrNameLst>
                                          <p:attrName>ppt_x</p:attrName>
                                        </p:attrNameLst>
                                      </p:cBhvr>
                                      <p:tavLst>
                                        <p:tav tm="0">
                                          <p:val>
                                            <p:strVal val="#ppt_x"/>
                                          </p:val>
                                        </p:tav>
                                        <p:tav tm="100000">
                                          <p:val>
                                            <p:strVal val="#ppt_x"/>
                                          </p:val>
                                        </p:tav>
                                      </p:tavLst>
                                    </p:anim>
                                    <p:anim calcmode="lin" valueType="num">
                                      <p:cBhvr additive="base">
                                        <p:cTn id="3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2" presetClass="entr" presetSubtype="4" fill="hold" nodeType="clickEffect">
                                  <p:stCondLst>
                                    <p:cond delay="0"/>
                                  </p:stCondLst>
                                  <p:childTnLst>
                                    <p:set>
                                      <p:cBhvr>
                                        <p:cTn id="42" dur="1" fill="hold">
                                          <p:stCondLst>
                                            <p:cond delay="0"/>
                                          </p:stCondLst>
                                        </p:cTn>
                                        <p:tgtEl>
                                          <p:spTgt spid="34"/>
                                        </p:tgtEl>
                                        <p:attrNameLst>
                                          <p:attrName>style.visibility</p:attrName>
                                        </p:attrNameLst>
                                      </p:cBhvr>
                                      <p:to>
                                        <p:strVal val="visible"/>
                                      </p:to>
                                    </p:set>
                                    <p:animEffect transition="in" filter="wipe(down)">
                                      <p:cBhvr>
                                        <p:cTn id="43" dur="500"/>
                                        <p:tgtEl>
                                          <p:spTgt spid="34"/>
                                        </p:tgtEl>
                                      </p:cBhvr>
                                    </p:animEffect>
                                  </p:childTnLst>
                                </p:cTn>
                              </p:par>
                            </p:childTnLst>
                          </p:cTn>
                        </p:par>
                      </p:childTnLst>
                    </p:cTn>
                  </p:par>
                  <p:par>
                    <p:cTn id="44" fill="hold">
                      <p:stCondLst>
                        <p:cond delay="indefinite"/>
                      </p:stCondLst>
                      <p:childTnLst>
                        <p:par>
                          <p:cTn id="45" fill="hold">
                            <p:stCondLst>
                              <p:cond delay="0"/>
                            </p:stCondLst>
                            <p:childTnLst>
                              <p:par>
                                <p:cTn id="46" presetID="16" presetClass="entr" presetSubtype="21" fill="hold" nodeType="clickEffect">
                                  <p:stCondLst>
                                    <p:cond delay="0"/>
                                  </p:stCondLst>
                                  <p:childTnLst>
                                    <p:set>
                                      <p:cBhvr>
                                        <p:cTn id="47" dur="1" fill="hold">
                                          <p:stCondLst>
                                            <p:cond delay="0"/>
                                          </p:stCondLst>
                                        </p:cTn>
                                        <p:tgtEl>
                                          <p:spTgt spid="35"/>
                                        </p:tgtEl>
                                        <p:attrNameLst>
                                          <p:attrName>style.visibility</p:attrName>
                                        </p:attrNameLst>
                                      </p:cBhvr>
                                      <p:to>
                                        <p:strVal val="visible"/>
                                      </p:to>
                                    </p:set>
                                    <p:animEffect transition="in" filter="barn(inVertical)">
                                      <p:cBhvr>
                                        <p:cTn id="48" dur="500"/>
                                        <p:tgtEl>
                                          <p:spTgt spid="35"/>
                                        </p:tgtEl>
                                      </p:cBhvr>
                                    </p:animEffect>
                                  </p:childTnLst>
                                </p:cTn>
                              </p:par>
                            </p:childTnLst>
                          </p:cTn>
                        </p:par>
                      </p:childTnLst>
                    </p:cTn>
                  </p:par>
                  <p:par>
                    <p:cTn id="49" fill="hold">
                      <p:stCondLst>
                        <p:cond delay="indefinite"/>
                      </p:stCondLst>
                      <p:childTnLst>
                        <p:par>
                          <p:cTn id="50" fill="hold">
                            <p:stCondLst>
                              <p:cond delay="0"/>
                            </p:stCondLst>
                            <p:childTnLst>
                              <p:par>
                                <p:cTn id="51" presetID="16" presetClass="entr" presetSubtype="21" fill="hold" nodeType="click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barn(inVertical)">
                                      <p:cBhvr>
                                        <p:cTn id="53"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9458568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3" cstate="screen">
            <a:extLst>
              <a:ext uri="{28A0092B-C50C-407E-A947-70E740481C1C}">
                <a14:useLocalDpi xmlns:a14="http://schemas.microsoft.com/office/drawing/2010/main"/>
              </a:ext>
            </a:extLst>
          </a:blip>
          <a:srcRect t="46089"/>
          <a:stretch/>
        </p:blipFill>
        <p:spPr>
          <a:xfrm>
            <a:off x="0" y="4393178"/>
            <a:ext cx="12192000" cy="4929643"/>
          </a:xfrm>
          <a:prstGeom prst="rect">
            <a:avLst/>
          </a:prstGeom>
        </p:spPr>
      </p:pic>
      <p:pic>
        <p:nvPicPr>
          <p:cNvPr id="6" name="图片 5"/>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9128657" y="640577"/>
            <a:ext cx="2450410" cy="2587430"/>
          </a:xfrm>
          <a:prstGeom prst="rect">
            <a:avLst/>
          </a:prstGeom>
        </p:spPr>
      </p:pic>
      <p:pic>
        <p:nvPicPr>
          <p:cNvPr id="7" name="图片 6">
            <a:extLst>
              <a:ext uri="{FF2B5EF4-FFF2-40B4-BE49-F238E27FC236}">
                <a16:creationId xmlns="" xmlns:a16="http://schemas.microsoft.com/office/drawing/2014/main" id="{49420FC2-F899-4756-9DC1-2CFD44E305DF}"/>
              </a:ext>
            </a:extLst>
          </p:cNvPr>
          <p:cNvPicPr>
            <a:picLocks noChangeAspect="1"/>
          </p:cNvPicPr>
          <p:nvPr/>
        </p:nvPicPr>
        <p:blipFill>
          <a:blip r:embed="rId5" cstate="screen">
            <a:extLst>
              <a:ext uri="{28A0092B-C50C-407E-A947-70E740481C1C}">
                <a14:useLocalDpi xmlns:a14="http://schemas.microsoft.com/office/drawing/2010/main"/>
              </a:ext>
            </a:extLst>
          </a:blip>
          <a:srcRect/>
          <a:stretch/>
        </p:blipFill>
        <p:spPr>
          <a:xfrm flipH="1">
            <a:off x="519024" y="4593994"/>
            <a:ext cx="1936606" cy="2395653"/>
          </a:xfrm>
          <a:prstGeom prst="rect">
            <a:avLst/>
          </a:prstGeom>
        </p:spPr>
      </p:pic>
      <p:sp>
        <p:nvSpPr>
          <p:cNvPr id="9" name="文本框 8">
            <a:extLst>
              <a:ext uri="{FF2B5EF4-FFF2-40B4-BE49-F238E27FC236}">
                <a16:creationId xmlns="" xmlns:a16="http://schemas.microsoft.com/office/drawing/2014/main" id="{E8EF0CB3-B930-441B-9A9A-8A0D07F29A75}"/>
              </a:ext>
            </a:extLst>
          </p:cNvPr>
          <p:cNvSpPr txBox="1"/>
          <p:nvPr/>
        </p:nvSpPr>
        <p:spPr>
          <a:xfrm>
            <a:off x="4130068" y="516050"/>
            <a:ext cx="3666388" cy="584775"/>
          </a:xfrm>
          <a:prstGeom prst="rect">
            <a:avLst/>
          </a:prstGeom>
          <a:noFill/>
        </p:spPr>
        <p:txBody>
          <a:bodyPr wrap="none" rtlCol="0">
            <a:spAutoFit/>
          </a:bodyPr>
          <a:lstStyle/>
          <a:p>
            <a:pPr algn="ctr"/>
            <a:r>
              <a:rPr lang="zh-CN" altLang="en-US" sz="3200" b="1" dirty="0">
                <a:cs typeface="+mn-ea"/>
                <a:sym typeface="+mn-lt"/>
              </a:rPr>
              <a:t>寒露 的 气 候 特 点</a:t>
            </a:r>
          </a:p>
        </p:txBody>
      </p:sp>
      <p:sp>
        <p:nvSpPr>
          <p:cNvPr id="12" name="文本框 11">
            <a:extLst>
              <a:ext uri="{FF2B5EF4-FFF2-40B4-BE49-F238E27FC236}">
                <a16:creationId xmlns="" xmlns:a16="http://schemas.microsoft.com/office/drawing/2014/main" id="{5AD52454-B513-4F95-8727-B0293D75449A}"/>
              </a:ext>
            </a:extLst>
          </p:cNvPr>
          <p:cNvSpPr txBox="1"/>
          <p:nvPr/>
        </p:nvSpPr>
        <p:spPr>
          <a:xfrm>
            <a:off x="4230256" y="1759793"/>
            <a:ext cx="3544560" cy="584775"/>
          </a:xfrm>
          <a:prstGeom prst="rect">
            <a:avLst/>
          </a:prstGeom>
          <a:noFill/>
        </p:spPr>
        <p:txBody>
          <a:bodyPr wrap="none" rtlCol="0">
            <a:spAutoFit/>
          </a:bodyPr>
          <a:lstStyle/>
          <a:p>
            <a:r>
              <a:rPr lang="zh-CN" altLang="en-US" sz="3200" b="1" dirty="0">
                <a:cs typeface="+mn-ea"/>
                <a:sym typeface="+mn-lt"/>
              </a:rPr>
              <a:t>寒露 的 常 识 介绍</a:t>
            </a:r>
            <a:endParaRPr lang="zh-CN" altLang="en-US" sz="3200" dirty="0">
              <a:cs typeface="+mn-ea"/>
              <a:sym typeface="+mn-lt"/>
            </a:endParaRPr>
          </a:p>
        </p:txBody>
      </p:sp>
      <p:sp>
        <p:nvSpPr>
          <p:cNvPr id="15" name="文本框 14">
            <a:extLst>
              <a:ext uri="{FF2B5EF4-FFF2-40B4-BE49-F238E27FC236}">
                <a16:creationId xmlns="" xmlns:a16="http://schemas.microsoft.com/office/drawing/2014/main" id="{E90C1EF5-819D-4A39-90F0-CC0363BD96E5}"/>
              </a:ext>
            </a:extLst>
          </p:cNvPr>
          <p:cNvSpPr txBox="1"/>
          <p:nvPr/>
        </p:nvSpPr>
        <p:spPr>
          <a:xfrm>
            <a:off x="4230256" y="3040834"/>
            <a:ext cx="3422732" cy="584775"/>
          </a:xfrm>
          <a:prstGeom prst="rect">
            <a:avLst/>
          </a:prstGeom>
          <a:noFill/>
        </p:spPr>
        <p:txBody>
          <a:bodyPr wrap="none" rtlCol="0">
            <a:spAutoFit/>
          </a:bodyPr>
          <a:lstStyle/>
          <a:p>
            <a:r>
              <a:rPr lang="zh-CN" altLang="en-US" sz="3200" b="1" dirty="0">
                <a:cs typeface="+mn-ea"/>
                <a:sym typeface="+mn-lt"/>
              </a:rPr>
              <a:t>寒露 的 养 生知识</a:t>
            </a:r>
          </a:p>
        </p:txBody>
      </p:sp>
      <p:sp>
        <p:nvSpPr>
          <p:cNvPr id="18" name="文本框 17">
            <a:extLst>
              <a:ext uri="{FF2B5EF4-FFF2-40B4-BE49-F238E27FC236}">
                <a16:creationId xmlns="" xmlns:a16="http://schemas.microsoft.com/office/drawing/2014/main" id="{7CA72C1E-FBF3-4531-8213-07D948217E95}"/>
              </a:ext>
            </a:extLst>
          </p:cNvPr>
          <p:cNvSpPr txBox="1"/>
          <p:nvPr/>
        </p:nvSpPr>
        <p:spPr>
          <a:xfrm>
            <a:off x="4230256" y="4321875"/>
            <a:ext cx="3422732" cy="584775"/>
          </a:xfrm>
          <a:prstGeom prst="rect">
            <a:avLst/>
          </a:prstGeom>
          <a:noFill/>
        </p:spPr>
        <p:txBody>
          <a:bodyPr wrap="none" rtlCol="0">
            <a:spAutoFit/>
          </a:bodyPr>
          <a:lstStyle/>
          <a:p>
            <a:r>
              <a:rPr lang="zh-CN" altLang="en-US" sz="3200" b="1" dirty="0">
                <a:cs typeface="+mn-ea"/>
                <a:sym typeface="+mn-lt"/>
              </a:rPr>
              <a:t>寒露 的 习 俗介绍</a:t>
            </a:r>
          </a:p>
        </p:txBody>
      </p:sp>
      <p:sp>
        <p:nvSpPr>
          <p:cNvPr id="21" name="文本框 20">
            <a:extLst>
              <a:ext uri="{FF2B5EF4-FFF2-40B4-BE49-F238E27FC236}">
                <a16:creationId xmlns="" xmlns:a16="http://schemas.microsoft.com/office/drawing/2014/main" id="{0C007B0E-FFB4-4E12-8F97-C93DDB3E9BF9}"/>
              </a:ext>
            </a:extLst>
          </p:cNvPr>
          <p:cNvSpPr txBox="1"/>
          <p:nvPr/>
        </p:nvSpPr>
        <p:spPr>
          <a:xfrm>
            <a:off x="814349" y="1354361"/>
            <a:ext cx="2031325" cy="1631216"/>
          </a:xfrm>
          <a:prstGeom prst="rect">
            <a:avLst/>
          </a:prstGeom>
          <a:noFill/>
        </p:spPr>
        <p:txBody>
          <a:bodyPr vert="eaVert" wrap="none" rtlCol="0">
            <a:spAutoFit/>
          </a:bodyPr>
          <a:lstStyle/>
          <a:p>
            <a:r>
              <a:rPr lang="zh-CN" altLang="en-US" sz="12000" dirty="0">
                <a:solidFill>
                  <a:srgbClr val="056867"/>
                </a:solidFill>
                <a:cs typeface="+mn-ea"/>
                <a:sym typeface="+mn-lt"/>
              </a:rPr>
              <a:t>目</a:t>
            </a:r>
          </a:p>
        </p:txBody>
      </p:sp>
      <p:sp>
        <p:nvSpPr>
          <p:cNvPr id="22" name="文本框 21">
            <a:extLst>
              <a:ext uri="{FF2B5EF4-FFF2-40B4-BE49-F238E27FC236}">
                <a16:creationId xmlns="" xmlns:a16="http://schemas.microsoft.com/office/drawing/2014/main" id="{0C007B0E-FFB4-4E12-8F97-C93DDB3E9BF9}"/>
              </a:ext>
            </a:extLst>
          </p:cNvPr>
          <p:cNvSpPr txBox="1"/>
          <p:nvPr/>
        </p:nvSpPr>
        <p:spPr>
          <a:xfrm>
            <a:off x="1766926" y="2704534"/>
            <a:ext cx="1661993" cy="1323439"/>
          </a:xfrm>
          <a:prstGeom prst="rect">
            <a:avLst/>
          </a:prstGeom>
          <a:noFill/>
        </p:spPr>
        <p:txBody>
          <a:bodyPr vert="eaVert" wrap="none" rtlCol="0">
            <a:spAutoFit/>
          </a:bodyPr>
          <a:lstStyle/>
          <a:p>
            <a:r>
              <a:rPr lang="zh-CN" altLang="en-US" sz="9600" dirty="0">
                <a:solidFill>
                  <a:srgbClr val="056867"/>
                </a:solidFill>
                <a:cs typeface="+mn-ea"/>
                <a:sym typeface="+mn-lt"/>
              </a:rPr>
              <a:t>录</a:t>
            </a:r>
          </a:p>
        </p:txBody>
      </p:sp>
      <p:grpSp>
        <p:nvGrpSpPr>
          <p:cNvPr id="3" name="组合 2"/>
          <p:cNvGrpSpPr/>
          <p:nvPr/>
        </p:nvGrpSpPr>
        <p:grpSpPr>
          <a:xfrm>
            <a:off x="1312794" y="2911090"/>
            <a:ext cx="786684" cy="1025472"/>
            <a:chOff x="920909" y="3698928"/>
            <a:chExt cx="786684" cy="1025472"/>
          </a:xfrm>
        </p:grpSpPr>
        <p:sp>
          <p:nvSpPr>
            <p:cNvPr id="20" name="矩形 19">
              <a:extLst>
                <a:ext uri="{FF2B5EF4-FFF2-40B4-BE49-F238E27FC236}">
                  <a16:creationId xmlns="" xmlns:a16="http://schemas.microsoft.com/office/drawing/2014/main" id="{7C1BC5E2-E2EE-4F5A-83DD-A7D27C0E8EFD}"/>
                </a:ext>
              </a:extLst>
            </p:cNvPr>
            <p:cNvSpPr/>
            <p:nvPr/>
          </p:nvSpPr>
          <p:spPr>
            <a:xfrm>
              <a:off x="920909" y="3698928"/>
              <a:ext cx="786684" cy="1025472"/>
            </a:xfrm>
            <a:prstGeom prst="rect">
              <a:avLst/>
            </a:prstGeom>
            <a:blipFill dpi="0" rotWithShape="1">
              <a:blip r:embed="rId6">
                <a:alphaModFix amt="63000"/>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 name="文本框 1"/>
            <p:cNvSpPr txBox="1"/>
            <p:nvPr/>
          </p:nvSpPr>
          <p:spPr>
            <a:xfrm>
              <a:off x="1095442" y="3880729"/>
              <a:ext cx="569387" cy="733534"/>
            </a:xfrm>
            <a:prstGeom prst="rect">
              <a:avLst/>
            </a:prstGeom>
            <a:noFill/>
          </p:spPr>
          <p:txBody>
            <a:bodyPr vert="eaVert" wrap="none" rtlCol="0">
              <a:spAutoFit/>
            </a:bodyPr>
            <a:lstStyle/>
            <a:p>
              <a:r>
                <a:rPr lang="zh-CN" altLang="en-US" sz="2500" dirty="0">
                  <a:solidFill>
                    <a:schemeClr val="bg1"/>
                  </a:solidFill>
                  <a:cs typeface="+mn-ea"/>
                  <a:sym typeface="+mn-lt"/>
                </a:rPr>
                <a:t>寒露</a:t>
              </a:r>
            </a:p>
          </p:txBody>
        </p:sp>
      </p:grpSp>
    </p:spTree>
    <p:extLst>
      <p:ext uri="{BB962C8B-B14F-4D97-AF65-F5344CB8AC3E}">
        <p14:creationId xmlns:p14="http://schemas.microsoft.com/office/powerpoint/2010/main" val="3906766507"/>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down)">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barn(inVertical)">
                                      <p:cBhvr>
                                        <p:cTn id="17" dur="500"/>
                                        <p:tgtEl>
                                          <p:spTgt spid="21"/>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barn(inVertical)">
                                      <p:cBhvr>
                                        <p:cTn id="22" dur="500"/>
                                        <p:tgtEl>
                                          <p:spTgt spid="7"/>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barn(inVertical)">
                                      <p:cBhvr>
                                        <p:cTn id="25"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rot="10648119">
            <a:off x="2936418" y="571173"/>
            <a:ext cx="6319160" cy="6319160"/>
          </a:xfrm>
          <a:prstGeom prst="ellipse">
            <a:avLst/>
          </a:prstGeom>
          <a:gradFill>
            <a:gsLst>
              <a:gs pos="61000">
                <a:srgbClr val="468F8F"/>
              </a:gs>
              <a:gs pos="38000">
                <a:srgbClr val="86B6B7"/>
              </a:gs>
              <a:gs pos="0">
                <a:schemeClr val="accent1">
                  <a:lumMod val="5000"/>
                  <a:lumOff val="95000"/>
                  <a:alpha val="0"/>
                </a:schemeClr>
              </a:gs>
              <a:gs pos="100000">
                <a:srgbClr val="056867"/>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2803070" y="272143"/>
            <a:ext cx="6585857" cy="6585857"/>
          </a:xfrm>
          <a:prstGeom prst="ellipse">
            <a:avLst/>
          </a:prstGeom>
          <a:noFill/>
          <a:ln w="28575">
            <a:solidFill>
              <a:srgbClr val="056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l="-5000"/>
          <a:stretch/>
        </p:blipFill>
        <p:spPr>
          <a:xfrm>
            <a:off x="-1" y="563880"/>
            <a:ext cx="1823013" cy="2286000"/>
          </a:xfrm>
          <a:prstGeom prst="rect">
            <a:avLst/>
          </a:prstGeom>
        </p:spPr>
      </p:pic>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43749" y="686795"/>
            <a:ext cx="2514600" cy="894077"/>
          </a:xfrm>
          <a:prstGeom prst="rect">
            <a:avLst/>
          </a:prstGeom>
        </p:spPr>
      </p:pic>
      <p:pic>
        <p:nvPicPr>
          <p:cNvPr id="6" name="图片 5"/>
          <p:cNvPicPr>
            <a:picLocks noChangeAspect="1"/>
          </p:cNvPicPr>
          <p:nvPr/>
        </p:nvPicPr>
        <p:blipFill>
          <a:blip r:embed="rId5">
            <a:extLst>
              <a:ext uri="{28A0092B-C50C-407E-A947-70E740481C1C}">
                <a14:useLocalDpi xmlns:a14="http://schemas.microsoft.com/office/drawing/2010/main"/>
              </a:ext>
            </a:extLst>
          </a:blip>
          <a:srcRect/>
          <a:stretch/>
        </p:blipFill>
        <p:spPr>
          <a:xfrm>
            <a:off x="-493487" y="1306804"/>
            <a:ext cx="12685487" cy="7481597"/>
          </a:xfrm>
          <a:prstGeom prst="rect">
            <a:avLst/>
          </a:prstGeom>
        </p:spPr>
      </p:pic>
      <p:pic>
        <p:nvPicPr>
          <p:cNvPr id="11" name="图片 10"/>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292788" y="4390992"/>
            <a:ext cx="2100146" cy="2812696"/>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096447" y="3943953"/>
            <a:ext cx="2514600" cy="894077"/>
          </a:xfrm>
          <a:prstGeom prst="rect">
            <a:avLst/>
          </a:prstGeom>
        </p:spPr>
      </p:pic>
      <p:sp>
        <p:nvSpPr>
          <p:cNvPr id="14" name="文本框 13">
            <a:extLst>
              <a:ext uri="{FF2B5EF4-FFF2-40B4-BE49-F238E27FC236}">
                <a16:creationId xmlns="" xmlns:a16="http://schemas.microsoft.com/office/drawing/2014/main" id="{E8EF0CB3-B930-441B-9A9A-8A0D07F29A75}"/>
              </a:ext>
            </a:extLst>
          </p:cNvPr>
          <p:cNvSpPr txBox="1"/>
          <p:nvPr/>
        </p:nvSpPr>
        <p:spPr>
          <a:xfrm>
            <a:off x="4597470" y="2184588"/>
            <a:ext cx="2997057" cy="1323439"/>
          </a:xfrm>
          <a:prstGeom prst="rect">
            <a:avLst/>
          </a:prstGeom>
          <a:noFill/>
        </p:spPr>
        <p:txBody>
          <a:bodyPr wrap="square" rtlCol="0">
            <a:spAutoFit/>
          </a:bodyPr>
          <a:lstStyle/>
          <a:p>
            <a:pPr algn="dist"/>
            <a:r>
              <a:rPr lang="zh-CN" altLang="en-US" sz="8000" dirty="0">
                <a:solidFill>
                  <a:schemeClr val="bg1"/>
                </a:solidFill>
                <a:cs typeface="+mn-ea"/>
                <a:sym typeface="+mn-lt"/>
              </a:rPr>
              <a:t>寒露</a:t>
            </a:r>
            <a:r>
              <a:rPr lang="zh-CN" altLang="en-US" sz="5400" dirty="0">
                <a:solidFill>
                  <a:schemeClr val="bg1"/>
                </a:solidFill>
                <a:cs typeface="+mn-ea"/>
                <a:sym typeface="+mn-lt"/>
              </a:rPr>
              <a:t> </a:t>
            </a:r>
            <a:endParaRPr lang="en-US" altLang="zh-CN" sz="5400" dirty="0">
              <a:solidFill>
                <a:schemeClr val="bg1"/>
              </a:solidFill>
              <a:cs typeface="+mn-ea"/>
              <a:sym typeface="+mn-lt"/>
            </a:endParaRPr>
          </a:p>
        </p:txBody>
      </p:sp>
      <p:sp>
        <p:nvSpPr>
          <p:cNvPr id="19" name="矩形 18"/>
          <p:cNvSpPr/>
          <p:nvPr/>
        </p:nvSpPr>
        <p:spPr>
          <a:xfrm>
            <a:off x="4289419" y="3670594"/>
            <a:ext cx="3613157" cy="830997"/>
          </a:xfrm>
          <a:prstGeom prst="rect">
            <a:avLst/>
          </a:prstGeom>
        </p:spPr>
        <p:txBody>
          <a:bodyPr wrap="square">
            <a:spAutoFit/>
          </a:bodyPr>
          <a:lstStyle/>
          <a:p>
            <a:pPr algn="dist"/>
            <a:r>
              <a:rPr lang="zh-CN" altLang="en-US" sz="4800" dirty="0">
                <a:solidFill>
                  <a:schemeClr val="bg1"/>
                </a:solidFill>
                <a:cs typeface="+mn-ea"/>
                <a:sym typeface="+mn-lt"/>
              </a:rPr>
              <a:t>气 候 特 点</a:t>
            </a:r>
          </a:p>
        </p:txBody>
      </p:sp>
      <p:sp>
        <p:nvSpPr>
          <p:cNvPr id="2" name="文本框 1"/>
          <p:cNvSpPr txBox="1"/>
          <p:nvPr/>
        </p:nvSpPr>
        <p:spPr>
          <a:xfrm>
            <a:off x="9388927" y="686795"/>
            <a:ext cx="1566118" cy="230832"/>
          </a:xfrm>
          <a:prstGeom prst="rect">
            <a:avLst/>
          </a:prstGeom>
          <a:noFill/>
        </p:spPr>
        <p:txBody>
          <a:bodyPr wrap="square" rtlCol="0">
            <a:spAutoFit/>
          </a:bodyPr>
          <a:lstStyle/>
          <a:p>
            <a:r>
              <a:rPr lang="en-US" altLang="zh-CN" sz="900" dirty="0">
                <a:solidFill>
                  <a:srgbClr val="F6F6F6"/>
                </a:solidFill>
              </a:rPr>
              <a:t>https://www.ypppt.com/</a:t>
            </a:r>
            <a:endParaRPr lang="zh-CN" altLang="en-US" sz="900" dirty="0">
              <a:solidFill>
                <a:srgbClr val="F6F6F6"/>
              </a:solidFill>
            </a:endParaRPr>
          </a:p>
        </p:txBody>
      </p:sp>
    </p:spTree>
    <p:extLst>
      <p:ext uri="{BB962C8B-B14F-4D97-AF65-F5344CB8AC3E}">
        <p14:creationId xmlns:p14="http://schemas.microsoft.com/office/powerpoint/2010/main" val="395868286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inVertic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arn(inVertical)">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arn(inVertical)">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inVertical)">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13427" y="379351"/>
            <a:ext cx="3063977" cy="521970"/>
          </a:xfrm>
          <a:prstGeom prst="rect">
            <a:avLst/>
          </a:prstGeom>
          <a:noFill/>
        </p:spPr>
        <p:txBody>
          <a:bodyPr vert="horz" wrap="square" rtlCol="0" anchor="b">
            <a:spAutoFit/>
          </a:bodyPr>
          <a:lstStyle/>
          <a:p>
            <a:r>
              <a:rPr lang="zh-CN" altLang="en-US" sz="2800" dirty="0">
                <a:cs typeface="+mn-ea"/>
                <a:sym typeface="+mn-lt"/>
              </a:rPr>
              <a:t>寒露</a:t>
            </a:r>
            <a:r>
              <a:rPr lang="en-US" altLang="zh-CN" sz="2800" dirty="0">
                <a:cs typeface="+mn-ea"/>
                <a:sym typeface="+mn-lt"/>
              </a:rPr>
              <a:t>--</a:t>
            </a:r>
            <a:r>
              <a:rPr lang="zh-CN" altLang="en-US" sz="2800" dirty="0">
                <a:cs typeface="+mn-ea"/>
                <a:sym typeface="+mn-lt"/>
              </a:rPr>
              <a:t>气候特点</a:t>
            </a:r>
          </a:p>
        </p:txBody>
      </p:sp>
      <p:grpSp>
        <p:nvGrpSpPr>
          <p:cNvPr id="5" name="组合 4"/>
          <p:cNvGrpSpPr/>
          <p:nvPr/>
        </p:nvGrpSpPr>
        <p:grpSpPr>
          <a:xfrm>
            <a:off x="961569" y="1603855"/>
            <a:ext cx="10548191" cy="4377261"/>
            <a:chOff x="961569" y="1696278"/>
            <a:chExt cx="9375127" cy="4134679"/>
          </a:xfrm>
        </p:grpSpPr>
        <p:sp>
          <p:nvSpPr>
            <p:cNvPr id="6" name="圆角矩形 5"/>
            <p:cNvSpPr/>
            <p:nvPr/>
          </p:nvSpPr>
          <p:spPr>
            <a:xfrm>
              <a:off x="961569" y="1696278"/>
              <a:ext cx="9375127" cy="4134679"/>
            </a:xfrm>
            <a:prstGeom prst="roundRect">
              <a:avLst/>
            </a:prstGeom>
            <a:solidFill>
              <a:schemeClr val="bg1">
                <a:lumMod val="95000"/>
                <a:alpha val="44000"/>
              </a:schemeClr>
            </a:solidFill>
            <a:ln w="149225">
              <a:solidFill>
                <a:srgbClr val="056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圆角矩形 6"/>
            <p:cNvSpPr/>
            <p:nvPr/>
          </p:nvSpPr>
          <p:spPr>
            <a:xfrm>
              <a:off x="1113588" y="1842926"/>
              <a:ext cx="9050629" cy="3833384"/>
            </a:xfrm>
            <a:prstGeom prst="roundRect">
              <a:avLst/>
            </a:prstGeom>
            <a:noFill/>
            <a:ln>
              <a:solidFill>
                <a:srgbClr val="05686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8" name="矩形 7"/>
          <p:cNvSpPr/>
          <p:nvPr/>
        </p:nvSpPr>
        <p:spPr>
          <a:xfrm>
            <a:off x="1438556" y="1874179"/>
            <a:ext cx="9594215" cy="3784600"/>
          </a:xfrm>
          <a:prstGeom prst="rect">
            <a:avLst/>
          </a:prstGeom>
          <a:noFill/>
          <a:ln w="9525">
            <a:noFill/>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nSpc>
                <a:spcPct val="200000"/>
              </a:lnSpc>
            </a:pPr>
            <a:r>
              <a:rPr sz="2000" dirty="0">
                <a:cs typeface="+mn-ea"/>
                <a:sym typeface="+mn-lt"/>
              </a:rPr>
              <a:t>寒露节气始于10月上旬末，10月下旬结束。太阳的直射点在南半球继续南移，北半球阳光照射的角度开始明显倾斜，地面所接收的太阳热量比夏季显著减少，冷空气的势力范围所造成的影响，有时可以扩展到华南。在广东一带流传着这样的谚语：“寒露过三朝，过水要寻桥”，指的就是天气变凉了，可不能像以前那样赤脚趟水过河或下田了。可见，寒露期间，人们可以明显感觉到季节的变化。更多的地区，更多的人们，开始用"寒"字来表达自己对天气的感受了。</a:t>
            </a:r>
          </a:p>
        </p:txBody>
      </p:sp>
    </p:spTree>
    <p:extLst>
      <p:ext uri="{BB962C8B-B14F-4D97-AF65-F5344CB8AC3E}">
        <p14:creationId xmlns:p14="http://schemas.microsoft.com/office/powerpoint/2010/main" val="3317839791"/>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1" presetClass="entr" presetSubtype="1"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wheel(1)">
                                      <p:cBhvr>
                                        <p:cTn id="14" dur="2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rot="10648119">
            <a:off x="2936418" y="571173"/>
            <a:ext cx="6319160" cy="6319160"/>
          </a:xfrm>
          <a:prstGeom prst="ellipse">
            <a:avLst/>
          </a:prstGeom>
          <a:gradFill>
            <a:gsLst>
              <a:gs pos="61000">
                <a:srgbClr val="468F8F"/>
              </a:gs>
              <a:gs pos="38000">
                <a:srgbClr val="86B6B7"/>
              </a:gs>
              <a:gs pos="0">
                <a:schemeClr val="accent1">
                  <a:lumMod val="5000"/>
                  <a:lumOff val="95000"/>
                  <a:alpha val="0"/>
                </a:schemeClr>
              </a:gs>
              <a:gs pos="100000">
                <a:srgbClr val="056867"/>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2803070" y="272143"/>
            <a:ext cx="6585857" cy="6585857"/>
          </a:xfrm>
          <a:prstGeom prst="ellipse">
            <a:avLst/>
          </a:prstGeom>
          <a:noFill/>
          <a:ln w="28575">
            <a:solidFill>
              <a:srgbClr val="056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l="-5000"/>
          <a:stretch/>
        </p:blipFill>
        <p:spPr>
          <a:xfrm>
            <a:off x="-1" y="563880"/>
            <a:ext cx="1823013" cy="2286000"/>
          </a:xfrm>
          <a:prstGeom prst="rect">
            <a:avLst/>
          </a:prstGeom>
        </p:spPr>
      </p:pic>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43749" y="686795"/>
            <a:ext cx="2514600" cy="894077"/>
          </a:xfrm>
          <a:prstGeom prst="rect">
            <a:avLst/>
          </a:prstGeom>
        </p:spPr>
      </p:pic>
      <p:pic>
        <p:nvPicPr>
          <p:cNvPr id="6" name="图片 5"/>
          <p:cNvPicPr>
            <a:picLocks noChangeAspect="1"/>
          </p:cNvPicPr>
          <p:nvPr/>
        </p:nvPicPr>
        <p:blipFill rotWithShape="1">
          <a:blip r:embed="rId5" cstate="screen">
            <a:extLst>
              <a:ext uri="{28A0092B-C50C-407E-A947-70E740481C1C}">
                <a14:useLocalDpi xmlns:a14="http://schemas.microsoft.com/office/drawing/2010/main"/>
              </a:ext>
            </a:extLst>
          </a:blip>
          <a:srcRect t="47673" b="18797"/>
          <a:stretch/>
        </p:blipFill>
        <p:spPr>
          <a:xfrm>
            <a:off x="-2329238" y="4192059"/>
            <a:ext cx="14544771" cy="3657600"/>
          </a:xfrm>
          <a:prstGeom prst="rect">
            <a:avLst/>
          </a:prstGeom>
        </p:spPr>
      </p:pic>
      <p:pic>
        <p:nvPicPr>
          <p:cNvPr id="11" name="图片 10"/>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292788" y="4390992"/>
            <a:ext cx="2100146" cy="2812696"/>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096447" y="3943953"/>
            <a:ext cx="2514600" cy="894077"/>
          </a:xfrm>
          <a:prstGeom prst="rect">
            <a:avLst/>
          </a:prstGeom>
        </p:spPr>
      </p:pic>
      <p:sp>
        <p:nvSpPr>
          <p:cNvPr id="14" name="文本框 13">
            <a:extLst>
              <a:ext uri="{FF2B5EF4-FFF2-40B4-BE49-F238E27FC236}">
                <a16:creationId xmlns="" xmlns:a16="http://schemas.microsoft.com/office/drawing/2014/main" id="{E8EF0CB3-B930-441B-9A9A-8A0D07F29A75}"/>
              </a:ext>
            </a:extLst>
          </p:cNvPr>
          <p:cNvSpPr txBox="1"/>
          <p:nvPr/>
        </p:nvSpPr>
        <p:spPr>
          <a:xfrm>
            <a:off x="4597470" y="2184588"/>
            <a:ext cx="2997057" cy="1323439"/>
          </a:xfrm>
          <a:prstGeom prst="rect">
            <a:avLst/>
          </a:prstGeom>
          <a:noFill/>
        </p:spPr>
        <p:txBody>
          <a:bodyPr wrap="square" rtlCol="0">
            <a:spAutoFit/>
          </a:bodyPr>
          <a:lstStyle/>
          <a:p>
            <a:pPr algn="dist"/>
            <a:r>
              <a:rPr lang="zh-CN" altLang="en-US" sz="8000" dirty="0">
                <a:solidFill>
                  <a:schemeClr val="bg1"/>
                </a:solidFill>
                <a:cs typeface="+mn-ea"/>
                <a:sym typeface="+mn-lt"/>
              </a:rPr>
              <a:t>寒露</a:t>
            </a:r>
            <a:r>
              <a:rPr lang="zh-CN" altLang="en-US" sz="5400" dirty="0">
                <a:solidFill>
                  <a:schemeClr val="bg1"/>
                </a:solidFill>
                <a:cs typeface="+mn-ea"/>
                <a:sym typeface="+mn-lt"/>
              </a:rPr>
              <a:t> </a:t>
            </a:r>
            <a:endParaRPr lang="en-US" altLang="zh-CN" sz="5400" dirty="0">
              <a:solidFill>
                <a:schemeClr val="bg1"/>
              </a:solidFill>
              <a:cs typeface="+mn-ea"/>
              <a:sym typeface="+mn-lt"/>
            </a:endParaRPr>
          </a:p>
        </p:txBody>
      </p:sp>
      <p:sp>
        <p:nvSpPr>
          <p:cNvPr id="19" name="矩形 18"/>
          <p:cNvSpPr/>
          <p:nvPr/>
        </p:nvSpPr>
        <p:spPr>
          <a:xfrm>
            <a:off x="4289419" y="3670594"/>
            <a:ext cx="3613157" cy="830997"/>
          </a:xfrm>
          <a:prstGeom prst="rect">
            <a:avLst/>
          </a:prstGeom>
        </p:spPr>
        <p:txBody>
          <a:bodyPr wrap="square">
            <a:spAutoFit/>
          </a:bodyPr>
          <a:lstStyle/>
          <a:p>
            <a:pPr algn="dist"/>
            <a:r>
              <a:rPr lang="zh-CN" altLang="en-US" sz="4800" dirty="0">
                <a:solidFill>
                  <a:schemeClr val="bg1"/>
                </a:solidFill>
                <a:cs typeface="+mn-ea"/>
                <a:sym typeface="+mn-lt"/>
              </a:rPr>
              <a:t>常识介绍</a:t>
            </a:r>
          </a:p>
        </p:txBody>
      </p:sp>
    </p:spTree>
    <p:extLst>
      <p:ext uri="{BB962C8B-B14F-4D97-AF65-F5344CB8AC3E}">
        <p14:creationId xmlns:p14="http://schemas.microsoft.com/office/powerpoint/2010/main" val="4025988518"/>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inVertic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arn(inVertical)">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arn(inVertical)">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inVertical)">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组合 10"/>
          <p:cNvGrpSpPr/>
          <p:nvPr/>
        </p:nvGrpSpPr>
        <p:grpSpPr>
          <a:xfrm>
            <a:off x="513428" y="1598142"/>
            <a:ext cx="8728544" cy="3692316"/>
            <a:chOff x="961569" y="1696278"/>
            <a:chExt cx="9375127" cy="4134679"/>
          </a:xfrm>
        </p:grpSpPr>
        <p:sp>
          <p:nvSpPr>
            <p:cNvPr id="12" name="圆角矩形 11"/>
            <p:cNvSpPr/>
            <p:nvPr/>
          </p:nvSpPr>
          <p:spPr>
            <a:xfrm>
              <a:off x="961569" y="1696278"/>
              <a:ext cx="9375127" cy="4134679"/>
            </a:xfrm>
            <a:prstGeom prst="roundRect">
              <a:avLst/>
            </a:prstGeom>
            <a:solidFill>
              <a:schemeClr val="bg1">
                <a:lumMod val="95000"/>
                <a:alpha val="44000"/>
              </a:schemeClr>
            </a:solidFill>
            <a:ln w="149225">
              <a:solidFill>
                <a:srgbClr val="056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a:off x="1113588" y="1842926"/>
              <a:ext cx="9050629" cy="3833384"/>
            </a:xfrm>
            <a:prstGeom prst="roundRect">
              <a:avLst/>
            </a:prstGeom>
            <a:noFill/>
            <a:ln>
              <a:solidFill>
                <a:srgbClr val="05686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 name="文本框 3"/>
          <p:cNvSpPr txBox="1"/>
          <p:nvPr/>
        </p:nvSpPr>
        <p:spPr>
          <a:xfrm>
            <a:off x="513427" y="379351"/>
            <a:ext cx="3063977" cy="521970"/>
          </a:xfrm>
          <a:prstGeom prst="rect">
            <a:avLst/>
          </a:prstGeom>
          <a:noFill/>
        </p:spPr>
        <p:txBody>
          <a:bodyPr vert="horz" wrap="square" rtlCol="0" anchor="b">
            <a:spAutoFit/>
          </a:bodyPr>
          <a:lstStyle/>
          <a:p>
            <a:r>
              <a:rPr lang="zh-CN" altLang="en-US" sz="2800" dirty="0">
                <a:cs typeface="+mn-ea"/>
                <a:sym typeface="+mn-lt"/>
              </a:rPr>
              <a:t>寒露</a:t>
            </a:r>
            <a:r>
              <a:rPr lang="en-US" altLang="zh-CN" sz="2800" dirty="0">
                <a:cs typeface="+mn-ea"/>
                <a:sym typeface="+mn-lt"/>
              </a:rPr>
              <a:t>—</a:t>
            </a:r>
            <a:r>
              <a:rPr lang="zh-CN" altLang="en-US" sz="2800" dirty="0">
                <a:cs typeface="+mn-ea"/>
                <a:sym typeface="+mn-lt"/>
              </a:rPr>
              <a:t>常识介绍</a:t>
            </a:r>
          </a:p>
        </p:txBody>
      </p:sp>
      <p:pic>
        <p:nvPicPr>
          <p:cNvPr id="9" name="图片 8">
            <a:extLst>
              <a:ext uri="{FF2B5EF4-FFF2-40B4-BE49-F238E27FC236}">
                <a16:creationId xmlns="" xmlns:a16="http://schemas.microsoft.com/office/drawing/2014/main" id="{FF2E99C7-0500-402B-BC4D-7B176560D90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680715" y="3833888"/>
            <a:ext cx="7070923" cy="3423256"/>
          </a:xfrm>
          <a:prstGeom prst="rect">
            <a:avLst/>
          </a:prstGeom>
        </p:spPr>
      </p:pic>
      <p:sp>
        <p:nvSpPr>
          <p:cNvPr id="8" name="矩形 7"/>
          <p:cNvSpPr/>
          <p:nvPr/>
        </p:nvSpPr>
        <p:spPr>
          <a:xfrm>
            <a:off x="936171" y="1822964"/>
            <a:ext cx="8038671" cy="3170099"/>
          </a:xfrm>
          <a:prstGeom prst="rect">
            <a:avLst/>
          </a:prstGeom>
          <a:noFill/>
          <a:ln w="9525">
            <a:noFill/>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gn="just">
              <a:lnSpc>
                <a:spcPct val="200000"/>
              </a:lnSpc>
            </a:pPr>
            <a:r>
              <a:rPr lang="zh-CN" altLang="en-US" sz="2000" dirty="0">
                <a:cs typeface="+mn-ea"/>
                <a:sym typeface="+mn-lt"/>
              </a:rPr>
              <a:t>    </a:t>
            </a:r>
            <a:r>
              <a:rPr sz="2000" dirty="0">
                <a:cs typeface="+mn-ea"/>
                <a:sym typeface="+mn-lt"/>
              </a:rPr>
              <a:t>对于寒露时节的一些讲究和说法，可以追溯到古代。古时候人们把寒露分为三个阶段：第一个阶段是，随着节气的变化，南来的大雁排成一字形或人字形列队向南迁移；第二个阶段是，各种鸟儿和雀儿都不见了，只有海边的蛤蜊形似雀儿鸟儿一样存留在沙滩上；第三个阶段是，各种各样的菊花相继开放。</a:t>
            </a:r>
          </a:p>
        </p:txBody>
      </p:sp>
      <p:sp>
        <p:nvSpPr>
          <p:cNvPr id="14" name="TextBox 13"/>
          <p:cNvSpPr txBox="1"/>
          <p:nvPr/>
        </p:nvSpPr>
        <p:spPr>
          <a:xfrm>
            <a:off x="936171" y="6602599"/>
            <a:ext cx="1440159" cy="123111"/>
          </a:xfrm>
          <a:prstGeom prst="rect">
            <a:avLst/>
          </a:prstGeom>
          <a:noFill/>
        </p:spPr>
        <p:txBody>
          <a:bodyPr wrap="square" rtlCol="0">
            <a:spAutoFit/>
          </a:bodyPr>
          <a:lstStyle/>
          <a:p>
            <a:pPr marL="0" marR="0" lvl="0" indent="0" defTabSz="914400" eaLnBrk="1" fontAlgn="auto" latinLnBrk="0" hangingPunct="1">
              <a:lnSpc>
                <a:spcPct val="2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schemeClr val="bg1">
                    <a:lumMod val="95000"/>
                  </a:schemeClr>
                </a:solidFill>
                <a:effectLst/>
                <a:uLnTx/>
                <a:uFillTx/>
              </a:rPr>
              <a:t>节日</a:t>
            </a:r>
            <a:r>
              <a:rPr kumimoji="0" lang="en-US" altLang="zh-CN" sz="100" b="0" i="0" u="none" strike="noStrike" kern="0" cap="none" spc="0" normalizeH="0" baseline="0" noProof="0" dirty="0" smtClean="0">
                <a:ln>
                  <a:noFill/>
                </a:ln>
                <a:solidFill>
                  <a:schemeClr val="bg1">
                    <a:lumMod val="95000"/>
                  </a:schemeClr>
                </a:solidFill>
                <a:effectLst/>
                <a:uLnTx/>
                <a:uFillTx/>
              </a:rPr>
              <a:t>PPT</a:t>
            </a:r>
            <a:r>
              <a:rPr kumimoji="0" lang="zh-CN" altLang="en-US" sz="100" b="0" i="0" u="none" strike="noStrike" kern="0" cap="none" spc="0" normalizeH="0" baseline="0" noProof="0" dirty="0" smtClean="0">
                <a:ln>
                  <a:noFill/>
                </a:ln>
                <a:solidFill>
                  <a:schemeClr val="bg1">
                    <a:lumMod val="95000"/>
                  </a:schemeClr>
                </a:solidFill>
                <a:effectLst/>
                <a:uLnTx/>
                <a:uFillTx/>
              </a:rPr>
              <a:t>模板 </a:t>
            </a:r>
            <a:r>
              <a:rPr kumimoji="0" lang="en-US" altLang="zh-CN" sz="100" b="0" i="0" u="none" strike="noStrike" kern="0" cap="none" spc="0" normalizeH="0" baseline="0" noProof="0" dirty="0" smtClean="0">
                <a:ln>
                  <a:noFill/>
                </a:ln>
                <a:solidFill>
                  <a:schemeClr val="bg1">
                    <a:lumMod val="95000"/>
                  </a:schemeClr>
                </a:solidFill>
                <a:effectLst/>
                <a:uLnTx/>
                <a:uFillTx/>
              </a:rPr>
              <a:t>http://</a:t>
            </a:r>
            <a:r>
              <a:rPr kumimoji="0" lang="en-US" altLang="zh-CN" sz="100" b="0" i="0" u="none" strike="noStrike" kern="0" cap="none" spc="0" normalizeH="0" baseline="0" noProof="0" dirty="0" smtClean="0">
                <a:ln>
                  <a:noFill/>
                </a:ln>
                <a:solidFill>
                  <a:schemeClr val="bg1">
                    <a:lumMod val="95000"/>
                  </a:schemeClr>
                </a:solidFill>
                <a:effectLst/>
                <a:uLnTx/>
                <a:uFillTx/>
              </a:rPr>
              <a:t>www.ypppt.com/jieri</a:t>
            </a:r>
            <a:r>
              <a:rPr kumimoji="0" lang="en-US" altLang="zh-CN" sz="100" b="0" i="0" u="none" strike="noStrike" kern="0" cap="none" spc="0" normalizeH="0" baseline="0" noProof="0" dirty="0" smtClean="0">
                <a:ln>
                  <a:noFill/>
                </a:ln>
                <a:solidFill>
                  <a:schemeClr val="bg1">
                    <a:lumMod val="95000"/>
                  </a:schemeClr>
                </a:solidFill>
                <a:effectLst/>
                <a:uLnTx/>
                <a:uFillTx/>
              </a:rPr>
              <a:t>/</a:t>
            </a:r>
          </a:p>
        </p:txBody>
      </p:sp>
    </p:spTree>
    <p:extLst>
      <p:ext uri="{BB962C8B-B14F-4D97-AF65-F5344CB8AC3E}">
        <p14:creationId xmlns:p14="http://schemas.microsoft.com/office/powerpoint/2010/main" val="1224187176"/>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nodeType="click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barn(inVertical)">
                                      <p:cBhvr>
                                        <p:cTn id="14" dur="500"/>
                                        <p:tgtEl>
                                          <p:spTgt spid="9"/>
                                        </p:tgtEl>
                                      </p:cBhvr>
                                    </p:animEffect>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arn(inVertical)">
                                      <p:cBhvr>
                                        <p:cTn id="19" dur="500"/>
                                        <p:tgtEl>
                                          <p:spTgt spid="8"/>
                                        </p:tgtEl>
                                      </p:cBhvr>
                                    </p:animEffect>
                                  </p:childTnLst>
                                </p:cTn>
                              </p:par>
                            </p:childTnLst>
                          </p:cTn>
                        </p:par>
                      </p:childTnLst>
                    </p:cTn>
                  </p:par>
                  <p:par>
                    <p:cTn id="20" fill="hold">
                      <p:stCondLst>
                        <p:cond delay="indefinite"/>
                      </p:stCondLst>
                      <p:childTnLst>
                        <p:par>
                          <p:cTn id="21" fill="hold">
                            <p:stCondLst>
                              <p:cond delay="0"/>
                            </p:stCondLst>
                            <p:childTnLst>
                              <p:par>
                                <p:cTn id="22" presetID="21" presetClass="entr" presetSubtype="1" fill="hold" nodeType="click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heel(1)">
                                      <p:cBhvr>
                                        <p:cTn id="24"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a:extLst>
              <a:ext uri="{FF2B5EF4-FFF2-40B4-BE49-F238E27FC236}">
                <a16:creationId xmlns="" xmlns:a16="http://schemas.microsoft.com/office/drawing/2014/main" id="{816040B4-5985-4364-A9FC-EDD9FC77FCC3}"/>
              </a:ext>
            </a:extLst>
          </p:cNvPr>
          <p:cNvPicPr>
            <a:picLocks noChangeAspect="1"/>
          </p:cNvPicPr>
          <p:nvPr/>
        </p:nvPicPr>
        <p:blipFill>
          <a:blip r:embed="rId3">
            <a:extLst>
              <a:ext uri="{28A0092B-C50C-407E-A947-70E740481C1C}">
                <a14:useLocalDpi xmlns:a14="http://schemas.microsoft.com/office/drawing/2010/main"/>
              </a:ext>
            </a:extLst>
          </a:blip>
          <a:srcRect/>
          <a:stretch/>
        </p:blipFill>
        <p:spPr>
          <a:xfrm>
            <a:off x="0" y="3429000"/>
            <a:ext cx="12192000" cy="4755833"/>
          </a:xfrm>
          <a:prstGeom prst="rect">
            <a:avLst/>
          </a:prstGeom>
        </p:spPr>
      </p:pic>
      <p:grpSp>
        <p:nvGrpSpPr>
          <p:cNvPr id="11" name="组合 10"/>
          <p:cNvGrpSpPr/>
          <p:nvPr/>
        </p:nvGrpSpPr>
        <p:grpSpPr>
          <a:xfrm>
            <a:off x="1057713" y="1611916"/>
            <a:ext cx="9838886" cy="4122579"/>
            <a:chOff x="961569" y="1696278"/>
            <a:chExt cx="9375127" cy="4134679"/>
          </a:xfrm>
        </p:grpSpPr>
        <p:sp>
          <p:nvSpPr>
            <p:cNvPr id="12" name="圆角矩形 11"/>
            <p:cNvSpPr/>
            <p:nvPr/>
          </p:nvSpPr>
          <p:spPr>
            <a:xfrm>
              <a:off x="961569" y="1696278"/>
              <a:ext cx="9375127" cy="4134679"/>
            </a:xfrm>
            <a:prstGeom prst="roundRect">
              <a:avLst/>
            </a:prstGeom>
            <a:solidFill>
              <a:schemeClr val="bg1">
                <a:lumMod val="95000"/>
                <a:alpha val="44000"/>
              </a:schemeClr>
            </a:solidFill>
            <a:ln w="149225">
              <a:solidFill>
                <a:srgbClr val="056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圆角矩形 12"/>
            <p:cNvSpPr/>
            <p:nvPr/>
          </p:nvSpPr>
          <p:spPr>
            <a:xfrm>
              <a:off x="1113588" y="1842926"/>
              <a:ext cx="9050629" cy="3833384"/>
            </a:xfrm>
            <a:prstGeom prst="roundRect">
              <a:avLst/>
            </a:prstGeom>
            <a:noFill/>
            <a:ln>
              <a:solidFill>
                <a:srgbClr val="056867"/>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sp>
        <p:nvSpPr>
          <p:cNvPr id="4" name="文本框 3"/>
          <p:cNvSpPr txBox="1"/>
          <p:nvPr/>
        </p:nvSpPr>
        <p:spPr>
          <a:xfrm>
            <a:off x="513427" y="379351"/>
            <a:ext cx="3063977" cy="521970"/>
          </a:xfrm>
          <a:prstGeom prst="rect">
            <a:avLst/>
          </a:prstGeom>
          <a:noFill/>
        </p:spPr>
        <p:txBody>
          <a:bodyPr vert="horz" wrap="square" rtlCol="0" anchor="b">
            <a:spAutoFit/>
          </a:bodyPr>
          <a:lstStyle/>
          <a:p>
            <a:r>
              <a:rPr lang="zh-CN" altLang="en-US" sz="2800" dirty="0">
                <a:cs typeface="+mn-ea"/>
                <a:sym typeface="+mn-lt"/>
              </a:rPr>
              <a:t>寒露</a:t>
            </a:r>
            <a:r>
              <a:rPr lang="en-US" altLang="zh-CN" sz="2800" dirty="0">
                <a:cs typeface="+mn-ea"/>
                <a:sym typeface="+mn-lt"/>
              </a:rPr>
              <a:t>—</a:t>
            </a:r>
            <a:r>
              <a:rPr lang="zh-CN" altLang="en-US" sz="2800" dirty="0">
                <a:cs typeface="+mn-ea"/>
                <a:sym typeface="+mn-lt"/>
              </a:rPr>
              <a:t>常识介绍</a:t>
            </a:r>
          </a:p>
        </p:txBody>
      </p:sp>
      <p:sp>
        <p:nvSpPr>
          <p:cNvPr id="5" name="矩形 4"/>
          <p:cNvSpPr/>
          <p:nvPr/>
        </p:nvSpPr>
        <p:spPr>
          <a:xfrm>
            <a:off x="2217551" y="2007224"/>
            <a:ext cx="2719705" cy="3323987"/>
          </a:xfrm>
          <a:prstGeom prst="rect">
            <a:avLst/>
          </a:prstGeom>
          <a:noFill/>
          <a:ln w="9525">
            <a:noFill/>
          </a:ln>
        </p:spPr>
        <p:txBody>
          <a:bodyPr wrap="square" anchor="ctr">
            <a:sp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mn-lt"/>
                <a:ea typeface="+mn-ea"/>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a:lstStyle>
          <a:p>
            <a:pPr algn="just">
              <a:lnSpc>
                <a:spcPct val="150000"/>
              </a:lnSpc>
            </a:pPr>
            <a:r>
              <a:rPr lang="zh-CN" altLang="en-US" sz="2000" dirty="0">
                <a:cs typeface="+mn-ea"/>
                <a:sym typeface="+mn-lt"/>
              </a:rPr>
              <a:t>    我国古代将寒露分为三候：“一候鸿雁来宾；二候雀入大水为蛤；三候菊有黄华。”此节气中鸿雁排成一字或人字形的队列大举南迁；</a:t>
            </a:r>
          </a:p>
        </p:txBody>
      </p:sp>
      <p:sp>
        <p:nvSpPr>
          <p:cNvPr id="2" name="矩形 1"/>
          <p:cNvSpPr/>
          <p:nvPr/>
        </p:nvSpPr>
        <p:spPr>
          <a:xfrm>
            <a:off x="6498771" y="2121949"/>
            <a:ext cx="2873829" cy="3000821"/>
          </a:xfrm>
          <a:prstGeom prst="rect">
            <a:avLst/>
          </a:prstGeom>
        </p:spPr>
        <p:txBody>
          <a:bodyPr wrap="square">
            <a:spAutoFit/>
          </a:bodyPr>
          <a:lstStyle/>
          <a:p>
            <a:pPr algn="just">
              <a:lnSpc>
                <a:spcPct val="150000"/>
              </a:lnSpc>
            </a:pPr>
            <a:r>
              <a:rPr lang="zh-CN" altLang="en-US" dirty="0">
                <a:cs typeface="+mn-ea"/>
                <a:sym typeface="+mn-lt"/>
              </a:rPr>
              <a:t>深秋天寒，雀鸟都不见了，古人看到海边突然出现很多蛤蜊，并且贝壳的条纹及颜色与雀鸟很相似，所以便以为是雀鸟变成的；第三候的“菊始黄华”是说在此时菊花已普遍开放。 </a:t>
            </a:r>
          </a:p>
        </p:txBody>
      </p:sp>
    </p:spTree>
    <p:extLst>
      <p:ext uri="{BB962C8B-B14F-4D97-AF65-F5344CB8AC3E}">
        <p14:creationId xmlns:p14="http://schemas.microsoft.com/office/powerpoint/2010/main" val="1148281015"/>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barn(inVertical)">
                                      <p:cBhvr>
                                        <p:cTn id="14" dur="500"/>
                                        <p:tgtEl>
                                          <p:spTgt spid="5"/>
                                        </p:tgtEl>
                                      </p:cBhvr>
                                    </p:animEffect>
                                  </p:childTnLst>
                                </p:cTn>
                              </p:par>
                              <p:par>
                                <p:cTn id="15" presetID="16" presetClass="entr" presetSubtype="21" fill="hold" grpId="0"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arn(inVertical)">
                                      <p:cBhvr>
                                        <p:cTn id="17" dur="500"/>
                                        <p:tgtEl>
                                          <p:spTgt spid="2"/>
                                        </p:tgtEl>
                                      </p:cBhvr>
                                    </p:animEffect>
                                  </p:childTnLst>
                                </p:cTn>
                              </p:par>
                            </p:childTnLst>
                          </p:cTn>
                        </p:par>
                        <p:par>
                          <p:cTn id="18" fill="hold">
                            <p:stCondLst>
                              <p:cond delay="500"/>
                            </p:stCondLst>
                            <p:childTnLst>
                              <p:par>
                                <p:cTn id="19" presetID="42" presetClass="entr" presetSubtype="0" fill="hold"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1" presetClass="entr" presetSubtype="1" fill="hold" nodeType="click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heel(1)">
                                      <p:cBhvr>
                                        <p:cTn id="28"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rot="10648119">
            <a:off x="2936418" y="571173"/>
            <a:ext cx="6319160" cy="6319160"/>
          </a:xfrm>
          <a:prstGeom prst="ellipse">
            <a:avLst/>
          </a:prstGeom>
          <a:gradFill>
            <a:gsLst>
              <a:gs pos="61000">
                <a:srgbClr val="468F8F"/>
              </a:gs>
              <a:gs pos="38000">
                <a:srgbClr val="86B6B7"/>
              </a:gs>
              <a:gs pos="0">
                <a:schemeClr val="accent1">
                  <a:lumMod val="5000"/>
                  <a:lumOff val="95000"/>
                  <a:alpha val="0"/>
                </a:schemeClr>
              </a:gs>
              <a:gs pos="100000">
                <a:srgbClr val="056867"/>
              </a:gs>
            </a:gsLst>
            <a:lin ang="54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椭圆 6"/>
          <p:cNvSpPr/>
          <p:nvPr/>
        </p:nvSpPr>
        <p:spPr>
          <a:xfrm>
            <a:off x="2803070" y="272143"/>
            <a:ext cx="6585857" cy="6585857"/>
          </a:xfrm>
          <a:prstGeom prst="ellipse">
            <a:avLst/>
          </a:prstGeom>
          <a:noFill/>
          <a:ln w="28575">
            <a:solidFill>
              <a:srgbClr val="05686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pic>
        <p:nvPicPr>
          <p:cNvPr id="10" name="图片 9"/>
          <p:cNvPicPr>
            <a:picLocks noChangeAspect="1"/>
          </p:cNvPicPr>
          <p:nvPr/>
        </p:nvPicPr>
        <p:blipFill rotWithShape="1">
          <a:blip r:embed="rId3" cstate="screen">
            <a:extLst>
              <a:ext uri="{28A0092B-C50C-407E-A947-70E740481C1C}">
                <a14:useLocalDpi xmlns:a14="http://schemas.microsoft.com/office/drawing/2010/main"/>
              </a:ext>
            </a:extLst>
          </a:blip>
          <a:srcRect l="-5000"/>
          <a:stretch/>
        </p:blipFill>
        <p:spPr>
          <a:xfrm>
            <a:off x="-1" y="563880"/>
            <a:ext cx="1823013" cy="2286000"/>
          </a:xfrm>
          <a:prstGeom prst="rect">
            <a:avLst/>
          </a:prstGeom>
        </p:spPr>
      </p:pic>
      <p:pic>
        <p:nvPicPr>
          <p:cNvPr id="13" name="图片 12"/>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43749" y="686795"/>
            <a:ext cx="2514600" cy="894077"/>
          </a:xfrm>
          <a:prstGeom prst="rect">
            <a:avLst/>
          </a:prstGeom>
        </p:spPr>
      </p:pic>
      <p:pic>
        <p:nvPicPr>
          <p:cNvPr id="6" name="图片 5"/>
          <p:cNvPicPr>
            <a:picLocks noChangeAspect="1"/>
          </p:cNvPicPr>
          <p:nvPr/>
        </p:nvPicPr>
        <p:blipFill rotWithShape="1">
          <a:blip r:embed="rId5" cstate="screen">
            <a:extLst>
              <a:ext uri="{28A0092B-C50C-407E-A947-70E740481C1C}">
                <a14:useLocalDpi xmlns:a14="http://schemas.microsoft.com/office/drawing/2010/main"/>
              </a:ext>
            </a:extLst>
          </a:blip>
          <a:srcRect t="48834" b="13901"/>
          <a:stretch/>
        </p:blipFill>
        <p:spPr>
          <a:xfrm>
            <a:off x="-86233" y="4357883"/>
            <a:ext cx="12364466" cy="3455761"/>
          </a:xfrm>
          <a:prstGeom prst="rect">
            <a:avLst/>
          </a:prstGeom>
        </p:spPr>
      </p:pic>
      <p:pic>
        <p:nvPicPr>
          <p:cNvPr id="11" name="图片 10"/>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292788" y="4390992"/>
            <a:ext cx="2100146" cy="2812696"/>
          </a:xfrm>
          <a:prstGeom prst="rect">
            <a:avLst/>
          </a:prstGeom>
        </p:spPr>
      </p:pic>
      <p:pic>
        <p:nvPicPr>
          <p:cNvPr id="12" name="图片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0096447" y="3943953"/>
            <a:ext cx="2514600" cy="894077"/>
          </a:xfrm>
          <a:prstGeom prst="rect">
            <a:avLst/>
          </a:prstGeom>
        </p:spPr>
      </p:pic>
      <p:sp>
        <p:nvSpPr>
          <p:cNvPr id="14" name="文本框 13">
            <a:extLst>
              <a:ext uri="{FF2B5EF4-FFF2-40B4-BE49-F238E27FC236}">
                <a16:creationId xmlns="" xmlns:a16="http://schemas.microsoft.com/office/drawing/2014/main" id="{E8EF0CB3-B930-441B-9A9A-8A0D07F29A75}"/>
              </a:ext>
            </a:extLst>
          </p:cNvPr>
          <p:cNvSpPr txBox="1"/>
          <p:nvPr/>
        </p:nvSpPr>
        <p:spPr>
          <a:xfrm>
            <a:off x="4597470" y="2184588"/>
            <a:ext cx="2997057" cy="1323439"/>
          </a:xfrm>
          <a:prstGeom prst="rect">
            <a:avLst/>
          </a:prstGeom>
          <a:noFill/>
        </p:spPr>
        <p:txBody>
          <a:bodyPr wrap="square" rtlCol="0">
            <a:spAutoFit/>
          </a:bodyPr>
          <a:lstStyle/>
          <a:p>
            <a:pPr algn="dist"/>
            <a:r>
              <a:rPr lang="zh-CN" altLang="en-US" sz="8000" dirty="0">
                <a:solidFill>
                  <a:schemeClr val="bg1"/>
                </a:solidFill>
                <a:cs typeface="+mn-ea"/>
                <a:sym typeface="+mn-lt"/>
              </a:rPr>
              <a:t>寒露</a:t>
            </a:r>
            <a:r>
              <a:rPr lang="zh-CN" altLang="en-US" sz="5400" dirty="0">
                <a:solidFill>
                  <a:schemeClr val="bg1"/>
                </a:solidFill>
                <a:cs typeface="+mn-ea"/>
                <a:sym typeface="+mn-lt"/>
              </a:rPr>
              <a:t> </a:t>
            </a:r>
            <a:endParaRPr lang="en-US" altLang="zh-CN" sz="5400" dirty="0">
              <a:solidFill>
                <a:schemeClr val="bg1"/>
              </a:solidFill>
              <a:cs typeface="+mn-ea"/>
              <a:sym typeface="+mn-lt"/>
            </a:endParaRPr>
          </a:p>
        </p:txBody>
      </p:sp>
      <p:sp>
        <p:nvSpPr>
          <p:cNvPr id="19" name="矩形 18"/>
          <p:cNvSpPr/>
          <p:nvPr/>
        </p:nvSpPr>
        <p:spPr>
          <a:xfrm>
            <a:off x="4289419" y="3670594"/>
            <a:ext cx="3613157" cy="830997"/>
          </a:xfrm>
          <a:prstGeom prst="rect">
            <a:avLst/>
          </a:prstGeom>
        </p:spPr>
        <p:txBody>
          <a:bodyPr wrap="square">
            <a:spAutoFit/>
          </a:bodyPr>
          <a:lstStyle/>
          <a:p>
            <a:pPr algn="dist"/>
            <a:r>
              <a:rPr lang="zh-CN" altLang="en-US" sz="4800" dirty="0">
                <a:solidFill>
                  <a:schemeClr val="bg1"/>
                </a:solidFill>
                <a:cs typeface="+mn-ea"/>
                <a:sym typeface="+mn-lt"/>
              </a:rPr>
              <a:t>养生知识</a:t>
            </a:r>
          </a:p>
        </p:txBody>
      </p:sp>
    </p:spTree>
    <p:extLst>
      <p:ext uri="{BB962C8B-B14F-4D97-AF65-F5344CB8AC3E}">
        <p14:creationId xmlns:p14="http://schemas.microsoft.com/office/powerpoint/2010/main" val="2065819413"/>
      </p:ext>
    </p:extLst>
  </p:cSld>
  <p:clrMapOvr>
    <a:masterClrMapping/>
  </p:clrMapOvr>
  <mc:AlternateContent xmlns:mc="http://schemas.openxmlformats.org/markup-compatibility/2006" xmlns:p14="http://schemas.microsoft.com/office/powerpoint/2010/main">
    <mc:Choice Requires="p14">
      <p:transition spd="slow" p14:dur="1500" advTm="3000">
        <p:random/>
      </p:transition>
    </mc:Choice>
    <mc:Fallback xmlns="">
      <p:transition spd="slow" advTm="3000">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down)">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arn(inVertic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arn(inVertical)">
                                      <p:cBhvr>
                                        <p:cTn id="17" dur="500"/>
                                        <p:tgtEl>
                                          <p:spTgt spid="1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down)">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barn(inVertical)">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Effect transition="in" filter="barn(inVertical)">
                                      <p:cBhvr>
                                        <p:cTn id="32" dur="500"/>
                                        <p:tgtEl>
                                          <p:spTgt spid="14"/>
                                        </p:tgtEl>
                                      </p:cBhvr>
                                    </p:animEffect>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animEffect transition="in" filter="barn(inVertical)">
                                      <p:cBhvr>
                                        <p:cTn id="37"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v2fzr3j0">
      <a:majorFont>
        <a:latin typeface="微软雅黑" panose="020F0302020204030204"/>
        <a:ea typeface="微软雅黑"/>
        <a:cs typeface=""/>
      </a:majorFont>
      <a:minorFont>
        <a:latin typeface="微软雅黑"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196</TotalTime>
  <Words>1189</Words>
  <Application>Microsoft Office PowerPoint</Application>
  <PresentationFormat>宽屏</PresentationFormat>
  <Paragraphs>110</Paragraphs>
  <Slides>22</Slides>
  <Notes>22</Notes>
  <HiddenSlides>0</HiddenSlides>
  <MMClips>0</MMClips>
  <ScaleCrop>false</ScaleCrop>
  <HeadingPairs>
    <vt:vector size="6" baseType="variant">
      <vt:variant>
        <vt:lpstr>已用的字体</vt:lpstr>
      </vt:variant>
      <vt:variant>
        <vt:i4>6</vt:i4>
      </vt:variant>
      <vt:variant>
        <vt:lpstr>主题</vt:lpstr>
      </vt:variant>
      <vt:variant>
        <vt:i4>3</vt:i4>
      </vt:variant>
      <vt:variant>
        <vt:lpstr>幻灯片标题</vt:lpstr>
      </vt:variant>
      <vt:variant>
        <vt:i4>22</vt:i4>
      </vt:variant>
    </vt:vector>
  </HeadingPairs>
  <TitlesOfParts>
    <vt:vector size="31" baseType="lpstr">
      <vt:lpstr>Meiryo</vt:lpstr>
      <vt:lpstr>宋体</vt:lpstr>
      <vt:lpstr>微软雅黑</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keywords/>
  <dc:description/>
  <cp:lastModifiedBy>kan</cp:lastModifiedBy>
  <cp:revision>94</cp:revision>
  <dcterms:created xsi:type="dcterms:W3CDTF">2019-09-11T04:17:42Z</dcterms:created>
  <dcterms:modified xsi:type="dcterms:W3CDTF">2023-06-14T08:18:01Z</dcterms:modified>
</cp:coreProperties>
</file>