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5"/>
  </p:notesMasterIdLst>
  <p:sldIdLst>
    <p:sldId id="27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7" r:id="rId16"/>
    <p:sldId id="269" r:id="rId17"/>
    <p:sldId id="270" r:id="rId18"/>
    <p:sldId id="271" r:id="rId19"/>
    <p:sldId id="272" r:id="rId20"/>
    <p:sldId id="273" r:id="rId21"/>
    <p:sldId id="274" r:id="rId22"/>
    <p:sldId id="278" r:id="rId23"/>
    <p:sldId id="279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AE9"/>
    <a:srgbClr val="498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92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1B480-D331-4132-9DC6-53420AAD93C5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5C96C-D00D-4545-B202-6E549571D5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527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3584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995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283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331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0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4576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0258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3744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8949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2545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297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0219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1152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5983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325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266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692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503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138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164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C96C-D00D-4545-B202-6E549571D56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609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95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62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26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50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588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518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358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208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23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054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724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97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166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6358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2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5399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6927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7699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45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55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32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51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87624" y="672258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35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45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89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66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42D46-8734-409E-99CA-ED3DC9EB0387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22562-58FB-487C-B1AA-8B56F52357A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965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010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87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8948" y="978554"/>
            <a:ext cx="2348753" cy="16046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366" y="448526"/>
            <a:ext cx="5588753" cy="496832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25271" y="5954357"/>
            <a:ext cx="12226011" cy="914401"/>
            <a:chOff x="-69969" y="5992327"/>
            <a:chExt cx="12261970" cy="86567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69969" y="5992327"/>
              <a:ext cx="6148044" cy="86567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043959" y="5992327"/>
              <a:ext cx="6148042" cy="865673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22054" y="2635624"/>
            <a:ext cx="3958123" cy="40214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2970" flipH="1">
            <a:off x="-546136" y="3250343"/>
            <a:ext cx="3571860" cy="362900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208030" y="5485548"/>
            <a:ext cx="5150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二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十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四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气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中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的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第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十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七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个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节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气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寒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露</a:t>
            </a:r>
          </a:p>
        </p:txBody>
      </p:sp>
    </p:spTree>
    <p:extLst>
      <p:ext uri="{BB962C8B-B14F-4D97-AF65-F5344CB8AC3E}">
        <p14:creationId xmlns:p14="http://schemas.microsoft.com/office/powerpoint/2010/main" val="8460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寒露的气候特征</a:t>
            </a:r>
          </a:p>
        </p:txBody>
      </p:sp>
      <p:sp>
        <p:nvSpPr>
          <p:cNvPr id="3" name="矩形 2"/>
          <p:cNvSpPr/>
          <p:nvPr/>
        </p:nvSpPr>
        <p:spPr>
          <a:xfrm>
            <a:off x="1598682" y="1565252"/>
            <a:ext cx="8730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气温降得快是寒露节气的一个特点。一场较强的冷空气带来的秋风、秋雨过后，温度下降8℃、10℃已较常见。不过，风雨天气大多维持时间不长（华西地区除外），受冷高压的控制，昼暖夜凉，白天往往秋高气爽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9415" y="4525570"/>
            <a:ext cx="1812507" cy="12083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5665" y="4546726"/>
            <a:ext cx="1754854" cy="116990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8610" y="4492520"/>
            <a:ext cx="1763809" cy="11758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8523" y="64965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4988A8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rgbClr val="4988A8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rgbClr val="4988A8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4988A8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4988A8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4988A8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4988A8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rgbClr val="4988A8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548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739588" y="416858"/>
            <a:ext cx="3092825" cy="564778"/>
            <a:chOff x="739588" y="416858"/>
            <a:chExt cx="3092825" cy="564778"/>
          </a:xfrm>
        </p:grpSpPr>
        <p:sp>
          <p:nvSpPr>
            <p:cNvPr id="8" name="椭圆 7"/>
            <p:cNvSpPr/>
            <p:nvPr/>
          </p:nvSpPr>
          <p:spPr>
            <a:xfrm>
              <a:off x="739588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二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1371600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十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2003612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四</a:t>
              </a:r>
            </a:p>
          </p:txBody>
        </p:sp>
        <p:sp>
          <p:nvSpPr>
            <p:cNvPr id="11" name="椭圆 10"/>
            <p:cNvSpPr/>
            <p:nvPr/>
          </p:nvSpPr>
          <p:spPr>
            <a:xfrm>
              <a:off x="2635624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节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3267636" y="416858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气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3693460" y="4899728"/>
            <a:ext cx="4501400" cy="646331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3600" b="1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3600" b="1" spc="600" dirty="0">
                <a:solidFill>
                  <a:schemeClr val="bg1"/>
                </a:solidFill>
                <a:cs typeface="+mn-ea"/>
                <a:sym typeface="+mn-lt"/>
              </a:rPr>
              <a:t>寒露节气民俗</a:t>
            </a:r>
            <a:endParaRPr lang="zh-CN" altLang="en-US" sz="3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20FFBF-E75D-458B-887A-04623A2D01BD}"/>
              </a:ext>
            </a:extLst>
          </p:cNvPr>
          <p:cNvGrpSpPr/>
          <p:nvPr/>
        </p:nvGrpSpPr>
        <p:grpSpPr>
          <a:xfrm>
            <a:off x="0" y="5943599"/>
            <a:ext cx="12193926" cy="914401"/>
            <a:chOff x="90921" y="5992327"/>
            <a:chExt cx="12229791" cy="865673"/>
          </a:xfrm>
        </p:grpSpPr>
        <p:pic>
          <p:nvPicPr>
            <p:cNvPr id="18" name="图片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FA2D3B-E146-414E-A2C6-2596E13E9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921" y="5992327"/>
              <a:ext cx="6115865" cy="865673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B0B99C-D578-4B48-BEBB-DF18D31563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204849" y="5992327"/>
              <a:ext cx="6115863" cy="865673"/>
            </a:xfrm>
            <a:prstGeom prst="rect">
              <a:avLst/>
            </a:prstGeom>
          </p:spPr>
        </p:pic>
      </p:grpSp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DAD7B12-7E7F-44B6-8E75-C0BCB3A6B9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8732" y="507795"/>
            <a:ext cx="4830858" cy="428137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8C79504-5264-4513-B470-A2579641E2A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1623" y="2753139"/>
            <a:ext cx="2348753" cy="16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59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6="http://schemas.microsoft.com/office/drawing/2014/main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64777" y="1754841"/>
            <a:ext cx="11053482" cy="4329953"/>
          </a:xfrm>
          <a:prstGeom prst="rect">
            <a:avLst/>
          </a:prstGeom>
          <a:noFill/>
          <a:ln w="28575">
            <a:solidFill>
              <a:srgbClr val="4988A8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寒露的节气民俗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21706" y="2067219"/>
            <a:ext cx="9739625" cy="3197365"/>
            <a:chOff x="1415341" y="1920109"/>
            <a:chExt cx="9739625" cy="3197365"/>
          </a:xfrm>
        </p:grpSpPr>
        <p:sp>
          <p:nvSpPr>
            <p:cNvPr id="3" name="矩形 2"/>
            <p:cNvSpPr/>
            <p:nvPr/>
          </p:nvSpPr>
          <p:spPr>
            <a:xfrm>
              <a:off x="1768741" y="1920109"/>
              <a:ext cx="1877437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400" b="1" dirty="0">
                  <a:cs typeface="+mn-ea"/>
                  <a:sym typeface="+mn-lt"/>
                </a:rPr>
                <a:t>吃母蟹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1415341" y="2809150"/>
              <a:ext cx="9739625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俗话说“西风响，蟹脚痒”，天一冷螃蟹的味道就要“正”了。“九月团脐，十月尖”，寒露时节雌蟹卵满、黄膏丰腴，正是吃母蟹的最佳季节，等农历十月以后，最好吃的则要轮到公蟹了。但过敏体质、胃寒者及孕妇、高血脂者不宜吃蟹黄，另外要注意螃蟹忌与柿子同吃，以免生成胃石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111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寒露的节气民俗</a:t>
            </a:r>
          </a:p>
        </p:txBody>
      </p:sp>
      <p:sp>
        <p:nvSpPr>
          <p:cNvPr id="7" name="矩形 6"/>
          <p:cNvSpPr/>
          <p:nvPr/>
        </p:nvSpPr>
        <p:spPr>
          <a:xfrm>
            <a:off x="1768741" y="1920109"/>
            <a:ext cx="244169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400" b="1" dirty="0">
                <a:cs typeface="+mn-ea"/>
                <a:sym typeface="+mn-lt"/>
              </a:rPr>
              <a:t>喝寒露茶</a:t>
            </a:r>
          </a:p>
        </p:txBody>
      </p:sp>
      <p:sp>
        <p:nvSpPr>
          <p:cNvPr id="8" name="矩形 7"/>
          <p:cNvSpPr/>
          <p:nvPr/>
        </p:nvSpPr>
        <p:spPr>
          <a:xfrm>
            <a:off x="1415341" y="2809150"/>
            <a:ext cx="9739625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俗话说“西风响，蟹脚痒”，天一冷螃蟹的味道就要“正”了。“九月团脐，十月尖”，寒露时节雌蟹卵满、黄膏丰腴，正是吃母蟹的最佳季节，等农历十月以后，最好吃的则要轮到公蟹了。但过敏体质、胃寒者及孕妇、高血脂者不宜吃蟹黄，另外要注意螃蟹忌与柿子同吃，以免生成胃石。</a:t>
            </a:r>
          </a:p>
        </p:txBody>
      </p:sp>
      <p:sp>
        <p:nvSpPr>
          <p:cNvPr id="11" name="矩形 10"/>
          <p:cNvSpPr/>
          <p:nvPr/>
        </p:nvSpPr>
        <p:spPr>
          <a:xfrm>
            <a:off x="564777" y="1754841"/>
            <a:ext cx="11053482" cy="4329953"/>
          </a:xfrm>
          <a:prstGeom prst="rect">
            <a:avLst/>
          </a:prstGeom>
          <a:noFill/>
          <a:ln w="28575">
            <a:solidFill>
              <a:srgbClr val="4988A8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592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8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寒露的节气民俗</a:t>
            </a:r>
          </a:p>
        </p:txBody>
      </p:sp>
      <p:sp>
        <p:nvSpPr>
          <p:cNvPr id="7" name="矩形 6"/>
          <p:cNvSpPr/>
          <p:nvPr/>
        </p:nvSpPr>
        <p:spPr>
          <a:xfrm>
            <a:off x="1768741" y="1920109"/>
            <a:ext cx="244810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400" b="1" dirty="0">
                <a:cs typeface="+mn-ea"/>
                <a:sym typeface="+mn-lt"/>
              </a:rPr>
              <a:t>登高</a:t>
            </a:r>
            <a:r>
              <a:rPr lang="zh-CN" altLang="en-US" sz="4400" b="1" dirty="0" smtClean="0">
                <a:cs typeface="+mn-ea"/>
                <a:sym typeface="+mn-lt"/>
              </a:rPr>
              <a:t>习</a:t>
            </a:r>
            <a:r>
              <a:rPr lang="zh-CN" altLang="en-US" sz="4400" b="1" dirty="0">
                <a:cs typeface="+mn-ea"/>
                <a:sym typeface="+mn-lt"/>
              </a:rPr>
              <a:t>俗</a:t>
            </a:r>
          </a:p>
        </p:txBody>
      </p:sp>
      <p:sp>
        <p:nvSpPr>
          <p:cNvPr id="8" name="矩形 7"/>
          <p:cNvSpPr/>
          <p:nvPr/>
        </p:nvSpPr>
        <p:spPr>
          <a:xfrm>
            <a:off x="1415341" y="2809150"/>
            <a:ext cx="9739625" cy="224869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 如果说白露时节天气转凉，开始出现露水，那么到了寒露，则露水增多，且气温更低。此时我国有些地区会出现霜冻，北方已呈深秋景象，白云红叶，偶见早霜，南方也秋意渐浓，蝉噤荷残。北京人登高习俗更盛，景山公园、八大处、香山等都是登高的好地方，重九登高节，更会吸引众多的游人。肥瘦。</a:t>
            </a:r>
          </a:p>
        </p:txBody>
      </p:sp>
      <p:sp>
        <p:nvSpPr>
          <p:cNvPr id="11" name="矩形 10"/>
          <p:cNvSpPr/>
          <p:nvPr/>
        </p:nvSpPr>
        <p:spPr>
          <a:xfrm>
            <a:off x="564777" y="1754841"/>
            <a:ext cx="11053482" cy="4329953"/>
          </a:xfrm>
          <a:prstGeom prst="rect">
            <a:avLst/>
          </a:prstGeom>
          <a:noFill/>
          <a:ln w="28575">
            <a:solidFill>
              <a:srgbClr val="4988A8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483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8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739588" y="416858"/>
            <a:ext cx="3092825" cy="564778"/>
            <a:chOff x="739588" y="416858"/>
            <a:chExt cx="3092825" cy="564778"/>
          </a:xfrm>
        </p:grpSpPr>
        <p:sp>
          <p:nvSpPr>
            <p:cNvPr id="8" name="椭圆 7"/>
            <p:cNvSpPr/>
            <p:nvPr/>
          </p:nvSpPr>
          <p:spPr>
            <a:xfrm>
              <a:off x="739588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二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1371600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十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2003612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四</a:t>
              </a:r>
            </a:p>
          </p:txBody>
        </p:sp>
        <p:sp>
          <p:nvSpPr>
            <p:cNvPr id="11" name="椭圆 10"/>
            <p:cNvSpPr/>
            <p:nvPr/>
          </p:nvSpPr>
          <p:spPr>
            <a:xfrm>
              <a:off x="2635624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节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3267636" y="416858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气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3693460" y="4899728"/>
            <a:ext cx="4501400" cy="646331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3600" b="1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3600" b="1" spc="600" dirty="0">
                <a:solidFill>
                  <a:schemeClr val="bg1"/>
                </a:solidFill>
                <a:cs typeface="+mn-ea"/>
                <a:sym typeface="+mn-lt"/>
              </a:rPr>
              <a:t>寒露节气养生</a:t>
            </a:r>
            <a:endParaRPr lang="zh-CN" altLang="en-US" sz="3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67A10BC-402D-4EEA-868D-8669123F83BF}"/>
              </a:ext>
            </a:extLst>
          </p:cNvPr>
          <p:cNvGrpSpPr/>
          <p:nvPr/>
        </p:nvGrpSpPr>
        <p:grpSpPr>
          <a:xfrm>
            <a:off x="0" y="5943599"/>
            <a:ext cx="12193926" cy="914401"/>
            <a:chOff x="90921" y="5992327"/>
            <a:chExt cx="12229791" cy="865673"/>
          </a:xfrm>
        </p:grpSpPr>
        <p:pic>
          <p:nvPicPr>
            <p:cNvPr id="18" name="图片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A469B15-5932-4F42-AF6D-FD29DCA26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921" y="5992327"/>
              <a:ext cx="6115865" cy="865673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405554B-8E59-4DF8-8529-2D9B719DAB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204849" y="5992327"/>
              <a:ext cx="6115863" cy="865673"/>
            </a:xfrm>
            <a:prstGeom prst="rect">
              <a:avLst/>
            </a:prstGeom>
          </p:spPr>
        </p:pic>
      </p:grpSp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C7C0B8B-E159-47A4-8251-B5D768AE30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8732" y="507795"/>
            <a:ext cx="4830858" cy="428137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FC33F5-4A40-42E6-8907-1C42D57316A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1623" y="2753139"/>
            <a:ext cx="2348753" cy="16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04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6="http://schemas.microsoft.com/office/drawing/2014/main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75198" y="2172282"/>
            <a:ext cx="8679299" cy="3533108"/>
          </a:xfrm>
          <a:prstGeom prst="rect">
            <a:avLst/>
          </a:prstGeom>
        </p:spPr>
        <p:txBody>
          <a:bodyPr vert="eaVert"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b="1" dirty="0">
                <a:cs typeface="+mn-ea"/>
                <a:sym typeface="+mn-lt"/>
              </a:rPr>
              <a:t>衣</a:t>
            </a:r>
            <a:r>
              <a:rPr lang="en-US" altLang="zh-CN" sz="2000" b="1" dirty="0">
                <a:cs typeface="+mn-ea"/>
                <a:sym typeface="+mn-lt"/>
              </a:rPr>
              <a:t>| </a:t>
            </a:r>
            <a:r>
              <a:rPr lang="zh-CN" altLang="en-US" sz="2000" dirty="0">
                <a:cs typeface="+mn-ea"/>
                <a:sym typeface="+mn-lt"/>
              </a:rPr>
              <a:t>寒露秋分夜，一夜冷一夜”，寒露是一年中昼夜温差最大的一个节气，早晚及时添加衣服，注意腹部保暖，以护肾气。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cs typeface="+mn-ea"/>
                <a:sym typeface="+mn-lt"/>
              </a:rPr>
              <a:t>食</a:t>
            </a:r>
            <a:r>
              <a:rPr lang="en-US" altLang="zh-CN" sz="2000" b="1" dirty="0">
                <a:cs typeface="+mn-ea"/>
                <a:sym typeface="+mn-lt"/>
              </a:rPr>
              <a:t>| </a:t>
            </a:r>
            <a:r>
              <a:rPr lang="zh-CN" altLang="en-US" sz="2000" dirty="0">
                <a:cs typeface="+mn-ea"/>
                <a:sym typeface="+mn-lt"/>
              </a:rPr>
              <a:t>寒露以后，天气转凉，寒露时节的饮食应当以健脾润燥为主，宜吃性平味甘或甘温之物，如梨、红薯、栗子、大枣等食品</a:t>
            </a:r>
            <a:r>
              <a:rPr lang="zh-CN" altLang="en-US" dirty="0">
                <a:cs typeface="+mn-ea"/>
                <a:sym typeface="+mn-lt"/>
              </a:rPr>
              <a:t>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cs typeface="+mn-ea"/>
                <a:sym typeface="+mn-lt"/>
              </a:rPr>
              <a:t>住</a:t>
            </a:r>
            <a:r>
              <a:rPr lang="en-US" altLang="zh-CN" sz="2000" b="1" dirty="0">
                <a:cs typeface="+mn-ea"/>
                <a:sym typeface="+mn-lt"/>
              </a:rPr>
              <a:t>|  </a:t>
            </a:r>
            <a:r>
              <a:rPr lang="zh-CN" altLang="en-US" sz="2000" dirty="0">
                <a:cs typeface="+mn-ea"/>
                <a:sym typeface="+mn-lt"/>
              </a:rPr>
              <a:t>寒露是一个表征天气转凉的节气，虽然白天的气温仍可达三十多度，但夜晚仍会较凉，日夜气温差较大，夜晚睡卧不可贪凉。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cs typeface="+mn-ea"/>
                <a:sym typeface="+mn-lt"/>
              </a:rPr>
              <a:t>行</a:t>
            </a:r>
            <a:r>
              <a:rPr lang="en-US" altLang="zh-CN" sz="2000" b="1" dirty="0">
                <a:cs typeface="+mn-ea"/>
                <a:sym typeface="+mn-lt"/>
              </a:rPr>
              <a:t>| </a:t>
            </a:r>
            <a:r>
              <a:rPr lang="zh-CN" altLang="en-US" sz="2000" dirty="0">
                <a:cs typeface="+mn-ea"/>
                <a:sym typeface="+mn-lt"/>
              </a:rPr>
              <a:t>秋天气候宜人，是一年中难得锻炼身体的好季节。而寒露节气的养生重点是加强身体锻炼，但外出锻炼要注意动静结合。</a:t>
            </a:r>
            <a:endParaRPr lang="zh-CN" altLang="en-US" sz="2000" b="0" i="0" dirty="0">
              <a:effectLst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66291" y="-57161"/>
            <a:ext cx="2188206" cy="218820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寒露节气养生</a:t>
            </a:r>
          </a:p>
        </p:txBody>
      </p:sp>
      <p:sp>
        <p:nvSpPr>
          <p:cNvPr id="7" name="矩形 6"/>
          <p:cNvSpPr/>
          <p:nvPr/>
        </p:nvSpPr>
        <p:spPr>
          <a:xfrm>
            <a:off x="564777" y="1754841"/>
            <a:ext cx="11053482" cy="4329953"/>
          </a:xfrm>
          <a:prstGeom prst="rect">
            <a:avLst/>
          </a:prstGeom>
          <a:noFill/>
          <a:ln w="28575">
            <a:solidFill>
              <a:srgbClr val="4988A8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738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739588" y="416858"/>
            <a:ext cx="3092825" cy="564778"/>
            <a:chOff x="739588" y="416858"/>
            <a:chExt cx="3092825" cy="564778"/>
          </a:xfrm>
        </p:grpSpPr>
        <p:sp>
          <p:nvSpPr>
            <p:cNvPr id="8" name="椭圆 7"/>
            <p:cNvSpPr/>
            <p:nvPr/>
          </p:nvSpPr>
          <p:spPr>
            <a:xfrm>
              <a:off x="739588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二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1371600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十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2003612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四</a:t>
              </a:r>
            </a:p>
          </p:txBody>
        </p:sp>
        <p:sp>
          <p:nvSpPr>
            <p:cNvPr id="11" name="椭圆 10"/>
            <p:cNvSpPr/>
            <p:nvPr/>
          </p:nvSpPr>
          <p:spPr>
            <a:xfrm>
              <a:off x="2635624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节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3267636" y="416858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气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3693460" y="4899728"/>
            <a:ext cx="4501400" cy="646331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3600" b="1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3600" b="1" spc="600" dirty="0">
                <a:solidFill>
                  <a:schemeClr val="bg1"/>
                </a:solidFill>
                <a:cs typeface="+mn-ea"/>
                <a:sym typeface="+mn-lt"/>
              </a:rPr>
              <a:t>寒露诗词欣赏</a:t>
            </a:r>
            <a:endParaRPr lang="zh-CN" altLang="en-US" sz="3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C8CA547-662E-413C-8357-FFEA620B0A10}"/>
              </a:ext>
            </a:extLst>
          </p:cNvPr>
          <p:cNvGrpSpPr/>
          <p:nvPr/>
        </p:nvGrpSpPr>
        <p:grpSpPr>
          <a:xfrm>
            <a:off x="0" y="5943599"/>
            <a:ext cx="12193926" cy="914401"/>
            <a:chOff x="90921" y="5992327"/>
            <a:chExt cx="12229791" cy="865673"/>
          </a:xfrm>
        </p:grpSpPr>
        <p:pic>
          <p:nvPicPr>
            <p:cNvPr id="18" name="图片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17E7C43-48A6-4B96-866F-163C742CA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921" y="5992327"/>
              <a:ext cx="6115865" cy="865673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3679DA-893E-4DFF-93B7-92A080E3B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204849" y="5992327"/>
              <a:ext cx="6115863" cy="865673"/>
            </a:xfrm>
            <a:prstGeom prst="rect">
              <a:avLst/>
            </a:prstGeom>
          </p:spPr>
        </p:pic>
      </p:grpSp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0F42DB6-8760-4240-BE83-55BFFC3ECD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8732" y="507795"/>
            <a:ext cx="4830858" cy="428137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0587AB4-BB79-436E-ACB7-E2D7C9065FD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1623" y="2753139"/>
            <a:ext cx="2348753" cy="16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5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6="http://schemas.microsoft.com/office/drawing/2014/main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寒露诗词欣赏</a:t>
            </a:r>
          </a:p>
        </p:txBody>
      </p:sp>
      <p:sp>
        <p:nvSpPr>
          <p:cNvPr id="5" name="矩形 4"/>
          <p:cNvSpPr/>
          <p:nvPr/>
        </p:nvSpPr>
        <p:spPr>
          <a:xfrm>
            <a:off x="2553820" y="1509358"/>
            <a:ext cx="720874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cs typeface="+mn-ea"/>
                <a:sym typeface="+mn-lt"/>
              </a:rPr>
              <a:t>月夜梧桐叶上见寒露</a:t>
            </a:r>
          </a:p>
          <a:p>
            <a:pPr algn="ctr"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唐·戴察</a:t>
            </a: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萧疏桐叶上，月白露初团。滴沥清光满，荧煌素彩寒。</a:t>
            </a:r>
            <a:endParaRPr lang="en-US" altLang="zh-CN" sz="24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zh-CN" altLang="en-US" sz="24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风摇愁玉坠，枝动惜珠干。气冷疑秋晚，声微觉夜阑。</a:t>
            </a:r>
          </a:p>
          <a:p>
            <a:pPr algn="ctr">
              <a:lnSpc>
                <a:spcPct val="150000"/>
              </a:lnSpc>
            </a:pPr>
            <a:endParaRPr lang="zh-CN" altLang="en-US" sz="24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凝空流欲遍，润物净宜看。莫厌窥临倦，将晞聚更难。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24B8F87-6BD5-4E72-A18D-8B46B6CA77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35359"/>
            <a:ext cx="2855495" cy="2022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65C77C-AF7C-44E5-92F3-2242DD6691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83" b="58392"/>
          <a:stretch/>
        </p:blipFill>
        <p:spPr>
          <a:xfrm>
            <a:off x="7951036" y="-5409"/>
            <a:ext cx="4240964" cy="327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92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6="http://schemas.microsoft.com/office/drawing/2014/main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寒露诗词欣赏</a:t>
            </a:r>
          </a:p>
        </p:txBody>
      </p:sp>
      <p:sp>
        <p:nvSpPr>
          <p:cNvPr id="6" name="矩形 5"/>
          <p:cNvSpPr/>
          <p:nvPr/>
        </p:nvSpPr>
        <p:spPr>
          <a:xfrm>
            <a:off x="5373222" y="1608505"/>
            <a:ext cx="566057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cs typeface="+mn-ea"/>
                <a:sym typeface="+mn-lt"/>
              </a:rPr>
              <a:t>败荷鹡鸰图</a:t>
            </a:r>
          </a:p>
          <a:p>
            <a:pPr algn="ctr"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唐寅</a:t>
            </a:r>
          </a:p>
          <a:p>
            <a:pPr algn="ctr">
              <a:lnSpc>
                <a:spcPct val="200000"/>
              </a:lnSpc>
            </a:pPr>
            <a:r>
              <a:rPr lang="zh-CN" altLang="en-US" sz="2400" dirty="0">
                <a:cs typeface="+mn-ea"/>
                <a:sym typeface="+mn-lt"/>
              </a:rPr>
              <a:t>飞唤行摇类急难，野田寒露欲成团。</a:t>
            </a:r>
          </a:p>
          <a:p>
            <a:pPr algn="ctr">
              <a:lnSpc>
                <a:spcPct val="200000"/>
              </a:lnSpc>
            </a:pPr>
            <a:r>
              <a:rPr lang="zh-CN" altLang="en-US" sz="2400" dirty="0">
                <a:cs typeface="+mn-ea"/>
                <a:sym typeface="+mn-lt"/>
              </a:rPr>
              <a:t>莫言四海皆兄长，骨肉而今冷眼看。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BD05E8-8A1A-4CEB-9464-680884D25F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967789"/>
            <a:ext cx="5373222" cy="389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56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6="http://schemas.microsoft.com/office/drawing/2014/main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6673CE-4501-4258-9BB3-D9862C9F2DAD}"/>
              </a:ext>
            </a:extLst>
          </p:cNvPr>
          <p:cNvGrpSpPr/>
          <p:nvPr/>
        </p:nvGrpSpPr>
        <p:grpSpPr>
          <a:xfrm>
            <a:off x="870427" y="3322673"/>
            <a:ext cx="212651" cy="3535327"/>
            <a:chOff x="1166261" y="3322673"/>
            <a:chExt cx="212651" cy="3535327"/>
          </a:xfrm>
          <a:solidFill>
            <a:srgbClr val="4988A8"/>
          </a:solidFill>
        </p:grpSpPr>
        <p:sp>
          <p:nvSpPr>
            <p:cNvPr id="17" name="椭圆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A9B8C0-E8C0-448A-933B-86AA1F97B589}"/>
                </a:ext>
              </a:extLst>
            </p:cNvPr>
            <p:cNvSpPr/>
            <p:nvPr/>
          </p:nvSpPr>
          <p:spPr>
            <a:xfrm>
              <a:off x="1166261" y="3322673"/>
              <a:ext cx="212651" cy="2126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1C0168-3E0E-4717-B777-49D451BE35FC}"/>
                </a:ext>
              </a:extLst>
            </p:cNvPr>
            <p:cNvCxnSpPr>
              <a:cxnSpLocks/>
              <a:stCxn id="17" idx="4"/>
            </p:cNvCxnSpPr>
            <p:nvPr/>
          </p:nvCxnSpPr>
          <p:spPr>
            <a:xfrm>
              <a:off x="1272587" y="3535324"/>
              <a:ext cx="0" cy="3322676"/>
            </a:xfrm>
            <a:prstGeom prst="line">
              <a:avLst/>
            </a:prstGeom>
            <a:grpFill/>
            <a:ln w="38100">
              <a:solidFill>
                <a:srgbClr val="4988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92C489E-014F-43A5-8298-B406B68232C6}"/>
              </a:ext>
            </a:extLst>
          </p:cNvPr>
          <p:cNvGrpSpPr/>
          <p:nvPr/>
        </p:nvGrpSpPr>
        <p:grpSpPr>
          <a:xfrm>
            <a:off x="2919960" y="0"/>
            <a:ext cx="212651" cy="3535323"/>
            <a:chOff x="3264202" y="0"/>
            <a:chExt cx="212651" cy="3535323"/>
          </a:xfrm>
        </p:grpSpPr>
        <p:sp>
          <p:nvSpPr>
            <p:cNvPr id="20" name="椭圆 1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9D32D80-8274-413D-93C3-8254B80C9C18}"/>
                </a:ext>
              </a:extLst>
            </p:cNvPr>
            <p:cNvSpPr/>
            <p:nvPr/>
          </p:nvSpPr>
          <p:spPr>
            <a:xfrm>
              <a:off x="3264202" y="3322672"/>
              <a:ext cx="212651" cy="212651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2097324-B3C3-4288-A518-2FA4E59701EE}"/>
                </a:ext>
              </a:extLst>
            </p:cNvPr>
            <p:cNvCxnSpPr>
              <a:cxnSpLocks/>
            </p:cNvCxnSpPr>
            <p:nvPr/>
          </p:nvCxnSpPr>
          <p:spPr>
            <a:xfrm>
              <a:off x="3370527" y="0"/>
              <a:ext cx="0" cy="3322676"/>
            </a:xfrm>
            <a:prstGeom prst="line">
              <a:avLst/>
            </a:prstGeom>
            <a:ln w="38100">
              <a:solidFill>
                <a:srgbClr val="4988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C15295-1425-4FED-B11A-650CE249930A}"/>
              </a:ext>
            </a:extLst>
          </p:cNvPr>
          <p:cNvGrpSpPr/>
          <p:nvPr/>
        </p:nvGrpSpPr>
        <p:grpSpPr>
          <a:xfrm>
            <a:off x="1109206" y="1813173"/>
            <a:ext cx="1900200" cy="3383489"/>
            <a:chOff x="1405040" y="1813173"/>
            <a:chExt cx="1900200" cy="3383489"/>
          </a:xfrm>
        </p:grpSpPr>
        <p:sp>
          <p:nvSpPr>
            <p:cNvPr id="23" name="文本框 2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09E3F38-F14E-4412-9FF3-DC140620A5DD}"/>
                </a:ext>
              </a:extLst>
            </p:cNvPr>
            <p:cNvSpPr txBox="1"/>
            <p:nvPr/>
          </p:nvSpPr>
          <p:spPr>
            <a:xfrm>
              <a:off x="1527775" y="2276761"/>
              <a:ext cx="1661993" cy="230447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/>
              <a:r>
                <a:rPr lang="zh-CN" altLang="en-US" sz="9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C8E2AF-CCA8-4E6E-9C87-C72674885685}"/>
                </a:ext>
              </a:extLst>
            </p:cNvPr>
            <p:cNvSpPr txBox="1"/>
            <p:nvPr/>
          </p:nvSpPr>
          <p:spPr>
            <a:xfrm>
              <a:off x="1405040" y="1813173"/>
              <a:ext cx="19002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spc="600" dirty="0">
                  <a:solidFill>
                    <a:srgbClr val="1B3667"/>
                  </a:solidFill>
                  <a:cs typeface="+mn-ea"/>
                  <a:sym typeface="+mn-lt"/>
                </a:rPr>
                <a:t>CONTENTS</a:t>
              </a:r>
              <a:endParaRPr lang="zh-CN" altLang="en-US" sz="1600" spc="600" dirty="0">
                <a:solidFill>
                  <a:srgbClr val="1B3667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DE1535-E27B-44D6-844A-C05F1E2BDC6B}"/>
                </a:ext>
              </a:extLst>
            </p:cNvPr>
            <p:cNvSpPr txBox="1"/>
            <p:nvPr/>
          </p:nvSpPr>
          <p:spPr>
            <a:xfrm>
              <a:off x="1559889" y="4858108"/>
              <a:ext cx="15905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spc="600" dirty="0">
                  <a:solidFill>
                    <a:srgbClr val="1B3667"/>
                  </a:solidFill>
                  <a:cs typeface="+mn-ea"/>
                  <a:sym typeface="+mn-lt"/>
                </a:rPr>
                <a:t>CHINESE</a:t>
              </a:r>
              <a:endParaRPr lang="zh-CN" altLang="en-US" sz="1600" spc="600" dirty="0">
                <a:solidFill>
                  <a:srgbClr val="1B366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11993" y="1674357"/>
            <a:ext cx="741422" cy="3721932"/>
            <a:chOff x="3980685" y="1842181"/>
            <a:chExt cx="492443" cy="2472060"/>
          </a:xfrm>
        </p:grpSpPr>
        <p:sp>
          <p:nvSpPr>
            <p:cNvPr id="27" name="矩形 26"/>
            <p:cNvSpPr/>
            <p:nvPr/>
          </p:nvSpPr>
          <p:spPr>
            <a:xfrm>
              <a:off x="4019270" y="2321140"/>
              <a:ext cx="408842" cy="1993101"/>
            </a:xfrm>
            <a:prstGeom prst="rect">
              <a:avLst/>
            </a:prstGeom>
            <a:noFill/>
            <a:ln>
              <a:solidFill>
                <a:srgbClr val="4988A8"/>
              </a:solidFill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262F38"/>
                  </a:solidFill>
                  <a:cs typeface="+mn-ea"/>
                  <a:sym typeface="+mn-lt"/>
                </a:rPr>
                <a:t>寒露节气的由来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980685" y="1842181"/>
              <a:ext cx="492443" cy="347516"/>
            </a:xfrm>
            <a:prstGeom prst="rect">
              <a:avLst/>
            </a:prstGeom>
            <a:solidFill>
              <a:srgbClr val="4988A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938334" y="1678022"/>
            <a:ext cx="741422" cy="3718267"/>
            <a:chOff x="5156354" y="1842181"/>
            <a:chExt cx="492443" cy="2469624"/>
          </a:xfrm>
        </p:grpSpPr>
        <p:sp>
          <p:nvSpPr>
            <p:cNvPr id="30" name="矩形 29"/>
            <p:cNvSpPr/>
            <p:nvPr/>
          </p:nvSpPr>
          <p:spPr>
            <a:xfrm>
              <a:off x="5204510" y="2318705"/>
              <a:ext cx="408842" cy="1993100"/>
            </a:xfrm>
            <a:prstGeom prst="rect">
              <a:avLst/>
            </a:prstGeom>
            <a:noFill/>
            <a:ln>
              <a:solidFill>
                <a:srgbClr val="4988A8"/>
              </a:solidFill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262F38"/>
                  </a:solidFill>
                  <a:cs typeface="+mn-ea"/>
                  <a:sym typeface="+mn-lt"/>
                </a:rPr>
                <a:t>寒露节气气候特征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156354" y="1842181"/>
              <a:ext cx="492443" cy="347516"/>
            </a:xfrm>
            <a:prstGeom prst="rect">
              <a:avLst/>
            </a:prstGeom>
            <a:solidFill>
              <a:srgbClr val="4988A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44206" y="1674353"/>
            <a:ext cx="756864" cy="3721937"/>
            <a:chOff x="6315545" y="1722080"/>
            <a:chExt cx="502377" cy="2889534"/>
          </a:xfrm>
        </p:grpSpPr>
        <p:sp>
          <p:nvSpPr>
            <p:cNvPr id="33" name="矩形 32"/>
            <p:cNvSpPr/>
            <p:nvPr/>
          </p:nvSpPr>
          <p:spPr>
            <a:xfrm>
              <a:off x="6409342" y="2281927"/>
              <a:ext cx="408580" cy="2329687"/>
            </a:xfrm>
            <a:prstGeom prst="rect">
              <a:avLst/>
            </a:prstGeom>
            <a:noFill/>
            <a:ln>
              <a:solidFill>
                <a:srgbClr val="4988A8"/>
              </a:solidFill>
            </a:ln>
          </p:spPr>
          <p:txBody>
            <a:bodyPr vert="eaVert" wrap="square">
              <a:spAutoFit/>
            </a:bodyPr>
            <a:lstStyle/>
            <a:p>
              <a:r>
                <a:rPr lang="zh-CN" altLang="en-US" sz="2800" dirty="0">
                  <a:solidFill>
                    <a:srgbClr val="262F38"/>
                  </a:solidFill>
                  <a:cs typeface="+mn-ea"/>
                  <a:sym typeface="+mn-lt"/>
                </a:rPr>
                <a:t>寒露节气节令民俗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315545" y="1722080"/>
              <a:ext cx="492443" cy="406203"/>
            </a:xfrm>
            <a:prstGeom prst="rect">
              <a:avLst/>
            </a:prstGeom>
            <a:solidFill>
              <a:srgbClr val="4988A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-47066" y="5943599"/>
            <a:ext cx="12316286" cy="914401"/>
            <a:chOff x="29561" y="5992327"/>
            <a:chExt cx="12352511" cy="86567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561" y="5992327"/>
              <a:ext cx="6238585" cy="86567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143489" y="5992327"/>
              <a:ext cx="6238583" cy="865673"/>
            </a:xfrm>
            <a:prstGeom prst="rect">
              <a:avLst/>
            </a:prstGeom>
          </p:spPr>
        </p:pic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84606">
            <a:off x="8568166" y="-208395"/>
            <a:ext cx="4195558" cy="4262686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7361818" y="1674354"/>
            <a:ext cx="756864" cy="3721937"/>
            <a:chOff x="6315545" y="1722080"/>
            <a:chExt cx="502377" cy="2889534"/>
          </a:xfrm>
        </p:grpSpPr>
        <p:sp>
          <p:nvSpPr>
            <p:cNvPr id="37" name="矩形 36"/>
            <p:cNvSpPr/>
            <p:nvPr/>
          </p:nvSpPr>
          <p:spPr>
            <a:xfrm>
              <a:off x="6409342" y="2281927"/>
              <a:ext cx="408580" cy="2329687"/>
            </a:xfrm>
            <a:prstGeom prst="rect">
              <a:avLst/>
            </a:prstGeom>
            <a:noFill/>
            <a:ln>
              <a:solidFill>
                <a:srgbClr val="4988A8"/>
              </a:solidFill>
            </a:ln>
          </p:spPr>
          <p:txBody>
            <a:bodyPr vert="eaVert" wrap="square">
              <a:spAutoFit/>
            </a:bodyPr>
            <a:lstStyle/>
            <a:p>
              <a:r>
                <a:rPr lang="zh-CN" altLang="en-US" sz="2800" dirty="0">
                  <a:solidFill>
                    <a:srgbClr val="262F38"/>
                  </a:solidFill>
                  <a:cs typeface="+mn-ea"/>
                  <a:sym typeface="+mn-lt"/>
                </a:rPr>
                <a:t>   寒 露 节 气 养 生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315545" y="1722080"/>
              <a:ext cx="492443" cy="406203"/>
            </a:xfrm>
            <a:prstGeom prst="rect">
              <a:avLst/>
            </a:prstGeom>
            <a:solidFill>
              <a:srgbClr val="4988A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503115" y="1661338"/>
            <a:ext cx="741897" cy="3721937"/>
            <a:chOff x="6315545" y="1722080"/>
            <a:chExt cx="492443" cy="2889534"/>
          </a:xfrm>
        </p:grpSpPr>
        <p:sp>
          <p:nvSpPr>
            <p:cNvPr id="40" name="矩形 39"/>
            <p:cNvSpPr/>
            <p:nvPr/>
          </p:nvSpPr>
          <p:spPr>
            <a:xfrm>
              <a:off x="6364714" y="2281927"/>
              <a:ext cx="408581" cy="2329687"/>
            </a:xfrm>
            <a:prstGeom prst="rect">
              <a:avLst/>
            </a:prstGeom>
            <a:noFill/>
            <a:ln>
              <a:solidFill>
                <a:srgbClr val="4988A8"/>
              </a:solidFill>
            </a:ln>
          </p:spPr>
          <p:txBody>
            <a:bodyPr vert="eaVert" wrap="square">
              <a:spAutoFit/>
            </a:bodyPr>
            <a:lstStyle/>
            <a:p>
              <a:r>
                <a:rPr lang="zh-CN" altLang="en-US" sz="2800" dirty="0">
                  <a:solidFill>
                    <a:srgbClr val="262F38"/>
                  </a:solidFill>
                  <a:cs typeface="+mn-ea"/>
                  <a:sym typeface="+mn-lt"/>
                </a:rPr>
                <a:t>   寒 露 诗 词 欣 赏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315545" y="1722080"/>
              <a:ext cx="492443" cy="406203"/>
            </a:xfrm>
            <a:prstGeom prst="rect">
              <a:avLst/>
            </a:prstGeom>
            <a:solidFill>
              <a:srgbClr val="4988A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伍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270159" y="479394"/>
            <a:ext cx="135623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D7EAE9"/>
                </a:solidFill>
              </a:rPr>
              <a:t>https://www.ypppt.com/</a:t>
            </a:r>
            <a:endParaRPr lang="zh-CN" altLang="en-US" sz="700" dirty="0">
              <a:solidFill>
                <a:srgbClr val="D7EAE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36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6="http://schemas.microsoft.com/office/drawing/2014/main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8948" y="978554"/>
            <a:ext cx="2348753" cy="16046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366" y="448526"/>
            <a:ext cx="5588753" cy="496832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25271" y="5954357"/>
            <a:ext cx="12226011" cy="914401"/>
            <a:chOff x="-69969" y="5992327"/>
            <a:chExt cx="12261970" cy="86567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69969" y="5992327"/>
              <a:ext cx="6148044" cy="86567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043959" y="5992327"/>
              <a:ext cx="6148042" cy="865673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22054" y="2635624"/>
            <a:ext cx="3958123" cy="40214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2970" flipH="1">
            <a:off x="-546136" y="3250343"/>
            <a:ext cx="3571860" cy="362900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208030" y="5485548"/>
            <a:ext cx="5150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二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十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四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气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中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的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第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十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七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个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节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气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寒</a:t>
            </a:r>
            <a:r>
              <a:rPr lang="en-US" altLang="zh-CN" sz="2000" dirty="0">
                <a:cs typeface="+mn-ea"/>
                <a:sym typeface="+mn-lt"/>
              </a:rPr>
              <a:t>/</a:t>
            </a:r>
            <a:r>
              <a:rPr lang="zh-CN" altLang="en-US" sz="2000" dirty="0">
                <a:cs typeface="+mn-ea"/>
                <a:sym typeface="+mn-lt"/>
              </a:rPr>
              <a:t>露</a:t>
            </a:r>
          </a:p>
        </p:txBody>
      </p:sp>
    </p:spTree>
    <p:extLst>
      <p:ext uri="{BB962C8B-B14F-4D97-AF65-F5344CB8AC3E}">
        <p14:creationId xmlns:p14="http://schemas.microsoft.com/office/powerpoint/2010/main" val="267276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619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5943599"/>
            <a:ext cx="12193926" cy="914401"/>
            <a:chOff x="90921" y="5992327"/>
            <a:chExt cx="12229791" cy="86567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921" y="5992327"/>
              <a:ext cx="6115865" cy="86567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204849" y="5992327"/>
              <a:ext cx="6115863" cy="865673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739588" y="416858"/>
            <a:ext cx="3092825" cy="564778"/>
            <a:chOff x="739588" y="416858"/>
            <a:chExt cx="3092825" cy="564778"/>
          </a:xfrm>
        </p:grpSpPr>
        <p:sp>
          <p:nvSpPr>
            <p:cNvPr id="8" name="椭圆 7"/>
            <p:cNvSpPr/>
            <p:nvPr/>
          </p:nvSpPr>
          <p:spPr>
            <a:xfrm>
              <a:off x="739588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二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1371600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十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2003612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四</a:t>
              </a:r>
            </a:p>
          </p:txBody>
        </p:sp>
        <p:sp>
          <p:nvSpPr>
            <p:cNvPr id="11" name="椭圆 10"/>
            <p:cNvSpPr/>
            <p:nvPr/>
          </p:nvSpPr>
          <p:spPr>
            <a:xfrm>
              <a:off x="2635624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节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3267636" y="416858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气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3693460" y="4899728"/>
            <a:ext cx="4501400" cy="646331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36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3600" spc="600" dirty="0">
                <a:solidFill>
                  <a:schemeClr val="bg1"/>
                </a:solidFill>
                <a:cs typeface="+mn-ea"/>
                <a:sym typeface="+mn-lt"/>
              </a:rPr>
              <a:t>寒露节气的由来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8732" y="507795"/>
            <a:ext cx="4830858" cy="428137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1623" y="2753139"/>
            <a:ext cx="2348753" cy="16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82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寒露节气的由来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64925A0-B988-4CA6-AAD6-9A350AD2563F}"/>
              </a:ext>
            </a:extLst>
          </p:cNvPr>
          <p:cNvSpPr/>
          <p:nvPr/>
        </p:nvSpPr>
        <p:spPr>
          <a:xfrm>
            <a:off x="3707280" y="1738144"/>
            <a:ext cx="8484720" cy="4178589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31068" y="1974085"/>
            <a:ext cx="4616648" cy="3642995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sz="2400" dirty="0">
                <a:solidFill>
                  <a:schemeClr val="bg1"/>
                </a:solidFill>
                <a:cs typeface="+mn-ea"/>
                <a:sym typeface="+mn-lt"/>
              </a:rPr>
              <a:t>寒露是二十四节气中的第17个节气，是干支历酉月的结束以及戌月的起始;时间点在公历每年10月8日或9日视太阳到达黄经195°(处于室女座)时。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A8C5E4-50E1-4205-BA60-36A1BFFF6951}"/>
              </a:ext>
            </a:extLst>
          </p:cNvPr>
          <p:cNvGrpSpPr/>
          <p:nvPr/>
        </p:nvGrpSpPr>
        <p:grpSpPr>
          <a:xfrm>
            <a:off x="3744415" y="1813869"/>
            <a:ext cx="8162108" cy="3870251"/>
            <a:chOff x="0" y="1775637"/>
            <a:chExt cx="8162108" cy="3870251"/>
          </a:xfrm>
        </p:grpSpPr>
        <p:cxnSp>
          <p:nvCxnSpPr>
            <p:cNvPr id="17" name="直接连接符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5433626-3C50-42F7-A4FB-A0A99E3123C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35256"/>
              <a:ext cx="81621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C0F202-0925-47E5-A600-23FDD78E6E11}"/>
                </a:ext>
              </a:extLst>
            </p:cNvPr>
            <p:cNvCxnSpPr/>
            <p:nvPr/>
          </p:nvCxnSpPr>
          <p:spPr>
            <a:xfrm flipV="1">
              <a:off x="8162108" y="1775637"/>
              <a:ext cx="0" cy="38702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6CE3DB-1DD8-4A45-AFAE-0C7C0FDFDE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006552" y="1694151"/>
            <a:ext cx="5108407" cy="333675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580916"/>
            <a:ext cx="3078481" cy="210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29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6="http://schemas.microsoft.com/office/drawing/2014/main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寒露节气的由来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331502-43D6-425D-96B1-BE1948155D98}"/>
              </a:ext>
            </a:extLst>
          </p:cNvPr>
          <p:cNvGrpSpPr/>
          <p:nvPr/>
        </p:nvGrpSpPr>
        <p:grpSpPr>
          <a:xfrm>
            <a:off x="0" y="4957011"/>
            <a:ext cx="12192000" cy="1086099"/>
            <a:chOff x="5089675" y="1624818"/>
            <a:chExt cx="7102325" cy="540862"/>
          </a:xfrm>
        </p:grpSpPr>
        <p:pic>
          <p:nvPicPr>
            <p:cNvPr id="23" name="图片 2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558D06C-7BDA-4F5F-B9C4-799FA73BF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07485" y="1624818"/>
              <a:ext cx="2384515" cy="540861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2722C8-2B68-47AF-9EFB-9DF36F523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46222" y="1624818"/>
              <a:ext cx="2384515" cy="540861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C0F821-D517-408C-A005-492084FCA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89675" y="1624819"/>
              <a:ext cx="2384515" cy="540861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1857986" y="1622138"/>
            <a:ext cx="9417963" cy="333487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此时的天气，正如</a:t>
            </a:r>
            <a:r>
              <a:rPr lang="en-US" altLang="zh-CN" sz="2000" dirty="0">
                <a:cs typeface="+mn-ea"/>
                <a:sym typeface="+mn-lt"/>
              </a:rPr>
              <a:t>《</a:t>
            </a:r>
            <a:r>
              <a:rPr lang="zh-CN" altLang="en-US" sz="2000" dirty="0">
                <a:cs typeface="+mn-ea"/>
                <a:sym typeface="+mn-lt"/>
              </a:rPr>
              <a:t>礼记</a:t>
            </a:r>
            <a:r>
              <a:rPr lang="en-US" altLang="zh-CN" sz="2000" dirty="0">
                <a:cs typeface="+mn-ea"/>
                <a:sym typeface="+mn-lt"/>
              </a:rPr>
              <a:t>》</a:t>
            </a:r>
            <a:r>
              <a:rPr lang="zh-CN" altLang="en-US" sz="2000" dirty="0">
                <a:cs typeface="+mn-ea"/>
                <a:sym typeface="+mn-lt"/>
              </a:rPr>
              <a:t>中所云的：“凉风至，白露降，寒蝉鸣。”据</a:t>
            </a:r>
            <a:r>
              <a:rPr lang="en-US" altLang="zh-CN" sz="2000" dirty="0">
                <a:cs typeface="+mn-ea"/>
                <a:sym typeface="+mn-lt"/>
              </a:rPr>
              <a:t>《</a:t>
            </a:r>
            <a:r>
              <a:rPr lang="zh-CN" altLang="en-US" sz="2000" dirty="0">
                <a:cs typeface="+mn-ea"/>
                <a:sym typeface="+mn-lt"/>
              </a:rPr>
              <a:t>月令七十二候集解</a:t>
            </a:r>
            <a:r>
              <a:rPr lang="en-US" altLang="zh-CN" sz="2000" dirty="0">
                <a:cs typeface="+mn-ea"/>
                <a:sym typeface="+mn-lt"/>
              </a:rPr>
              <a:t>》</a:t>
            </a:r>
            <a:r>
              <a:rPr lang="zh-CN" altLang="en-US" sz="2000" dirty="0">
                <a:cs typeface="+mn-ea"/>
                <a:sym typeface="+mn-lt"/>
              </a:rPr>
              <a:t>对“白露”的诠释</a:t>
            </a:r>
            <a:r>
              <a:rPr lang="en-US" altLang="zh-CN" sz="2000" dirty="0">
                <a:cs typeface="+mn-ea"/>
                <a:sym typeface="+mn-lt"/>
              </a:rPr>
              <a:t>——“</a:t>
            </a:r>
            <a:r>
              <a:rPr lang="zh-CN" altLang="en-US" sz="2000" dirty="0">
                <a:cs typeface="+mn-ea"/>
                <a:sym typeface="+mn-lt"/>
              </a:rPr>
              <a:t>水土湿气凝而为露，秋属金，金色白，白者露之色，而气始寒也”。古人在</a:t>
            </a:r>
            <a:r>
              <a:rPr lang="en-US" altLang="zh-CN" sz="2000" dirty="0">
                <a:cs typeface="+mn-ea"/>
                <a:sym typeface="+mn-lt"/>
              </a:rPr>
              <a:t>《</a:t>
            </a:r>
            <a:r>
              <a:rPr lang="zh-CN" altLang="en-US" sz="2000" dirty="0">
                <a:cs typeface="+mn-ea"/>
                <a:sym typeface="+mn-lt"/>
              </a:rPr>
              <a:t>孝纬经</a:t>
            </a:r>
            <a:r>
              <a:rPr lang="en-US" altLang="zh-CN" sz="2000" dirty="0">
                <a:cs typeface="+mn-ea"/>
                <a:sym typeface="+mn-lt"/>
              </a:rPr>
              <a:t>》</a:t>
            </a:r>
            <a:r>
              <a:rPr lang="zh-CN" altLang="en-US" sz="2000" dirty="0">
                <a:cs typeface="+mn-ea"/>
                <a:sym typeface="+mn-lt"/>
              </a:rPr>
              <a:t>中也云：“处暑后十五日为白露”，阴气渐重，露凝而白也。”其实，气象学表明：节气至此，由于天气逐渐转凉，白昼阳光尚热，然太阳一归山，气温便很快下降，至夜间空气中的水汽便遇冷凝结成细小的水滴，非常密集地附着在花草树木的绿色茎叶或花瓣上，呈白色，尤其是经早晨的太阳光照射，看上去更加晶莹剔透、洁白无瑕，煞是惹人喜爱，因而得“白露”美名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745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6="http://schemas.microsoft.com/office/drawing/2014/main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寒露节气的由来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46988" y="1775819"/>
            <a:ext cx="3966706" cy="707343"/>
            <a:chOff x="7238846" y="1906654"/>
            <a:chExt cx="2700600" cy="481571"/>
          </a:xfrm>
        </p:grpSpPr>
        <p:sp>
          <p:nvSpPr>
            <p:cNvPr id="11" name="椭圆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5C89A14-25B7-4845-A3EA-87089D9EE077}"/>
                </a:ext>
              </a:extLst>
            </p:cNvPr>
            <p:cNvSpPr/>
            <p:nvPr/>
          </p:nvSpPr>
          <p:spPr>
            <a:xfrm>
              <a:off x="7238846" y="1906654"/>
              <a:ext cx="481571" cy="481571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cs typeface="+mn-ea"/>
                  <a:sym typeface="+mn-lt"/>
                </a:rPr>
                <a:t>寒</a:t>
              </a: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BA48878-16B4-4A74-9C79-D21C9C38C2F7}"/>
                </a:ext>
              </a:extLst>
            </p:cNvPr>
            <p:cNvSpPr/>
            <p:nvPr/>
          </p:nvSpPr>
          <p:spPr>
            <a:xfrm>
              <a:off x="7978522" y="1906654"/>
              <a:ext cx="481571" cy="481571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cs typeface="+mn-ea"/>
                  <a:sym typeface="+mn-lt"/>
                </a:rPr>
                <a:t>露</a:t>
              </a:r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48805CB-F626-4FFD-9A35-069914BF4F12}"/>
                </a:ext>
              </a:extLst>
            </p:cNvPr>
            <p:cNvSpPr/>
            <p:nvPr/>
          </p:nvSpPr>
          <p:spPr>
            <a:xfrm>
              <a:off x="8718198" y="1906654"/>
              <a:ext cx="481571" cy="481571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cs typeface="+mn-ea"/>
                  <a:sym typeface="+mn-lt"/>
                </a:rPr>
                <a:t>三</a:t>
              </a: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06E9C98-FA96-4836-AFB8-953B6E8A78DD}"/>
                </a:ext>
              </a:extLst>
            </p:cNvPr>
            <p:cNvSpPr/>
            <p:nvPr/>
          </p:nvSpPr>
          <p:spPr>
            <a:xfrm>
              <a:off x="9457875" y="1906654"/>
              <a:ext cx="481571" cy="481571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cs typeface="+mn-ea"/>
                  <a:sym typeface="+mn-lt"/>
                </a:rPr>
                <a:t>侯</a:t>
              </a:r>
            </a:p>
          </p:txBody>
        </p:sp>
      </p:grpSp>
      <p:cxnSp>
        <p:nvCxnSpPr>
          <p:cNvPr id="16" name="直接连接符 1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3C94B70-87B8-45D4-87DC-5BFB075F56A4}"/>
              </a:ext>
            </a:extLst>
          </p:cNvPr>
          <p:cNvCxnSpPr/>
          <p:nvPr/>
        </p:nvCxnSpPr>
        <p:spPr>
          <a:xfrm>
            <a:off x="3830" y="2778312"/>
            <a:ext cx="5231219" cy="0"/>
          </a:xfrm>
          <a:prstGeom prst="line">
            <a:avLst/>
          </a:prstGeom>
          <a:ln>
            <a:solidFill>
              <a:srgbClr val="4988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307726" y="3743733"/>
            <a:ext cx="9065623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2000" dirty="0">
                <a:cs typeface="+mn-ea"/>
                <a:sym typeface="+mn-lt"/>
              </a:rPr>
              <a:t>我国古代将寒露分为三候：</a:t>
            </a:r>
          </a:p>
          <a:p>
            <a:r>
              <a:rPr sz="2000" dirty="0">
                <a:cs typeface="+mn-ea"/>
                <a:sym typeface="+mn-lt"/>
              </a:rPr>
              <a:t>“一候鸿雁来宾；二候雀入大水为蛤；三候菊有黄华。”</a:t>
            </a:r>
          </a:p>
          <a:p>
            <a:endParaRPr sz="2000" dirty="0">
              <a:cs typeface="+mn-ea"/>
              <a:sym typeface="+mn-lt"/>
            </a:endParaRPr>
          </a:p>
          <a:p>
            <a:r>
              <a:rPr sz="2000" dirty="0">
                <a:cs typeface="+mn-ea"/>
                <a:sym typeface="+mn-lt"/>
              </a:rPr>
              <a:t>此节气中鸿雁排成一字或人字形的队列大举南迁；深秋天寒，雀鸟都不见了，古人看到海边突然出现很多蛤蜊，并且贝壳的条纹及颜色与雀鸟很相似，所以便以为是雀鸟变成的；第三候的“菊始黄华”是说在此时菊花已普遍开放。</a:t>
            </a:r>
          </a:p>
        </p:txBody>
      </p:sp>
      <p:sp>
        <p:nvSpPr>
          <p:cNvPr id="18" name="矩形 17"/>
          <p:cNvSpPr/>
          <p:nvPr/>
        </p:nvSpPr>
        <p:spPr>
          <a:xfrm>
            <a:off x="1307726" y="3198167"/>
            <a:ext cx="9576548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cs typeface="+mn-ea"/>
                <a:sym typeface="+mn-lt"/>
              </a:rPr>
              <a:t>所谓三候，指节气，一候为五天，三候十五天为一个节气。</a:t>
            </a:r>
          </a:p>
        </p:txBody>
      </p:sp>
    </p:spTree>
    <p:extLst>
      <p:ext uri="{BB962C8B-B14F-4D97-AF65-F5344CB8AC3E}">
        <p14:creationId xmlns:p14="http://schemas.microsoft.com/office/powerpoint/2010/main" val="353261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6="http://schemas.microsoft.com/office/drawing/2014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739588" y="416858"/>
            <a:ext cx="3092825" cy="564778"/>
            <a:chOff x="739588" y="416858"/>
            <a:chExt cx="3092825" cy="564778"/>
          </a:xfrm>
        </p:grpSpPr>
        <p:sp>
          <p:nvSpPr>
            <p:cNvPr id="8" name="椭圆 7"/>
            <p:cNvSpPr/>
            <p:nvPr/>
          </p:nvSpPr>
          <p:spPr>
            <a:xfrm>
              <a:off x="739588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二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1371600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十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2003612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四</a:t>
              </a:r>
            </a:p>
          </p:txBody>
        </p:sp>
        <p:sp>
          <p:nvSpPr>
            <p:cNvPr id="11" name="椭圆 10"/>
            <p:cNvSpPr/>
            <p:nvPr/>
          </p:nvSpPr>
          <p:spPr>
            <a:xfrm>
              <a:off x="2635624" y="416859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节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3267636" y="416858"/>
              <a:ext cx="564777" cy="564777"/>
            </a:xfrm>
            <a:prstGeom prst="ellipse">
              <a:avLst/>
            </a:prstGeom>
            <a:solidFill>
              <a:srgbClr val="498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气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3693460" y="4899728"/>
            <a:ext cx="4501400" cy="646331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36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3600" spc="600" dirty="0">
                <a:solidFill>
                  <a:schemeClr val="bg1"/>
                </a:solidFill>
                <a:cs typeface="+mn-ea"/>
                <a:sym typeface="+mn-lt"/>
              </a:rPr>
              <a:t>寒露的气候特征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C88EDF-003B-4820-BF05-9D4B6B4E429F}"/>
              </a:ext>
            </a:extLst>
          </p:cNvPr>
          <p:cNvGrpSpPr/>
          <p:nvPr/>
        </p:nvGrpSpPr>
        <p:grpSpPr>
          <a:xfrm>
            <a:off x="0" y="5943599"/>
            <a:ext cx="12193926" cy="914401"/>
            <a:chOff x="90921" y="5992327"/>
            <a:chExt cx="12229791" cy="865673"/>
          </a:xfrm>
        </p:grpSpPr>
        <p:pic>
          <p:nvPicPr>
            <p:cNvPr id="18" name="图片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0F2077-5EC3-4003-BA96-57B6FD2733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921" y="5992327"/>
              <a:ext cx="6115865" cy="865673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09BD05-0622-4D98-891B-F0D30E70C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204849" y="5992327"/>
              <a:ext cx="6115863" cy="865673"/>
            </a:xfrm>
            <a:prstGeom prst="rect">
              <a:avLst/>
            </a:prstGeom>
          </p:spPr>
        </p:pic>
      </p:grpSp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BFE9BC7-E65E-4CF7-BDD9-EABF8A8F02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8732" y="507795"/>
            <a:ext cx="4830858" cy="428137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2BD917-0838-4311-A5C9-D08A00062E4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1623" y="2753139"/>
            <a:ext cx="2348753" cy="16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28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6="http://schemas.microsoft.com/office/drawing/2014/main" xmlns:a14="http://schemas.microsoft.com/office/drawing/2010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64777" y="1754841"/>
            <a:ext cx="11053482" cy="4329953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寒露的气候特征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31535" y="2043953"/>
            <a:ext cx="9602629" cy="37517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寒露节气始于10月上旬末，10月下旬结束。太阳的直射点在南半球继续南移，北半球阳光照射的角度开始明显倾斜，地面所接收的太阳热量比夏季显著减少，冷空气的势力范围所造成的影响，有时可以扩展到华南。在广东一带流传着这样的谚语：“寒露过三朝，过水要寻桥”，指的就是天气变凉了，可不能像以前那样赤脚趟水过河或下田了。可见，寒露期间，人们可以明显感觉到季节的变化。更多的地区，更多的人们，开始用"寒"字来表达自己对天气的感受了。</a:t>
            </a:r>
          </a:p>
          <a:p>
            <a:pPr>
              <a:lnSpc>
                <a:spcPct val="150000"/>
              </a:lnSpc>
            </a:pP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914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349943"/>
            <a:ext cx="4501400" cy="523220"/>
          </a:xfrm>
          <a:prstGeom prst="rect">
            <a:avLst/>
          </a:prstGeom>
          <a:solidFill>
            <a:srgbClr val="4988A8"/>
          </a:solidFill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寒露的气候特征</a:t>
            </a:r>
          </a:p>
        </p:txBody>
      </p:sp>
      <p:sp>
        <p:nvSpPr>
          <p:cNvPr id="3" name="矩形 2"/>
          <p:cNvSpPr/>
          <p:nvPr/>
        </p:nvSpPr>
        <p:spPr>
          <a:xfrm>
            <a:off x="1514268" y="2155392"/>
            <a:ext cx="6278642" cy="391913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>
                <a:cs typeface="+mn-ea"/>
                <a:sym typeface="+mn-lt"/>
              </a:rPr>
              <a:t>对于寒露时节的一些讲究和说法，可以追溯到古代。古时候人们把寒露分为三个阶段：第一个阶段是，随着节气的变化，南来的大雁排成一字形或人字形列队向南迁移；第二个阶段是，各种鸟儿和雀儿都不见了，只有海边的蛤蜊形似雀儿鸟儿一样存留在沙滩上；第三个阶段是，各种各样的菊花相继开放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3890" y="1112428"/>
            <a:ext cx="2779065" cy="80369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29875D-18E9-435D-BAC1-9FE23853E4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8319" y="0"/>
            <a:ext cx="5038038" cy="656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40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 xmlns:a14="http://schemas.microsoft.com/office/drawing/2010/main" xmlns:a16="http://schemas.microsoft.com/office/drawing/2014/main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045o1zkb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1248</Words>
  <Application>Microsoft Office PowerPoint</Application>
  <PresentationFormat>宽屏</PresentationFormat>
  <Paragraphs>124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90</cp:revision>
  <dcterms:created xsi:type="dcterms:W3CDTF">2019-09-12T06:31:43Z</dcterms:created>
  <dcterms:modified xsi:type="dcterms:W3CDTF">2023-06-15T07:22:27Z</dcterms:modified>
</cp:coreProperties>
</file>