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bookmarkIdSeed="2">
  <p:sldMasterIdLst>
    <p:sldMasterId id="2147483660" r:id="rId1"/>
    <p:sldMasterId id="2147483674" r:id="rId2"/>
    <p:sldMasterId id="2147483678" r:id="rId3"/>
  </p:sldMasterIdLst>
  <p:notesMasterIdLst>
    <p:notesMasterId r:id="rId25"/>
  </p:notesMasterIdLst>
  <p:sldIdLst>
    <p:sldId id="291" r:id="rId4"/>
    <p:sldId id="258" r:id="rId5"/>
    <p:sldId id="259" r:id="rId6"/>
    <p:sldId id="265" r:id="rId7"/>
    <p:sldId id="267" r:id="rId8"/>
    <p:sldId id="293" r:id="rId9"/>
    <p:sldId id="271" r:id="rId10"/>
    <p:sldId id="268" r:id="rId11"/>
    <p:sldId id="269" r:id="rId12"/>
    <p:sldId id="270" r:id="rId13"/>
    <p:sldId id="285" r:id="rId14"/>
    <p:sldId id="272" r:id="rId15"/>
    <p:sldId id="273" r:id="rId16"/>
    <p:sldId id="294" r:id="rId17"/>
    <p:sldId id="275" r:id="rId18"/>
    <p:sldId id="286" r:id="rId19"/>
    <p:sldId id="274" r:id="rId20"/>
    <p:sldId id="277" r:id="rId21"/>
    <p:sldId id="287" r:id="rId22"/>
    <p:sldId id="296" r:id="rId23"/>
    <p:sldId id="297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F6E72"/>
    <a:srgbClr val="506F60"/>
    <a:srgbClr val="116C60"/>
    <a:srgbClr val="EFF7F9"/>
    <a:srgbClr val="FAFBFD"/>
    <a:srgbClr val="959596"/>
    <a:srgbClr val="97CC60"/>
    <a:srgbClr val="F5F8F4"/>
    <a:srgbClr val="F7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90EF1-00DF-43FE-ADA3-727E71861620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085DC-8731-4CE4-8977-C9F7A186C7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29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418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18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98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838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540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343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309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5859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326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8662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417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713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79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477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489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548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445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753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0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CEEC5D-98FB-4EE1-933A-5E7E49ED4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CD653F60-8E15-4FD5-8163-DB791459D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F4BA6EB-9915-4C59-A9E5-F50ED4CC8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B6A4-753D-47E2-88BB-75DBFFE00C4C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FB099C8-45B9-4B7B-8731-E09FC196D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8BEB07E-76FB-466A-85C3-7119FB2AD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8AD2-2507-4C21-A6B8-611945ED0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9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326544F-2D69-431E-93E1-B89495BB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26116D1-AADF-4C94-AD59-191CA95C0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F31B9AD-24A0-488E-A946-7761B6E73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7AB85C1-DC9A-4253-8CF2-E78C5DFE5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5629C25-8737-4C4D-BAFC-1A6BC85C9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839224F-24DD-422C-8317-072BF10B4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05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9E3977C-3C90-4D88-AAA3-CE2F6A205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305B118-2EBE-423F-8828-90D578BF2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097C78D-53F6-417D-A6B8-403530273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8ADF20-03E1-4A1F-999A-4C9033029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1E3B4F-03F4-47E3-9409-63D29A3F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06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089A9215-0AF7-47C5-B621-5C99A4773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33AFDE-7534-4235-9134-A635014A8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A6C732F-D67E-4006-AC48-5048DC72C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006F2B5-4A30-432E-A401-0844B4EF4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F4C5990-304C-4329-BF27-990EB84DB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41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BDBC76C-903A-45DA-9538-B1F1D2119B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9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20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advTm="3000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31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43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239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214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55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30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0BCC8B-910F-453D-8154-42A5B502A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C4ADC88-5241-4FE0-8FD6-C8CC4D20E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A742CB8-9852-4398-B4BD-B7A828BB5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09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68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683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0332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32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978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86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85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96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7748F02-68A1-4C85-92F3-7EF78A530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5BE6BA5-43D7-4F58-A4E8-32AF23781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A656E34-1179-4361-832F-473BA4ED9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76B44FE-5368-424A-9D83-50F7C1A9D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5A16308-21CA-4F62-9D96-98187A778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67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16A9D6-2828-4734-807A-F3352883C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FA03766-86CC-431A-ADAE-83C99F86B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4691F9C-00A2-4AB4-986B-C59658B688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6F69ADC-0368-4184-8E27-8BD231A14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C24A425-ADBA-44FC-B44A-A0BEC5FF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4D85615-027A-4D19-BF20-E191F0F8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89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097E201-4142-4177-B46F-067D8B3BF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C70F5CA-6F74-4741-9416-0CCA41F2A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2B3A95E-31A4-4699-B301-775A3C841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03FCE09-6A74-4CA6-923B-D51F83FEC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3391316-AC3B-4B41-91C8-80560229F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84208AF7-CDCF-472C-8519-17E30EAA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7E0C7B6-EB1C-4D94-A09B-7FEE4BD2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3E40571-CC06-4B5C-80CD-1B14DB67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3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097E201-4142-4177-B46F-067D8B3BF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C70F5CA-6F74-4741-9416-0CCA41F2A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42B3A95E-31A4-4699-B301-775A3C841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303FCE09-6A74-4CA6-923B-D51F83FEC5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3391316-AC3B-4B41-91C8-80560229F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84208AF7-CDCF-472C-8519-17E30EAA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7E0C7B6-EB1C-4D94-A09B-7FEE4BD2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83E40571-CC06-4B5C-80CD-1B14DB67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0930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677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1F8834-6D60-4CCF-9877-6C0B8691D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71B89AF0-7C3C-4BF7-A527-4856CC531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A532BE18-C0F5-437B-A021-1C36D019D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7CEC8ADE-9D20-4721-9563-59430E533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66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51DDFAF6-1171-45EE-96A5-6F76DFC3F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F179FB6-1524-4FE2-A193-7C5D496C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1C708EE3-C373-47D1-A150-E9D17B4DF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6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7ABBD41-ADB8-4C01-A475-649043D3E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5DC121A-19D6-4531-82D5-4E35DCF1C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29D2EAF-C720-496F-927A-562A75DBFF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8DC711A-63EB-40FC-96FE-D8CE1504C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4B33B72-0C04-4C46-9969-160E7F11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248DCFF-2E1E-48F5-8C98-9B4E2CE8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3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50FD907-A2E7-4AA0-85DA-76926C309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E9FA940-33CE-47F1-98CB-2E12E962C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A716F6D-7CD1-4115-A088-E5E230277C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B6A4-753D-47E2-88BB-75DBFFE00C4C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6EA346C-E14B-4B5F-BB05-247C5638B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4FFCBFE-B8C8-44C4-86DA-8C103CBF1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8AD2-2507-4C21-A6B8-611945ED06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72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66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0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0D7E796-D068-4D75-B553-0A178E876A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384" y="234387"/>
            <a:ext cx="4807231" cy="480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2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663933" y="624074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0F80C06-E5D6-4AD9-98F0-249004C767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BFDB304C-77DA-4ADC-9E47-AB3EA8C6D252}"/>
              </a:ext>
            </a:extLst>
          </p:cNvPr>
          <p:cNvSpPr/>
          <p:nvPr/>
        </p:nvSpPr>
        <p:spPr>
          <a:xfrm>
            <a:off x="1103859" y="642292"/>
            <a:ext cx="5972233" cy="500772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94141" y="1207982"/>
            <a:ext cx="53916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纲，指成批运输货物的组织，如茶纲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﹑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盐纲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﹑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花石纲。北宋权相蔡京假公济私，在朝中大兴花石纲，铸九鼎，建明堂，修方泽，立道观，大兴土木徭役，修建华丽的艮岳。天下百姓穷不聊生，怨声载道。北京大名府（今河北邯郸大名县）知府梁中书搜刮民脂民膏，孝敬其岳父蔡京生日礼物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,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价值十万贯的金银财宝，名曰“生辰纲”。命令麾下的提辖杨志押运十万贯生日礼物，于六月十五日蔡京生辰之时，送到东京汴梁庆寿。阴历的六月十五日正值大暑时节。这一情况被山东好汉晁盖、吴用等获知，决定在山东省菏泽市郓城县东南</a:t>
            </a:r>
            <a:r>
              <a:rPr lang="en-US" altLang="zh-CN" sz="2000" dirty="0">
                <a:solidFill>
                  <a:srgbClr val="000000"/>
                </a:solidFill>
                <a:cs typeface="+mn-ea"/>
                <a:sym typeface="+mn-lt"/>
              </a:rPr>
              <a:t>16</a:t>
            </a:r>
            <a:r>
              <a:rPr lang="zh-CN" altLang="en-US" sz="2000" dirty="0">
                <a:solidFill>
                  <a:srgbClr val="000000"/>
                </a:solidFill>
                <a:cs typeface="+mn-ea"/>
                <a:sym typeface="+mn-lt"/>
              </a:rPr>
              <a:t>里处的黄泥冈截取这批宝物。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5DDB3F4-692C-4C63-B8F1-2F54104522ED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关于大暑的传说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F8F9664-95CE-477B-9C4D-1E6D11FEC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207" y="1693679"/>
            <a:ext cx="4715426" cy="37959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90887CD-C2AE-473C-87BF-F40B381879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91109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>
          <a:xfrm>
            <a:off x="3910670" y="2241701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66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大暑的习俗</a:t>
            </a:r>
            <a:endParaRPr lang="en-US" altLang="zh-CN" sz="6600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855EB1D-60C2-4BEA-A0C9-F12864BB0C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1C5C1604-91B7-4E88-82F7-20A2AA630FFC}"/>
              </a:ext>
            </a:extLst>
          </p:cNvPr>
          <p:cNvSpPr/>
          <p:nvPr/>
        </p:nvSpPr>
        <p:spPr>
          <a:xfrm>
            <a:off x="4986050" y="1117448"/>
            <a:ext cx="5104435" cy="42677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1856" y="2016592"/>
            <a:ext cx="39953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0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2"/>
                </a:solidFill>
                <a:cs typeface="+mn-ea"/>
                <a:sym typeface="+mn-lt"/>
              </a:rPr>
              <a:t>福建莆田人在大暑时节有吃荔枝、羊肉和米糟的习俗，叫做“过大暑”。荔枝含有葡萄糖和多种维生素，富有营养价值，所以吃鲜荔枝可以滋补身体。先将鲜荔枝浸于冷井水之中，大暑时刻一到便取出品尝。这一时刻吃荔枝，最惬意、最滋补。</a:t>
            </a:r>
            <a:endParaRPr lang="zh-CN" altLang="en-US" sz="20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060" y="1117448"/>
            <a:ext cx="3507893" cy="410033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D0E11BB-C204-4B69-B735-DB6131253783}"/>
              </a:ext>
            </a:extLst>
          </p:cNvPr>
          <p:cNvSpPr txBox="1"/>
          <p:nvPr/>
        </p:nvSpPr>
        <p:spPr>
          <a:xfrm>
            <a:off x="0" y="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大暑的习俗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0D70E07-CD39-463E-A53A-FDFFC5E5335C}"/>
              </a:ext>
            </a:extLst>
          </p:cNvPr>
          <p:cNvSpPr/>
          <p:nvPr/>
        </p:nvSpPr>
        <p:spPr>
          <a:xfrm>
            <a:off x="5372084" y="1754982"/>
            <a:ext cx="15359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 吃荔枝</a:t>
            </a:r>
            <a:endParaRPr lang="zh-CN" altLang="en-US" sz="3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01C996A-6436-49BA-AB9F-069FE5F6B4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027CD28-2F2F-4DA4-97EB-C84557AE96A0}"/>
              </a:ext>
            </a:extLst>
          </p:cNvPr>
          <p:cNvSpPr/>
          <p:nvPr/>
        </p:nvSpPr>
        <p:spPr>
          <a:xfrm>
            <a:off x="991566" y="1295099"/>
            <a:ext cx="5104435" cy="42677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4504" y="1520784"/>
            <a:ext cx="4742949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吃仙草</a:t>
            </a:r>
            <a:endParaRPr lang="zh-CN" altLang="en-US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广东很多地方在大暑时节有“吃仙草”的习俗。仙草又名凉粉草、仙人草，唇形科仙草属草本植物，是重要的药食两用植物资源。由于其神奇的消暑功效，被誉为“仙草”。茎叶晒干后可以做成烧仙草，广东一带叫凉粉，是一种消暑的甜品。</a:t>
            </a:r>
            <a:endParaRPr lang="zh-CN" altLang="en-US" sz="24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939" y="1129132"/>
            <a:ext cx="4599735" cy="459973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C1D5128-AAC9-4415-8451-4F9FF6FE0922}"/>
              </a:ext>
            </a:extLst>
          </p:cNvPr>
          <p:cNvSpPr txBox="1"/>
          <p:nvPr/>
        </p:nvSpPr>
        <p:spPr>
          <a:xfrm>
            <a:off x="0" y="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4B45B63-E695-4BC8-9042-1D8F19395A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36A43E75-CB8D-4EBD-BE0F-06DF5205E180}"/>
              </a:ext>
            </a:extLst>
          </p:cNvPr>
          <p:cNvSpPr/>
          <p:nvPr/>
        </p:nvSpPr>
        <p:spPr>
          <a:xfrm>
            <a:off x="5750911" y="1028220"/>
            <a:ext cx="5104435" cy="42677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7979" y="1607846"/>
            <a:ext cx="355029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晒伏姜，烧伏香</a:t>
            </a:r>
            <a:endParaRPr lang="en-US" altLang="zh-CN" sz="20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0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chemeClr val="tx2"/>
                </a:solidFill>
                <a:cs typeface="+mn-ea"/>
                <a:sym typeface="+mn-lt"/>
              </a:rPr>
              <a:t>伏姜源自中国山西，河南等地，三伏天时人们会把生姜切片或者榨汁后与红糖搅拌在一起，装入容器中蒙上纱布，于太阳下晾晒。充分融合后食用，对老寒胃，伤风咳嗽等有奇效，并有温暖保健的功效。。</a:t>
            </a:r>
            <a:endParaRPr lang="zh-CN" altLang="en-US" sz="20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ADD3D54-261D-4CCC-B2AC-1EB6EEB3A006}"/>
              </a:ext>
            </a:extLst>
          </p:cNvPr>
          <p:cNvSpPr txBox="1"/>
          <p:nvPr/>
        </p:nvSpPr>
        <p:spPr>
          <a:xfrm>
            <a:off x="0" y="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大暑的习俗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ED49A26-2A95-4A15-952E-49B5AB9017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712" y="1328542"/>
            <a:ext cx="4888087" cy="366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1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46467F2-62C4-4C1E-898E-42F759CB99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DCF04E7-B981-44B4-A542-CA7D2AD20444}"/>
              </a:ext>
            </a:extLst>
          </p:cNvPr>
          <p:cNvSpPr/>
          <p:nvPr/>
        </p:nvSpPr>
        <p:spPr>
          <a:xfrm>
            <a:off x="6296338" y="1855155"/>
            <a:ext cx="4080671" cy="314768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35486" y="2267038"/>
            <a:ext cx="40806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斗蟋蟀</a:t>
            </a:r>
            <a:endParaRPr lang="zh-CN" altLang="en-US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8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大暑是乡村田野蟋蟀最多的季节，中国有些地区的人们茶余饭后有以斗蟋蟀为乐的风俗。</a:t>
            </a:r>
            <a:endParaRPr lang="zh-CN" altLang="en-US" sz="24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192" y="1855154"/>
            <a:ext cx="4849950" cy="314768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9D27526-2121-4ED6-8F47-CDC88A4B747C}"/>
              </a:ext>
            </a:extLst>
          </p:cNvPr>
          <p:cNvSpPr txBox="1"/>
          <p:nvPr/>
        </p:nvSpPr>
        <p:spPr>
          <a:xfrm>
            <a:off x="0" y="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97A33B1-1268-4D52-92AA-DFA0EB2931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"/>
            <a:ext cx="12192000" cy="6991109"/>
          </a:xfrm>
          <a:prstGeom prst="rect">
            <a:avLst/>
          </a:prstGeom>
        </p:spPr>
      </p:pic>
      <p:sp>
        <p:nvSpPr>
          <p:cNvPr id="13" name="标题 1"/>
          <p:cNvSpPr txBox="1"/>
          <p:nvPr/>
        </p:nvSpPr>
        <p:spPr>
          <a:xfrm>
            <a:off x="3120837" y="2340222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66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关于大暑的诗句</a:t>
            </a:r>
            <a:endParaRPr lang="en-US" altLang="zh-CN" sz="6600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FBB050A-2D66-4A5E-8A1A-F234494716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D3B1CF1-2DEB-4DFD-B237-332234DBE296}"/>
              </a:ext>
            </a:extLst>
          </p:cNvPr>
          <p:cNvSpPr/>
          <p:nvPr/>
        </p:nvSpPr>
        <p:spPr>
          <a:xfrm>
            <a:off x="1792686" y="1647525"/>
            <a:ext cx="4303314" cy="35629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1865" y="1853876"/>
            <a:ext cx="40814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tx2"/>
                </a:solidFill>
                <a:cs typeface="+mn-ea"/>
                <a:sym typeface="+mn-lt"/>
              </a:rPr>
              <a:t>    《</a:t>
            </a:r>
            <a:r>
              <a:rPr lang="zh-CN" altLang="en-US" sz="3600" b="1" dirty="0">
                <a:solidFill>
                  <a:schemeClr val="tx2"/>
                </a:solidFill>
                <a:cs typeface="+mn-ea"/>
                <a:sym typeface="+mn-lt"/>
              </a:rPr>
              <a:t>大暑</a:t>
            </a:r>
            <a:r>
              <a:rPr lang="en-US" altLang="zh-CN" sz="3600" b="1" dirty="0">
                <a:solidFill>
                  <a:schemeClr val="tx2"/>
                </a:solidFill>
                <a:cs typeface="+mn-ea"/>
                <a:sym typeface="+mn-lt"/>
              </a:rPr>
              <a:t>》</a:t>
            </a:r>
            <a:endParaRPr lang="zh-CN" altLang="en-US" sz="36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0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        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曾几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宋</a:t>
            </a:r>
          </a:p>
          <a:p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赤日几时过，清风无处寻。</a:t>
            </a:r>
          </a:p>
          <a:p>
            <a:pPr algn="ctr"/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经书聊枕籍，瓜李漫浮沉。</a:t>
            </a:r>
          </a:p>
          <a:p>
            <a:pPr algn="ctr"/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兰若静复静，茅茨深又深。</a:t>
            </a:r>
          </a:p>
          <a:p>
            <a:pPr algn="ctr"/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炎蒸乃如许，那更惜分阴。</a:t>
            </a:r>
            <a:endParaRPr lang="zh-CN" altLang="en-US" sz="24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EDBDE41-A451-475E-B50B-313CC7D36C62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关于大暑的诗句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DA48D69-A5C7-46B4-9B83-AF27A7A1320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783" y="1853876"/>
            <a:ext cx="6043660" cy="4029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E3C7F72-94B1-41DB-B604-4FDF64FC2A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74650" y="-34867"/>
            <a:ext cx="4638524" cy="678972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92EC6D3-A68E-44F9-AF49-148735B20975}"/>
              </a:ext>
            </a:extLst>
          </p:cNvPr>
          <p:cNvSpPr/>
          <p:nvPr/>
        </p:nvSpPr>
        <p:spPr>
          <a:xfrm>
            <a:off x="6255356" y="1109295"/>
            <a:ext cx="4561994" cy="445661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92957" y="1109296"/>
            <a:ext cx="6096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《</a:t>
            </a: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大暑留召伯埭</a:t>
            </a:r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》</a:t>
            </a:r>
            <a:endParaRPr lang="zh-CN" altLang="en-US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       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尤袤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宋</a:t>
            </a:r>
          </a:p>
          <a:p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清风不肯来，烈日不肯暮。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平生山林下，散发颇箕踞。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一官走王事，三伏在道途。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我非褦襶儿，亦尔困驰骛。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居然恋俎豆，安得免羁馽。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区区竟何营，汩汩此飘寓。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渊明应笑人，有底不归去。</a:t>
            </a:r>
            <a:endParaRPr lang="zh-CN" altLang="en-US" sz="24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B1AE4BE-73A8-4B69-B5E3-8842A8F78AF3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关于大暑的诗句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D435962-6753-45DA-8A3C-DC99386706F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856AEBC-C68C-4FFE-B0DC-44569C514CA4}"/>
              </a:ext>
            </a:extLst>
          </p:cNvPr>
          <p:cNvSpPr/>
          <p:nvPr/>
        </p:nvSpPr>
        <p:spPr>
          <a:xfrm>
            <a:off x="1339779" y="1200691"/>
            <a:ext cx="4561994" cy="445661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1773" y="1518145"/>
            <a:ext cx="5108352" cy="382171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437268" y="1772812"/>
            <a:ext cx="41166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《</a:t>
            </a: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六月十八日夜大暑</a:t>
            </a:r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》</a:t>
            </a:r>
            <a:endParaRPr lang="zh-CN" altLang="en-US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        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 司马光</a:t>
            </a:r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.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宋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   </a:t>
            </a:r>
            <a:endParaRPr lang="en-US" altLang="zh-CN" sz="24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   </a:t>
            </a:r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老柳蜩螗噪，荒庭熠耀流。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   人情正苦暑，物怎已惊秋。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   月下濯寒水，风前梳白头。</a:t>
            </a:r>
          </a:p>
          <a:p>
            <a:r>
              <a:rPr lang="zh-CN" altLang="en-US" sz="2400" dirty="0">
                <a:solidFill>
                  <a:schemeClr val="tx2"/>
                </a:solidFill>
                <a:cs typeface="+mn-ea"/>
                <a:sym typeface="+mn-lt"/>
              </a:rPr>
              <a:t>   如何夜半客，束带谒公侯。</a:t>
            </a:r>
            <a:endParaRPr lang="zh-CN" altLang="en-US" sz="24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1BAEC66-9B14-4B64-8574-5523953C65CF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关于大暑的诗句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DF6E32DE-966E-4F89-B32C-3E36C40FA2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9110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928047" y="2083827"/>
            <a:ext cx="12105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tx2"/>
                </a:solidFill>
                <a:cs typeface="+mn-ea"/>
                <a:sym typeface="+mn-lt"/>
              </a:rPr>
              <a:t>目</a:t>
            </a:r>
            <a:endParaRPr lang="en-US" altLang="zh-CN" sz="8000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8000" dirty="0">
                <a:solidFill>
                  <a:schemeClr val="tx2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439970" y="1637551"/>
            <a:ext cx="305724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2"/>
                </a:solidFill>
                <a:cs typeface="+mn-ea"/>
                <a:sym typeface="+mn-lt"/>
              </a:rPr>
              <a:t>大暑的历史由来</a:t>
            </a:r>
            <a:endParaRPr lang="en-US" altLang="zh-CN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39970" y="4202495"/>
            <a:ext cx="305724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2"/>
                </a:solidFill>
                <a:cs typeface="+mn-ea"/>
                <a:sym typeface="+mn-lt"/>
              </a:rPr>
              <a:t>关于大暑的诗句</a:t>
            </a:r>
            <a:endParaRPr lang="en-US" altLang="zh-CN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39970" y="3302187"/>
            <a:ext cx="223651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2"/>
                </a:solidFill>
                <a:cs typeface="+mn-ea"/>
                <a:sym typeface="+mn-lt"/>
              </a:rPr>
              <a:t>大暑的美食</a:t>
            </a:r>
            <a:endParaRPr lang="en-US" altLang="zh-CN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39970" y="2383064"/>
            <a:ext cx="305724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2"/>
                </a:solidFill>
                <a:cs typeface="+mn-ea"/>
                <a:sym typeface="+mn-lt"/>
              </a:rPr>
              <a:t>关于大暑的传说</a:t>
            </a:r>
            <a:endParaRPr lang="en-US" altLang="zh-CN" sz="3200" dirty="0">
              <a:solidFill>
                <a:schemeClr val="tx2"/>
              </a:solidFill>
              <a:cs typeface="+mn-ea"/>
              <a:sym typeface="+mn-lt"/>
            </a:endParaRPr>
          </a:p>
          <a:p>
            <a:endParaRPr lang="zh-CN" altLang="en-US" sz="2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53088" y="1622942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1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 flipH="1">
            <a:off x="4853087" y="2602313"/>
            <a:ext cx="2643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2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853087" y="3518010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3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53087" y="4406460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cs typeface="+mn-ea"/>
                <a:sym typeface="+mn-lt"/>
              </a:rPr>
              <a:t>4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  <p:bldP spid="22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2497412-0506-4C8C-81BC-97209ACCA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9110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98E497F-81A3-4030-B98F-73D85B41A9AB}"/>
              </a:ext>
            </a:extLst>
          </p:cNvPr>
          <p:cNvSpPr txBox="1"/>
          <p:nvPr/>
        </p:nvSpPr>
        <p:spPr>
          <a:xfrm>
            <a:off x="3428998" y="2295224"/>
            <a:ext cx="6052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DF6E72"/>
                </a:solidFill>
                <a:cs typeface="+mn-ea"/>
                <a:sym typeface="+mn-lt"/>
              </a:rPr>
              <a:t>感谢你的观赏</a:t>
            </a:r>
          </a:p>
        </p:txBody>
      </p:sp>
    </p:spTree>
    <p:extLst>
      <p:ext uri="{BB962C8B-B14F-4D97-AF65-F5344CB8AC3E}">
        <p14:creationId xmlns:p14="http://schemas.microsoft.com/office/powerpoint/2010/main" val="103086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902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0BFD505-39AB-43D7-BAC8-D6BC94EA27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991109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3046988" y="2776962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大暑的历史由来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76365" y="2237173"/>
            <a:ext cx="13849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1CB0387A-9611-4E09-A8E0-17C347F1B8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161B1F2-B80C-4445-ACC9-67314909235E}"/>
              </a:ext>
            </a:extLst>
          </p:cNvPr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42381" y="814273"/>
            <a:ext cx="7262708" cy="4853352"/>
            <a:chOff x="-529637" y="1503485"/>
            <a:chExt cx="7262708" cy="4853352"/>
          </a:xfrm>
        </p:grpSpPr>
        <p:sp>
          <p:nvSpPr>
            <p:cNvPr id="4" name="矩形 3"/>
            <p:cNvSpPr/>
            <p:nvPr/>
          </p:nvSpPr>
          <p:spPr>
            <a:xfrm>
              <a:off x="-529637" y="1537324"/>
              <a:ext cx="5438792" cy="44837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大暑是农历二十四节气中的第十二个节气，此时太阳到达黄经</a:t>
              </a:r>
              <a:r>
                <a:rPr lang="en-US" altLang="zh-CN" sz="1600" dirty="0">
                  <a:solidFill>
                    <a:schemeClr val="tx2"/>
                  </a:solidFill>
                  <a:cs typeface="+mn-ea"/>
                  <a:sym typeface="+mn-lt"/>
                </a:rPr>
                <a:t>120</a:t>
              </a: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度。</a:t>
              </a:r>
            </a:p>
            <a:p>
              <a:pPr indent="457200" algn="just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2"/>
                  </a:solidFill>
                  <a:cs typeface="+mn-ea"/>
                  <a:sym typeface="+mn-lt"/>
                </a:rPr>
                <a:t>《</a:t>
              </a: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通纬</a:t>
              </a:r>
              <a:r>
                <a:rPr lang="en-US" altLang="zh-CN" sz="1600" dirty="0">
                  <a:solidFill>
                    <a:schemeClr val="tx2"/>
                  </a:solidFill>
                  <a:cs typeface="+mn-ea"/>
                  <a:sym typeface="+mn-lt"/>
                </a:rPr>
                <a:t>·</a:t>
              </a: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孝经援神契</a:t>
              </a:r>
              <a:r>
                <a:rPr lang="en-US" altLang="zh-CN" sz="1600" dirty="0">
                  <a:solidFill>
                    <a:schemeClr val="tx2"/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：“小暑后十五日斗指未为大暑，六月中。小大者，就极热之中，分为大小，初后为小，望后为大也。”</a:t>
              </a:r>
            </a:p>
            <a:p>
              <a:pPr indent="457200" algn="just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2"/>
                  </a:solidFill>
                  <a:cs typeface="+mn-ea"/>
                  <a:sym typeface="+mn-lt"/>
                </a:rPr>
                <a:t>这时正值中伏前后，中国大部分地区为一年最热时期，也是喜热作物生长速度最快的时期。中国劳动人民将大暑分为三候：“一候腐草为萤；二候土润溽暑；三候大雨时行。”世上萤火虫约有二千多种，分水生与陆生两种，陆生的萤火虫产卵于枯草上，大暑时，萤火虫卵化而出，所以古人认为萤火虫是腐草变成的；第二候是说天气开始变得闷热，土地也很潮湿；第三候是说时常有大的雷雨会出现，这大雨使暑湿减弱，天气开始向立秋过渡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04100" y="1503485"/>
              <a:ext cx="6128971" cy="4853352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大暑的历史由来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ECF62B4-D2A8-426A-8C94-5117E90F05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01191" y="946651"/>
            <a:ext cx="7787790" cy="47209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13F44E0-DBFA-4DEB-8889-2B1D02BF2C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F5F339B-9C14-4D37-8C73-9C9880BA349B}"/>
              </a:ext>
            </a:extLst>
          </p:cNvPr>
          <p:cNvSpPr/>
          <p:nvPr/>
        </p:nvSpPr>
        <p:spPr>
          <a:xfrm>
            <a:off x="5291118" y="935726"/>
            <a:ext cx="5759060" cy="487646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86144" y="1417653"/>
            <a:ext cx="48099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>
                <a:solidFill>
                  <a:schemeClr val="tx2"/>
                </a:solidFill>
                <a:cs typeface="+mn-ea"/>
                <a:sym typeface="+mn-lt"/>
              </a:rPr>
              <a:t>大暑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大暑，六月中。解见小暑。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腐草为萤。曰丹良，曰丹鸟，曰夜光，曰宵烛，皆萤之别名。离明之极，则幽阴至微之物亦化而为明也。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毛诗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曰：熠耀宵行。另一种也，形如米虫，尾亦有火，不言化者，不复原形，解见前。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土润溽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【</a:t>
            </a:r>
            <a:r>
              <a:rPr lang="en-US" altLang="zh-CN" sz="1600" dirty="0" err="1">
                <a:solidFill>
                  <a:schemeClr val="tx2"/>
                </a:solidFill>
                <a:cs typeface="+mn-ea"/>
                <a:sym typeface="+mn-lt"/>
              </a:rPr>
              <a:t>rù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】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暑。溽，湿也，土之气润，故蒸郁而为湿；暑，俗称龌龊，热是也。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大雨时行。前候湿暑之气蒸郁，今候则大雨时行，以退暑也。</a:t>
            </a:r>
            <a:endParaRPr lang="zh-CN" altLang="en-US" sz="16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2FB2BBB-C19A-4D83-AB4A-3113C30C93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28" y="729205"/>
            <a:ext cx="5289509" cy="528950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65FCBCA-DF0C-4F0B-943E-D2C5ABD75870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大暑的历史由来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EE8E68A-BA7D-42D3-9A24-F2FDC30704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6230D05F-1C9C-4336-B479-B313B7F2F148}"/>
              </a:ext>
            </a:extLst>
          </p:cNvPr>
          <p:cNvSpPr/>
          <p:nvPr/>
        </p:nvSpPr>
        <p:spPr>
          <a:xfrm>
            <a:off x="8421529" y="3849074"/>
            <a:ext cx="2750042" cy="18116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57CBA73-4C91-4A5B-8DF6-9607EBEF4489}"/>
              </a:ext>
            </a:extLst>
          </p:cNvPr>
          <p:cNvSpPr/>
          <p:nvPr/>
        </p:nvSpPr>
        <p:spPr>
          <a:xfrm>
            <a:off x="4986813" y="3849074"/>
            <a:ext cx="2750042" cy="18116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302E1032-F581-497A-AA31-1FD1BF460E28}"/>
              </a:ext>
            </a:extLst>
          </p:cNvPr>
          <p:cNvSpPr/>
          <p:nvPr/>
        </p:nvSpPr>
        <p:spPr>
          <a:xfrm>
            <a:off x="1542049" y="3849074"/>
            <a:ext cx="2750042" cy="18116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7023" y="3649251"/>
            <a:ext cx="2702327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b="1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三候丨大雨时行</a:t>
            </a:r>
          </a:p>
          <a:p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当早上的湿热之气升至对流云层，在高空遇冷，常在午后降下大雨，雨势大但是下雨的时间不长，雨后可以稍稍缓解一些暑气。</a:t>
            </a:r>
          </a:p>
          <a:p>
            <a:endParaRPr lang="en-US" altLang="zh-CN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99F0ECE-D894-4488-80F5-4932CAD363FC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大暑的历史由来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7FCB5D8-831F-43E0-9677-7F73EFF6F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995" y="1381160"/>
            <a:ext cx="2339103" cy="233910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92125827-E336-4413-9E7A-BD8DBC6A469D}"/>
              </a:ext>
            </a:extLst>
          </p:cNvPr>
          <p:cNvSpPr/>
          <p:nvPr/>
        </p:nvSpPr>
        <p:spPr>
          <a:xfrm>
            <a:off x="1612710" y="3649251"/>
            <a:ext cx="270232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b="1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一候丨腐草为萤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萤火虫产卵在落叶与枯草之间，经幼虫、蛹而至成虫，在盛夏孵化而出。古人的生物知识缺乏，所以以为萤火虫在此时由腐草所变化而生。</a:t>
            </a:r>
            <a:endParaRPr lang="en-US" altLang="zh-CN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BBBC1FE-FFA5-4C93-822F-D8E7F0473D52}"/>
              </a:ext>
            </a:extLst>
          </p:cNvPr>
          <p:cNvSpPr/>
          <p:nvPr/>
        </p:nvSpPr>
        <p:spPr>
          <a:xfrm>
            <a:off x="5192282" y="3946967"/>
            <a:ext cx="2227091" cy="1615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二候丨土润溽暑</a:t>
            </a:r>
            <a:endParaRPr lang="zh-CN" altLang="en-US" dirty="0">
              <a:solidFill>
                <a:schemeClr val="tx2"/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“腐草化为萤，又五日，土润溽暑。” 此时土壤内湿气潮润，天气也湿热难耐，这种蒸郁的热天也是最难过的。</a:t>
            </a:r>
            <a:endParaRPr lang="en-US" altLang="zh-CN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220352E-9F85-4DFE-AB3F-3DCCEEC533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335" y="1381160"/>
            <a:ext cx="1732022" cy="2111884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08E93A23-3F52-4A7B-B014-DBFD9C86D662}"/>
              </a:ext>
            </a:extLst>
          </p:cNvPr>
          <p:cNvSpPr/>
          <p:nvPr/>
        </p:nvSpPr>
        <p:spPr>
          <a:xfrm>
            <a:off x="218808" y="652192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2"/>
                </a:solidFill>
                <a:cs typeface="+mn-ea"/>
                <a:sym typeface="+mn-lt"/>
              </a:rPr>
              <a:t>大暑三候</a:t>
            </a:r>
            <a:endParaRPr lang="en-US" altLang="zh-CN" sz="28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1BDC4654-23BF-409F-ABC4-36B929CCC3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023" y="689558"/>
            <a:ext cx="2305215" cy="26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33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5B4CEC2-6227-4BBA-8823-89FCDED995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"/>
            <a:ext cx="12192000" cy="6991109"/>
          </a:xfrm>
          <a:prstGeom prst="rect">
            <a:avLst/>
          </a:prstGeom>
        </p:spPr>
      </p:pic>
      <p:sp>
        <p:nvSpPr>
          <p:cNvPr id="18" name="标题 1"/>
          <p:cNvSpPr txBox="1"/>
          <p:nvPr/>
        </p:nvSpPr>
        <p:spPr>
          <a:xfrm>
            <a:off x="3199024" y="2776962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关于大暑的传说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8AEDB14-FAC2-480B-AB94-B0AE83FA32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DE00527-7F65-4051-8395-0DF03BCA3B3B}"/>
              </a:ext>
            </a:extLst>
          </p:cNvPr>
          <p:cNvSpPr/>
          <p:nvPr/>
        </p:nvSpPr>
        <p:spPr>
          <a:xfrm>
            <a:off x="1169551" y="688878"/>
            <a:ext cx="5972233" cy="500772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39125" y="1074730"/>
            <a:ext cx="56685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/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俗话说“热在三伏”，大暑一般处在三伏里的中伏阶段。我国大部分地区天气炎热，著名的三大火炉南京、武汉、重庆在大暑前后也是炉火最旺。最热的“火炉”，要属新疆的吐鲁番，有“火焰山”之称，清代诗人萧雄在他的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西疆杂述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中写到“试将面饼贴之砖壁，少顷烙熟，烈日可畏。”根据大暑的热与不热，有不少预测后期天气的农谚有：如短期预示的有“大暑热，田头歇；大暑凉，水满塘”“大暑小暑，淹死老鼠”；中期预示的有“大暑热，秋后凉” “大暑热不透，大热在秋后”“小暑不见日头，大暑晒开石头”；长期预示的有“大暑热得慌，四个月无霜”“大暑不热，冬天不冷”“大暑不热要烂冬”“小暑大暑不热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小寒大寒不冷”“大暑大雨，百日见霜”等。“大者，乃炎热之极也。”古人云“物极必反”，大暑之后便是立秋，气温将渐渐的凉爽下来。</a:t>
            </a:r>
          </a:p>
          <a:p>
            <a:pPr indent="457200" algn="just" fontAlgn="base"/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 还有一些大暑期间雨水多少与粮食丰欠的关系，有“伏里多雨，囤里多米”“伏天雨丰，粮丰棉丰”“伏不受旱，一亩增一担”的说法。</a:t>
            </a:r>
            <a:endParaRPr lang="zh-CN" altLang="en-US" sz="1600" b="0" i="0" dirty="0"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1F0434C-8326-4AA3-A50C-1371ECFBD551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关于大暑的传说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8B84143-E8D2-4B7F-A766-FC5F630AE6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358" y="1944463"/>
            <a:ext cx="5171936" cy="29690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FFFC84D-7211-4ADB-BE42-627123392D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9393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3E43156-E62A-4308-A92A-4BC2F524FEF5}"/>
              </a:ext>
            </a:extLst>
          </p:cNvPr>
          <p:cNvSpPr/>
          <p:nvPr/>
        </p:nvSpPr>
        <p:spPr>
          <a:xfrm>
            <a:off x="5091299" y="775764"/>
            <a:ext cx="5972233" cy="500772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91299" y="1074509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/>
            <a:r>
              <a:rPr lang="zh-CN" altLang="en-US" sz="2000" dirty="0">
                <a:solidFill>
                  <a:schemeClr val="tx2"/>
                </a:solidFill>
                <a:cs typeface="+mn-ea"/>
                <a:sym typeface="+mn-lt"/>
              </a:rPr>
              <a:t>　记的在孩提时代，盛夏村外的玉米地里，有很多一闪一灭的光亮，犹如一盏盏神秘莫测的明灯，那就是萤火虫发出的光亮。东晋时代，南平新洲（今湖南津市）有一个叫人车胤的，字武子，自幼聪颖好学，勤奋不倦，博学多通。但因家境贫困，父亲无法为他提供良好的学习环境。为了维持温饱，没有多余的钱买灯油供他晚上读书。为此，他只能利用白天时间背诵诗文。夏天的一个晚上，他正在院子里背一篇文章，忽然见许多萤火虫在低空中飞舞。一闪一闪的光点，在黑暗中显得有些耀眼。他想，如果把许多萤火虫集中在一起，不就成为一盏灯了吗？于是，他去找了一只白绢口袋，随即抓了几十只萤火虫放在里面，再扎住袋口，把它吊起来。虽然不怎么明亮，但可勉强用来看书了。从此，只要有萤火虫，他就去抓一把来当作灯用，自此学识与日俱增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EC472C2-07FC-436D-B7B8-CEB94C1EC2ED}"/>
              </a:ext>
            </a:extLst>
          </p:cNvPr>
          <p:cNvSpPr txBox="1"/>
          <p:nvPr/>
        </p:nvSpPr>
        <p:spPr>
          <a:xfrm>
            <a:off x="0" y="0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DF6E72"/>
                </a:solidFill>
                <a:cs typeface="+mn-ea"/>
                <a:sym typeface="+mn-lt"/>
              </a:rPr>
              <a:t>关于大暑的传说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1A360C4-943F-488E-BAB4-1B00622B9B1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05" y="1356002"/>
            <a:ext cx="4145995" cy="4145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00">
        <p:random/>
      </p:transition>
    </mc:Choice>
    <mc:Fallback xmlns="">
      <p:transition spd="slow" advClick="0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hdxwemm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1486</Words>
  <Application>Microsoft Office PowerPoint</Application>
  <PresentationFormat>宽屏</PresentationFormat>
  <Paragraphs>119</Paragraphs>
  <Slides>21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2019-06-25T02:04:49Z</dcterms:created>
  <dcterms:modified xsi:type="dcterms:W3CDTF">2023-06-23T01:47:09Z</dcterms:modified>
</cp:coreProperties>
</file>