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  <p:sldMasterId id="2147483671" r:id="rId3"/>
  </p:sldMasterIdLst>
  <p:notesMasterIdLst>
    <p:notesMasterId r:id="rId33"/>
  </p:notesMasterIdLst>
  <p:sldIdLst>
    <p:sldId id="1654560413" r:id="rId4"/>
    <p:sldId id="1654560386" r:id="rId5"/>
    <p:sldId id="1654560387" r:id="rId6"/>
    <p:sldId id="1127" r:id="rId7"/>
    <p:sldId id="1654560393" r:id="rId8"/>
    <p:sldId id="1654560399" r:id="rId9"/>
    <p:sldId id="1654560415" r:id="rId10"/>
    <p:sldId id="1654560394" r:id="rId11"/>
    <p:sldId id="1654560400" r:id="rId12"/>
    <p:sldId id="1654560401" r:id="rId13"/>
    <p:sldId id="1654560402" r:id="rId14"/>
    <p:sldId id="1654560403" r:id="rId15"/>
    <p:sldId id="1654560404" r:id="rId16"/>
    <p:sldId id="1654560416" r:id="rId17"/>
    <p:sldId id="1654560395" r:id="rId18"/>
    <p:sldId id="1654560405" r:id="rId19"/>
    <p:sldId id="1654560406" r:id="rId20"/>
    <p:sldId id="1654560417" r:id="rId21"/>
    <p:sldId id="1654560396" r:id="rId22"/>
    <p:sldId id="1654560407" r:id="rId23"/>
    <p:sldId id="1654560409" r:id="rId24"/>
    <p:sldId id="1654560419" r:id="rId25"/>
    <p:sldId id="1654560397" r:id="rId26"/>
    <p:sldId id="1654560420" r:id="rId27"/>
    <p:sldId id="1654560411" r:id="rId28"/>
    <p:sldId id="1654560398" r:id="rId29"/>
    <p:sldId id="1654560410" r:id="rId30"/>
    <p:sldId id="1654560421" r:id="rId31"/>
    <p:sldId id="1654560422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CFC"/>
    <a:srgbClr val="83BD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B303D-B5EB-4B0B-88A3-D0B9A6DBBD6A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C450D3-2B65-4036-9606-676D984D75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6412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C450D3-2B65-4036-9606-676D984D75A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386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0337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948091" cy="14382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58524" y="5408558"/>
            <a:ext cx="1047873" cy="144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1423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B95A9-182C-4716-9A8B-66220637C211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96CC9-3626-43D8-A9E9-3A925DF398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99952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239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4326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96679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263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787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632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6929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6855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754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D47CF54-3E03-4246-9944-D81468180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42397711-BF5A-4AC6-A680-4833C9300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B95A9-182C-4716-9A8B-66220637C211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EF0C6CE2-FB04-4AD3-976B-776B2F012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5825BA93-BD0D-4810-9B5C-F233A97D4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96CC9-3626-43D8-A9E9-3A925DF398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0444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334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5752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1950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0493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412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636CBE8-C8FD-4ED5-A22C-2A18EF13C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B95A9-182C-4716-9A8B-66220637C211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BCF1FF28-3900-4A65-9E32-F0E23D6B1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D39111CC-1917-4CDE-8C19-E422C90DF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96CC9-3626-43D8-A9E9-3A925DF398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4506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417903" cy="252343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47565"/>
            <a:ext cx="4200648" cy="581043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5356" y="0"/>
            <a:ext cx="63366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0331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1430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B95A9-182C-4716-9A8B-66220637C211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96CC9-3626-43D8-A9E9-3A925DF398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7505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B95A9-182C-4716-9A8B-66220637C211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96CC9-3626-43D8-A9E9-3A925DF398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738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B95A9-182C-4716-9A8B-66220637C211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96CC9-3626-43D8-A9E9-3A925DF398A1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373315" y="673389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43760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B95A9-182C-4716-9A8B-66220637C211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96CC9-3626-43D8-A9E9-3A925DF398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17498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alphaModFix amt="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078DCAD6-5111-43DB-9027-E8D03E938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FE4FA1A-6361-456B-80AE-9811CDD7F8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B8E1FC1-9C3E-477B-A432-6A825C0981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B95A9-182C-4716-9A8B-66220637C211}" type="datetimeFigureOut">
              <a:rPr lang="zh-CN" altLang="en-US" smtClean="0"/>
              <a:t>2023/6/24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98D2446-97F6-45FC-8A3C-BABF5B2E4B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065E79B-30D0-471B-9EE4-809286ED5E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96CC9-3626-43D8-A9E9-3A925DF398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2296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5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267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836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32.jpeg"/><Relationship Id="rId4" Type="http://schemas.openxmlformats.org/officeDocument/2006/relationships/image" Target="../media/image31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337" y="1315074"/>
            <a:ext cx="6834438" cy="308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2941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108276" y="0"/>
            <a:ext cx="3854124" cy="82541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ln w="0">
                  <a:noFill/>
                </a:ln>
                <a:solidFill>
                  <a:srgbClr val="83BD8E"/>
                </a:solidFill>
                <a:cs typeface="+mn-ea"/>
                <a:sym typeface="+mn-lt"/>
              </a:rPr>
              <a:t>大暑节气的习俗</a:t>
            </a:r>
          </a:p>
        </p:txBody>
      </p:sp>
      <p:sp>
        <p:nvSpPr>
          <p:cNvPr id="6" name="矩形 5"/>
          <p:cNvSpPr/>
          <p:nvPr/>
        </p:nvSpPr>
        <p:spPr>
          <a:xfrm>
            <a:off x="901050" y="4447069"/>
            <a:ext cx="10101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accent1"/>
                </a:solidFill>
                <a:cs typeface="+mn-ea"/>
                <a:sym typeface="+mn-lt"/>
              </a:rPr>
              <a:t>福建莆田</a:t>
            </a:r>
            <a:r>
              <a:rPr lang="zh-CN" altLang="en-US" sz="2800" dirty="0" smtClean="0">
                <a:solidFill>
                  <a:schemeClr val="accent1"/>
                </a:solidFill>
                <a:cs typeface="+mn-ea"/>
                <a:sym typeface="+mn-lt"/>
              </a:rPr>
              <a:t>人</a:t>
            </a:r>
            <a:r>
              <a:rPr lang="zh-CN" altLang="en-US" sz="2800" dirty="0">
                <a:solidFill>
                  <a:schemeClr val="accent1"/>
                </a:solidFill>
                <a:cs typeface="+mn-ea"/>
                <a:sym typeface="+mn-lt"/>
              </a:rPr>
              <a:t>：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大暑时节有吃荔枝、羊肉和米糟的习俗，叫做“过大暑”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荔枝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含有葡萄糖和多种维生素，富有营养价值，所以吃鲜荔枝可以滋补身体。先将鲜荔枝浸于冷井水之中，大暑时刻一到便取出品尝。这一时刻吃荔枝，最惬意、最滋补。于是，有人说大暑吃荔枝，其营养价值和吃人参一样高。</a:t>
            </a:r>
          </a:p>
        </p:txBody>
      </p:sp>
      <p:sp>
        <p:nvSpPr>
          <p:cNvPr id="10" name="îsļiďê">
            <a:extLst>
              <a:ext uri="{FF2B5EF4-FFF2-40B4-BE49-F238E27FC236}">
                <a16:creationId xmlns="" xmlns:a16="http://schemas.microsoft.com/office/drawing/2014/main" id="{16104987-079D-4F2F-9344-F5AC299A41BC}"/>
              </a:ext>
            </a:extLst>
          </p:cNvPr>
          <p:cNvSpPr/>
          <p:nvPr/>
        </p:nvSpPr>
        <p:spPr>
          <a:xfrm>
            <a:off x="1508187" y="1811304"/>
            <a:ext cx="2856985" cy="2180426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1" name="îsļiďê">
            <a:extLst>
              <a:ext uri="{FF2B5EF4-FFF2-40B4-BE49-F238E27FC236}">
                <a16:creationId xmlns="" xmlns:a16="http://schemas.microsoft.com/office/drawing/2014/main" id="{16104987-079D-4F2F-9344-F5AC299A41BC}"/>
              </a:ext>
            </a:extLst>
          </p:cNvPr>
          <p:cNvSpPr/>
          <p:nvPr/>
        </p:nvSpPr>
        <p:spPr>
          <a:xfrm>
            <a:off x="4654159" y="1811304"/>
            <a:ext cx="2856985" cy="2180426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2" name="îsļiďê">
            <a:extLst>
              <a:ext uri="{FF2B5EF4-FFF2-40B4-BE49-F238E27FC236}">
                <a16:creationId xmlns="" xmlns:a16="http://schemas.microsoft.com/office/drawing/2014/main" id="{16104987-079D-4F2F-9344-F5AC299A41BC}"/>
              </a:ext>
            </a:extLst>
          </p:cNvPr>
          <p:cNvSpPr/>
          <p:nvPr/>
        </p:nvSpPr>
        <p:spPr>
          <a:xfrm>
            <a:off x="7800131" y="1811304"/>
            <a:ext cx="2856985" cy="218042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668" y="165544"/>
            <a:ext cx="1779303" cy="80328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22241" y="673389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65389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108276" y="0"/>
            <a:ext cx="3854124" cy="82541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600">
                <a:ln w="0">
                  <a:noFill/>
                </a:ln>
                <a:solidFill>
                  <a:srgbClr val="83BD8E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大暑节气的习俗</a:t>
            </a:r>
          </a:p>
        </p:txBody>
      </p:sp>
      <p:sp>
        <p:nvSpPr>
          <p:cNvPr id="4" name="îşlïḍé">
            <a:extLst>
              <a:ext uri="{FF2B5EF4-FFF2-40B4-BE49-F238E27FC236}">
                <a16:creationId xmlns="" xmlns:a16="http://schemas.microsoft.com/office/drawing/2014/main" id="{B0B269F2-36D4-49E9-8892-7BDA5A2EA8FB}"/>
              </a:ext>
            </a:extLst>
          </p:cNvPr>
          <p:cNvSpPr/>
          <p:nvPr/>
        </p:nvSpPr>
        <p:spPr>
          <a:xfrm>
            <a:off x="7638281" y="1578969"/>
            <a:ext cx="3650431" cy="3651468"/>
          </a:xfrm>
          <a:prstGeom prst="diamond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íŝḷïḍê">
            <a:extLst>
              <a:ext uri="{FF2B5EF4-FFF2-40B4-BE49-F238E27FC236}">
                <a16:creationId xmlns="" xmlns:a16="http://schemas.microsoft.com/office/drawing/2014/main" id="{4B12DD38-C37B-4BF7-873B-711B5C31E349}"/>
              </a:ext>
            </a:extLst>
          </p:cNvPr>
          <p:cNvSpPr/>
          <p:nvPr/>
        </p:nvSpPr>
        <p:spPr>
          <a:xfrm>
            <a:off x="9042287" y="1523548"/>
            <a:ext cx="842422" cy="842422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4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389446" y="5150214"/>
            <a:ext cx="2148099" cy="833773"/>
            <a:chOff x="1325116" y="2355096"/>
            <a:chExt cx="1611283" cy="625330"/>
          </a:xfrm>
          <a:solidFill>
            <a:schemeClr val="accent1"/>
          </a:solidFill>
        </p:grpSpPr>
        <p:sp>
          <p:nvSpPr>
            <p:cNvPr id="7" name="任意多边形 6"/>
            <p:cNvSpPr/>
            <p:nvPr/>
          </p:nvSpPr>
          <p:spPr>
            <a:xfrm>
              <a:off x="1325116" y="2355096"/>
              <a:ext cx="1611283" cy="625330"/>
            </a:xfrm>
            <a:custGeom>
              <a:avLst/>
              <a:gdLst>
                <a:gd name="connsiteX0" fmla="*/ 425985 w 1460502"/>
                <a:gd name="connsiteY0" fmla="*/ 0 h 725082"/>
                <a:gd name="connsiteX1" fmla="*/ 608543 w 1460502"/>
                <a:gd name="connsiteY1" fmla="*/ 246110 h 725082"/>
                <a:gd name="connsiteX2" fmla="*/ 1380672 w 1460502"/>
                <a:gd name="connsiteY2" fmla="*/ 246110 h 725082"/>
                <a:gd name="connsiteX3" fmla="*/ 1460502 w 1460502"/>
                <a:gd name="connsiteY3" fmla="*/ 325940 h 725082"/>
                <a:gd name="connsiteX4" fmla="*/ 1460502 w 1460502"/>
                <a:gd name="connsiteY4" fmla="*/ 445682 h 725082"/>
                <a:gd name="connsiteX5" fmla="*/ 1460502 w 1460502"/>
                <a:gd name="connsiteY5" fmla="*/ 645252 h 725082"/>
                <a:gd name="connsiteX6" fmla="*/ 1380672 w 1460502"/>
                <a:gd name="connsiteY6" fmla="*/ 725082 h 725082"/>
                <a:gd name="connsiteX7" fmla="*/ 608543 w 1460502"/>
                <a:gd name="connsiteY7" fmla="*/ 725082 h 725082"/>
                <a:gd name="connsiteX8" fmla="*/ 243417 w 1460502"/>
                <a:gd name="connsiteY8" fmla="*/ 725082 h 725082"/>
                <a:gd name="connsiteX9" fmla="*/ 79830 w 1460502"/>
                <a:gd name="connsiteY9" fmla="*/ 725082 h 725082"/>
                <a:gd name="connsiteX10" fmla="*/ 0 w 1460502"/>
                <a:gd name="connsiteY10" fmla="*/ 645252 h 725082"/>
                <a:gd name="connsiteX11" fmla="*/ 0 w 1460502"/>
                <a:gd name="connsiteY11" fmla="*/ 445682 h 725082"/>
                <a:gd name="connsiteX12" fmla="*/ 0 w 1460502"/>
                <a:gd name="connsiteY12" fmla="*/ 325940 h 725082"/>
                <a:gd name="connsiteX13" fmla="*/ 79830 w 1460502"/>
                <a:gd name="connsiteY13" fmla="*/ 246110 h 725082"/>
                <a:gd name="connsiteX14" fmla="*/ 243417 w 1460502"/>
                <a:gd name="connsiteY14" fmla="*/ 246110 h 725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60502" h="725082">
                  <a:moveTo>
                    <a:pt x="425985" y="0"/>
                  </a:moveTo>
                  <a:lnTo>
                    <a:pt x="608543" y="246110"/>
                  </a:lnTo>
                  <a:lnTo>
                    <a:pt x="1380672" y="246110"/>
                  </a:lnTo>
                  <a:cubicBezTo>
                    <a:pt x="1424761" y="246110"/>
                    <a:pt x="1460502" y="281851"/>
                    <a:pt x="1460502" y="325940"/>
                  </a:cubicBezTo>
                  <a:lnTo>
                    <a:pt x="1460502" y="445682"/>
                  </a:lnTo>
                  <a:lnTo>
                    <a:pt x="1460502" y="645252"/>
                  </a:lnTo>
                  <a:cubicBezTo>
                    <a:pt x="1460502" y="689341"/>
                    <a:pt x="1424761" y="725082"/>
                    <a:pt x="1380672" y="725082"/>
                  </a:cubicBezTo>
                  <a:lnTo>
                    <a:pt x="608543" y="725082"/>
                  </a:lnTo>
                  <a:lnTo>
                    <a:pt x="243417" y="725082"/>
                  </a:lnTo>
                  <a:lnTo>
                    <a:pt x="79830" y="725082"/>
                  </a:lnTo>
                  <a:cubicBezTo>
                    <a:pt x="35741" y="725082"/>
                    <a:pt x="0" y="689341"/>
                    <a:pt x="0" y="645252"/>
                  </a:cubicBezTo>
                  <a:lnTo>
                    <a:pt x="0" y="445682"/>
                  </a:lnTo>
                  <a:lnTo>
                    <a:pt x="0" y="325940"/>
                  </a:lnTo>
                  <a:cubicBezTo>
                    <a:pt x="0" y="281851"/>
                    <a:pt x="35741" y="246110"/>
                    <a:pt x="79830" y="246110"/>
                  </a:cubicBezTo>
                  <a:lnTo>
                    <a:pt x="243417" y="24611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88000" anchor="ctr"/>
            <a:lstStyle/>
            <a:p>
              <a:pPr algn="ctr">
                <a:defRPr/>
              </a:pPr>
              <a:r>
                <a:rPr lang="zh-CN" altLang="en-US" sz="1900" dirty="0">
                  <a:solidFill>
                    <a:srgbClr val="FFFFFF"/>
                  </a:solidFill>
                  <a:cs typeface="+mn-ea"/>
                  <a:sym typeface="+mn-lt"/>
                </a:rPr>
                <a:t>吃仙草</a:t>
              </a:r>
            </a:p>
          </p:txBody>
        </p:sp>
        <p:sp>
          <p:nvSpPr>
            <p:cNvPr id="8" name="Freeform 11"/>
            <p:cNvSpPr>
              <a:spLocks noEditPoints="1"/>
            </p:cNvSpPr>
            <p:nvPr/>
          </p:nvSpPr>
          <p:spPr bwMode="auto">
            <a:xfrm>
              <a:off x="1417937" y="2657502"/>
              <a:ext cx="223318" cy="229976"/>
            </a:xfrm>
            <a:custGeom>
              <a:avLst/>
              <a:gdLst>
                <a:gd name="T0" fmla="*/ 93 w 185"/>
                <a:gd name="T1" fmla="*/ 190 h 190"/>
                <a:gd name="T2" fmla="*/ 0 w 185"/>
                <a:gd name="T3" fmla="*/ 160 h 190"/>
                <a:gd name="T4" fmla="*/ 63 w 185"/>
                <a:gd name="T5" fmla="*/ 132 h 190"/>
                <a:gd name="T6" fmla="*/ 64 w 185"/>
                <a:gd name="T7" fmla="*/ 143 h 190"/>
                <a:gd name="T8" fmla="*/ 25 w 185"/>
                <a:gd name="T9" fmla="*/ 160 h 190"/>
                <a:gd name="T10" fmla="*/ 93 w 185"/>
                <a:gd name="T11" fmla="*/ 180 h 190"/>
                <a:gd name="T12" fmla="*/ 160 w 185"/>
                <a:gd name="T13" fmla="*/ 160 h 190"/>
                <a:gd name="T14" fmla="*/ 121 w 185"/>
                <a:gd name="T15" fmla="*/ 143 h 190"/>
                <a:gd name="T16" fmla="*/ 122 w 185"/>
                <a:gd name="T17" fmla="*/ 132 h 190"/>
                <a:gd name="T18" fmla="*/ 185 w 185"/>
                <a:gd name="T19" fmla="*/ 160 h 190"/>
                <a:gd name="T20" fmla="*/ 93 w 185"/>
                <a:gd name="T21" fmla="*/ 190 h 190"/>
                <a:gd name="T22" fmla="*/ 88 w 185"/>
                <a:gd name="T23" fmla="*/ 168 h 190"/>
                <a:gd name="T24" fmla="*/ 88 w 185"/>
                <a:gd name="T25" fmla="*/ 116 h 190"/>
                <a:gd name="T26" fmla="*/ 100 w 185"/>
                <a:gd name="T27" fmla="*/ 116 h 190"/>
                <a:gd name="T28" fmla="*/ 100 w 185"/>
                <a:gd name="T29" fmla="*/ 168 h 190"/>
                <a:gd name="T30" fmla="*/ 88 w 185"/>
                <a:gd name="T31" fmla="*/ 168 h 190"/>
                <a:gd name="T32" fmla="*/ 48 w 185"/>
                <a:gd name="T33" fmla="*/ 72 h 190"/>
                <a:gd name="T34" fmla="*/ 129 w 185"/>
                <a:gd name="T35" fmla="*/ 72 h 190"/>
                <a:gd name="T36" fmla="*/ 160 w 185"/>
                <a:gd name="T37" fmla="*/ 92 h 190"/>
                <a:gd name="T38" fmla="*/ 128 w 185"/>
                <a:gd name="T39" fmla="*/ 112 h 190"/>
                <a:gd name="T40" fmla="*/ 48 w 185"/>
                <a:gd name="T41" fmla="*/ 112 h 190"/>
                <a:gd name="T42" fmla="*/ 48 w 185"/>
                <a:gd name="T43" fmla="*/ 72 h 190"/>
                <a:gd name="T44" fmla="*/ 7 w 185"/>
                <a:gd name="T45" fmla="*/ 44 h 190"/>
                <a:gd name="T46" fmla="*/ 39 w 185"/>
                <a:gd name="T47" fmla="*/ 24 h 190"/>
                <a:gd name="T48" fmla="*/ 160 w 185"/>
                <a:gd name="T49" fmla="*/ 24 h 190"/>
                <a:gd name="T50" fmla="*/ 160 w 185"/>
                <a:gd name="T51" fmla="*/ 64 h 190"/>
                <a:gd name="T52" fmla="*/ 39 w 185"/>
                <a:gd name="T53" fmla="*/ 64 h 190"/>
                <a:gd name="T54" fmla="*/ 7 w 185"/>
                <a:gd name="T55" fmla="*/ 44 h 190"/>
                <a:gd name="T56" fmla="*/ 88 w 185"/>
                <a:gd name="T57" fmla="*/ 0 h 190"/>
                <a:gd name="T58" fmla="*/ 100 w 185"/>
                <a:gd name="T59" fmla="*/ 0 h 190"/>
                <a:gd name="T60" fmla="*/ 100 w 185"/>
                <a:gd name="T61" fmla="*/ 19 h 190"/>
                <a:gd name="T62" fmla="*/ 88 w 185"/>
                <a:gd name="T63" fmla="*/ 19 h 190"/>
                <a:gd name="T64" fmla="*/ 88 w 185"/>
                <a:gd name="T6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5" h="190">
                  <a:moveTo>
                    <a:pt x="93" y="190"/>
                  </a:moveTo>
                  <a:cubicBezTo>
                    <a:pt x="41" y="190"/>
                    <a:pt x="0" y="177"/>
                    <a:pt x="0" y="160"/>
                  </a:cubicBezTo>
                  <a:cubicBezTo>
                    <a:pt x="0" y="147"/>
                    <a:pt x="26" y="136"/>
                    <a:pt x="63" y="132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42" y="146"/>
                    <a:pt x="25" y="153"/>
                    <a:pt x="25" y="160"/>
                  </a:cubicBezTo>
                  <a:cubicBezTo>
                    <a:pt x="25" y="171"/>
                    <a:pt x="59" y="180"/>
                    <a:pt x="93" y="180"/>
                  </a:cubicBezTo>
                  <a:cubicBezTo>
                    <a:pt x="126" y="180"/>
                    <a:pt x="160" y="171"/>
                    <a:pt x="160" y="160"/>
                  </a:cubicBezTo>
                  <a:cubicBezTo>
                    <a:pt x="160" y="153"/>
                    <a:pt x="143" y="146"/>
                    <a:pt x="121" y="143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59" y="136"/>
                    <a:pt x="185" y="147"/>
                    <a:pt x="185" y="160"/>
                  </a:cubicBezTo>
                  <a:cubicBezTo>
                    <a:pt x="185" y="177"/>
                    <a:pt x="144" y="190"/>
                    <a:pt x="93" y="190"/>
                  </a:cubicBezTo>
                  <a:close/>
                  <a:moveTo>
                    <a:pt x="88" y="168"/>
                  </a:moveTo>
                  <a:cubicBezTo>
                    <a:pt x="88" y="116"/>
                    <a:pt x="88" y="116"/>
                    <a:pt x="88" y="116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100" y="168"/>
                    <a:pt x="100" y="168"/>
                    <a:pt x="100" y="168"/>
                  </a:cubicBezTo>
                  <a:lnTo>
                    <a:pt x="88" y="168"/>
                  </a:lnTo>
                  <a:close/>
                  <a:moveTo>
                    <a:pt x="48" y="72"/>
                  </a:moveTo>
                  <a:cubicBezTo>
                    <a:pt x="129" y="72"/>
                    <a:pt x="129" y="72"/>
                    <a:pt x="129" y="72"/>
                  </a:cubicBezTo>
                  <a:cubicBezTo>
                    <a:pt x="160" y="92"/>
                    <a:pt x="160" y="92"/>
                    <a:pt x="160" y="92"/>
                  </a:cubicBezTo>
                  <a:cubicBezTo>
                    <a:pt x="128" y="112"/>
                    <a:pt x="128" y="112"/>
                    <a:pt x="128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72"/>
                  </a:lnTo>
                  <a:close/>
                  <a:moveTo>
                    <a:pt x="7" y="44"/>
                  </a:moveTo>
                  <a:cubicBezTo>
                    <a:pt x="39" y="24"/>
                    <a:pt x="39" y="24"/>
                    <a:pt x="39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39" y="64"/>
                    <a:pt x="39" y="64"/>
                    <a:pt x="39" y="64"/>
                  </a:cubicBezTo>
                  <a:lnTo>
                    <a:pt x="7" y="44"/>
                  </a:lnTo>
                  <a:close/>
                  <a:moveTo>
                    <a:pt x="88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88" y="19"/>
                    <a:pt x="88" y="19"/>
                    <a:pt x="88" y="19"/>
                  </a:cubicBezTo>
                  <a:lnTo>
                    <a:pt x="8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527957" y="2215498"/>
            <a:ext cx="6868886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广东：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有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大暑吃仙草的习俗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仙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草又名凉粉草、仙人草，唇形科仙草属草本植物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为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重要的药食两用植物资源。由于其神奇的消暑功效，被誉为“仙草”。茎叶晒干后可以做成烧仙草，广东一带叫凉粉，是一种消暑的甜品。本身也可入药。民谚：六月大暑吃仙草，活如神仙不会老。烧仙草是台湾著名的小吃之一，有冷、热两种吃法。烧仙草的外观和口味均类似粤港澳地区流行的另一种小吃龟苓膏，也同样具有清热解毒的功效。但这款食品孕妇忌吃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668" y="165544"/>
            <a:ext cx="1779303" cy="80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7249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108276" y="0"/>
            <a:ext cx="3854124" cy="82541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600">
                <a:ln w="0">
                  <a:noFill/>
                </a:ln>
                <a:solidFill>
                  <a:srgbClr val="83BD8E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大暑节气的习俗</a:t>
            </a:r>
          </a:p>
        </p:txBody>
      </p:sp>
      <p:sp>
        <p:nvSpPr>
          <p:cNvPr id="4" name="îşlïḍé">
            <a:extLst>
              <a:ext uri="{FF2B5EF4-FFF2-40B4-BE49-F238E27FC236}">
                <a16:creationId xmlns="" xmlns:a16="http://schemas.microsoft.com/office/drawing/2014/main" id="{B0B269F2-36D4-49E9-8892-7BDA5A2EA8FB}"/>
              </a:ext>
            </a:extLst>
          </p:cNvPr>
          <p:cNvSpPr/>
          <p:nvPr/>
        </p:nvSpPr>
        <p:spPr>
          <a:xfrm>
            <a:off x="645428" y="1578969"/>
            <a:ext cx="3650431" cy="3651468"/>
          </a:xfrm>
          <a:prstGeom prst="diamond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íŝḷïḍê">
            <a:extLst>
              <a:ext uri="{FF2B5EF4-FFF2-40B4-BE49-F238E27FC236}">
                <a16:creationId xmlns="" xmlns:a16="http://schemas.microsoft.com/office/drawing/2014/main" id="{4B12DD38-C37B-4BF7-873B-711B5C31E349}"/>
              </a:ext>
            </a:extLst>
          </p:cNvPr>
          <p:cNvSpPr/>
          <p:nvPr/>
        </p:nvSpPr>
        <p:spPr>
          <a:xfrm>
            <a:off x="2049434" y="1523548"/>
            <a:ext cx="842422" cy="842422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5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37315" y="2358750"/>
            <a:ext cx="686888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accent1"/>
                </a:solidFill>
                <a:cs typeface="+mn-ea"/>
                <a:sym typeface="+mn-lt"/>
              </a:rPr>
              <a:t>台湾：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大暑期间，我国台湾有吃凤梨的习俗，民间百姓认为这个时节的凤梨最好吃。加上凤梨的闽南语发音和“旺来”相同，所以也被用来作为祈求平安吉祥、生意兴隆的象征。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另外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，大暑前后就是农历六月十五日，台湾也叫“半年节”，由於农历六月十五日是全年的一半，所以在这一天拜完神明后全家会一起吃“半年圆”，半年圆是用糯米磨成粉再和上红面搓成的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大多会煮成甜食来品尝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象征意义是团圆与甜蜜。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396593" y="5150214"/>
            <a:ext cx="2148099" cy="833773"/>
            <a:chOff x="1325116" y="2355096"/>
            <a:chExt cx="1611283" cy="625330"/>
          </a:xfrm>
        </p:grpSpPr>
        <p:sp>
          <p:nvSpPr>
            <p:cNvPr id="8" name="任意多边形 7"/>
            <p:cNvSpPr/>
            <p:nvPr/>
          </p:nvSpPr>
          <p:spPr>
            <a:xfrm>
              <a:off x="1325116" y="2355096"/>
              <a:ext cx="1611283" cy="625330"/>
            </a:xfrm>
            <a:custGeom>
              <a:avLst/>
              <a:gdLst>
                <a:gd name="connsiteX0" fmla="*/ 425985 w 1460502"/>
                <a:gd name="connsiteY0" fmla="*/ 0 h 725082"/>
                <a:gd name="connsiteX1" fmla="*/ 608543 w 1460502"/>
                <a:gd name="connsiteY1" fmla="*/ 246110 h 725082"/>
                <a:gd name="connsiteX2" fmla="*/ 1380672 w 1460502"/>
                <a:gd name="connsiteY2" fmla="*/ 246110 h 725082"/>
                <a:gd name="connsiteX3" fmla="*/ 1460502 w 1460502"/>
                <a:gd name="connsiteY3" fmla="*/ 325940 h 725082"/>
                <a:gd name="connsiteX4" fmla="*/ 1460502 w 1460502"/>
                <a:gd name="connsiteY4" fmla="*/ 445682 h 725082"/>
                <a:gd name="connsiteX5" fmla="*/ 1460502 w 1460502"/>
                <a:gd name="connsiteY5" fmla="*/ 645252 h 725082"/>
                <a:gd name="connsiteX6" fmla="*/ 1380672 w 1460502"/>
                <a:gd name="connsiteY6" fmla="*/ 725082 h 725082"/>
                <a:gd name="connsiteX7" fmla="*/ 608543 w 1460502"/>
                <a:gd name="connsiteY7" fmla="*/ 725082 h 725082"/>
                <a:gd name="connsiteX8" fmla="*/ 243417 w 1460502"/>
                <a:gd name="connsiteY8" fmla="*/ 725082 h 725082"/>
                <a:gd name="connsiteX9" fmla="*/ 79830 w 1460502"/>
                <a:gd name="connsiteY9" fmla="*/ 725082 h 725082"/>
                <a:gd name="connsiteX10" fmla="*/ 0 w 1460502"/>
                <a:gd name="connsiteY10" fmla="*/ 645252 h 725082"/>
                <a:gd name="connsiteX11" fmla="*/ 0 w 1460502"/>
                <a:gd name="connsiteY11" fmla="*/ 445682 h 725082"/>
                <a:gd name="connsiteX12" fmla="*/ 0 w 1460502"/>
                <a:gd name="connsiteY12" fmla="*/ 325940 h 725082"/>
                <a:gd name="connsiteX13" fmla="*/ 79830 w 1460502"/>
                <a:gd name="connsiteY13" fmla="*/ 246110 h 725082"/>
                <a:gd name="connsiteX14" fmla="*/ 243417 w 1460502"/>
                <a:gd name="connsiteY14" fmla="*/ 246110 h 725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60502" h="725082">
                  <a:moveTo>
                    <a:pt x="425985" y="0"/>
                  </a:moveTo>
                  <a:lnTo>
                    <a:pt x="608543" y="246110"/>
                  </a:lnTo>
                  <a:lnTo>
                    <a:pt x="1380672" y="246110"/>
                  </a:lnTo>
                  <a:cubicBezTo>
                    <a:pt x="1424761" y="246110"/>
                    <a:pt x="1460502" y="281851"/>
                    <a:pt x="1460502" y="325940"/>
                  </a:cubicBezTo>
                  <a:lnTo>
                    <a:pt x="1460502" y="445682"/>
                  </a:lnTo>
                  <a:lnTo>
                    <a:pt x="1460502" y="645252"/>
                  </a:lnTo>
                  <a:cubicBezTo>
                    <a:pt x="1460502" y="689341"/>
                    <a:pt x="1424761" y="725082"/>
                    <a:pt x="1380672" y="725082"/>
                  </a:cubicBezTo>
                  <a:lnTo>
                    <a:pt x="608543" y="725082"/>
                  </a:lnTo>
                  <a:lnTo>
                    <a:pt x="243417" y="725082"/>
                  </a:lnTo>
                  <a:lnTo>
                    <a:pt x="79830" y="725082"/>
                  </a:lnTo>
                  <a:cubicBezTo>
                    <a:pt x="35741" y="725082"/>
                    <a:pt x="0" y="689341"/>
                    <a:pt x="0" y="645252"/>
                  </a:cubicBezTo>
                  <a:lnTo>
                    <a:pt x="0" y="445682"/>
                  </a:lnTo>
                  <a:lnTo>
                    <a:pt x="0" y="325940"/>
                  </a:lnTo>
                  <a:cubicBezTo>
                    <a:pt x="0" y="281851"/>
                    <a:pt x="35741" y="246110"/>
                    <a:pt x="79830" y="246110"/>
                  </a:cubicBezTo>
                  <a:lnTo>
                    <a:pt x="243417" y="2461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88000" anchor="ctr"/>
            <a:lstStyle/>
            <a:p>
              <a:pPr algn="ctr">
                <a:defRPr/>
              </a:pPr>
              <a:r>
                <a:rPr lang="zh-CN" altLang="en-US" sz="1900" dirty="0">
                  <a:solidFill>
                    <a:srgbClr val="FFFFFF"/>
                  </a:solidFill>
                  <a:cs typeface="+mn-ea"/>
                  <a:sym typeface="+mn-lt"/>
                </a:rPr>
                <a:t>吃凤梨</a:t>
              </a: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1417937" y="2657502"/>
              <a:ext cx="223318" cy="229976"/>
            </a:xfrm>
            <a:custGeom>
              <a:avLst/>
              <a:gdLst>
                <a:gd name="T0" fmla="*/ 93 w 185"/>
                <a:gd name="T1" fmla="*/ 190 h 190"/>
                <a:gd name="T2" fmla="*/ 0 w 185"/>
                <a:gd name="T3" fmla="*/ 160 h 190"/>
                <a:gd name="T4" fmla="*/ 63 w 185"/>
                <a:gd name="T5" fmla="*/ 132 h 190"/>
                <a:gd name="T6" fmla="*/ 64 w 185"/>
                <a:gd name="T7" fmla="*/ 143 h 190"/>
                <a:gd name="T8" fmla="*/ 25 w 185"/>
                <a:gd name="T9" fmla="*/ 160 h 190"/>
                <a:gd name="T10" fmla="*/ 93 w 185"/>
                <a:gd name="T11" fmla="*/ 180 h 190"/>
                <a:gd name="T12" fmla="*/ 160 w 185"/>
                <a:gd name="T13" fmla="*/ 160 h 190"/>
                <a:gd name="T14" fmla="*/ 121 w 185"/>
                <a:gd name="T15" fmla="*/ 143 h 190"/>
                <a:gd name="T16" fmla="*/ 122 w 185"/>
                <a:gd name="T17" fmla="*/ 132 h 190"/>
                <a:gd name="T18" fmla="*/ 185 w 185"/>
                <a:gd name="T19" fmla="*/ 160 h 190"/>
                <a:gd name="T20" fmla="*/ 93 w 185"/>
                <a:gd name="T21" fmla="*/ 190 h 190"/>
                <a:gd name="T22" fmla="*/ 88 w 185"/>
                <a:gd name="T23" fmla="*/ 168 h 190"/>
                <a:gd name="T24" fmla="*/ 88 w 185"/>
                <a:gd name="T25" fmla="*/ 116 h 190"/>
                <a:gd name="T26" fmla="*/ 100 w 185"/>
                <a:gd name="T27" fmla="*/ 116 h 190"/>
                <a:gd name="T28" fmla="*/ 100 w 185"/>
                <a:gd name="T29" fmla="*/ 168 h 190"/>
                <a:gd name="T30" fmla="*/ 88 w 185"/>
                <a:gd name="T31" fmla="*/ 168 h 190"/>
                <a:gd name="T32" fmla="*/ 48 w 185"/>
                <a:gd name="T33" fmla="*/ 72 h 190"/>
                <a:gd name="T34" fmla="*/ 129 w 185"/>
                <a:gd name="T35" fmla="*/ 72 h 190"/>
                <a:gd name="T36" fmla="*/ 160 w 185"/>
                <a:gd name="T37" fmla="*/ 92 h 190"/>
                <a:gd name="T38" fmla="*/ 128 w 185"/>
                <a:gd name="T39" fmla="*/ 112 h 190"/>
                <a:gd name="T40" fmla="*/ 48 w 185"/>
                <a:gd name="T41" fmla="*/ 112 h 190"/>
                <a:gd name="T42" fmla="*/ 48 w 185"/>
                <a:gd name="T43" fmla="*/ 72 h 190"/>
                <a:gd name="T44" fmla="*/ 7 w 185"/>
                <a:gd name="T45" fmla="*/ 44 h 190"/>
                <a:gd name="T46" fmla="*/ 39 w 185"/>
                <a:gd name="T47" fmla="*/ 24 h 190"/>
                <a:gd name="T48" fmla="*/ 160 w 185"/>
                <a:gd name="T49" fmla="*/ 24 h 190"/>
                <a:gd name="T50" fmla="*/ 160 w 185"/>
                <a:gd name="T51" fmla="*/ 64 h 190"/>
                <a:gd name="T52" fmla="*/ 39 w 185"/>
                <a:gd name="T53" fmla="*/ 64 h 190"/>
                <a:gd name="T54" fmla="*/ 7 w 185"/>
                <a:gd name="T55" fmla="*/ 44 h 190"/>
                <a:gd name="T56" fmla="*/ 88 w 185"/>
                <a:gd name="T57" fmla="*/ 0 h 190"/>
                <a:gd name="T58" fmla="*/ 100 w 185"/>
                <a:gd name="T59" fmla="*/ 0 h 190"/>
                <a:gd name="T60" fmla="*/ 100 w 185"/>
                <a:gd name="T61" fmla="*/ 19 h 190"/>
                <a:gd name="T62" fmla="*/ 88 w 185"/>
                <a:gd name="T63" fmla="*/ 19 h 190"/>
                <a:gd name="T64" fmla="*/ 88 w 185"/>
                <a:gd name="T6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5" h="190">
                  <a:moveTo>
                    <a:pt x="93" y="190"/>
                  </a:moveTo>
                  <a:cubicBezTo>
                    <a:pt x="41" y="190"/>
                    <a:pt x="0" y="177"/>
                    <a:pt x="0" y="160"/>
                  </a:cubicBezTo>
                  <a:cubicBezTo>
                    <a:pt x="0" y="147"/>
                    <a:pt x="26" y="136"/>
                    <a:pt x="63" y="132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42" y="146"/>
                    <a:pt x="25" y="153"/>
                    <a:pt x="25" y="160"/>
                  </a:cubicBezTo>
                  <a:cubicBezTo>
                    <a:pt x="25" y="171"/>
                    <a:pt x="59" y="180"/>
                    <a:pt x="93" y="180"/>
                  </a:cubicBezTo>
                  <a:cubicBezTo>
                    <a:pt x="126" y="180"/>
                    <a:pt x="160" y="171"/>
                    <a:pt x="160" y="160"/>
                  </a:cubicBezTo>
                  <a:cubicBezTo>
                    <a:pt x="160" y="153"/>
                    <a:pt x="143" y="146"/>
                    <a:pt x="121" y="143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59" y="136"/>
                    <a:pt x="185" y="147"/>
                    <a:pt x="185" y="160"/>
                  </a:cubicBezTo>
                  <a:cubicBezTo>
                    <a:pt x="185" y="177"/>
                    <a:pt x="144" y="190"/>
                    <a:pt x="93" y="190"/>
                  </a:cubicBezTo>
                  <a:close/>
                  <a:moveTo>
                    <a:pt x="88" y="168"/>
                  </a:moveTo>
                  <a:cubicBezTo>
                    <a:pt x="88" y="116"/>
                    <a:pt x="88" y="116"/>
                    <a:pt x="88" y="116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100" y="168"/>
                    <a:pt x="100" y="168"/>
                    <a:pt x="100" y="168"/>
                  </a:cubicBezTo>
                  <a:lnTo>
                    <a:pt x="88" y="168"/>
                  </a:lnTo>
                  <a:close/>
                  <a:moveTo>
                    <a:pt x="48" y="72"/>
                  </a:moveTo>
                  <a:cubicBezTo>
                    <a:pt x="129" y="72"/>
                    <a:pt x="129" y="72"/>
                    <a:pt x="129" y="72"/>
                  </a:cubicBezTo>
                  <a:cubicBezTo>
                    <a:pt x="160" y="92"/>
                    <a:pt x="160" y="92"/>
                    <a:pt x="160" y="92"/>
                  </a:cubicBezTo>
                  <a:cubicBezTo>
                    <a:pt x="128" y="112"/>
                    <a:pt x="128" y="112"/>
                    <a:pt x="128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72"/>
                  </a:lnTo>
                  <a:close/>
                  <a:moveTo>
                    <a:pt x="7" y="44"/>
                  </a:moveTo>
                  <a:cubicBezTo>
                    <a:pt x="39" y="24"/>
                    <a:pt x="39" y="24"/>
                    <a:pt x="39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39" y="64"/>
                    <a:pt x="39" y="64"/>
                    <a:pt x="39" y="64"/>
                  </a:cubicBezTo>
                  <a:lnTo>
                    <a:pt x="7" y="44"/>
                  </a:lnTo>
                  <a:close/>
                  <a:moveTo>
                    <a:pt x="88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88" y="19"/>
                    <a:pt x="88" y="19"/>
                    <a:pt x="88" y="19"/>
                  </a:cubicBezTo>
                  <a:lnTo>
                    <a:pt x="8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668" y="165544"/>
            <a:ext cx="1779303" cy="80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9125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108276" y="0"/>
            <a:ext cx="3854124" cy="82541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600">
                <a:ln w="0">
                  <a:noFill/>
                </a:ln>
                <a:solidFill>
                  <a:srgbClr val="83BD8E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大暑节气的习俗</a:t>
            </a:r>
          </a:p>
        </p:txBody>
      </p:sp>
      <p:sp>
        <p:nvSpPr>
          <p:cNvPr id="9" name="矩形 8"/>
          <p:cNvSpPr/>
          <p:nvPr/>
        </p:nvSpPr>
        <p:spPr>
          <a:xfrm>
            <a:off x="751114" y="4974173"/>
            <a:ext cx="103251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日本</a:t>
            </a:r>
            <a:r>
              <a:rPr lang="en-US" altLang="zh-CN" sz="28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-</a:t>
            </a:r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吃竹筒</a:t>
            </a:r>
            <a:r>
              <a:rPr lang="zh-CN" altLang="en-US" sz="2800" dirty="0" smtClean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面：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大暑节气日本人会在社区里架起了长长的竹筒，把煮好的面条放到竹筒中过水冷却，供大家品尝。据说吃过这种竹筒冷面后夏天不会中暑。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246" y="1840378"/>
            <a:ext cx="3810000" cy="2857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5246" y="1840378"/>
            <a:ext cx="5755822" cy="2857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668" y="165544"/>
            <a:ext cx="1779303" cy="80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6106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5716297" y="2757400"/>
            <a:ext cx="2821087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accent1"/>
                </a:solidFill>
                <a:cs typeface="+mn-ea"/>
                <a:sym typeface="+mn-lt"/>
              </a:rPr>
              <a:t>【</a:t>
            </a:r>
            <a:r>
              <a:rPr lang="zh-CN" altLang="en-US" sz="4000" dirty="0">
                <a:solidFill>
                  <a:schemeClr val="accent1"/>
                </a:solidFill>
                <a:cs typeface="+mn-ea"/>
                <a:sym typeface="+mn-lt"/>
              </a:rPr>
              <a:t>第三部分</a:t>
            </a:r>
            <a:r>
              <a:rPr lang="en-US" altLang="zh-CN" sz="4000" dirty="0">
                <a:solidFill>
                  <a:schemeClr val="accent1"/>
                </a:solidFill>
                <a:cs typeface="+mn-ea"/>
                <a:sym typeface="+mn-lt"/>
              </a:rPr>
              <a:t>】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4304718" y="3465286"/>
            <a:ext cx="6418700" cy="119058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5400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defRPr>
            </a:lvl1pPr>
          </a:lstStyle>
          <a:p>
            <a:pPr algn="ctr"/>
            <a:r>
              <a:rPr lang="zh-CN" altLang="en-US" dirty="0">
                <a:sym typeface="+mn-lt"/>
              </a:rPr>
              <a:t>大暑节气的物候特征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3447" y="600973"/>
            <a:ext cx="3790267" cy="1711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6257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108276" y="0"/>
            <a:ext cx="5035224" cy="82541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600">
                <a:ln w="0">
                  <a:noFill/>
                </a:ln>
                <a:solidFill>
                  <a:srgbClr val="83BD8E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大暑节气的物候特征</a:t>
            </a:r>
          </a:p>
        </p:txBody>
      </p:sp>
      <p:sp>
        <p:nvSpPr>
          <p:cNvPr id="4" name="矩形 3"/>
          <p:cNvSpPr/>
          <p:nvPr/>
        </p:nvSpPr>
        <p:spPr>
          <a:xfrm>
            <a:off x="685799" y="1518812"/>
            <a:ext cx="10724841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一般说来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，大暑节气是一年中日照最多、气温最高的时期，是华南西部雨水最丰沛、雷暴最常见、大暑节气时，我国除青藏高原及东北北部外，大部分地区天气炎热，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35℃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的高温已是司空见惯，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40℃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的酷热也不鲜见。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2F45C7E-9ADD-4D2B-9FE9-4BADBA7A95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502" y="3212063"/>
            <a:ext cx="3664772" cy="238943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757057" y="2946158"/>
            <a:ext cx="66535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</a:rPr>
              <a:t>著名的三大火炉：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南京、武汉、重庆在大暑前后也是炉火最旺。比“三大火炉”更热的地方还有很多，如安庆、九江等。每年最热的地方也不相同。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2003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年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～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月的最热城市是福州、杭州、长沙和南昌。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当然最热的“火炉”，要属新疆的“火焰山”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——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吐鲁番。大暑前后，下午的气温常在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40℃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以上。旅居新疆的清代诗人肖雄在他的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《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西疆杂述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》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诗集中写到“试将面饼贴之砖壁，少顷烙熟，烈日可畏。”由此可见，“火焰山”的美称的确名不虚传。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668" y="165544"/>
            <a:ext cx="1779303" cy="80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611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108276" y="0"/>
            <a:ext cx="5035224" cy="82541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600">
                <a:ln w="0">
                  <a:noFill/>
                </a:ln>
                <a:solidFill>
                  <a:srgbClr val="83BD8E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大暑节气的物候特征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859682" y="2025436"/>
            <a:ext cx="4854476" cy="3305175"/>
            <a:chOff x="1680" y="1536"/>
            <a:chExt cx="11280" cy="768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8" name="矩形 7"/>
            <p:cNvSpPr/>
            <p:nvPr/>
          </p:nvSpPr>
          <p:spPr>
            <a:xfrm>
              <a:off x="1680" y="1536"/>
              <a:ext cx="11280" cy="3768"/>
            </a:xfrm>
            <a:prstGeom prst="rect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680" y="5448"/>
              <a:ext cx="11280" cy="3768"/>
            </a:xfrm>
            <a:prstGeom prst="rect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0" y="2998981"/>
            <a:ext cx="1130927" cy="1099490"/>
            <a:chOff x="-36" y="4036"/>
            <a:chExt cx="2806" cy="2728"/>
          </a:xfrm>
        </p:grpSpPr>
        <p:sp>
          <p:nvSpPr>
            <p:cNvPr id="11" name="矩形 10"/>
            <p:cNvSpPr/>
            <p:nvPr/>
          </p:nvSpPr>
          <p:spPr>
            <a:xfrm>
              <a:off x="-36" y="4036"/>
              <a:ext cx="2807" cy="27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Freeform 46"/>
            <p:cNvSpPr>
              <a:spLocks noEditPoints="1"/>
            </p:cNvSpPr>
            <p:nvPr/>
          </p:nvSpPr>
          <p:spPr bwMode="auto">
            <a:xfrm>
              <a:off x="638" y="4592"/>
              <a:ext cx="1459" cy="1615"/>
            </a:xfrm>
            <a:custGeom>
              <a:avLst/>
              <a:gdLst>
                <a:gd name="T0" fmla="*/ 218 w 221"/>
                <a:gd name="T1" fmla="*/ 82 h 245"/>
                <a:gd name="T2" fmla="*/ 212 w 221"/>
                <a:gd name="T3" fmla="*/ 72 h 245"/>
                <a:gd name="T4" fmla="*/ 127 w 221"/>
                <a:gd name="T5" fmla="*/ 8 h 245"/>
                <a:gd name="T6" fmla="*/ 90 w 221"/>
                <a:gd name="T7" fmla="*/ 14 h 245"/>
                <a:gd name="T8" fmla="*/ 1 w 221"/>
                <a:gd name="T9" fmla="*/ 134 h 245"/>
                <a:gd name="T10" fmla="*/ 19 w 221"/>
                <a:gd name="T11" fmla="*/ 190 h 245"/>
                <a:gd name="T12" fmla="*/ 86 w 221"/>
                <a:gd name="T13" fmla="*/ 240 h 245"/>
                <a:gd name="T14" fmla="*/ 114 w 221"/>
                <a:gd name="T15" fmla="*/ 237 h 245"/>
                <a:gd name="T16" fmla="*/ 114 w 221"/>
                <a:gd name="T17" fmla="*/ 237 h 245"/>
                <a:gd name="T18" fmla="*/ 22 w 221"/>
                <a:gd name="T19" fmla="*/ 177 h 245"/>
                <a:gd name="T20" fmla="*/ 28 w 221"/>
                <a:gd name="T21" fmla="*/ 155 h 245"/>
                <a:gd name="T22" fmla="*/ 32 w 221"/>
                <a:gd name="T23" fmla="*/ 160 h 245"/>
                <a:gd name="T24" fmla="*/ 22 w 221"/>
                <a:gd name="T25" fmla="*/ 177 h 245"/>
                <a:gd name="T26" fmla="*/ 107 w 221"/>
                <a:gd name="T27" fmla="*/ 233 h 245"/>
                <a:gd name="T28" fmla="*/ 90 w 221"/>
                <a:gd name="T29" fmla="*/ 234 h 245"/>
                <a:gd name="T30" fmla="*/ 36 w 221"/>
                <a:gd name="T31" fmla="*/ 170 h 245"/>
                <a:gd name="T32" fmla="*/ 32 w 221"/>
                <a:gd name="T33" fmla="*/ 149 h 245"/>
                <a:gd name="T34" fmla="*/ 96 w 221"/>
                <a:gd name="T35" fmla="*/ 18 h 245"/>
                <a:gd name="T36" fmla="*/ 108 w 221"/>
                <a:gd name="T37" fmla="*/ 10 h 245"/>
                <a:gd name="T38" fmla="*/ 207 w 221"/>
                <a:gd name="T39" fmla="*/ 78 h 245"/>
                <a:gd name="T40" fmla="*/ 212 w 221"/>
                <a:gd name="T41" fmla="*/ 88 h 245"/>
                <a:gd name="T42" fmla="*/ 108 w 221"/>
                <a:gd name="T43" fmla="*/ 232 h 245"/>
                <a:gd name="T44" fmla="*/ 191 w 221"/>
                <a:gd name="T45" fmla="*/ 100 h 245"/>
                <a:gd name="T46" fmla="*/ 109 w 221"/>
                <a:gd name="T47" fmla="*/ 29 h 245"/>
                <a:gd name="T48" fmla="*/ 186 w 221"/>
                <a:gd name="T49" fmla="*/ 107 h 245"/>
                <a:gd name="T50" fmla="*/ 96 w 221"/>
                <a:gd name="T51" fmla="*/ 48 h 245"/>
                <a:gd name="T52" fmla="*/ 186 w 221"/>
                <a:gd name="T53" fmla="*/ 107 h 245"/>
                <a:gd name="T54" fmla="*/ 172 w 221"/>
                <a:gd name="T55" fmla="*/ 125 h 245"/>
                <a:gd name="T56" fmla="*/ 91 w 221"/>
                <a:gd name="T57" fmla="*/ 54 h 245"/>
                <a:gd name="T58" fmla="*/ 77 w 221"/>
                <a:gd name="T59" fmla="*/ 72 h 245"/>
                <a:gd name="T60" fmla="*/ 167 w 221"/>
                <a:gd name="T61" fmla="*/ 131 h 245"/>
                <a:gd name="T62" fmla="*/ 77 w 221"/>
                <a:gd name="T63" fmla="*/ 72 h 245"/>
                <a:gd name="T64" fmla="*/ 112 w 221"/>
                <a:gd name="T65" fmla="*/ 111 h 245"/>
                <a:gd name="T66" fmla="*/ 151 w 221"/>
                <a:gd name="T67" fmla="*/ 149 h 245"/>
                <a:gd name="T68" fmla="*/ 132 w 221"/>
                <a:gd name="T69" fmla="*/ 175 h 245"/>
                <a:gd name="T70" fmla="*/ 93 w 221"/>
                <a:gd name="T71" fmla="*/ 136 h 245"/>
                <a:gd name="T72" fmla="*/ 132 w 221"/>
                <a:gd name="T73" fmla="*/ 175 h 245"/>
                <a:gd name="T74" fmla="*/ 123 w 221"/>
                <a:gd name="T75" fmla="*/ 186 h 245"/>
                <a:gd name="T76" fmla="*/ 84 w 221"/>
                <a:gd name="T77" fmla="*/ 14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1" h="245">
                  <a:moveTo>
                    <a:pt x="215" y="103"/>
                  </a:moveTo>
                  <a:cubicBezTo>
                    <a:pt x="221" y="95"/>
                    <a:pt x="220" y="87"/>
                    <a:pt x="218" y="82"/>
                  </a:cubicBezTo>
                  <a:cubicBezTo>
                    <a:pt x="216" y="76"/>
                    <a:pt x="212" y="73"/>
                    <a:pt x="212" y="73"/>
                  </a:cubicBezTo>
                  <a:cubicBezTo>
                    <a:pt x="212" y="72"/>
                    <a:pt x="212" y="72"/>
                    <a:pt x="212" y="72"/>
                  </a:cubicBezTo>
                  <a:cubicBezTo>
                    <a:pt x="212" y="72"/>
                    <a:pt x="212" y="72"/>
                    <a:pt x="212" y="72"/>
                  </a:cubicBezTo>
                  <a:cubicBezTo>
                    <a:pt x="212" y="72"/>
                    <a:pt x="145" y="21"/>
                    <a:pt x="127" y="8"/>
                  </a:cubicBezTo>
                  <a:cubicBezTo>
                    <a:pt x="117" y="0"/>
                    <a:pt x="107" y="2"/>
                    <a:pt x="101" y="5"/>
                  </a:cubicBezTo>
                  <a:cubicBezTo>
                    <a:pt x="94" y="8"/>
                    <a:pt x="90" y="13"/>
                    <a:pt x="90" y="14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1" y="134"/>
                    <a:pt x="1" y="134"/>
                    <a:pt x="1" y="134"/>
                  </a:cubicBezTo>
                  <a:cubicBezTo>
                    <a:pt x="18" y="189"/>
                    <a:pt x="18" y="189"/>
                    <a:pt x="18" y="189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74" y="231"/>
                    <a:pt x="86" y="240"/>
                  </a:cubicBezTo>
                  <a:cubicBezTo>
                    <a:pt x="86" y="240"/>
                    <a:pt x="86" y="240"/>
                    <a:pt x="86" y="240"/>
                  </a:cubicBezTo>
                  <a:cubicBezTo>
                    <a:pt x="93" y="245"/>
                    <a:pt x="100" y="245"/>
                    <a:pt x="105" y="242"/>
                  </a:cubicBezTo>
                  <a:cubicBezTo>
                    <a:pt x="110" y="240"/>
                    <a:pt x="113" y="237"/>
                    <a:pt x="114" y="237"/>
                  </a:cubicBezTo>
                  <a:cubicBezTo>
                    <a:pt x="114" y="237"/>
                    <a:pt x="114" y="237"/>
                    <a:pt x="114" y="237"/>
                  </a:cubicBezTo>
                  <a:cubicBezTo>
                    <a:pt x="114" y="237"/>
                    <a:pt x="114" y="237"/>
                    <a:pt x="114" y="237"/>
                  </a:cubicBezTo>
                  <a:cubicBezTo>
                    <a:pt x="114" y="237"/>
                    <a:pt x="206" y="116"/>
                    <a:pt x="215" y="103"/>
                  </a:cubicBezTo>
                  <a:close/>
                  <a:moveTo>
                    <a:pt x="22" y="177"/>
                  </a:moveTo>
                  <a:cubicBezTo>
                    <a:pt x="11" y="142"/>
                    <a:pt x="11" y="142"/>
                    <a:pt x="11" y="142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28" y="155"/>
                    <a:pt x="28" y="155"/>
                    <a:pt x="29" y="156"/>
                  </a:cubicBezTo>
                  <a:cubicBezTo>
                    <a:pt x="30" y="157"/>
                    <a:pt x="31" y="158"/>
                    <a:pt x="32" y="160"/>
                  </a:cubicBezTo>
                  <a:cubicBezTo>
                    <a:pt x="32" y="162"/>
                    <a:pt x="32" y="163"/>
                    <a:pt x="31" y="166"/>
                  </a:cubicBezTo>
                  <a:cubicBezTo>
                    <a:pt x="28" y="170"/>
                    <a:pt x="24" y="174"/>
                    <a:pt x="22" y="177"/>
                  </a:cubicBezTo>
                  <a:close/>
                  <a:moveTo>
                    <a:pt x="108" y="232"/>
                  </a:moveTo>
                  <a:cubicBezTo>
                    <a:pt x="108" y="232"/>
                    <a:pt x="108" y="233"/>
                    <a:pt x="107" y="233"/>
                  </a:cubicBezTo>
                  <a:cubicBezTo>
                    <a:pt x="105" y="235"/>
                    <a:pt x="103" y="236"/>
                    <a:pt x="100" y="237"/>
                  </a:cubicBezTo>
                  <a:cubicBezTo>
                    <a:pt x="97" y="237"/>
                    <a:pt x="94" y="237"/>
                    <a:pt x="90" y="234"/>
                  </a:cubicBezTo>
                  <a:cubicBezTo>
                    <a:pt x="80" y="227"/>
                    <a:pt x="34" y="192"/>
                    <a:pt x="25" y="185"/>
                  </a:cubicBezTo>
                  <a:cubicBezTo>
                    <a:pt x="27" y="182"/>
                    <a:pt x="32" y="176"/>
                    <a:pt x="36" y="170"/>
                  </a:cubicBezTo>
                  <a:cubicBezTo>
                    <a:pt x="40" y="165"/>
                    <a:pt x="39" y="159"/>
                    <a:pt x="37" y="155"/>
                  </a:cubicBezTo>
                  <a:cubicBezTo>
                    <a:pt x="35" y="151"/>
                    <a:pt x="32" y="149"/>
                    <a:pt x="32" y="149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6" y="18"/>
                    <a:pt x="97" y="17"/>
                    <a:pt x="98" y="16"/>
                  </a:cubicBezTo>
                  <a:cubicBezTo>
                    <a:pt x="100" y="14"/>
                    <a:pt x="104" y="11"/>
                    <a:pt x="108" y="10"/>
                  </a:cubicBezTo>
                  <a:cubicBezTo>
                    <a:pt x="112" y="9"/>
                    <a:pt x="117" y="9"/>
                    <a:pt x="123" y="13"/>
                  </a:cubicBezTo>
                  <a:cubicBezTo>
                    <a:pt x="140" y="26"/>
                    <a:pt x="203" y="74"/>
                    <a:pt x="207" y="78"/>
                  </a:cubicBezTo>
                  <a:cubicBezTo>
                    <a:pt x="208" y="78"/>
                    <a:pt x="208" y="79"/>
                    <a:pt x="209" y="79"/>
                  </a:cubicBezTo>
                  <a:cubicBezTo>
                    <a:pt x="210" y="81"/>
                    <a:pt x="212" y="84"/>
                    <a:pt x="212" y="88"/>
                  </a:cubicBezTo>
                  <a:cubicBezTo>
                    <a:pt x="213" y="91"/>
                    <a:pt x="213" y="95"/>
                    <a:pt x="210" y="99"/>
                  </a:cubicBezTo>
                  <a:cubicBezTo>
                    <a:pt x="200" y="111"/>
                    <a:pt x="113" y="226"/>
                    <a:pt x="108" y="232"/>
                  </a:cubicBezTo>
                  <a:close/>
                  <a:moveTo>
                    <a:pt x="105" y="35"/>
                  </a:moveTo>
                  <a:cubicBezTo>
                    <a:pt x="191" y="100"/>
                    <a:pt x="191" y="100"/>
                    <a:pt x="191" y="100"/>
                  </a:cubicBezTo>
                  <a:cubicBezTo>
                    <a:pt x="195" y="94"/>
                    <a:pt x="195" y="94"/>
                    <a:pt x="195" y="94"/>
                  </a:cubicBezTo>
                  <a:cubicBezTo>
                    <a:pt x="109" y="29"/>
                    <a:pt x="109" y="29"/>
                    <a:pt x="109" y="29"/>
                  </a:cubicBezTo>
                  <a:lnTo>
                    <a:pt x="105" y="35"/>
                  </a:lnTo>
                  <a:close/>
                  <a:moveTo>
                    <a:pt x="186" y="107"/>
                  </a:moveTo>
                  <a:cubicBezTo>
                    <a:pt x="100" y="42"/>
                    <a:pt x="100" y="42"/>
                    <a:pt x="100" y="42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181" y="113"/>
                    <a:pt x="181" y="113"/>
                    <a:pt x="181" y="113"/>
                  </a:cubicBezTo>
                  <a:lnTo>
                    <a:pt x="186" y="107"/>
                  </a:lnTo>
                  <a:close/>
                  <a:moveTo>
                    <a:pt x="86" y="60"/>
                  </a:moveTo>
                  <a:cubicBezTo>
                    <a:pt x="172" y="125"/>
                    <a:pt x="172" y="125"/>
                    <a:pt x="172" y="125"/>
                  </a:cubicBezTo>
                  <a:cubicBezTo>
                    <a:pt x="176" y="119"/>
                    <a:pt x="176" y="119"/>
                    <a:pt x="176" y="119"/>
                  </a:cubicBezTo>
                  <a:cubicBezTo>
                    <a:pt x="91" y="54"/>
                    <a:pt x="91" y="54"/>
                    <a:pt x="91" y="54"/>
                  </a:cubicBezTo>
                  <a:lnTo>
                    <a:pt x="86" y="60"/>
                  </a:lnTo>
                  <a:close/>
                  <a:moveTo>
                    <a:pt x="77" y="72"/>
                  </a:moveTo>
                  <a:cubicBezTo>
                    <a:pt x="163" y="137"/>
                    <a:pt x="163" y="137"/>
                    <a:pt x="163" y="137"/>
                  </a:cubicBezTo>
                  <a:cubicBezTo>
                    <a:pt x="167" y="131"/>
                    <a:pt x="167" y="131"/>
                    <a:pt x="167" y="131"/>
                  </a:cubicBezTo>
                  <a:cubicBezTo>
                    <a:pt x="82" y="66"/>
                    <a:pt x="82" y="66"/>
                    <a:pt x="82" y="66"/>
                  </a:cubicBezTo>
                  <a:lnTo>
                    <a:pt x="77" y="72"/>
                  </a:lnTo>
                  <a:close/>
                  <a:moveTo>
                    <a:pt x="156" y="144"/>
                  </a:moveTo>
                  <a:cubicBezTo>
                    <a:pt x="112" y="111"/>
                    <a:pt x="112" y="111"/>
                    <a:pt x="112" y="111"/>
                  </a:cubicBezTo>
                  <a:cubicBezTo>
                    <a:pt x="108" y="116"/>
                    <a:pt x="108" y="116"/>
                    <a:pt x="108" y="116"/>
                  </a:cubicBezTo>
                  <a:cubicBezTo>
                    <a:pt x="151" y="149"/>
                    <a:pt x="151" y="149"/>
                    <a:pt x="151" y="149"/>
                  </a:cubicBezTo>
                  <a:lnTo>
                    <a:pt x="156" y="144"/>
                  </a:lnTo>
                  <a:close/>
                  <a:moveTo>
                    <a:pt x="132" y="175"/>
                  </a:moveTo>
                  <a:cubicBezTo>
                    <a:pt x="136" y="169"/>
                    <a:pt x="136" y="169"/>
                    <a:pt x="136" y="169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89" y="142"/>
                    <a:pt x="89" y="142"/>
                    <a:pt x="89" y="142"/>
                  </a:cubicBezTo>
                  <a:lnTo>
                    <a:pt x="132" y="175"/>
                  </a:lnTo>
                  <a:close/>
                  <a:moveTo>
                    <a:pt x="80" y="153"/>
                  </a:moveTo>
                  <a:cubicBezTo>
                    <a:pt x="123" y="186"/>
                    <a:pt x="123" y="186"/>
                    <a:pt x="123" y="186"/>
                  </a:cubicBezTo>
                  <a:cubicBezTo>
                    <a:pt x="128" y="180"/>
                    <a:pt x="128" y="180"/>
                    <a:pt x="128" y="180"/>
                  </a:cubicBezTo>
                  <a:cubicBezTo>
                    <a:pt x="84" y="148"/>
                    <a:pt x="84" y="148"/>
                    <a:pt x="84" y="148"/>
                  </a:cubicBezTo>
                  <a:lnTo>
                    <a:pt x="80" y="1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6302192" y="1811450"/>
            <a:ext cx="5358821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在我国华南以北的长江中下游等地区，如苏、浙、赣等一带处于炎热少雨季节，滴雨似黄金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有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“小暑雨如银，大暑雨如金”，“伏里多雨，囤里多米”，“伏天雨丰，粮丰棉丰”，“伏不受旱，一亩增一担”的说法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恰如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左河水诗云：“日盛三伏暑气熏，坐闲烦静在蝇蚊。纵逢战鼓云中起，箭射荷塘若洒金。”如果大暑前后出现阴雨，则预示以后雨水多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农谚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有“大暑有雨多雨，秋水足；大暑无雨少雨，吃水愁”的说法。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668" y="165544"/>
            <a:ext cx="1779303" cy="80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8177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108276" y="0"/>
            <a:ext cx="5035224" cy="82541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600">
                <a:ln w="0">
                  <a:noFill/>
                </a:ln>
                <a:solidFill>
                  <a:srgbClr val="83BD8E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大暑节气的物候特征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8450374" y="1619439"/>
            <a:ext cx="2556211" cy="3300871"/>
            <a:chOff x="1066734" y="1408480"/>
            <a:chExt cx="2331826" cy="3011119"/>
          </a:xfrm>
        </p:grpSpPr>
        <p:sp>
          <p:nvSpPr>
            <p:cNvPr id="18" name="文本框 6"/>
            <p:cNvSpPr txBox="1">
              <a:spLocks/>
            </p:cNvSpPr>
            <p:nvPr/>
          </p:nvSpPr>
          <p:spPr>
            <a:xfrm>
              <a:off x="1066734" y="3910939"/>
              <a:ext cx="2331826" cy="508660"/>
            </a:xfrm>
            <a:prstGeom prst="rect">
              <a:avLst/>
            </a:prstGeom>
          </p:spPr>
          <p:txBody>
            <a:bodyPr anchor="ctr"/>
            <a:lstStyle/>
            <a:p>
              <a:pPr algn="ctr"/>
              <a:endParaRPr sz="2400"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66734" y="1408480"/>
              <a:ext cx="2331826" cy="1816526"/>
            </a:xfrm>
            <a:prstGeom prst="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807506" y="1818402"/>
            <a:ext cx="696749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而在我国的华南西部地区虽然高温出现也最频繁，但雨水却最丰沛、雷暴最常见，是雷阵雨最多的季节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这里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有谚语说：“东闪无半滴，西闪走不及”。意谓在夏天午后，闪电如果出现在东方，雨不会下到这里，若闪电在西方，则雨势很快就会到来，要想躲避都来不及。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01774" y="5302365"/>
            <a:ext cx="2250284" cy="55760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600" b="1" dirty="0">
                <a:cs typeface="+mn-ea"/>
                <a:sym typeface="+mn-lt"/>
              </a:rPr>
              <a:t>“大暑热，秋后凉”</a:t>
            </a:r>
          </a:p>
        </p:txBody>
      </p:sp>
      <p:sp>
        <p:nvSpPr>
          <p:cNvPr id="30" name="矩形 29"/>
          <p:cNvSpPr/>
          <p:nvPr/>
        </p:nvSpPr>
        <p:spPr>
          <a:xfrm>
            <a:off x="601774" y="4519545"/>
            <a:ext cx="10815276" cy="5576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600" b="1" dirty="0">
                <a:cs typeface="+mn-ea"/>
                <a:sym typeface="+mn-lt"/>
              </a:rPr>
              <a:t>“大暑热，田头歇；大暑凉，水满塘”</a:t>
            </a:r>
          </a:p>
        </p:txBody>
      </p:sp>
      <p:sp>
        <p:nvSpPr>
          <p:cNvPr id="31" name="矩形 30"/>
          <p:cNvSpPr/>
          <p:nvPr/>
        </p:nvSpPr>
        <p:spPr>
          <a:xfrm>
            <a:off x="3051060" y="5302365"/>
            <a:ext cx="3110254" cy="5576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600" b="1" dirty="0">
                <a:cs typeface="+mn-ea"/>
                <a:sym typeface="+mn-lt"/>
              </a:rPr>
              <a:t>“大暑热得慌，四个月无霜”</a:t>
            </a:r>
          </a:p>
        </p:txBody>
      </p:sp>
      <p:sp>
        <p:nvSpPr>
          <p:cNvPr id="32" name="矩形 31"/>
          <p:cNvSpPr/>
          <p:nvPr/>
        </p:nvSpPr>
        <p:spPr>
          <a:xfrm>
            <a:off x="6360316" y="5277785"/>
            <a:ext cx="2432017" cy="55760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600" b="1" dirty="0">
                <a:cs typeface="+mn-ea"/>
                <a:sym typeface="+mn-lt"/>
              </a:rPr>
              <a:t>“大暑不热，冬天不冷”</a:t>
            </a:r>
          </a:p>
        </p:txBody>
      </p:sp>
      <p:sp>
        <p:nvSpPr>
          <p:cNvPr id="33" name="矩形 32"/>
          <p:cNvSpPr/>
          <p:nvPr/>
        </p:nvSpPr>
        <p:spPr>
          <a:xfrm>
            <a:off x="8985033" y="5277785"/>
            <a:ext cx="2432017" cy="5576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600" b="1" dirty="0">
                <a:cs typeface="+mn-ea"/>
                <a:sym typeface="+mn-lt"/>
              </a:rPr>
              <a:t>“大暑不热要烂冬”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668" y="165544"/>
            <a:ext cx="1779303" cy="80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6247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5716297" y="2757400"/>
            <a:ext cx="2821087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accent1"/>
                </a:solidFill>
                <a:cs typeface="+mn-ea"/>
                <a:sym typeface="+mn-lt"/>
              </a:rPr>
              <a:t>【</a:t>
            </a:r>
            <a:r>
              <a:rPr lang="zh-CN" altLang="en-US" sz="4000" dirty="0">
                <a:solidFill>
                  <a:schemeClr val="accent1"/>
                </a:solidFill>
                <a:cs typeface="+mn-ea"/>
                <a:sym typeface="+mn-lt"/>
              </a:rPr>
              <a:t>第四部分</a:t>
            </a:r>
            <a:r>
              <a:rPr lang="en-US" altLang="zh-CN" sz="4000" dirty="0">
                <a:solidFill>
                  <a:schemeClr val="accent1"/>
                </a:solidFill>
                <a:cs typeface="+mn-ea"/>
                <a:sym typeface="+mn-lt"/>
              </a:rPr>
              <a:t>】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4411594" y="3465286"/>
            <a:ext cx="5448300" cy="11919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5400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defRPr>
            </a:lvl1pPr>
          </a:lstStyle>
          <a:p>
            <a:pPr algn="ctr"/>
            <a:r>
              <a:rPr lang="zh-CN" altLang="en-US" dirty="0">
                <a:sym typeface="+mn-lt"/>
              </a:rPr>
              <a:t>大暑的农事活动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3447" y="600973"/>
            <a:ext cx="3790267" cy="1711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6743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108276" y="0"/>
            <a:ext cx="3854124" cy="82541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600">
                <a:ln w="0">
                  <a:noFill/>
                </a:ln>
                <a:solidFill>
                  <a:srgbClr val="83BD8E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大暑的农事活动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874EC2B-30DE-4217-BE1A-288693C8E0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762" y="2208235"/>
            <a:ext cx="4700586" cy="294256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5" name="矩形 4"/>
          <p:cNvSpPr/>
          <p:nvPr/>
        </p:nvSpPr>
        <p:spPr>
          <a:xfrm>
            <a:off x="6100601" y="2371467"/>
            <a:ext cx="4926628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zh-CN" altLang="en-US" sz="2400" b="1" dirty="0" smtClean="0">
                <a:solidFill>
                  <a:schemeClr val="accent1">
                    <a:lumMod val="7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早稻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收获及晚稻</a:t>
            </a:r>
            <a:r>
              <a:rPr lang="zh-CN" altLang="en-US" sz="2400" b="1" dirty="0" smtClean="0">
                <a:solidFill>
                  <a:schemeClr val="accent1">
                    <a:lumMod val="7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插秧</a:t>
            </a:r>
            <a:endParaRPr lang="en-US" altLang="zh-CN" sz="2400" b="1" dirty="0" smtClean="0">
              <a:solidFill>
                <a:schemeClr val="accent1">
                  <a:lumMod val="7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endParaRPr lang="zh-CN" altLang="en-US" sz="3200" b="1" dirty="0">
              <a:solidFill>
                <a:srgbClr val="0070C0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禾到大暑日夜黄”，对中国种植双季稻的地区来说，适时收获早稻，不仅可减少后期风雨造成的危害，确保丰产丰收，而且可使双晚适时栽插，争取足够的生长期。要根据天气的变化，灵活安排，晴天多割，阴天多栽，在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月底以前栽完双晚，最迟不能迟过立秋。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668" y="165544"/>
            <a:ext cx="1779303" cy="80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232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C34FB759-A708-4EE0-9D73-5D861E9853DA}"/>
              </a:ext>
            </a:extLst>
          </p:cNvPr>
          <p:cNvSpPr/>
          <p:nvPr/>
        </p:nvSpPr>
        <p:spPr>
          <a:xfrm flipH="1">
            <a:off x="4988122" y="2232534"/>
            <a:ext cx="4616648" cy="370018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spc="300" dirty="0">
                <a:ln w="0">
                  <a:noFill/>
                </a:ln>
                <a:solidFill>
                  <a:srgbClr val="83BD8E"/>
                </a:solidFill>
                <a:cs typeface="+mn-ea"/>
                <a:sym typeface="+mn-lt"/>
              </a:rPr>
              <a:t>大暑诗词欣赏</a:t>
            </a:r>
          </a:p>
          <a:p>
            <a:pPr>
              <a:lnSpc>
                <a:spcPct val="200000"/>
              </a:lnSpc>
            </a:pPr>
            <a:r>
              <a:rPr lang="zh-CN" altLang="en-US" sz="2400" spc="300" dirty="0" smtClean="0">
                <a:ln w="0">
                  <a:noFill/>
                </a:ln>
                <a:solidFill>
                  <a:srgbClr val="83BD8E"/>
                </a:solidFill>
                <a:cs typeface="+mn-ea"/>
                <a:sym typeface="+mn-lt"/>
              </a:rPr>
              <a:t>大暑</a:t>
            </a:r>
            <a:r>
              <a:rPr lang="zh-CN" altLang="en-US" sz="2400" spc="300" dirty="0">
                <a:ln w="0">
                  <a:noFill/>
                </a:ln>
                <a:solidFill>
                  <a:srgbClr val="83BD8E"/>
                </a:solidFill>
                <a:cs typeface="+mn-ea"/>
                <a:sym typeface="+mn-lt"/>
              </a:rPr>
              <a:t>节气养生之道</a:t>
            </a:r>
          </a:p>
          <a:p>
            <a:pPr>
              <a:lnSpc>
                <a:spcPct val="200000"/>
              </a:lnSpc>
            </a:pPr>
            <a:r>
              <a:rPr lang="zh-CN" altLang="en-US" sz="2400" spc="300" dirty="0" smtClean="0">
                <a:ln w="0">
                  <a:noFill/>
                </a:ln>
                <a:solidFill>
                  <a:srgbClr val="83BD8E"/>
                </a:solidFill>
                <a:cs typeface="+mn-ea"/>
                <a:sym typeface="+mn-lt"/>
              </a:rPr>
              <a:t>大暑</a:t>
            </a:r>
            <a:r>
              <a:rPr lang="zh-CN" altLang="en-US" sz="2400" spc="300" dirty="0">
                <a:ln w="0">
                  <a:noFill/>
                </a:ln>
                <a:solidFill>
                  <a:srgbClr val="83BD8E"/>
                </a:solidFill>
                <a:cs typeface="+mn-ea"/>
                <a:sym typeface="+mn-lt"/>
              </a:rPr>
              <a:t>的农事活动</a:t>
            </a:r>
          </a:p>
          <a:p>
            <a:pPr>
              <a:lnSpc>
                <a:spcPct val="200000"/>
              </a:lnSpc>
            </a:pPr>
            <a:r>
              <a:rPr lang="zh-CN" altLang="en-US" sz="2400" spc="300" dirty="0" smtClean="0">
                <a:ln w="0">
                  <a:noFill/>
                </a:ln>
                <a:solidFill>
                  <a:srgbClr val="83BD8E"/>
                </a:solidFill>
                <a:cs typeface="+mn-ea"/>
                <a:sym typeface="+mn-lt"/>
              </a:rPr>
              <a:t>大暑</a:t>
            </a:r>
            <a:r>
              <a:rPr lang="zh-CN" altLang="en-US" sz="2400" spc="300" dirty="0">
                <a:ln w="0">
                  <a:noFill/>
                </a:ln>
                <a:solidFill>
                  <a:srgbClr val="83BD8E"/>
                </a:solidFill>
                <a:cs typeface="+mn-ea"/>
                <a:sym typeface="+mn-lt"/>
              </a:rPr>
              <a:t>节气的物候特征</a:t>
            </a:r>
          </a:p>
          <a:p>
            <a:pPr>
              <a:lnSpc>
                <a:spcPct val="200000"/>
              </a:lnSpc>
            </a:pPr>
            <a:r>
              <a:rPr lang="zh-CN" altLang="en-US" sz="2400" spc="300" dirty="0" smtClean="0">
                <a:ln w="0">
                  <a:noFill/>
                </a:ln>
                <a:solidFill>
                  <a:srgbClr val="83BD8E"/>
                </a:solidFill>
                <a:cs typeface="+mn-ea"/>
                <a:sym typeface="+mn-lt"/>
              </a:rPr>
              <a:t>大暑</a:t>
            </a:r>
            <a:r>
              <a:rPr lang="zh-CN" altLang="en-US" sz="2400" spc="300" dirty="0">
                <a:ln w="0">
                  <a:noFill/>
                </a:ln>
                <a:solidFill>
                  <a:srgbClr val="83BD8E"/>
                </a:solidFill>
                <a:cs typeface="+mn-ea"/>
                <a:sym typeface="+mn-lt"/>
              </a:rPr>
              <a:t>节气的习俗</a:t>
            </a:r>
          </a:p>
          <a:p>
            <a:pPr>
              <a:lnSpc>
                <a:spcPct val="200000"/>
              </a:lnSpc>
            </a:pPr>
            <a:r>
              <a:rPr lang="zh-CN" altLang="en-US" sz="2400" spc="300" dirty="0" smtClean="0">
                <a:ln w="0">
                  <a:noFill/>
                </a:ln>
                <a:solidFill>
                  <a:srgbClr val="83BD8E"/>
                </a:solidFill>
                <a:cs typeface="+mn-ea"/>
                <a:sym typeface="+mn-lt"/>
              </a:rPr>
              <a:t>大暑</a:t>
            </a:r>
            <a:r>
              <a:rPr lang="zh-CN" altLang="en-US" sz="2400" spc="300" dirty="0">
                <a:ln w="0">
                  <a:noFill/>
                </a:ln>
                <a:solidFill>
                  <a:srgbClr val="83BD8E"/>
                </a:solidFill>
                <a:cs typeface="+mn-ea"/>
                <a:sym typeface="+mn-lt"/>
              </a:rPr>
              <a:t>节气的由来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4272" y="444217"/>
            <a:ext cx="2969842" cy="134076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675355" y="444217"/>
            <a:ext cx="131276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BFCFC"/>
                </a:solidFill>
              </a:rPr>
              <a:t>https://www.ypppt.com/</a:t>
            </a:r>
            <a:endParaRPr lang="zh-CN" altLang="en-US" sz="700" dirty="0">
              <a:solidFill>
                <a:srgbClr val="FBFC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4788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108276" y="0"/>
            <a:ext cx="3854124" cy="82541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600">
                <a:ln w="0">
                  <a:noFill/>
                </a:ln>
                <a:solidFill>
                  <a:srgbClr val="83BD8E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大暑的农事活动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874EC2B-30DE-4217-BE1A-288693C8E0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6133" y="2198834"/>
            <a:ext cx="4700586" cy="296136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6" name="矩形 5"/>
          <p:cNvSpPr/>
          <p:nvPr/>
        </p:nvSpPr>
        <p:spPr>
          <a:xfrm>
            <a:off x="844162" y="1841669"/>
            <a:ext cx="49266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2.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灌溉</a:t>
            </a:r>
          </a:p>
          <a:p>
            <a:endParaRPr lang="zh-CN" altLang="en-US" sz="3200" b="1" dirty="0">
              <a:solidFill>
                <a:srgbClr val="0070C0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棉花花铃期叶面积达一生中最大值，是需水的高峰期，要求田间土壤湿度占田间持水量在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－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80%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为最好，低于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60%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就会受旱而导致落花落铃，必须立即灌溉。要注意灌水不可在中午高温时进行，以免土壤温度变化过于剧烈而加重蕾铃脱落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大豆开花结荚也正是需水临界期，对缺水的反应十分敏感。农谚说：“大豆开花，沟里摸虾”，出现旱象应及时浇灌。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668" y="165544"/>
            <a:ext cx="1779303" cy="80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0736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108276" y="0"/>
            <a:ext cx="3854124" cy="82541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600">
                <a:ln w="0">
                  <a:noFill/>
                </a:ln>
                <a:solidFill>
                  <a:srgbClr val="83BD8E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大暑的农事活动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874EC2B-30DE-4217-BE1A-288693C8E0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762" y="2269343"/>
            <a:ext cx="4700586" cy="282035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矩形 4"/>
          <p:cNvSpPr/>
          <p:nvPr/>
        </p:nvSpPr>
        <p:spPr>
          <a:xfrm>
            <a:off x="6111486" y="2232968"/>
            <a:ext cx="492662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3. 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抗旱</a:t>
            </a:r>
          </a:p>
          <a:p>
            <a:endParaRPr lang="zh-CN" altLang="en-US" sz="3200" b="1" dirty="0">
              <a:solidFill>
                <a:srgbClr val="0070C0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酷暑盛夏，水分蒸发特别快，尤其是长江中下游地区正值伏旱期，旺盛生长的作物对水分的要求更为迫切，真是“小暑雨如银，大暑雨如金”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黄淮平原的夏玉米一般已拔节孕穗，即将抽雄，是产量形成最关键的时期，要严防“卡脖旱”的危害。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668" y="165544"/>
            <a:ext cx="1779303" cy="80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8211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5716297" y="2757400"/>
            <a:ext cx="2821087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accent1"/>
                </a:solidFill>
                <a:cs typeface="+mn-ea"/>
                <a:sym typeface="+mn-lt"/>
              </a:rPr>
              <a:t>【</a:t>
            </a:r>
            <a:r>
              <a:rPr lang="zh-CN" altLang="en-US" sz="4000" dirty="0">
                <a:solidFill>
                  <a:schemeClr val="accent1"/>
                </a:solidFill>
                <a:cs typeface="+mn-ea"/>
                <a:sym typeface="+mn-lt"/>
              </a:rPr>
              <a:t>第五部分</a:t>
            </a:r>
            <a:r>
              <a:rPr lang="en-US" altLang="zh-CN" sz="4000" dirty="0">
                <a:solidFill>
                  <a:schemeClr val="accent1"/>
                </a:solidFill>
                <a:cs typeface="+mn-ea"/>
                <a:sym typeface="+mn-lt"/>
              </a:rPr>
              <a:t>】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4304719" y="3465286"/>
            <a:ext cx="6121816" cy="119058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5400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defRPr>
            </a:lvl1pPr>
          </a:lstStyle>
          <a:p>
            <a:pPr algn="ctr"/>
            <a:r>
              <a:rPr lang="zh-CN" altLang="en-US" dirty="0">
                <a:sym typeface="+mn-lt"/>
              </a:rPr>
              <a:t>大暑节气养生之道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3447" y="600973"/>
            <a:ext cx="3790267" cy="1711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4804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108276" y="0"/>
            <a:ext cx="4362124" cy="82541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600">
                <a:ln w="0">
                  <a:noFill/>
                </a:ln>
                <a:solidFill>
                  <a:srgbClr val="83BD8E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大暑节气养生之道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7CD7163-EBB6-423F-8317-484F666942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4231" y="2383117"/>
            <a:ext cx="2151822" cy="3181657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7AFB699-4B37-4BFC-A385-4918B3D3D2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2822" y="2474278"/>
            <a:ext cx="2169519" cy="299933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703BB88-9962-483D-8FC0-E27A10EB63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927" y="2383117"/>
            <a:ext cx="2169519" cy="318165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4703BB88-9962-483D-8FC0-E27A10EB63E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8843" y="2383117"/>
            <a:ext cx="2121104" cy="3181657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1313575" y="5795561"/>
            <a:ext cx="1514222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、药粥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3817289" y="5795561"/>
            <a:ext cx="1514222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、饮水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6484289" y="5795561"/>
            <a:ext cx="1514222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、药膳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9330471" y="5795561"/>
            <a:ext cx="1514222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、食材</a:t>
            </a:r>
          </a:p>
        </p:txBody>
      </p:sp>
      <p:sp>
        <p:nvSpPr>
          <p:cNvPr id="12" name="矩形 11"/>
          <p:cNvSpPr/>
          <p:nvPr/>
        </p:nvSpPr>
        <p:spPr>
          <a:xfrm>
            <a:off x="985927" y="1388621"/>
            <a:ext cx="9986873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夏季的饮食调养是以暑天的气候特点为基础，由于夏令气候炎热，易伤津耗气，因此常可选用药粥滋补身体。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《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黄帝内经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》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有“药以去之，食以随之”，“谷肉果菜，食养尽之”的论点。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668" y="165544"/>
            <a:ext cx="1779303" cy="80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526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5716297" y="2757400"/>
            <a:ext cx="2821087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accent1"/>
                </a:solidFill>
                <a:cs typeface="+mn-ea"/>
                <a:sym typeface="+mn-lt"/>
              </a:rPr>
              <a:t>【</a:t>
            </a:r>
            <a:r>
              <a:rPr lang="zh-CN" altLang="en-US" sz="4000" dirty="0" smtClean="0">
                <a:solidFill>
                  <a:schemeClr val="accent1"/>
                </a:solidFill>
                <a:cs typeface="+mn-ea"/>
                <a:sym typeface="+mn-lt"/>
              </a:rPr>
              <a:t>第六部分</a:t>
            </a:r>
            <a:r>
              <a:rPr lang="en-US" altLang="zh-CN" sz="4000" dirty="0" smtClean="0">
                <a:solidFill>
                  <a:schemeClr val="accent1"/>
                </a:solidFill>
                <a:cs typeface="+mn-ea"/>
                <a:sym typeface="+mn-lt"/>
              </a:rPr>
              <a:t>】</a:t>
            </a:r>
            <a:endParaRPr lang="en-US" altLang="zh-CN" sz="40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4304719" y="3465286"/>
            <a:ext cx="5448300" cy="119058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5400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defRPr>
            </a:lvl1pPr>
          </a:lstStyle>
          <a:p>
            <a:pPr algn="ctr"/>
            <a:r>
              <a:rPr lang="zh-CN" altLang="en-US" dirty="0">
                <a:sym typeface="+mn-lt"/>
              </a:rPr>
              <a:t>大暑诗词欣赏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3447" y="600973"/>
            <a:ext cx="3790267" cy="1711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2889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108276" y="0"/>
            <a:ext cx="3854124" cy="82541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600">
                <a:ln w="0">
                  <a:noFill/>
                </a:ln>
                <a:solidFill>
                  <a:srgbClr val="83BD8E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大暑诗词欣赏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934B76E-1DB8-4EE7-B5D2-29CB7C234DC5}"/>
              </a:ext>
            </a:extLst>
          </p:cNvPr>
          <p:cNvSpPr/>
          <p:nvPr/>
        </p:nvSpPr>
        <p:spPr>
          <a:xfrm>
            <a:off x="1660265" y="2014681"/>
            <a:ext cx="3325392" cy="3902178"/>
          </a:xfrm>
          <a:prstGeom prst="rect">
            <a:avLst/>
          </a:prstGeom>
          <a:solidFill>
            <a:srgbClr val="3A3A3A">
              <a:alpha val="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297" tIns="44149" rIns="88297" bIns="44149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281"/>
          </a:p>
        </p:txBody>
      </p:sp>
      <p:grpSp>
        <p:nvGrpSpPr>
          <p:cNvPr id="2" name="组合 1"/>
          <p:cNvGrpSpPr/>
          <p:nvPr/>
        </p:nvGrpSpPr>
        <p:grpSpPr>
          <a:xfrm>
            <a:off x="2667215" y="1658478"/>
            <a:ext cx="1310220" cy="691542"/>
            <a:chOff x="1435269" y="1695282"/>
            <a:chExt cx="1310220" cy="691542"/>
          </a:xfrm>
          <a:solidFill>
            <a:schemeClr val="accent1">
              <a:lumMod val="75000"/>
            </a:schemeClr>
          </a:solidFill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20E92B7D-27B7-41B4-8EE3-BE1C950F7057}"/>
                </a:ext>
              </a:extLst>
            </p:cNvPr>
            <p:cNvSpPr/>
            <p:nvPr/>
          </p:nvSpPr>
          <p:spPr>
            <a:xfrm>
              <a:off x="1435269" y="1695282"/>
              <a:ext cx="1310220" cy="69154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8297" tIns="44149" rIns="88297" bIns="44149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281" dirty="0"/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1ABFC689-6045-449E-B46F-98AB1AC8CC5C}"/>
                </a:ext>
              </a:extLst>
            </p:cNvPr>
            <p:cNvSpPr txBox="1"/>
            <p:nvPr/>
          </p:nvSpPr>
          <p:spPr>
            <a:xfrm>
              <a:off x="1761770" y="1724393"/>
              <a:ext cx="655949" cy="62741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3477" dirty="0">
                  <a:solidFill>
                    <a:schemeClr val="bg1"/>
                  </a:solidFill>
                </a:rPr>
                <a:t>01</a:t>
              </a:r>
              <a:endParaRPr lang="zh-CN" altLang="en-US" sz="3477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2578569" y="2522640"/>
            <a:ext cx="166904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《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晚夏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》</a:t>
            </a: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         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——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徐勉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85804" y="3440885"/>
            <a:ext cx="256032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夏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景厌房栊，促席玩花丛。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荷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阴斜合翠，莲影对分红。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此时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避炎热，清樽独未空。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996861" y="4675335"/>
            <a:ext cx="2832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</a:rPr>
              <a:t>译文：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诗说夏夜纳凉，从房中来到花丛中，席地而卧，欣赏水中莲荷，眼前又有美酒相伴，十分惬意。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4934B76E-1DB8-4EE7-B5D2-29CB7C234DC5}"/>
              </a:ext>
            </a:extLst>
          </p:cNvPr>
          <p:cNvSpPr/>
          <p:nvPr/>
        </p:nvSpPr>
        <p:spPr>
          <a:xfrm>
            <a:off x="6471751" y="2014681"/>
            <a:ext cx="3325392" cy="3902178"/>
          </a:xfrm>
          <a:prstGeom prst="rect">
            <a:avLst/>
          </a:prstGeom>
          <a:solidFill>
            <a:srgbClr val="3A3A3A">
              <a:alpha val="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297" tIns="44149" rIns="88297" bIns="44149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281"/>
          </a:p>
        </p:txBody>
      </p:sp>
      <p:grpSp>
        <p:nvGrpSpPr>
          <p:cNvPr id="12" name="组合 11"/>
          <p:cNvGrpSpPr/>
          <p:nvPr/>
        </p:nvGrpSpPr>
        <p:grpSpPr>
          <a:xfrm>
            <a:off x="7478701" y="1658478"/>
            <a:ext cx="1310220" cy="691542"/>
            <a:chOff x="1435269" y="1695282"/>
            <a:chExt cx="1310220" cy="691542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20E92B7D-27B7-41B4-8EE3-BE1C950F7057}"/>
                </a:ext>
              </a:extLst>
            </p:cNvPr>
            <p:cNvSpPr/>
            <p:nvPr/>
          </p:nvSpPr>
          <p:spPr>
            <a:xfrm>
              <a:off x="1435269" y="1695282"/>
              <a:ext cx="1310220" cy="69154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8297" tIns="44149" rIns="88297" bIns="44149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281" dirty="0"/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1ABFC689-6045-449E-B46F-98AB1AC8CC5C}"/>
                </a:ext>
              </a:extLst>
            </p:cNvPr>
            <p:cNvSpPr txBox="1"/>
            <p:nvPr/>
          </p:nvSpPr>
          <p:spPr>
            <a:xfrm>
              <a:off x="1761770" y="1724393"/>
              <a:ext cx="681597" cy="6274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477" dirty="0" smtClean="0">
                  <a:solidFill>
                    <a:schemeClr val="bg1"/>
                  </a:solidFill>
                </a:rPr>
                <a:t>02</a:t>
              </a:r>
              <a:endParaRPr lang="zh-CN" altLang="en-US" sz="3477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7102783" y="2563202"/>
            <a:ext cx="213071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《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山亭夏日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》</a:t>
            </a: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         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——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唐代高骈</a:t>
            </a:r>
          </a:p>
        </p:txBody>
      </p:sp>
      <p:sp>
        <p:nvSpPr>
          <p:cNvPr id="19" name="矩形 18"/>
          <p:cNvSpPr/>
          <p:nvPr/>
        </p:nvSpPr>
        <p:spPr>
          <a:xfrm>
            <a:off x="6734175" y="3516755"/>
            <a:ext cx="294601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绿树荫浓夏日长，楼台倒影入池塘。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水晶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帘动微风起，满架蔷薇一院香。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874098" y="4675335"/>
            <a:ext cx="25774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译文：山亭古树参天，人迹罕见，蔷薇飘香，周身清凉，好一幅别开生面的山中消夏风俗画。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668" y="165544"/>
            <a:ext cx="1779303" cy="80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1244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  <p:bldP spid="9" grpId="0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108276" y="0"/>
            <a:ext cx="3854124" cy="82541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600">
                <a:ln w="0">
                  <a:noFill/>
                </a:ln>
                <a:solidFill>
                  <a:srgbClr val="83BD8E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大暑诗词欣赏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934B76E-1DB8-4EE7-B5D2-29CB7C234DC5}"/>
              </a:ext>
            </a:extLst>
          </p:cNvPr>
          <p:cNvSpPr/>
          <p:nvPr/>
        </p:nvSpPr>
        <p:spPr>
          <a:xfrm>
            <a:off x="1660265" y="2014681"/>
            <a:ext cx="3325392" cy="3014519"/>
          </a:xfrm>
          <a:prstGeom prst="rect">
            <a:avLst/>
          </a:prstGeom>
          <a:solidFill>
            <a:srgbClr val="3A3A3A">
              <a:alpha val="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297" tIns="44149" rIns="88297" bIns="44149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281"/>
          </a:p>
        </p:txBody>
      </p:sp>
      <p:grpSp>
        <p:nvGrpSpPr>
          <p:cNvPr id="5" name="组合 4"/>
          <p:cNvGrpSpPr/>
          <p:nvPr/>
        </p:nvGrpSpPr>
        <p:grpSpPr>
          <a:xfrm>
            <a:off x="2667215" y="1658478"/>
            <a:ext cx="1310220" cy="691542"/>
            <a:chOff x="1435269" y="1695282"/>
            <a:chExt cx="1310220" cy="691542"/>
          </a:xfrm>
          <a:solidFill>
            <a:schemeClr val="accent1">
              <a:lumMod val="75000"/>
            </a:schemeClr>
          </a:solidFill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20E92B7D-27B7-41B4-8EE3-BE1C950F7057}"/>
                </a:ext>
              </a:extLst>
            </p:cNvPr>
            <p:cNvSpPr/>
            <p:nvPr/>
          </p:nvSpPr>
          <p:spPr>
            <a:xfrm>
              <a:off x="1435269" y="1695282"/>
              <a:ext cx="1310220" cy="69154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8297" tIns="44149" rIns="88297" bIns="44149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281" dirty="0"/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1ABFC689-6045-449E-B46F-98AB1AC8CC5C}"/>
                </a:ext>
              </a:extLst>
            </p:cNvPr>
            <p:cNvSpPr txBox="1"/>
            <p:nvPr/>
          </p:nvSpPr>
          <p:spPr>
            <a:xfrm>
              <a:off x="1761770" y="1724393"/>
              <a:ext cx="681597" cy="62741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3477" dirty="0" smtClean="0">
                  <a:solidFill>
                    <a:schemeClr val="bg1"/>
                  </a:solidFill>
                </a:rPr>
                <a:t>03</a:t>
              </a:r>
              <a:endParaRPr lang="zh-CN" altLang="en-US" sz="3477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476713" y="2560379"/>
            <a:ext cx="2130711" cy="874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《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夏日山中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》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       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——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唐代李白</a:t>
            </a:r>
          </a:p>
        </p:txBody>
      </p:sp>
      <p:sp>
        <p:nvSpPr>
          <p:cNvPr id="9" name="矩形 8"/>
          <p:cNvSpPr/>
          <p:nvPr/>
        </p:nvSpPr>
        <p:spPr>
          <a:xfrm>
            <a:off x="2217298" y="3504267"/>
            <a:ext cx="2560320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懒摇白羽扇，裸袒青林中。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脱巾挂石壁，露顶洒松风。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4934B76E-1DB8-4EE7-B5D2-29CB7C234DC5}"/>
              </a:ext>
            </a:extLst>
          </p:cNvPr>
          <p:cNvSpPr/>
          <p:nvPr/>
        </p:nvSpPr>
        <p:spPr>
          <a:xfrm>
            <a:off x="6471751" y="2014681"/>
            <a:ext cx="3325392" cy="3014519"/>
          </a:xfrm>
          <a:prstGeom prst="rect">
            <a:avLst/>
          </a:prstGeom>
          <a:solidFill>
            <a:srgbClr val="3A3A3A">
              <a:alpha val="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297" tIns="44149" rIns="88297" bIns="44149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281"/>
          </a:p>
        </p:txBody>
      </p:sp>
      <p:grpSp>
        <p:nvGrpSpPr>
          <p:cNvPr id="12" name="组合 11"/>
          <p:cNvGrpSpPr/>
          <p:nvPr/>
        </p:nvGrpSpPr>
        <p:grpSpPr>
          <a:xfrm>
            <a:off x="7478701" y="1658478"/>
            <a:ext cx="1310220" cy="691542"/>
            <a:chOff x="1435269" y="1695282"/>
            <a:chExt cx="1310220" cy="691542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20E92B7D-27B7-41B4-8EE3-BE1C950F7057}"/>
                </a:ext>
              </a:extLst>
            </p:cNvPr>
            <p:cNvSpPr/>
            <p:nvPr/>
          </p:nvSpPr>
          <p:spPr>
            <a:xfrm>
              <a:off x="1435269" y="1695282"/>
              <a:ext cx="1310220" cy="69154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8297" tIns="44149" rIns="88297" bIns="44149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281" dirty="0"/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1ABFC689-6045-449E-B46F-98AB1AC8CC5C}"/>
                </a:ext>
              </a:extLst>
            </p:cNvPr>
            <p:cNvSpPr txBox="1"/>
            <p:nvPr/>
          </p:nvSpPr>
          <p:spPr>
            <a:xfrm>
              <a:off x="1761770" y="1724393"/>
              <a:ext cx="681597" cy="6274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477" dirty="0" smtClean="0">
                  <a:solidFill>
                    <a:schemeClr val="bg1"/>
                  </a:solidFill>
                </a:rPr>
                <a:t>04</a:t>
              </a:r>
              <a:endParaRPr lang="zh-CN" altLang="en-US" sz="3477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7207558" y="2448902"/>
            <a:ext cx="2361544" cy="874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《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消暑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》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       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——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唐代白居易</a:t>
            </a:r>
          </a:p>
        </p:txBody>
      </p:sp>
      <p:sp>
        <p:nvSpPr>
          <p:cNvPr id="16" name="矩形 15"/>
          <p:cNvSpPr/>
          <p:nvPr/>
        </p:nvSpPr>
        <p:spPr>
          <a:xfrm>
            <a:off x="7095828" y="3391255"/>
            <a:ext cx="2806090" cy="1346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何以消烦暑，端坐一院中。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眼前无长物，窗下有清风。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散热有心静，凉生为室空。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此时身自保，难更与人同。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668" y="165544"/>
            <a:ext cx="1779303" cy="80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4305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9" grpId="0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108276" y="0"/>
            <a:ext cx="3854124" cy="82541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600">
                <a:ln w="0">
                  <a:noFill/>
                </a:ln>
                <a:solidFill>
                  <a:srgbClr val="83BD8E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大暑诗词欣赏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934B76E-1DB8-4EE7-B5D2-29CB7C234DC5}"/>
              </a:ext>
            </a:extLst>
          </p:cNvPr>
          <p:cNvSpPr/>
          <p:nvPr/>
        </p:nvSpPr>
        <p:spPr>
          <a:xfrm>
            <a:off x="1660265" y="2014681"/>
            <a:ext cx="3325392" cy="3014519"/>
          </a:xfrm>
          <a:prstGeom prst="rect">
            <a:avLst/>
          </a:prstGeom>
          <a:solidFill>
            <a:srgbClr val="3A3A3A">
              <a:alpha val="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297" tIns="44149" rIns="88297" bIns="44149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281"/>
          </a:p>
        </p:txBody>
      </p:sp>
      <p:grpSp>
        <p:nvGrpSpPr>
          <p:cNvPr id="5" name="组合 4"/>
          <p:cNvGrpSpPr/>
          <p:nvPr/>
        </p:nvGrpSpPr>
        <p:grpSpPr>
          <a:xfrm>
            <a:off x="2667215" y="1658478"/>
            <a:ext cx="1310220" cy="691542"/>
            <a:chOff x="1435269" y="1695282"/>
            <a:chExt cx="1310220" cy="691542"/>
          </a:xfrm>
          <a:solidFill>
            <a:schemeClr val="accent1">
              <a:lumMod val="75000"/>
            </a:schemeClr>
          </a:solidFill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20E92B7D-27B7-41B4-8EE3-BE1C950F7057}"/>
                </a:ext>
              </a:extLst>
            </p:cNvPr>
            <p:cNvSpPr/>
            <p:nvPr/>
          </p:nvSpPr>
          <p:spPr>
            <a:xfrm>
              <a:off x="1435269" y="1695282"/>
              <a:ext cx="1310220" cy="69154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8297" tIns="44149" rIns="88297" bIns="44149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281" dirty="0"/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1ABFC689-6045-449E-B46F-98AB1AC8CC5C}"/>
                </a:ext>
              </a:extLst>
            </p:cNvPr>
            <p:cNvSpPr txBox="1"/>
            <p:nvPr/>
          </p:nvSpPr>
          <p:spPr>
            <a:xfrm>
              <a:off x="1761770" y="1724393"/>
              <a:ext cx="681597" cy="62741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3477" dirty="0" smtClean="0">
                  <a:solidFill>
                    <a:schemeClr val="bg1"/>
                  </a:solidFill>
                </a:rPr>
                <a:t>03</a:t>
              </a:r>
              <a:endParaRPr lang="zh-CN" altLang="en-US" sz="3477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476713" y="2560379"/>
            <a:ext cx="1669047" cy="874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《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竹里馆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》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       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——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王维</a:t>
            </a:r>
          </a:p>
        </p:txBody>
      </p:sp>
      <p:sp>
        <p:nvSpPr>
          <p:cNvPr id="9" name="矩形 8"/>
          <p:cNvSpPr/>
          <p:nvPr/>
        </p:nvSpPr>
        <p:spPr>
          <a:xfrm>
            <a:off x="1918014" y="3490798"/>
            <a:ext cx="2901709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细草摇头忽报侬，披襟拦得一西风。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荷花入暮犹愁热，低面深藏碧伞中。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4934B76E-1DB8-4EE7-B5D2-29CB7C234DC5}"/>
              </a:ext>
            </a:extLst>
          </p:cNvPr>
          <p:cNvSpPr/>
          <p:nvPr/>
        </p:nvSpPr>
        <p:spPr>
          <a:xfrm>
            <a:off x="6471751" y="2014681"/>
            <a:ext cx="3325392" cy="3014519"/>
          </a:xfrm>
          <a:prstGeom prst="rect">
            <a:avLst/>
          </a:prstGeom>
          <a:solidFill>
            <a:srgbClr val="3A3A3A">
              <a:alpha val="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297" tIns="44149" rIns="88297" bIns="44149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281"/>
          </a:p>
        </p:txBody>
      </p:sp>
      <p:grpSp>
        <p:nvGrpSpPr>
          <p:cNvPr id="11" name="组合 10"/>
          <p:cNvGrpSpPr/>
          <p:nvPr/>
        </p:nvGrpSpPr>
        <p:grpSpPr>
          <a:xfrm>
            <a:off x="7478701" y="1658478"/>
            <a:ext cx="1310220" cy="691542"/>
            <a:chOff x="1435269" y="1695282"/>
            <a:chExt cx="1310220" cy="691542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20E92B7D-27B7-41B4-8EE3-BE1C950F7057}"/>
                </a:ext>
              </a:extLst>
            </p:cNvPr>
            <p:cNvSpPr/>
            <p:nvPr/>
          </p:nvSpPr>
          <p:spPr>
            <a:xfrm>
              <a:off x="1435269" y="1695282"/>
              <a:ext cx="1310220" cy="69154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8297" tIns="44149" rIns="88297" bIns="44149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281" dirty="0"/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1ABFC689-6045-449E-B46F-98AB1AC8CC5C}"/>
                </a:ext>
              </a:extLst>
            </p:cNvPr>
            <p:cNvSpPr txBox="1"/>
            <p:nvPr/>
          </p:nvSpPr>
          <p:spPr>
            <a:xfrm>
              <a:off x="1761770" y="1724393"/>
              <a:ext cx="681597" cy="6274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477" dirty="0" smtClean="0">
                  <a:solidFill>
                    <a:schemeClr val="bg1"/>
                  </a:solidFill>
                </a:rPr>
                <a:t>04</a:t>
              </a:r>
              <a:endParaRPr lang="zh-CN" altLang="en-US" sz="3477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7080644" y="2479059"/>
            <a:ext cx="2130711" cy="874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《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消暑诗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》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         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——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清代江堤</a:t>
            </a:r>
          </a:p>
        </p:txBody>
      </p:sp>
      <p:sp>
        <p:nvSpPr>
          <p:cNvPr id="15" name="矩形 14"/>
          <p:cNvSpPr/>
          <p:nvPr/>
        </p:nvSpPr>
        <p:spPr>
          <a:xfrm>
            <a:off x="6734175" y="3516755"/>
            <a:ext cx="2946013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柳枝西出叶向东，此非画柳实画风。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风来无质堆纸上，巧借柳枝相形容。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668" y="165544"/>
            <a:ext cx="1779303" cy="80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9285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9" grpId="0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337" y="1315074"/>
            <a:ext cx="6834438" cy="308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4984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136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5716297" y="2757400"/>
            <a:ext cx="2821087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accent1"/>
                </a:solidFill>
                <a:cs typeface="+mn-ea"/>
                <a:sym typeface="+mn-lt"/>
              </a:rPr>
              <a:t>【</a:t>
            </a:r>
            <a:r>
              <a:rPr lang="zh-CN" altLang="en-US" sz="4000" dirty="0" smtClean="0">
                <a:solidFill>
                  <a:schemeClr val="accent1"/>
                </a:solidFill>
                <a:cs typeface="+mn-ea"/>
                <a:sym typeface="+mn-lt"/>
              </a:rPr>
              <a:t>第一部分</a:t>
            </a:r>
            <a:r>
              <a:rPr lang="en-US" altLang="zh-CN" sz="4000" dirty="0" smtClean="0">
                <a:solidFill>
                  <a:schemeClr val="accent1"/>
                </a:solidFill>
                <a:cs typeface="+mn-ea"/>
                <a:sym typeface="+mn-lt"/>
              </a:rPr>
              <a:t>】</a:t>
            </a:r>
            <a:endParaRPr lang="zh-CN" altLang="en-US" sz="40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4304719" y="3465286"/>
            <a:ext cx="5448300" cy="11919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dirty="0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大暑节气的由来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3447" y="600973"/>
            <a:ext cx="3790267" cy="1711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526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4764" y="1619642"/>
            <a:ext cx="5218018" cy="2978365"/>
            <a:chOff x="345504" y="1787852"/>
            <a:chExt cx="5750496" cy="3282295"/>
          </a:xfrm>
        </p:grpSpPr>
        <p:grpSp>
          <p:nvGrpSpPr>
            <p:cNvPr id="17" name="组合 16"/>
            <p:cNvGrpSpPr>
              <a:grpSpLocks/>
            </p:cNvGrpSpPr>
            <p:nvPr/>
          </p:nvGrpSpPr>
          <p:grpSpPr bwMode="auto">
            <a:xfrm>
              <a:off x="345504" y="1787852"/>
              <a:ext cx="5750496" cy="3282295"/>
              <a:chOff x="8540751" y="4843463"/>
              <a:chExt cx="8012112" cy="4562475"/>
            </a:xfrm>
            <a:effectLst/>
          </p:grpSpPr>
          <p:sp>
            <p:nvSpPr>
              <p:cNvPr id="19" name="任意多边形: 形状 18"/>
              <p:cNvSpPr>
                <a:spLocks/>
              </p:cNvSpPr>
              <p:nvPr/>
            </p:nvSpPr>
            <p:spPr bwMode="auto">
              <a:xfrm>
                <a:off x="9321800" y="4843463"/>
                <a:ext cx="6480176" cy="4421188"/>
              </a:xfrm>
              <a:custGeom>
                <a:avLst/>
                <a:gdLst>
                  <a:gd name="T0" fmla="*/ 17508 w 18000"/>
                  <a:gd name="T1" fmla="*/ 12280 h 12281"/>
                  <a:gd name="T2" fmla="*/ 491 w 18000"/>
                  <a:gd name="T3" fmla="*/ 12280 h 12281"/>
                  <a:gd name="T4" fmla="*/ 0 w 18000"/>
                  <a:gd name="T5" fmla="*/ 11792 h 12281"/>
                  <a:gd name="T6" fmla="*/ 0 w 18000"/>
                  <a:gd name="T7" fmla="*/ 488 h 12281"/>
                  <a:gd name="T8" fmla="*/ 491 w 18000"/>
                  <a:gd name="T9" fmla="*/ 0 h 12281"/>
                  <a:gd name="T10" fmla="*/ 17508 w 18000"/>
                  <a:gd name="T11" fmla="*/ 0 h 12281"/>
                  <a:gd name="T12" fmla="*/ 17999 w 18000"/>
                  <a:gd name="T13" fmla="*/ 488 h 12281"/>
                  <a:gd name="T14" fmla="*/ 17999 w 18000"/>
                  <a:gd name="T15" fmla="*/ 11792 h 12281"/>
                  <a:gd name="T16" fmla="*/ 17508 w 18000"/>
                  <a:gd name="T17" fmla="*/ 12280 h 1228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000"/>
                  <a:gd name="T28" fmla="*/ 0 h 12281"/>
                  <a:gd name="T29" fmla="*/ 18000 w 18000"/>
                  <a:gd name="T30" fmla="*/ 12281 h 1228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000" h="12281">
                    <a:moveTo>
                      <a:pt x="17508" y="12280"/>
                    </a:moveTo>
                    <a:lnTo>
                      <a:pt x="491" y="12280"/>
                    </a:lnTo>
                    <a:cubicBezTo>
                      <a:pt x="220" y="12280"/>
                      <a:pt x="0" y="12061"/>
                      <a:pt x="0" y="11792"/>
                    </a:cubicBezTo>
                    <a:lnTo>
                      <a:pt x="0" y="488"/>
                    </a:lnTo>
                    <a:cubicBezTo>
                      <a:pt x="0" y="219"/>
                      <a:pt x="220" y="0"/>
                      <a:pt x="491" y="0"/>
                    </a:cubicBezTo>
                    <a:lnTo>
                      <a:pt x="17508" y="0"/>
                    </a:lnTo>
                    <a:cubicBezTo>
                      <a:pt x="17779" y="0"/>
                      <a:pt x="17999" y="219"/>
                      <a:pt x="17999" y="488"/>
                    </a:cubicBezTo>
                    <a:lnTo>
                      <a:pt x="17999" y="11792"/>
                    </a:lnTo>
                    <a:cubicBezTo>
                      <a:pt x="17999" y="12061"/>
                      <a:pt x="17779" y="12280"/>
                      <a:pt x="17508" y="12280"/>
                    </a:cubicBez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20" name="任意多边形: 形状 19"/>
              <p:cNvSpPr>
                <a:spLocks/>
              </p:cNvSpPr>
              <p:nvPr/>
            </p:nvSpPr>
            <p:spPr bwMode="auto">
              <a:xfrm>
                <a:off x="8542336" y="9169402"/>
                <a:ext cx="8008936" cy="142874"/>
              </a:xfrm>
              <a:custGeom>
                <a:avLst/>
                <a:gdLst>
                  <a:gd name="T0" fmla="*/ 22247 w 22248"/>
                  <a:gd name="T1" fmla="*/ 398 h 657"/>
                  <a:gd name="T2" fmla="*/ 21410 w 22248"/>
                  <a:gd name="T3" fmla="*/ 656 h 657"/>
                  <a:gd name="T4" fmla="*/ 870 w 22248"/>
                  <a:gd name="T5" fmla="*/ 656 h 657"/>
                  <a:gd name="T6" fmla="*/ 0 w 22248"/>
                  <a:gd name="T7" fmla="*/ 398 h 657"/>
                  <a:gd name="T8" fmla="*/ 0 w 22248"/>
                  <a:gd name="T9" fmla="*/ 0 h 657"/>
                  <a:gd name="T10" fmla="*/ 22247 w 22248"/>
                  <a:gd name="T11" fmla="*/ 0 h 657"/>
                  <a:gd name="T12" fmla="*/ 22247 w 22248"/>
                  <a:gd name="T13" fmla="*/ 398 h 6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48"/>
                  <a:gd name="T22" fmla="*/ 0 h 657"/>
                  <a:gd name="T23" fmla="*/ 22248 w 22248"/>
                  <a:gd name="T24" fmla="*/ 657 h 6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48" h="657">
                    <a:moveTo>
                      <a:pt x="22247" y="398"/>
                    </a:moveTo>
                    <a:cubicBezTo>
                      <a:pt x="22247" y="398"/>
                      <a:pt x="21890" y="656"/>
                      <a:pt x="21410" y="656"/>
                    </a:cubicBezTo>
                    <a:lnTo>
                      <a:pt x="870" y="656"/>
                    </a:lnTo>
                    <a:cubicBezTo>
                      <a:pt x="462" y="656"/>
                      <a:pt x="0" y="398"/>
                      <a:pt x="0" y="398"/>
                    </a:cubicBezTo>
                    <a:lnTo>
                      <a:pt x="0" y="0"/>
                    </a:lnTo>
                    <a:lnTo>
                      <a:pt x="22247" y="0"/>
                    </a:lnTo>
                    <a:lnTo>
                      <a:pt x="22247" y="398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21" name="任意多边形: 形状 20"/>
              <p:cNvSpPr>
                <a:spLocks/>
              </p:cNvSpPr>
              <p:nvPr/>
            </p:nvSpPr>
            <p:spPr bwMode="auto">
              <a:xfrm>
                <a:off x="8542339" y="9169399"/>
                <a:ext cx="8008939" cy="236539"/>
              </a:xfrm>
              <a:custGeom>
                <a:avLst/>
                <a:gdLst>
                  <a:gd name="T0" fmla="*/ 22247 w 22248"/>
                  <a:gd name="T1" fmla="*/ 398 h 657"/>
                  <a:gd name="T2" fmla="*/ 21410 w 22248"/>
                  <a:gd name="T3" fmla="*/ 656 h 657"/>
                  <a:gd name="T4" fmla="*/ 870 w 22248"/>
                  <a:gd name="T5" fmla="*/ 656 h 657"/>
                  <a:gd name="T6" fmla="*/ 0 w 22248"/>
                  <a:gd name="T7" fmla="*/ 398 h 657"/>
                  <a:gd name="T8" fmla="*/ 0 w 22248"/>
                  <a:gd name="T9" fmla="*/ 0 h 657"/>
                  <a:gd name="T10" fmla="*/ 22247 w 22248"/>
                  <a:gd name="T11" fmla="*/ 0 h 657"/>
                  <a:gd name="T12" fmla="*/ 22247 w 22248"/>
                  <a:gd name="T13" fmla="*/ 398 h 6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48"/>
                  <a:gd name="T22" fmla="*/ 0 h 657"/>
                  <a:gd name="T23" fmla="*/ 22248 w 22248"/>
                  <a:gd name="T24" fmla="*/ 657 h 6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48" h="657">
                    <a:moveTo>
                      <a:pt x="22247" y="398"/>
                    </a:moveTo>
                    <a:cubicBezTo>
                      <a:pt x="22247" y="398"/>
                      <a:pt x="21890" y="656"/>
                      <a:pt x="21410" y="656"/>
                    </a:cubicBezTo>
                    <a:lnTo>
                      <a:pt x="870" y="656"/>
                    </a:lnTo>
                    <a:cubicBezTo>
                      <a:pt x="462" y="656"/>
                      <a:pt x="0" y="398"/>
                      <a:pt x="0" y="398"/>
                    </a:cubicBezTo>
                    <a:lnTo>
                      <a:pt x="0" y="0"/>
                    </a:lnTo>
                    <a:lnTo>
                      <a:pt x="22247" y="0"/>
                    </a:lnTo>
                    <a:lnTo>
                      <a:pt x="22247" y="398"/>
                    </a:lnTo>
                  </a:path>
                </a:pathLst>
              </a:custGeom>
              <a:noFill/>
              <a:ln w="10080">
                <a:solidFill>
                  <a:schemeClr val="tx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22" name="任意多边形: 形状 21"/>
              <p:cNvSpPr>
                <a:spLocks/>
              </p:cNvSpPr>
              <p:nvPr/>
            </p:nvSpPr>
            <p:spPr bwMode="auto">
              <a:xfrm>
                <a:off x="8540751" y="9312275"/>
                <a:ext cx="8012112" cy="93663"/>
              </a:xfrm>
              <a:custGeom>
                <a:avLst/>
                <a:gdLst>
                  <a:gd name="T0" fmla="*/ 0 w 22256"/>
                  <a:gd name="T1" fmla="*/ 0 h 262"/>
                  <a:gd name="T2" fmla="*/ 870 w 22256"/>
                  <a:gd name="T3" fmla="*/ 261 h 262"/>
                  <a:gd name="T4" fmla="*/ 21418 w 22256"/>
                  <a:gd name="T5" fmla="*/ 261 h 262"/>
                  <a:gd name="T6" fmla="*/ 22255 w 22256"/>
                  <a:gd name="T7" fmla="*/ 0 h 262"/>
                  <a:gd name="T8" fmla="*/ 0 w 22256"/>
                  <a:gd name="T9" fmla="*/ 0 h 2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56"/>
                  <a:gd name="T16" fmla="*/ 0 h 262"/>
                  <a:gd name="T17" fmla="*/ 22256 w 22256"/>
                  <a:gd name="T18" fmla="*/ 262 h 2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56" h="262">
                    <a:moveTo>
                      <a:pt x="0" y="0"/>
                    </a:moveTo>
                    <a:cubicBezTo>
                      <a:pt x="0" y="0"/>
                      <a:pt x="462" y="261"/>
                      <a:pt x="870" y="261"/>
                    </a:cubicBezTo>
                    <a:lnTo>
                      <a:pt x="21418" y="261"/>
                    </a:lnTo>
                    <a:cubicBezTo>
                      <a:pt x="21898" y="261"/>
                      <a:pt x="22255" y="0"/>
                      <a:pt x="22255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23" name="任意多边形: 形状 22"/>
              <p:cNvSpPr>
                <a:spLocks/>
              </p:cNvSpPr>
              <p:nvPr/>
            </p:nvSpPr>
            <p:spPr bwMode="auto">
              <a:xfrm>
                <a:off x="11979275" y="9167813"/>
                <a:ext cx="1141413" cy="88900"/>
              </a:xfrm>
              <a:custGeom>
                <a:avLst/>
                <a:gdLst>
                  <a:gd name="T0" fmla="*/ 0 w 3171"/>
                  <a:gd name="T1" fmla="*/ 0 h 249"/>
                  <a:gd name="T2" fmla="*/ 349 w 3171"/>
                  <a:gd name="T3" fmla="*/ 248 h 249"/>
                  <a:gd name="T4" fmla="*/ 2821 w 3171"/>
                  <a:gd name="T5" fmla="*/ 248 h 249"/>
                  <a:gd name="T6" fmla="*/ 3170 w 3171"/>
                  <a:gd name="T7" fmla="*/ 0 h 249"/>
                  <a:gd name="T8" fmla="*/ 0 w 3171"/>
                  <a:gd name="T9" fmla="*/ 0 h 2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71"/>
                  <a:gd name="T16" fmla="*/ 0 h 249"/>
                  <a:gd name="T17" fmla="*/ 3171 w 3171"/>
                  <a:gd name="T18" fmla="*/ 249 h 2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71" h="249">
                    <a:moveTo>
                      <a:pt x="0" y="0"/>
                    </a:moveTo>
                    <a:cubicBezTo>
                      <a:pt x="49" y="144"/>
                      <a:pt x="187" y="248"/>
                      <a:pt x="349" y="248"/>
                    </a:cubicBezTo>
                    <a:lnTo>
                      <a:pt x="2821" y="248"/>
                    </a:lnTo>
                    <a:cubicBezTo>
                      <a:pt x="2983" y="248"/>
                      <a:pt x="3120" y="144"/>
                      <a:pt x="3170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  <p:sp>
            <p:nvSpPr>
              <p:cNvPr id="24" name="任意多边形: 形状 23"/>
              <p:cNvSpPr>
                <a:spLocks/>
              </p:cNvSpPr>
              <p:nvPr/>
            </p:nvSpPr>
            <p:spPr bwMode="auto">
              <a:xfrm>
                <a:off x="12571413" y="4937125"/>
                <a:ext cx="38100" cy="36513"/>
              </a:xfrm>
              <a:custGeom>
                <a:avLst/>
                <a:gdLst>
                  <a:gd name="T0" fmla="*/ 51 w 104"/>
                  <a:gd name="T1" fmla="*/ 102 h 103"/>
                  <a:gd name="T2" fmla="*/ 0 w 104"/>
                  <a:gd name="T3" fmla="*/ 51 h 103"/>
                  <a:gd name="T4" fmla="*/ 51 w 104"/>
                  <a:gd name="T5" fmla="*/ 0 h 103"/>
                  <a:gd name="T6" fmla="*/ 103 w 104"/>
                  <a:gd name="T7" fmla="*/ 51 h 103"/>
                  <a:gd name="T8" fmla="*/ 51 w 104"/>
                  <a:gd name="T9" fmla="*/ 102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03"/>
                  <a:gd name="T17" fmla="*/ 104 w 104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03">
                    <a:moveTo>
                      <a:pt x="51" y="102"/>
                    </a:moveTo>
                    <a:cubicBezTo>
                      <a:pt x="23" y="102"/>
                      <a:pt x="0" y="79"/>
                      <a:pt x="0" y="51"/>
                    </a:cubicBezTo>
                    <a:cubicBezTo>
                      <a:pt x="0" y="22"/>
                      <a:pt x="23" y="0"/>
                      <a:pt x="51" y="0"/>
                    </a:cubicBezTo>
                    <a:cubicBezTo>
                      <a:pt x="80" y="0"/>
                      <a:pt x="103" y="22"/>
                      <a:pt x="103" y="51"/>
                    </a:cubicBezTo>
                    <a:cubicBezTo>
                      <a:pt x="103" y="79"/>
                      <a:pt x="80" y="102"/>
                      <a:pt x="51" y="10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cs typeface="+mn-ea"/>
                  <a:sym typeface="+mn-lt"/>
                </a:endParaRPr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1085225" y="1984288"/>
              <a:ext cx="4271050" cy="2700705"/>
            </a:xfrm>
            <a:prstGeom prst="rect">
              <a:avLst/>
            </a:prstGeom>
            <a:blipFill dpi="0"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</p:grp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108276" y="0"/>
            <a:ext cx="3854124" cy="82541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600">
                <a:ln w="0">
                  <a:noFill/>
                </a:ln>
                <a:solidFill>
                  <a:srgbClr val="83BD8E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大暑节气的由来</a:t>
            </a:r>
          </a:p>
        </p:txBody>
      </p:sp>
      <p:sp>
        <p:nvSpPr>
          <p:cNvPr id="28" name="矩形 27"/>
          <p:cNvSpPr/>
          <p:nvPr/>
        </p:nvSpPr>
        <p:spPr>
          <a:xfrm>
            <a:off x="5464682" y="2178699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大暑是农历二十四节气中的第十二个节气，每年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7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23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日或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24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日太阳到达黄经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120°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时为“大暑”节气。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“大暑”与“小暑”一样，都是反映夏季炎热程度的节令，“大暑”表示炎热至极。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668" y="165544"/>
            <a:ext cx="1779303" cy="80328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11629" y="5025936"/>
            <a:ext cx="1074420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月令七十二候集解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：“六月中，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暑，热也，就热之中分为大小，月初为小，月中为大，今则热气犹大也。”这时正值“中伏”前后，全国大部分地区进入一年中最热时期，也是喜温作物生长最快的时期，但旱、涝、台风等自然灾害发生频繁，抗旱排涝防台和田间管理等任务很重。</a:t>
            </a:r>
          </a:p>
        </p:txBody>
      </p:sp>
    </p:spTree>
    <p:extLst>
      <p:ext uri="{BB962C8B-B14F-4D97-AF65-F5344CB8AC3E}">
        <p14:creationId xmlns:p14="http://schemas.microsoft.com/office/powerpoint/2010/main" val="27711960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108276" y="0"/>
            <a:ext cx="3854124" cy="82541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600">
                <a:ln w="0">
                  <a:noFill/>
                </a:ln>
                <a:solidFill>
                  <a:srgbClr val="83BD8E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节律</a:t>
            </a:r>
          </a:p>
        </p:txBody>
      </p:sp>
      <p:sp>
        <p:nvSpPr>
          <p:cNvPr id="28" name="ïšļíḍe">
            <a:extLst>
              <a:ext uri="{FF2B5EF4-FFF2-40B4-BE49-F238E27FC236}">
                <a16:creationId xmlns="" xmlns:a16="http://schemas.microsoft.com/office/drawing/2014/main" id="{A8FB1B09-B6BF-4032-9473-FF78C7EE18B7}"/>
              </a:ext>
            </a:extLst>
          </p:cNvPr>
          <p:cNvSpPr/>
          <p:nvPr/>
        </p:nvSpPr>
        <p:spPr bwMode="auto">
          <a:xfrm>
            <a:off x="701222" y="1388622"/>
            <a:ext cx="4284436" cy="449019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sz="1300" b="1">
                <a:solidFill>
                  <a:srgbClr val="000000"/>
                </a:solidFill>
              </a:defRPr>
            </a:lvl1pPr>
            <a:lvl2pPr marL="742950" indent="-285750">
              <a:defRPr sz="1300" b="1">
                <a:solidFill>
                  <a:srgbClr val="000000"/>
                </a:solidFill>
              </a:defRPr>
            </a:lvl2pPr>
            <a:lvl3pPr marL="1143000" indent="-228600">
              <a:defRPr sz="1300" b="1">
                <a:solidFill>
                  <a:srgbClr val="000000"/>
                </a:solidFill>
              </a:defRPr>
            </a:lvl3pPr>
            <a:lvl4pPr marL="1600200" indent="-228600">
              <a:defRPr sz="1300" b="1">
                <a:solidFill>
                  <a:srgbClr val="000000"/>
                </a:solidFill>
              </a:defRPr>
            </a:lvl4pPr>
            <a:lvl5pPr marL="2057400" indent="-228600">
              <a:defRPr sz="1300" b="1">
                <a:solidFill>
                  <a:srgbClr val="000000"/>
                </a:solidFill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677296" y="1388621"/>
            <a:ext cx="5874488" cy="4490187"/>
            <a:chOff x="5655525" y="1653435"/>
            <a:chExt cx="5874488" cy="4490187"/>
          </a:xfrm>
        </p:grpSpPr>
        <p:sp>
          <p:nvSpPr>
            <p:cNvPr id="29" name="îṣ1íḋe">
              <a:extLst>
                <a:ext uri="{FF2B5EF4-FFF2-40B4-BE49-F238E27FC236}">
                  <a16:creationId xmlns="" xmlns:a16="http://schemas.microsoft.com/office/drawing/2014/main" id="{373EE2D6-019A-4DEF-9FAC-4A3D5177752E}"/>
                </a:ext>
              </a:extLst>
            </p:cNvPr>
            <p:cNvSpPr/>
            <p:nvPr/>
          </p:nvSpPr>
          <p:spPr bwMode="auto">
            <a:xfrm flipH="1">
              <a:off x="5655525" y="1653435"/>
              <a:ext cx="208400" cy="4490187"/>
            </a:xfrm>
            <a:custGeom>
              <a:avLst/>
              <a:gdLst>
                <a:gd name="T0" fmla="*/ 2147483646 w 121"/>
                <a:gd name="T1" fmla="*/ 0 h 1516"/>
                <a:gd name="T2" fmla="*/ 2147483646 w 121"/>
                <a:gd name="T3" fmla="*/ 2147483646 h 1516"/>
                <a:gd name="T4" fmla="*/ 0 w 121"/>
                <a:gd name="T5" fmla="*/ 2147483646 h 1516"/>
                <a:gd name="T6" fmla="*/ 2147483646 w 121"/>
                <a:gd name="T7" fmla="*/ 2147483646 h 1516"/>
                <a:gd name="T8" fmla="*/ 2147483646 w 121"/>
                <a:gd name="T9" fmla="*/ 2147483646 h 15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1" h="1516">
                  <a:moveTo>
                    <a:pt x="121" y="0"/>
                  </a:moveTo>
                  <a:lnTo>
                    <a:pt x="121" y="686"/>
                  </a:lnTo>
                  <a:lnTo>
                    <a:pt x="0" y="756"/>
                  </a:lnTo>
                  <a:lnTo>
                    <a:pt x="119" y="825"/>
                  </a:lnTo>
                  <a:lnTo>
                    <a:pt x="119" y="1516"/>
                  </a:lnTo>
                </a:path>
              </a:pathLst>
            </a:custGeom>
            <a:noFill/>
            <a:ln w="22225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0" name="işļiḍê">
              <a:extLst>
                <a:ext uri="{FF2B5EF4-FFF2-40B4-BE49-F238E27FC236}">
                  <a16:creationId xmlns="" xmlns:a16="http://schemas.microsoft.com/office/drawing/2014/main" id="{D6E572AC-E157-4642-A35A-7C132EA41DDD}"/>
                </a:ext>
              </a:extLst>
            </p:cNvPr>
            <p:cNvSpPr/>
            <p:nvPr/>
          </p:nvSpPr>
          <p:spPr bwMode="auto">
            <a:xfrm>
              <a:off x="5863925" y="3873281"/>
              <a:ext cx="5666088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6322606" y="1803679"/>
            <a:ext cx="45537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大暑是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节气中的第十二个节气       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英文说法：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Great Heat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黄经：太阳到达黄经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度 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322606" y="3943419"/>
            <a:ext cx="514005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时间：每年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月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22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日或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日 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所属季节：夏季 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气候特点：高温酷热 大暑时值狮子月的开头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农事：抢收抢种，抗旱排涝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668" y="165544"/>
            <a:ext cx="1779303" cy="80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3536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108275" y="0"/>
            <a:ext cx="5421667" cy="82445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600">
                <a:ln w="0">
                  <a:noFill/>
                </a:ln>
                <a:solidFill>
                  <a:srgbClr val="83BD8E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七十二物候 之 大暑三候</a:t>
            </a:r>
          </a:p>
        </p:txBody>
      </p:sp>
      <p:sp>
        <p:nvSpPr>
          <p:cNvPr id="8" name="ïṣḷîďe">
            <a:extLst>
              <a:ext uri="{FF2B5EF4-FFF2-40B4-BE49-F238E27FC236}">
                <a16:creationId xmlns="" xmlns:a16="http://schemas.microsoft.com/office/drawing/2014/main" id="{5A121A68-0231-4282-A91C-DDF0E8DD114D}"/>
              </a:ext>
            </a:extLst>
          </p:cNvPr>
          <p:cNvSpPr txBox="1"/>
          <p:nvPr/>
        </p:nvSpPr>
        <p:spPr>
          <a:xfrm>
            <a:off x="2188895" y="5589100"/>
            <a:ext cx="6436830" cy="43938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>
              <a:buSzPct val="25000"/>
              <a:defRPr sz="1200" b="1">
                <a:solidFill>
                  <a:schemeClr val="dk1"/>
                </a:solidFill>
              </a:defRPr>
            </a:lvl1pPr>
          </a:lstStyle>
          <a:p>
            <a:pPr lvl="0">
              <a:lnSpc>
                <a:spcPct val="150000"/>
              </a:lnSpc>
              <a:buSzTx/>
            </a:pPr>
            <a:r>
              <a:rPr lang="zh-CN" altLang="en-US" sz="1400" b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第三候是说时常有大的雷雨会出现，这大雨使暑湿减弱，天气开始向立秋过渡。</a:t>
            </a:r>
          </a:p>
        </p:txBody>
      </p:sp>
      <p:sp>
        <p:nvSpPr>
          <p:cNvPr id="9" name="íṩḷïḋe">
            <a:extLst>
              <a:ext uri="{FF2B5EF4-FFF2-40B4-BE49-F238E27FC236}">
                <a16:creationId xmlns="" xmlns:a16="http://schemas.microsoft.com/office/drawing/2014/main" id="{347F45E4-F616-4801-B314-1F7B14CCA775}"/>
              </a:ext>
            </a:extLst>
          </p:cNvPr>
          <p:cNvSpPr txBox="1"/>
          <p:nvPr/>
        </p:nvSpPr>
        <p:spPr>
          <a:xfrm>
            <a:off x="6074662" y="5116430"/>
            <a:ext cx="3160309" cy="37098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lvl="0" defTabSz="913765">
              <a:buSzPct val="25000"/>
              <a:defRPr/>
            </a:pPr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再五日三候，大雨行时</a:t>
            </a:r>
          </a:p>
        </p:txBody>
      </p:sp>
      <p:sp>
        <p:nvSpPr>
          <p:cNvPr id="11" name="íṩḷîḓè">
            <a:extLst>
              <a:ext uri="{FF2B5EF4-FFF2-40B4-BE49-F238E27FC236}">
                <a16:creationId xmlns="" xmlns:a16="http://schemas.microsoft.com/office/drawing/2014/main" id="{E4D2D653-D502-4896-A984-A652F16D9085}"/>
              </a:ext>
            </a:extLst>
          </p:cNvPr>
          <p:cNvSpPr txBox="1"/>
          <p:nvPr/>
        </p:nvSpPr>
        <p:spPr>
          <a:xfrm>
            <a:off x="1072820" y="2279561"/>
            <a:ext cx="7383236" cy="108353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>
              <a:buSzPct val="25000"/>
              <a:defRPr sz="1200" b="1">
                <a:solidFill>
                  <a:schemeClr val="dk1"/>
                </a:solidFill>
              </a:defRPr>
            </a:lvl1pPr>
          </a:lstStyle>
          <a:p>
            <a:pPr lvl="0" algn="r">
              <a:lnSpc>
                <a:spcPct val="150000"/>
              </a:lnSpc>
              <a:buSzTx/>
            </a:pPr>
            <a:r>
              <a:rPr lang="zh-CN" altLang="en-US" sz="1400" b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世上萤火虫约有二千多种，分水生与陆生两种，陆生的萤火虫产卵于枯草上，大暑时，萤火虫卵化而出，所以古人认为萤火虫是腐草变成的</a:t>
            </a:r>
          </a:p>
        </p:txBody>
      </p:sp>
      <p:sp>
        <p:nvSpPr>
          <p:cNvPr id="12" name="i$ḻíḑè">
            <a:extLst>
              <a:ext uri="{FF2B5EF4-FFF2-40B4-BE49-F238E27FC236}">
                <a16:creationId xmlns="" xmlns:a16="http://schemas.microsoft.com/office/drawing/2014/main" id="{681E7193-C4BC-49E8-8761-ADB42E1012A6}"/>
              </a:ext>
            </a:extLst>
          </p:cNvPr>
          <p:cNvSpPr txBox="1"/>
          <p:nvPr/>
        </p:nvSpPr>
        <p:spPr>
          <a:xfrm>
            <a:off x="3546716" y="1607858"/>
            <a:ext cx="5114031" cy="66527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Autofit/>
          </a:bodyPr>
          <a:lstStyle/>
          <a:p>
            <a:pPr lvl="0" defTabSz="913765">
              <a:buSzPct val="25000"/>
              <a:defRPr/>
            </a:pPr>
            <a:r>
              <a:rPr lang="zh-CN" altLang="en-US" sz="16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大暑日初候，腐草为萤；离明之极，故幽类化为明类。</a:t>
            </a:r>
          </a:p>
        </p:txBody>
      </p:sp>
      <p:sp>
        <p:nvSpPr>
          <p:cNvPr id="14" name="î$1îďe">
            <a:extLst>
              <a:ext uri="{FF2B5EF4-FFF2-40B4-BE49-F238E27FC236}">
                <a16:creationId xmlns="" xmlns:a16="http://schemas.microsoft.com/office/drawing/2014/main" id="{BA29ACBD-CEC5-46E0-AB2D-2EC82BA3B858}"/>
              </a:ext>
            </a:extLst>
          </p:cNvPr>
          <p:cNvSpPr txBox="1"/>
          <p:nvPr/>
        </p:nvSpPr>
        <p:spPr>
          <a:xfrm>
            <a:off x="2649540" y="4016078"/>
            <a:ext cx="5867894" cy="43953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>
              <a:buSzPct val="25000"/>
              <a:defRPr sz="1200" b="1">
                <a:solidFill>
                  <a:schemeClr val="dk1"/>
                </a:solidFill>
              </a:defRPr>
            </a:lvl1pPr>
          </a:lstStyle>
          <a:p>
            <a:pPr lvl="0">
              <a:lnSpc>
                <a:spcPct val="150000"/>
              </a:lnSpc>
              <a:buSzTx/>
            </a:pPr>
            <a:r>
              <a:rPr lang="zh-CN" altLang="en-US" sz="1400" b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第二候是说天气开始变得闷热，土地也很潮湿；</a:t>
            </a:r>
          </a:p>
        </p:txBody>
      </p:sp>
      <p:sp>
        <p:nvSpPr>
          <p:cNvPr id="15" name="î$ļidé">
            <a:extLst>
              <a:ext uri="{FF2B5EF4-FFF2-40B4-BE49-F238E27FC236}">
                <a16:creationId xmlns="" xmlns:a16="http://schemas.microsoft.com/office/drawing/2014/main" id="{12ED42F1-398F-495A-81F5-137903B3738A}"/>
              </a:ext>
            </a:extLst>
          </p:cNvPr>
          <p:cNvSpPr txBox="1"/>
          <p:nvPr/>
        </p:nvSpPr>
        <p:spPr>
          <a:xfrm>
            <a:off x="2649540" y="3325045"/>
            <a:ext cx="4191493" cy="66527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lvl="0" defTabSz="913765">
              <a:buSzPct val="25000"/>
              <a:defRPr/>
            </a:pPr>
            <a:r>
              <a:rPr lang="zh-CN" altLang="en-US" sz="16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又五日二候，土润溽暑；溽，音辱，湿也。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668" y="165544"/>
            <a:ext cx="1779303" cy="803284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752224" y="1607858"/>
            <a:ext cx="2215847" cy="140114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 dirty="0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752224" y="4865176"/>
            <a:ext cx="2215847" cy="140114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 dirty="0">
              <a:cs typeface="+mn-ea"/>
              <a:sym typeface="+mn-lt"/>
            </a:endParaRPr>
          </a:p>
        </p:txBody>
      </p:sp>
      <p:sp>
        <p:nvSpPr>
          <p:cNvPr id="24" name="ïšļíḍe">
            <a:extLst>
              <a:ext uri="{FF2B5EF4-FFF2-40B4-BE49-F238E27FC236}">
                <a16:creationId xmlns="" xmlns:a16="http://schemas.microsoft.com/office/drawing/2014/main" id="{A8FB1B09-B6BF-4032-9473-FF78C7EE18B7}"/>
              </a:ext>
            </a:extLst>
          </p:cNvPr>
          <p:cNvSpPr/>
          <p:nvPr/>
        </p:nvSpPr>
        <p:spPr bwMode="auto">
          <a:xfrm>
            <a:off x="1034517" y="3310076"/>
            <a:ext cx="1267406" cy="1328271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sz="1300" b="1">
                <a:solidFill>
                  <a:srgbClr val="000000"/>
                </a:solidFill>
              </a:defRPr>
            </a:lvl1pPr>
            <a:lvl2pPr marL="742950" indent="-285750">
              <a:defRPr sz="1300" b="1">
                <a:solidFill>
                  <a:srgbClr val="000000"/>
                </a:solidFill>
              </a:defRPr>
            </a:lvl2pPr>
            <a:lvl3pPr marL="1143000" indent="-228600">
              <a:defRPr sz="1300" b="1">
                <a:solidFill>
                  <a:srgbClr val="000000"/>
                </a:solidFill>
              </a:defRPr>
            </a:lvl3pPr>
            <a:lvl4pPr marL="1600200" indent="-228600">
              <a:defRPr sz="1300" b="1">
                <a:solidFill>
                  <a:srgbClr val="000000"/>
                </a:solidFill>
              </a:defRPr>
            </a:lvl4pPr>
            <a:lvl5pPr marL="2057400" indent="-228600">
              <a:defRPr sz="1300" b="1">
                <a:solidFill>
                  <a:srgbClr val="000000"/>
                </a:solidFill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rgbClr val="000000"/>
                </a:solidFill>
              </a:defRPr>
            </a:lvl9pPr>
          </a:lstStyle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24782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5716297" y="2757400"/>
            <a:ext cx="2821087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accent1"/>
                </a:solidFill>
                <a:cs typeface="+mn-ea"/>
                <a:sym typeface="+mn-lt"/>
              </a:rPr>
              <a:t>【</a:t>
            </a:r>
            <a:r>
              <a:rPr lang="zh-CN" altLang="en-US" sz="4000" dirty="0" smtClean="0">
                <a:solidFill>
                  <a:schemeClr val="accent1"/>
                </a:solidFill>
                <a:cs typeface="+mn-ea"/>
                <a:sym typeface="+mn-lt"/>
              </a:rPr>
              <a:t>第</a:t>
            </a:r>
            <a:r>
              <a:rPr lang="zh-CN" altLang="en-US" sz="4000" dirty="0">
                <a:solidFill>
                  <a:schemeClr val="accent1"/>
                </a:solidFill>
                <a:cs typeface="+mn-ea"/>
                <a:sym typeface="+mn-lt"/>
              </a:rPr>
              <a:t>二</a:t>
            </a:r>
            <a:r>
              <a:rPr lang="zh-CN" altLang="en-US" sz="4000" dirty="0" smtClean="0">
                <a:solidFill>
                  <a:schemeClr val="accent1"/>
                </a:solidFill>
                <a:cs typeface="+mn-ea"/>
                <a:sym typeface="+mn-lt"/>
              </a:rPr>
              <a:t>部分</a:t>
            </a:r>
            <a:r>
              <a:rPr lang="en-US" altLang="zh-CN" sz="4000" dirty="0" smtClean="0">
                <a:solidFill>
                  <a:schemeClr val="accent1"/>
                </a:solidFill>
                <a:cs typeface="+mn-ea"/>
                <a:sym typeface="+mn-lt"/>
              </a:rPr>
              <a:t>】</a:t>
            </a:r>
            <a:endParaRPr lang="zh-CN" altLang="en-US" sz="40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4304719" y="3465286"/>
            <a:ext cx="5448300" cy="11919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5400">
                <a:ln w="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defRPr>
            </a:lvl1pPr>
          </a:lstStyle>
          <a:p>
            <a:pPr algn="ctr"/>
            <a:r>
              <a:rPr lang="zh-CN" altLang="en-US" dirty="0">
                <a:sym typeface="+mn-lt"/>
              </a:rPr>
              <a:t>大暑节气的习俗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3447" y="600973"/>
            <a:ext cx="3790267" cy="1711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043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108276" y="0"/>
            <a:ext cx="3854124" cy="82541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600">
                <a:ln w="0">
                  <a:noFill/>
                </a:ln>
                <a:solidFill>
                  <a:srgbClr val="83BD8E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大暑节气的习俗</a:t>
            </a:r>
          </a:p>
        </p:txBody>
      </p:sp>
      <p:sp>
        <p:nvSpPr>
          <p:cNvPr id="4" name="îşlïḍé">
            <a:extLst>
              <a:ext uri="{FF2B5EF4-FFF2-40B4-BE49-F238E27FC236}">
                <a16:creationId xmlns="" xmlns:a16="http://schemas.microsoft.com/office/drawing/2014/main" id="{B0B269F2-36D4-49E9-8892-7BDA5A2EA8FB}"/>
              </a:ext>
            </a:extLst>
          </p:cNvPr>
          <p:cNvSpPr/>
          <p:nvPr/>
        </p:nvSpPr>
        <p:spPr>
          <a:xfrm>
            <a:off x="645428" y="1578969"/>
            <a:ext cx="3650431" cy="3651468"/>
          </a:xfrm>
          <a:prstGeom prst="diamond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íŝḷïḍê">
            <a:extLst>
              <a:ext uri="{FF2B5EF4-FFF2-40B4-BE49-F238E27FC236}">
                <a16:creationId xmlns="" xmlns:a16="http://schemas.microsoft.com/office/drawing/2014/main" id="{4B12DD38-C37B-4BF7-873B-711B5C31E349}"/>
              </a:ext>
            </a:extLst>
          </p:cNvPr>
          <p:cNvSpPr/>
          <p:nvPr/>
        </p:nvSpPr>
        <p:spPr>
          <a:xfrm>
            <a:off x="2049434" y="1523548"/>
            <a:ext cx="842422" cy="842422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</a:p>
        </p:txBody>
      </p:sp>
      <p:sp>
        <p:nvSpPr>
          <p:cNvPr id="6" name="矩形 5"/>
          <p:cNvSpPr/>
          <p:nvPr/>
        </p:nvSpPr>
        <p:spPr>
          <a:xfrm>
            <a:off x="4646840" y="1596782"/>
            <a:ext cx="68688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accent1"/>
                </a:solidFill>
                <a:cs typeface="+mn-ea"/>
                <a:sym typeface="+mn-lt"/>
              </a:rPr>
              <a:t>浙江：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大暑送“大暑船”活动在浙江台州沿海已有几百年的历史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“大暑船”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完全按照旧时的三桅帆船缩小比例后建造，长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8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米、宽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米、重约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1.5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吨，船内载各种祭品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活动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开始后，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50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多名渔民轮流抬着“大暑船”在街道上行进，鼓号喧天，鞭炮齐鸣，街道两旁站满祈福人群。“大暑船”最终被运送至码头，进行一系列祈福仪式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。随后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，这艘“大暑船”被渔船拉出渔港，然后在大海上点燃，任其沉浮，以此祝福人们五谷丰登，生活安康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台州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椒江人还有大暑节气吃姜汁调蛋的风俗，姜汁能去除体内湿气，姜汁调蛋“补人”，也有老年人喜欢吃鸡粥，谓能补阳。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396593" y="5150214"/>
            <a:ext cx="2148099" cy="833773"/>
            <a:chOff x="1325116" y="2355096"/>
            <a:chExt cx="1611283" cy="625330"/>
          </a:xfrm>
          <a:solidFill>
            <a:schemeClr val="accent1"/>
          </a:solidFill>
        </p:grpSpPr>
        <p:sp>
          <p:nvSpPr>
            <p:cNvPr id="8" name="任意多边形 7"/>
            <p:cNvSpPr/>
            <p:nvPr/>
          </p:nvSpPr>
          <p:spPr>
            <a:xfrm>
              <a:off x="1325116" y="2355096"/>
              <a:ext cx="1611283" cy="625330"/>
            </a:xfrm>
            <a:custGeom>
              <a:avLst/>
              <a:gdLst>
                <a:gd name="connsiteX0" fmla="*/ 425985 w 1460502"/>
                <a:gd name="connsiteY0" fmla="*/ 0 h 725082"/>
                <a:gd name="connsiteX1" fmla="*/ 608543 w 1460502"/>
                <a:gd name="connsiteY1" fmla="*/ 246110 h 725082"/>
                <a:gd name="connsiteX2" fmla="*/ 1380672 w 1460502"/>
                <a:gd name="connsiteY2" fmla="*/ 246110 h 725082"/>
                <a:gd name="connsiteX3" fmla="*/ 1460502 w 1460502"/>
                <a:gd name="connsiteY3" fmla="*/ 325940 h 725082"/>
                <a:gd name="connsiteX4" fmla="*/ 1460502 w 1460502"/>
                <a:gd name="connsiteY4" fmla="*/ 445682 h 725082"/>
                <a:gd name="connsiteX5" fmla="*/ 1460502 w 1460502"/>
                <a:gd name="connsiteY5" fmla="*/ 645252 h 725082"/>
                <a:gd name="connsiteX6" fmla="*/ 1380672 w 1460502"/>
                <a:gd name="connsiteY6" fmla="*/ 725082 h 725082"/>
                <a:gd name="connsiteX7" fmla="*/ 608543 w 1460502"/>
                <a:gd name="connsiteY7" fmla="*/ 725082 h 725082"/>
                <a:gd name="connsiteX8" fmla="*/ 243417 w 1460502"/>
                <a:gd name="connsiteY8" fmla="*/ 725082 h 725082"/>
                <a:gd name="connsiteX9" fmla="*/ 79830 w 1460502"/>
                <a:gd name="connsiteY9" fmla="*/ 725082 h 725082"/>
                <a:gd name="connsiteX10" fmla="*/ 0 w 1460502"/>
                <a:gd name="connsiteY10" fmla="*/ 645252 h 725082"/>
                <a:gd name="connsiteX11" fmla="*/ 0 w 1460502"/>
                <a:gd name="connsiteY11" fmla="*/ 445682 h 725082"/>
                <a:gd name="connsiteX12" fmla="*/ 0 w 1460502"/>
                <a:gd name="connsiteY12" fmla="*/ 325940 h 725082"/>
                <a:gd name="connsiteX13" fmla="*/ 79830 w 1460502"/>
                <a:gd name="connsiteY13" fmla="*/ 246110 h 725082"/>
                <a:gd name="connsiteX14" fmla="*/ 243417 w 1460502"/>
                <a:gd name="connsiteY14" fmla="*/ 246110 h 725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60502" h="725082">
                  <a:moveTo>
                    <a:pt x="425985" y="0"/>
                  </a:moveTo>
                  <a:lnTo>
                    <a:pt x="608543" y="246110"/>
                  </a:lnTo>
                  <a:lnTo>
                    <a:pt x="1380672" y="246110"/>
                  </a:lnTo>
                  <a:cubicBezTo>
                    <a:pt x="1424761" y="246110"/>
                    <a:pt x="1460502" y="281851"/>
                    <a:pt x="1460502" y="325940"/>
                  </a:cubicBezTo>
                  <a:lnTo>
                    <a:pt x="1460502" y="445682"/>
                  </a:lnTo>
                  <a:lnTo>
                    <a:pt x="1460502" y="645252"/>
                  </a:lnTo>
                  <a:cubicBezTo>
                    <a:pt x="1460502" y="689341"/>
                    <a:pt x="1424761" y="725082"/>
                    <a:pt x="1380672" y="725082"/>
                  </a:cubicBezTo>
                  <a:lnTo>
                    <a:pt x="608543" y="725082"/>
                  </a:lnTo>
                  <a:lnTo>
                    <a:pt x="243417" y="725082"/>
                  </a:lnTo>
                  <a:lnTo>
                    <a:pt x="79830" y="725082"/>
                  </a:lnTo>
                  <a:cubicBezTo>
                    <a:pt x="35741" y="725082"/>
                    <a:pt x="0" y="689341"/>
                    <a:pt x="0" y="645252"/>
                  </a:cubicBezTo>
                  <a:lnTo>
                    <a:pt x="0" y="445682"/>
                  </a:lnTo>
                  <a:lnTo>
                    <a:pt x="0" y="325940"/>
                  </a:lnTo>
                  <a:cubicBezTo>
                    <a:pt x="0" y="281851"/>
                    <a:pt x="35741" y="246110"/>
                    <a:pt x="79830" y="246110"/>
                  </a:cubicBezTo>
                  <a:lnTo>
                    <a:pt x="243417" y="24611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88000" anchor="ctr"/>
            <a:lstStyle/>
            <a:p>
              <a:pPr algn="ctr">
                <a:defRPr/>
              </a:pPr>
              <a:r>
                <a:rPr lang="zh-CN" altLang="en-US" sz="1900" dirty="0">
                  <a:solidFill>
                    <a:srgbClr val="FFFFFF"/>
                  </a:solidFill>
                  <a:cs typeface="+mn-ea"/>
                  <a:sym typeface="+mn-lt"/>
                </a:rPr>
                <a:t>送“大暑船”</a:t>
              </a: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1417937" y="2657502"/>
              <a:ext cx="223318" cy="229976"/>
            </a:xfrm>
            <a:custGeom>
              <a:avLst/>
              <a:gdLst>
                <a:gd name="T0" fmla="*/ 93 w 185"/>
                <a:gd name="T1" fmla="*/ 190 h 190"/>
                <a:gd name="T2" fmla="*/ 0 w 185"/>
                <a:gd name="T3" fmla="*/ 160 h 190"/>
                <a:gd name="T4" fmla="*/ 63 w 185"/>
                <a:gd name="T5" fmla="*/ 132 h 190"/>
                <a:gd name="T6" fmla="*/ 64 w 185"/>
                <a:gd name="T7" fmla="*/ 143 h 190"/>
                <a:gd name="T8" fmla="*/ 25 w 185"/>
                <a:gd name="T9" fmla="*/ 160 h 190"/>
                <a:gd name="T10" fmla="*/ 93 w 185"/>
                <a:gd name="T11" fmla="*/ 180 h 190"/>
                <a:gd name="T12" fmla="*/ 160 w 185"/>
                <a:gd name="T13" fmla="*/ 160 h 190"/>
                <a:gd name="T14" fmla="*/ 121 w 185"/>
                <a:gd name="T15" fmla="*/ 143 h 190"/>
                <a:gd name="T16" fmla="*/ 122 w 185"/>
                <a:gd name="T17" fmla="*/ 132 h 190"/>
                <a:gd name="T18" fmla="*/ 185 w 185"/>
                <a:gd name="T19" fmla="*/ 160 h 190"/>
                <a:gd name="T20" fmla="*/ 93 w 185"/>
                <a:gd name="T21" fmla="*/ 190 h 190"/>
                <a:gd name="T22" fmla="*/ 88 w 185"/>
                <a:gd name="T23" fmla="*/ 168 h 190"/>
                <a:gd name="T24" fmla="*/ 88 w 185"/>
                <a:gd name="T25" fmla="*/ 116 h 190"/>
                <a:gd name="T26" fmla="*/ 100 w 185"/>
                <a:gd name="T27" fmla="*/ 116 h 190"/>
                <a:gd name="T28" fmla="*/ 100 w 185"/>
                <a:gd name="T29" fmla="*/ 168 h 190"/>
                <a:gd name="T30" fmla="*/ 88 w 185"/>
                <a:gd name="T31" fmla="*/ 168 h 190"/>
                <a:gd name="T32" fmla="*/ 48 w 185"/>
                <a:gd name="T33" fmla="*/ 72 h 190"/>
                <a:gd name="T34" fmla="*/ 129 w 185"/>
                <a:gd name="T35" fmla="*/ 72 h 190"/>
                <a:gd name="T36" fmla="*/ 160 w 185"/>
                <a:gd name="T37" fmla="*/ 92 h 190"/>
                <a:gd name="T38" fmla="*/ 128 w 185"/>
                <a:gd name="T39" fmla="*/ 112 h 190"/>
                <a:gd name="T40" fmla="*/ 48 w 185"/>
                <a:gd name="T41" fmla="*/ 112 h 190"/>
                <a:gd name="T42" fmla="*/ 48 w 185"/>
                <a:gd name="T43" fmla="*/ 72 h 190"/>
                <a:gd name="T44" fmla="*/ 7 w 185"/>
                <a:gd name="T45" fmla="*/ 44 h 190"/>
                <a:gd name="T46" fmla="*/ 39 w 185"/>
                <a:gd name="T47" fmla="*/ 24 h 190"/>
                <a:gd name="T48" fmla="*/ 160 w 185"/>
                <a:gd name="T49" fmla="*/ 24 h 190"/>
                <a:gd name="T50" fmla="*/ 160 w 185"/>
                <a:gd name="T51" fmla="*/ 64 h 190"/>
                <a:gd name="T52" fmla="*/ 39 w 185"/>
                <a:gd name="T53" fmla="*/ 64 h 190"/>
                <a:gd name="T54" fmla="*/ 7 w 185"/>
                <a:gd name="T55" fmla="*/ 44 h 190"/>
                <a:gd name="T56" fmla="*/ 88 w 185"/>
                <a:gd name="T57" fmla="*/ 0 h 190"/>
                <a:gd name="T58" fmla="*/ 100 w 185"/>
                <a:gd name="T59" fmla="*/ 0 h 190"/>
                <a:gd name="T60" fmla="*/ 100 w 185"/>
                <a:gd name="T61" fmla="*/ 19 h 190"/>
                <a:gd name="T62" fmla="*/ 88 w 185"/>
                <a:gd name="T63" fmla="*/ 19 h 190"/>
                <a:gd name="T64" fmla="*/ 88 w 185"/>
                <a:gd name="T6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5" h="190">
                  <a:moveTo>
                    <a:pt x="93" y="190"/>
                  </a:moveTo>
                  <a:cubicBezTo>
                    <a:pt x="41" y="190"/>
                    <a:pt x="0" y="177"/>
                    <a:pt x="0" y="160"/>
                  </a:cubicBezTo>
                  <a:cubicBezTo>
                    <a:pt x="0" y="147"/>
                    <a:pt x="26" y="136"/>
                    <a:pt x="63" y="132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42" y="146"/>
                    <a:pt x="25" y="153"/>
                    <a:pt x="25" y="160"/>
                  </a:cubicBezTo>
                  <a:cubicBezTo>
                    <a:pt x="25" y="171"/>
                    <a:pt x="59" y="180"/>
                    <a:pt x="93" y="180"/>
                  </a:cubicBezTo>
                  <a:cubicBezTo>
                    <a:pt x="126" y="180"/>
                    <a:pt x="160" y="171"/>
                    <a:pt x="160" y="160"/>
                  </a:cubicBezTo>
                  <a:cubicBezTo>
                    <a:pt x="160" y="153"/>
                    <a:pt x="143" y="146"/>
                    <a:pt x="121" y="143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59" y="136"/>
                    <a:pt x="185" y="147"/>
                    <a:pt x="185" y="160"/>
                  </a:cubicBezTo>
                  <a:cubicBezTo>
                    <a:pt x="185" y="177"/>
                    <a:pt x="144" y="190"/>
                    <a:pt x="93" y="190"/>
                  </a:cubicBezTo>
                  <a:close/>
                  <a:moveTo>
                    <a:pt x="88" y="168"/>
                  </a:moveTo>
                  <a:cubicBezTo>
                    <a:pt x="88" y="116"/>
                    <a:pt x="88" y="116"/>
                    <a:pt x="88" y="116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100" y="168"/>
                    <a:pt x="100" y="168"/>
                    <a:pt x="100" y="168"/>
                  </a:cubicBezTo>
                  <a:lnTo>
                    <a:pt x="88" y="168"/>
                  </a:lnTo>
                  <a:close/>
                  <a:moveTo>
                    <a:pt x="48" y="72"/>
                  </a:moveTo>
                  <a:cubicBezTo>
                    <a:pt x="129" y="72"/>
                    <a:pt x="129" y="72"/>
                    <a:pt x="129" y="72"/>
                  </a:cubicBezTo>
                  <a:cubicBezTo>
                    <a:pt x="160" y="92"/>
                    <a:pt x="160" y="92"/>
                    <a:pt x="160" y="92"/>
                  </a:cubicBezTo>
                  <a:cubicBezTo>
                    <a:pt x="128" y="112"/>
                    <a:pt x="128" y="112"/>
                    <a:pt x="128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72"/>
                  </a:lnTo>
                  <a:close/>
                  <a:moveTo>
                    <a:pt x="7" y="44"/>
                  </a:moveTo>
                  <a:cubicBezTo>
                    <a:pt x="39" y="24"/>
                    <a:pt x="39" y="24"/>
                    <a:pt x="39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39" y="64"/>
                    <a:pt x="39" y="64"/>
                    <a:pt x="39" y="64"/>
                  </a:cubicBezTo>
                  <a:lnTo>
                    <a:pt x="7" y="44"/>
                  </a:lnTo>
                  <a:close/>
                  <a:moveTo>
                    <a:pt x="88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88" y="19"/>
                    <a:pt x="88" y="19"/>
                    <a:pt x="88" y="19"/>
                  </a:cubicBezTo>
                  <a:lnTo>
                    <a:pt x="8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668" y="165544"/>
            <a:ext cx="1779303" cy="80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0261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B773038-E90C-42B5-B900-39B91311C611}"/>
              </a:ext>
            </a:extLst>
          </p:cNvPr>
          <p:cNvSpPr txBox="1"/>
          <p:nvPr/>
        </p:nvSpPr>
        <p:spPr>
          <a:xfrm>
            <a:off x="108276" y="0"/>
            <a:ext cx="3854124" cy="82541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600">
                <a:ln w="0">
                  <a:noFill/>
                </a:ln>
                <a:solidFill>
                  <a:srgbClr val="83BD8E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大暑节气的习俗</a:t>
            </a:r>
          </a:p>
        </p:txBody>
      </p:sp>
      <p:sp>
        <p:nvSpPr>
          <p:cNvPr id="4" name="îşlïḍé">
            <a:extLst>
              <a:ext uri="{FF2B5EF4-FFF2-40B4-BE49-F238E27FC236}">
                <a16:creationId xmlns="" xmlns:a16="http://schemas.microsoft.com/office/drawing/2014/main" id="{B0B269F2-36D4-49E9-8892-7BDA5A2EA8FB}"/>
              </a:ext>
            </a:extLst>
          </p:cNvPr>
          <p:cNvSpPr/>
          <p:nvPr/>
        </p:nvSpPr>
        <p:spPr>
          <a:xfrm>
            <a:off x="7638281" y="1578969"/>
            <a:ext cx="3650431" cy="3651468"/>
          </a:xfrm>
          <a:prstGeom prst="diamond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íŝḷïḍê">
            <a:extLst>
              <a:ext uri="{FF2B5EF4-FFF2-40B4-BE49-F238E27FC236}">
                <a16:creationId xmlns="" xmlns:a16="http://schemas.microsoft.com/office/drawing/2014/main" id="{4B12DD38-C37B-4BF7-873B-711B5C31E349}"/>
              </a:ext>
            </a:extLst>
          </p:cNvPr>
          <p:cNvSpPr/>
          <p:nvPr/>
        </p:nvSpPr>
        <p:spPr>
          <a:xfrm>
            <a:off x="9042287" y="1523548"/>
            <a:ext cx="842422" cy="842422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2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389446" y="5150214"/>
            <a:ext cx="2148099" cy="833773"/>
            <a:chOff x="1325116" y="2355096"/>
            <a:chExt cx="1611283" cy="625330"/>
          </a:xfrm>
          <a:solidFill>
            <a:schemeClr val="accent1"/>
          </a:solidFill>
        </p:grpSpPr>
        <p:sp>
          <p:nvSpPr>
            <p:cNvPr id="7" name="任意多边形 6"/>
            <p:cNvSpPr/>
            <p:nvPr/>
          </p:nvSpPr>
          <p:spPr>
            <a:xfrm>
              <a:off x="1325116" y="2355096"/>
              <a:ext cx="1611283" cy="625330"/>
            </a:xfrm>
            <a:custGeom>
              <a:avLst/>
              <a:gdLst>
                <a:gd name="connsiteX0" fmla="*/ 425985 w 1460502"/>
                <a:gd name="connsiteY0" fmla="*/ 0 h 725082"/>
                <a:gd name="connsiteX1" fmla="*/ 608543 w 1460502"/>
                <a:gd name="connsiteY1" fmla="*/ 246110 h 725082"/>
                <a:gd name="connsiteX2" fmla="*/ 1380672 w 1460502"/>
                <a:gd name="connsiteY2" fmla="*/ 246110 h 725082"/>
                <a:gd name="connsiteX3" fmla="*/ 1460502 w 1460502"/>
                <a:gd name="connsiteY3" fmla="*/ 325940 h 725082"/>
                <a:gd name="connsiteX4" fmla="*/ 1460502 w 1460502"/>
                <a:gd name="connsiteY4" fmla="*/ 445682 h 725082"/>
                <a:gd name="connsiteX5" fmla="*/ 1460502 w 1460502"/>
                <a:gd name="connsiteY5" fmla="*/ 645252 h 725082"/>
                <a:gd name="connsiteX6" fmla="*/ 1380672 w 1460502"/>
                <a:gd name="connsiteY6" fmla="*/ 725082 h 725082"/>
                <a:gd name="connsiteX7" fmla="*/ 608543 w 1460502"/>
                <a:gd name="connsiteY7" fmla="*/ 725082 h 725082"/>
                <a:gd name="connsiteX8" fmla="*/ 243417 w 1460502"/>
                <a:gd name="connsiteY8" fmla="*/ 725082 h 725082"/>
                <a:gd name="connsiteX9" fmla="*/ 79830 w 1460502"/>
                <a:gd name="connsiteY9" fmla="*/ 725082 h 725082"/>
                <a:gd name="connsiteX10" fmla="*/ 0 w 1460502"/>
                <a:gd name="connsiteY10" fmla="*/ 645252 h 725082"/>
                <a:gd name="connsiteX11" fmla="*/ 0 w 1460502"/>
                <a:gd name="connsiteY11" fmla="*/ 445682 h 725082"/>
                <a:gd name="connsiteX12" fmla="*/ 0 w 1460502"/>
                <a:gd name="connsiteY12" fmla="*/ 325940 h 725082"/>
                <a:gd name="connsiteX13" fmla="*/ 79830 w 1460502"/>
                <a:gd name="connsiteY13" fmla="*/ 246110 h 725082"/>
                <a:gd name="connsiteX14" fmla="*/ 243417 w 1460502"/>
                <a:gd name="connsiteY14" fmla="*/ 246110 h 725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60502" h="725082">
                  <a:moveTo>
                    <a:pt x="425985" y="0"/>
                  </a:moveTo>
                  <a:lnTo>
                    <a:pt x="608543" y="246110"/>
                  </a:lnTo>
                  <a:lnTo>
                    <a:pt x="1380672" y="246110"/>
                  </a:lnTo>
                  <a:cubicBezTo>
                    <a:pt x="1424761" y="246110"/>
                    <a:pt x="1460502" y="281851"/>
                    <a:pt x="1460502" y="325940"/>
                  </a:cubicBezTo>
                  <a:lnTo>
                    <a:pt x="1460502" y="445682"/>
                  </a:lnTo>
                  <a:lnTo>
                    <a:pt x="1460502" y="645252"/>
                  </a:lnTo>
                  <a:cubicBezTo>
                    <a:pt x="1460502" y="689341"/>
                    <a:pt x="1424761" y="725082"/>
                    <a:pt x="1380672" y="725082"/>
                  </a:cubicBezTo>
                  <a:lnTo>
                    <a:pt x="608543" y="725082"/>
                  </a:lnTo>
                  <a:lnTo>
                    <a:pt x="243417" y="725082"/>
                  </a:lnTo>
                  <a:lnTo>
                    <a:pt x="79830" y="725082"/>
                  </a:lnTo>
                  <a:cubicBezTo>
                    <a:pt x="35741" y="725082"/>
                    <a:pt x="0" y="689341"/>
                    <a:pt x="0" y="645252"/>
                  </a:cubicBezTo>
                  <a:lnTo>
                    <a:pt x="0" y="445682"/>
                  </a:lnTo>
                  <a:lnTo>
                    <a:pt x="0" y="325940"/>
                  </a:lnTo>
                  <a:cubicBezTo>
                    <a:pt x="0" y="281851"/>
                    <a:pt x="35741" y="246110"/>
                    <a:pt x="79830" y="246110"/>
                  </a:cubicBezTo>
                  <a:lnTo>
                    <a:pt x="243417" y="24611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88000" anchor="ctr"/>
            <a:lstStyle/>
            <a:p>
              <a:pPr algn="ctr">
                <a:defRPr/>
              </a:pPr>
              <a:r>
                <a:rPr lang="zh-CN" altLang="en-US" sz="1900" dirty="0">
                  <a:solidFill>
                    <a:srgbClr val="FFFFFF"/>
                  </a:solidFill>
                  <a:cs typeface="+mn-ea"/>
                  <a:sym typeface="+mn-lt"/>
                </a:rPr>
                <a:t>“喝暑羊”</a:t>
              </a:r>
            </a:p>
          </p:txBody>
        </p:sp>
        <p:sp>
          <p:nvSpPr>
            <p:cNvPr id="8" name="Freeform 11"/>
            <p:cNvSpPr>
              <a:spLocks noEditPoints="1"/>
            </p:cNvSpPr>
            <p:nvPr/>
          </p:nvSpPr>
          <p:spPr bwMode="auto">
            <a:xfrm>
              <a:off x="1417937" y="2657502"/>
              <a:ext cx="223318" cy="229976"/>
            </a:xfrm>
            <a:custGeom>
              <a:avLst/>
              <a:gdLst>
                <a:gd name="T0" fmla="*/ 93 w 185"/>
                <a:gd name="T1" fmla="*/ 190 h 190"/>
                <a:gd name="T2" fmla="*/ 0 w 185"/>
                <a:gd name="T3" fmla="*/ 160 h 190"/>
                <a:gd name="T4" fmla="*/ 63 w 185"/>
                <a:gd name="T5" fmla="*/ 132 h 190"/>
                <a:gd name="T6" fmla="*/ 64 w 185"/>
                <a:gd name="T7" fmla="*/ 143 h 190"/>
                <a:gd name="T8" fmla="*/ 25 w 185"/>
                <a:gd name="T9" fmla="*/ 160 h 190"/>
                <a:gd name="T10" fmla="*/ 93 w 185"/>
                <a:gd name="T11" fmla="*/ 180 h 190"/>
                <a:gd name="T12" fmla="*/ 160 w 185"/>
                <a:gd name="T13" fmla="*/ 160 h 190"/>
                <a:gd name="T14" fmla="*/ 121 w 185"/>
                <a:gd name="T15" fmla="*/ 143 h 190"/>
                <a:gd name="T16" fmla="*/ 122 w 185"/>
                <a:gd name="T17" fmla="*/ 132 h 190"/>
                <a:gd name="T18" fmla="*/ 185 w 185"/>
                <a:gd name="T19" fmla="*/ 160 h 190"/>
                <a:gd name="T20" fmla="*/ 93 w 185"/>
                <a:gd name="T21" fmla="*/ 190 h 190"/>
                <a:gd name="T22" fmla="*/ 88 w 185"/>
                <a:gd name="T23" fmla="*/ 168 h 190"/>
                <a:gd name="T24" fmla="*/ 88 w 185"/>
                <a:gd name="T25" fmla="*/ 116 h 190"/>
                <a:gd name="T26" fmla="*/ 100 w 185"/>
                <a:gd name="T27" fmla="*/ 116 h 190"/>
                <a:gd name="T28" fmla="*/ 100 w 185"/>
                <a:gd name="T29" fmla="*/ 168 h 190"/>
                <a:gd name="T30" fmla="*/ 88 w 185"/>
                <a:gd name="T31" fmla="*/ 168 h 190"/>
                <a:gd name="T32" fmla="*/ 48 w 185"/>
                <a:gd name="T33" fmla="*/ 72 h 190"/>
                <a:gd name="T34" fmla="*/ 129 w 185"/>
                <a:gd name="T35" fmla="*/ 72 h 190"/>
                <a:gd name="T36" fmla="*/ 160 w 185"/>
                <a:gd name="T37" fmla="*/ 92 h 190"/>
                <a:gd name="T38" fmla="*/ 128 w 185"/>
                <a:gd name="T39" fmla="*/ 112 h 190"/>
                <a:gd name="T40" fmla="*/ 48 w 185"/>
                <a:gd name="T41" fmla="*/ 112 h 190"/>
                <a:gd name="T42" fmla="*/ 48 w 185"/>
                <a:gd name="T43" fmla="*/ 72 h 190"/>
                <a:gd name="T44" fmla="*/ 7 w 185"/>
                <a:gd name="T45" fmla="*/ 44 h 190"/>
                <a:gd name="T46" fmla="*/ 39 w 185"/>
                <a:gd name="T47" fmla="*/ 24 h 190"/>
                <a:gd name="T48" fmla="*/ 160 w 185"/>
                <a:gd name="T49" fmla="*/ 24 h 190"/>
                <a:gd name="T50" fmla="*/ 160 w 185"/>
                <a:gd name="T51" fmla="*/ 64 h 190"/>
                <a:gd name="T52" fmla="*/ 39 w 185"/>
                <a:gd name="T53" fmla="*/ 64 h 190"/>
                <a:gd name="T54" fmla="*/ 7 w 185"/>
                <a:gd name="T55" fmla="*/ 44 h 190"/>
                <a:gd name="T56" fmla="*/ 88 w 185"/>
                <a:gd name="T57" fmla="*/ 0 h 190"/>
                <a:gd name="T58" fmla="*/ 100 w 185"/>
                <a:gd name="T59" fmla="*/ 0 h 190"/>
                <a:gd name="T60" fmla="*/ 100 w 185"/>
                <a:gd name="T61" fmla="*/ 19 h 190"/>
                <a:gd name="T62" fmla="*/ 88 w 185"/>
                <a:gd name="T63" fmla="*/ 19 h 190"/>
                <a:gd name="T64" fmla="*/ 88 w 185"/>
                <a:gd name="T6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5" h="190">
                  <a:moveTo>
                    <a:pt x="93" y="190"/>
                  </a:moveTo>
                  <a:cubicBezTo>
                    <a:pt x="41" y="190"/>
                    <a:pt x="0" y="177"/>
                    <a:pt x="0" y="160"/>
                  </a:cubicBezTo>
                  <a:cubicBezTo>
                    <a:pt x="0" y="147"/>
                    <a:pt x="26" y="136"/>
                    <a:pt x="63" y="132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42" y="146"/>
                    <a:pt x="25" y="153"/>
                    <a:pt x="25" y="160"/>
                  </a:cubicBezTo>
                  <a:cubicBezTo>
                    <a:pt x="25" y="171"/>
                    <a:pt x="59" y="180"/>
                    <a:pt x="93" y="180"/>
                  </a:cubicBezTo>
                  <a:cubicBezTo>
                    <a:pt x="126" y="180"/>
                    <a:pt x="160" y="171"/>
                    <a:pt x="160" y="160"/>
                  </a:cubicBezTo>
                  <a:cubicBezTo>
                    <a:pt x="160" y="153"/>
                    <a:pt x="143" y="146"/>
                    <a:pt x="121" y="143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59" y="136"/>
                    <a:pt x="185" y="147"/>
                    <a:pt x="185" y="160"/>
                  </a:cubicBezTo>
                  <a:cubicBezTo>
                    <a:pt x="185" y="177"/>
                    <a:pt x="144" y="190"/>
                    <a:pt x="93" y="190"/>
                  </a:cubicBezTo>
                  <a:close/>
                  <a:moveTo>
                    <a:pt x="88" y="168"/>
                  </a:moveTo>
                  <a:cubicBezTo>
                    <a:pt x="88" y="116"/>
                    <a:pt x="88" y="116"/>
                    <a:pt x="88" y="116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100" y="168"/>
                    <a:pt x="100" y="168"/>
                    <a:pt x="100" y="168"/>
                  </a:cubicBezTo>
                  <a:lnTo>
                    <a:pt x="88" y="168"/>
                  </a:lnTo>
                  <a:close/>
                  <a:moveTo>
                    <a:pt x="48" y="72"/>
                  </a:moveTo>
                  <a:cubicBezTo>
                    <a:pt x="129" y="72"/>
                    <a:pt x="129" y="72"/>
                    <a:pt x="129" y="72"/>
                  </a:cubicBezTo>
                  <a:cubicBezTo>
                    <a:pt x="160" y="92"/>
                    <a:pt x="160" y="92"/>
                    <a:pt x="160" y="92"/>
                  </a:cubicBezTo>
                  <a:cubicBezTo>
                    <a:pt x="128" y="112"/>
                    <a:pt x="128" y="112"/>
                    <a:pt x="128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72"/>
                  </a:lnTo>
                  <a:close/>
                  <a:moveTo>
                    <a:pt x="7" y="44"/>
                  </a:moveTo>
                  <a:cubicBezTo>
                    <a:pt x="39" y="24"/>
                    <a:pt x="39" y="24"/>
                    <a:pt x="39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39" y="64"/>
                    <a:pt x="39" y="64"/>
                    <a:pt x="39" y="64"/>
                  </a:cubicBezTo>
                  <a:lnTo>
                    <a:pt x="7" y="44"/>
                  </a:lnTo>
                  <a:close/>
                  <a:moveTo>
                    <a:pt x="88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88" y="19"/>
                    <a:pt x="88" y="19"/>
                    <a:pt x="88" y="19"/>
                  </a:cubicBezTo>
                  <a:lnTo>
                    <a:pt x="8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306841" y="2365970"/>
            <a:ext cx="73111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山东南部地区</a:t>
            </a:r>
            <a:r>
              <a:rPr lang="zh-CN" altLang="en-US" sz="2800" dirty="0" smtClean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rPr>
              <a:t>：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有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在大暑到来这一天“喝暑羊”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即喝羊肉汤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的习俗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在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枣庄市，不少市民大暑这天到当地的羊肉汤馆“喝暑羊”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。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枣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庄吃伏羊的习惯，与当地的农事、气候有关。枣庄是有名的麦产区。入伏之时，正是麦收结束，新面上市。是一个短暂的农闲期。夏收初过，人已疲惫，该休息休息，享受享受。农村有什么好吃的？也就是吃个新麦馍馍。狠狠心，杀只羊，不舍得自己吃，把嫁出去的闺女接回来，带着外甥狗子，回娘家，吃新麦馍馍，喝羊肉汤。你家闺女接回来了，我家也不能拉后，也蒸新面馍馍，也杀只羊，也把闺女接回来，吃伏羊。于是便成了一方民俗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668" y="165544"/>
            <a:ext cx="1779303" cy="80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6122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/>
    </p:bldLst>
  </p:timing>
</p:sld>
</file>

<file path=ppt/theme/theme1.xml><?xml version="1.0" encoding="utf-8"?>
<a:theme xmlns:a="http://schemas.openxmlformats.org/drawingml/2006/main" name="第一PPT，www.1ppt.com​">
  <a:themeElements>
    <a:clrScheme name="自定义 47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3BD8E"/>
      </a:accent1>
      <a:accent2>
        <a:srgbClr val="F78184"/>
      </a:accent2>
      <a:accent3>
        <a:srgbClr val="83BD8E"/>
      </a:accent3>
      <a:accent4>
        <a:srgbClr val="F78184"/>
      </a:accent4>
      <a:accent5>
        <a:srgbClr val="83BD8E"/>
      </a:accent5>
      <a:accent6>
        <a:srgbClr val="F78184"/>
      </a:accent6>
      <a:hlink>
        <a:srgbClr val="0563C1"/>
      </a:hlink>
      <a:folHlink>
        <a:srgbClr val="954F72"/>
      </a:folHlink>
    </a:clrScheme>
    <a:fontScheme name="mc0f13b0">
      <a:majorFont>
        <a:latin typeface="Arial" panose="020F0302020204030204"/>
        <a:ea typeface="Microsoft YaHei"/>
        <a:cs typeface=""/>
      </a:majorFont>
      <a:minorFont>
        <a:latin typeface="Arial" panose="020F0502020204030204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</TotalTime>
  <Words>2358</Words>
  <Application>Microsoft Office PowerPoint</Application>
  <PresentationFormat>宽屏</PresentationFormat>
  <Paragraphs>173</Paragraphs>
  <Slides>29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29</vt:i4>
      </vt:variant>
    </vt:vector>
  </HeadingPairs>
  <TitlesOfParts>
    <vt:vector size="42" baseType="lpstr">
      <vt:lpstr>Meiryo</vt:lpstr>
      <vt:lpstr>等线</vt:lpstr>
      <vt:lpstr>思源黑体 CN Bold</vt:lpstr>
      <vt:lpstr>宋体</vt:lpstr>
      <vt:lpstr>Microsoft YaHei</vt:lpstr>
      <vt:lpstr>Microsoft YaHei</vt:lpstr>
      <vt:lpstr>Arial</vt:lpstr>
      <vt:lpstr>Calibri</vt:lpstr>
      <vt:lpstr>Calibri Light</vt:lpstr>
      <vt:lpstr>Wingdings</vt:lpstr>
      <vt:lpstr>第一PPT，www.1ppt.com​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43</cp:revision>
  <dcterms:created xsi:type="dcterms:W3CDTF">2018-06-14T08:18:41Z</dcterms:created>
  <dcterms:modified xsi:type="dcterms:W3CDTF">2023-06-24T01:16:00Z</dcterms:modified>
</cp:coreProperties>
</file>